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4" r:id="rId3"/>
  </p:sldMasterIdLst>
  <p:sldIdLst>
    <p:sldId id="294" r:id="rId4"/>
    <p:sldId id="295" r:id="rId5"/>
    <p:sldId id="296" r:id="rId6"/>
    <p:sldId id="300" r:id="rId7"/>
    <p:sldId id="301" r:id="rId8"/>
    <p:sldId id="302" r:id="rId9"/>
    <p:sldId id="303" r:id="rId10"/>
    <p:sldId id="304" r:id="rId11"/>
    <p:sldId id="305" r:id="rId12"/>
    <p:sldId id="306" r:id="rId13"/>
    <p:sldId id="307" r:id="rId14"/>
    <p:sldId id="308" r:id="rId15"/>
    <p:sldId id="309" r:id="rId16"/>
    <p:sldId id="310" r:id="rId17"/>
    <p:sldId id="311" r:id="rId18"/>
    <p:sldId id="313" r:id="rId19"/>
    <p:sldId id="312" r:id="rId2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EC31"/>
    <a:srgbClr val="C13228"/>
    <a:srgbClr val="008080"/>
    <a:srgbClr val="339966"/>
    <a:srgbClr val="6600FF"/>
    <a:srgbClr val="FF3300"/>
    <a:srgbClr val="99CC00"/>
    <a:srgbClr val="00FFCC"/>
    <a:srgbClr val="FF7C80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75"/>
  </p:normalViewPr>
  <p:slideViewPr>
    <p:cSldViewPr>
      <p:cViewPr>
        <p:scale>
          <a:sx n="110" d="100"/>
          <a:sy n="110" d="100"/>
        </p:scale>
        <p:origin x="-216" y="7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65F79-DC6F-4C5A-8D83-9707D4E91BE8}" type="datetimeFigureOut">
              <a:rPr lang="pt-BR" smtClean="0"/>
              <a:t>08/09/2015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448-FC2E-485E-AD11-29F95E25F88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65F79-DC6F-4C5A-8D83-9707D4E91BE8}" type="datetimeFigureOut">
              <a:rPr lang="pt-BR" smtClean="0"/>
              <a:t>08/09/2015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448-FC2E-485E-AD11-29F95E25F88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65F79-DC6F-4C5A-8D83-9707D4E91BE8}" type="datetimeFigureOut">
              <a:rPr lang="pt-BR" smtClean="0"/>
              <a:t>08/09/2015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448-FC2E-485E-AD11-29F95E25F88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65F79-DC6F-4C5A-8D83-9707D4E91BE8}" type="datetimeFigureOut">
              <a:rPr lang="pt-BR" smtClean="0"/>
              <a:t>08/09/2015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448-FC2E-485E-AD11-29F95E25F88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65F79-DC6F-4C5A-8D83-9707D4E91BE8}" type="datetimeFigureOut">
              <a:rPr lang="pt-BR" smtClean="0"/>
              <a:t>08/09/2015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448-FC2E-485E-AD11-29F95E25F88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65F79-DC6F-4C5A-8D83-9707D4E91BE8}" type="datetimeFigureOut">
              <a:rPr lang="pt-BR" smtClean="0"/>
              <a:t>08/09/2015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448-FC2E-485E-AD11-29F95E25F88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65F79-DC6F-4C5A-8D83-9707D4E91BE8}" type="datetimeFigureOut">
              <a:rPr lang="pt-BR" smtClean="0"/>
              <a:t>08/09/2015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448-FC2E-485E-AD11-29F95E25F88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65F79-DC6F-4C5A-8D83-9707D4E91BE8}" type="datetimeFigureOut">
              <a:rPr lang="pt-BR" smtClean="0"/>
              <a:t>08/09/2015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448-FC2E-485E-AD11-29F95E25F88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65F79-DC6F-4C5A-8D83-9707D4E91BE8}" type="datetimeFigureOut">
              <a:rPr lang="pt-BR" smtClean="0"/>
              <a:t>08/09/2015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448-FC2E-485E-AD11-29F95E25F881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 descr="TEMPLATE_TELAO_CONACI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65F79-DC6F-4C5A-8D83-9707D4E91BE8}" type="datetimeFigureOut">
              <a:rPr lang="pt-BR" smtClean="0"/>
              <a:t>08/09/2015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448-FC2E-485E-AD11-29F95E25F88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65F79-DC6F-4C5A-8D83-9707D4E91BE8}" type="datetimeFigureOut">
              <a:rPr lang="pt-BR" smtClean="0"/>
              <a:t>08/09/2015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448-FC2E-485E-AD11-29F95E25F88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65F79-DC6F-4C5A-8D83-9707D4E91BE8}" type="datetimeFigureOut">
              <a:rPr lang="pt-BR" smtClean="0"/>
              <a:t>08/09/2015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448-FC2E-485E-AD11-29F95E25F88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65F79-DC6F-4C5A-8D83-9707D4E91BE8}" type="datetimeFigureOut">
              <a:rPr lang="pt-BR" smtClean="0"/>
              <a:t>08/09/2015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448-FC2E-485E-AD11-29F95E25F88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204D2-131C-48E5-976E-A52CD6839DF8}" type="datetimeFigureOut">
              <a:rPr lang="pt-BR" smtClean="0"/>
              <a:t>08/09/2015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A78AC-3279-4490-8070-66AAB18C320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204D2-131C-48E5-976E-A52CD6839DF8}" type="datetimeFigureOut">
              <a:rPr lang="pt-BR" smtClean="0"/>
              <a:t>08/09/2015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A78AC-3279-4490-8070-66AAB18C320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204D2-131C-48E5-976E-A52CD6839DF8}" type="datetimeFigureOut">
              <a:rPr lang="pt-BR" smtClean="0"/>
              <a:t>08/09/2015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A78AC-3279-4490-8070-66AAB18C320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204D2-131C-48E5-976E-A52CD6839DF8}" type="datetimeFigureOut">
              <a:rPr lang="pt-BR" smtClean="0"/>
              <a:t>08/09/2015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A78AC-3279-4490-8070-66AAB18C320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204D2-131C-48E5-976E-A52CD6839DF8}" type="datetimeFigureOut">
              <a:rPr lang="pt-BR" smtClean="0"/>
              <a:t>08/09/2015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A78AC-3279-4490-8070-66AAB18C320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204D2-131C-48E5-976E-A52CD6839DF8}" type="datetimeFigureOut">
              <a:rPr lang="pt-BR" smtClean="0"/>
              <a:t>08/09/2015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A78AC-3279-4490-8070-66AAB18C320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204D2-131C-48E5-976E-A52CD6839DF8}" type="datetimeFigureOut">
              <a:rPr lang="pt-BR" smtClean="0"/>
              <a:t>08/09/2015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A78AC-3279-4490-8070-66AAB18C320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204D2-131C-48E5-976E-A52CD6839DF8}" type="datetimeFigureOut">
              <a:rPr lang="pt-BR" smtClean="0"/>
              <a:t>08/09/2015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A78AC-3279-4490-8070-66AAB18C320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204D2-131C-48E5-976E-A52CD6839DF8}" type="datetimeFigureOut">
              <a:rPr lang="pt-BR" smtClean="0"/>
              <a:t>08/09/2015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A78AC-3279-4490-8070-66AAB18C320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204D2-131C-48E5-976E-A52CD6839DF8}" type="datetimeFigureOut">
              <a:rPr lang="pt-BR" smtClean="0"/>
              <a:t>08/09/2015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A78AC-3279-4490-8070-66AAB18C320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204D2-131C-48E5-976E-A52CD6839DF8}" type="datetimeFigureOut">
              <a:rPr lang="pt-BR" smtClean="0"/>
              <a:t>08/09/2015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A78AC-3279-4490-8070-66AAB18C320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08/09/2015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08/09/2015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08/09/2015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08/09/2015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08/09/2015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08/09/2015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08/09/2015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7" name="Imagem 6" descr="TEMPLATE_TELAO_CONACI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65F79-DC6F-4C5A-8D83-9707D4E91BE8}" type="datetimeFigureOut">
              <a:rPr lang="pt-BR" smtClean="0"/>
              <a:t>08/09/2015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DA448-FC2E-485E-AD11-29F95E25F881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3" r:id="rId10"/>
    <p:sldLayoutId id="2147483670" r:id="rId11"/>
    <p:sldLayoutId id="2147483671" r:id="rId12"/>
    <p:sldLayoutId id="2147483672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204D2-131C-48E5-976E-A52CD6839DF8}" type="datetimeFigureOut">
              <a:rPr lang="pt-BR" smtClean="0"/>
              <a:t>08/09/2015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A78AC-3279-4490-8070-66AAB18C320F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/>
        </p:spPr>
        <p:txBody>
          <a:bodyPr/>
          <a:lstStyle/>
          <a:p>
            <a:endParaRPr lang="pt-BR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1978470" y="2459504"/>
            <a:ext cx="518706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chemeClr val="bg1"/>
                </a:solidFill>
                <a:latin typeface="Impact" charset="0"/>
                <a:ea typeface="Impact" charset="0"/>
                <a:cs typeface="Impact" charset="0"/>
              </a:rPr>
              <a:t>O papel do controle social</a:t>
            </a:r>
            <a:br>
              <a:rPr lang="pt-BR" sz="3200" b="1" dirty="0" smtClean="0">
                <a:solidFill>
                  <a:schemeClr val="bg1"/>
                </a:solidFill>
                <a:latin typeface="Impact" charset="0"/>
                <a:ea typeface="Impact" charset="0"/>
                <a:cs typeface="Impact" charset="0"/>
              </a:rPr>
            </a:br>
            <a:r>
              <a:rPr lang="pt-BR" sz="3200" b="1" dirty="0" smtClean="0">
                <a:solidFill>
                  <a:schemeClr val="bg1"/>
                </a:solidFill>
                <a:latin typeface="Impact" charset="0"/>
                <a:ea typeface="Impact" charset="0"/>
                <a:cs typeface="Impact" charset="0"/>
              </a:rPr>
              <a:t>e a nova Lei do Terceiro Setor</a:t>
            </a:r>
          </a:p>
          <a:p>
            <a:endParaRPr lang="pt-BR" sz="3200" dirty="0">
              <a:solidFill>
                <a:schemeClr val="bg1"/>
              </a:solidFill>
            </a:endParaRPr>
          </a:p>
          <a:p>
            <a:pPr algn="ctr"/>
            <a:r>
              <a:rPr lang="pt-BR" sz="2400" dirty="0" smtClean="0">
                <a:solidFill>
                  <a:schemeClr val="bg1"/>
                </a:solidFill>
              </a:rPr>
              <a:t>Eduardo Pannunzio</a:t>
            </a:r>
            <a:endParaRPr lang="pt-BR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908720"/>
            <a:ext cx="9144000" cy="48245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23619" y="0"/>
            <a:ext cx="39581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3200" dirty="0" smtClean="0">
                <a:solidFill>
                  <a:schemeClr val="bg1"/>
                </a:solidFill>
                <a:latin typeface="Impact" charset="0"/>
                <a:ea typeface="Impact" charset="0"/>
                <a:cs typeface="Impact" charset="0"/>
              </a:rPr>
              <a:t>A lei 13.019: </a:t>
            </a:r>
            <a:r>
              <a:rPr lang="pt-BR" sz="3200" dirty="0" smtClean="0">
                <a:solidFill>
                  <a:srgbClr val="C00000"/>
                </a:solidFill>
                <a:latin typeface="Impact" charset="0"/>
                <a:ea typeface="Impact" charset="0"/>
                <a:cs typeface="Impact" charset="0"/>
              </a:rPr>
              <a:t>destaques</a:t>
            </a:r>
            <a:endParaRPr lang="pt-BR" sz="3200" dirty="0">
              <a:solidFill>
                <a:srgbClr val="C00000"/>
              </a:solidFill>
              <a:latin typeface="Impact" charset="0"/>
              <a:ea typeface="Impact" charset="0"/>
              <a:cs typeface="Impact" charset="0"/>
            </a:endParaRPr>
          </a:p>
        </p:txBody>
      </p:sp>
      <p:sp>
        <p:nvSpPr>
          <p:cNvPr id="25" name="Retângulo 24"/>
          <p:cNvSpPr/>
          <p:nvPr/>
        </p:nvSpPr>
        <p:spPr>
          <a:xfrm>
            <a:off x="4932040" y="980728"/>
            <a:ext cx="3672000" cy="430259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t-BR" sz="1400" dirty="0" smtClean="0">
                <a:solidFill>
                  <a:schemeClr val="bg1"/>
                </a:solidFill>
                <a:ea typeface="Impact" charset="0"/>
                <a:cs typeface="Impact" charset="0"/>
              </a:rPr>
              <a:t>admissão de </a:t>
            </a:r>
            <a:r>
              <a:rPr lang="pt-BR" sz="1400" b="1" dirty="0" smtClean="0">
                <a:solidFill>
                  <a:schemeClr val="bg1"/>
                </a:solidFill>
                <a:ea typeface="Impact" charset="0"/>
                <a:cs typeface="Impact" charset="0"/>
              </a:rPr>
              <a:t>despesas</a:t>
            </a:r>
            <a:r>
              <a:rPr lang="pt-BR" sz="1400" dirty="0" smtClean="0">
                <a:solidFill>
                  <a:schemeClr val="bg1"/>
                </a:solidFill>
                <a:ea typeface="Impact" charset="0"/>
                <a:cs typeface="Impact" charset="0"/>
              </a:rPr>
              <a:t> </a:t>
            </a:r>
            <a:r>
              <a:rPr lang="pt-BR" sz="1400" dirty="0" err="1" smtClean="0">
                <a:solidFill>
                  <a:schemeClr val="bg1"/>
                </a:solidFill>
                <a:ea typeface="Impact" charset="0"/>
                <a:cs typeface="Impact" charset="0"/>
              </a:rPr>
              <a:t>at</a:t>
            </a:r>
            <a:r>
              <a:rPr lang="en-US" sz="1400" dirty="0" err="1" smtClean="0">
                <a:solidFill>
                  <a:schemeClr val="bg1"/>
                </a:solidFill>
                <a:ea typeface="Impact" charset="0"/>
                <a:cs typeface="Impact" charset="0"/>
              </a:rPr>
              <a:t>é</a:t>
            </a:r>
            <a:r>
              <a:rPr lang="en-US" sz="1400" dirty="0" smtClean="0">
                <a:solidFill>
                  <a:schemeClr val="bg1"/>
                </a:solidFill>
                <a:ea typeface="Impact" charset="0"/>
                <a:cs typeface="Impact" charset="0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ea typeface="Impact" charset="0"/>
                <a:cs typeface="Impact" charset="0"/>
              </a:rPr>
              <a:t>então</a:t>
            </a:r>
            <a:r>
              <a:rPr lang="en-US" sz="1400" dirty="0" smtClean="0">
                <a:solidFill>
                  <a:schemeClr val="bg1"/>
                </a:solidFill>
                <a:ea typeface="Impact" charset="0"/>
                <a:cs typeface="Impact" charset="0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ea typeface="Impact" charset="0"/>
                <a:cs typeface="Impact" charset="0"/>
              </a:rPr>
              <a:t>consideradas</a:t>
            </a:r>
            <a:r>
              <a:rPr lang="en-US" sz="1400" dirty="0" smtClean="0">
                <a:solidFill>
                  <a:schemeClr val="bg1"/>
                </a:solidFill>
                <a:ea typeface="Impact" charset="0"/>
                <a:cs typeface="Impact" charset="0"/>
              </a:rPr>
              <a:t> </a:t>
            </a:r>
            <a:r>
              <a:rPr lang="pt-BR" sz="1400" dirty="0" smtClean="0">
                <a:solidFill>
                  <a:schemeClr val="bg1"/>
                </a:solidFill>
                <a:ea typeface="Impact" charset="0"/>
                <a:cs typeface="Impact" charset="0"/>
              </a:rPr>
              <a:t>“polêmicas”</a:t>
            </a:r>
          </a:p>
          <a:p>
            <a:pPr lvl="1"/>
            <a:r>
              <a:rPr lang="pt-BR" sz="1400" dirty="0" smtClean="0">
                <a:solidFill>
                  <a:schemeClr val="bg1"/>
                </a:solidFill>
                <a:ea typeface="Impact" charset="0"/>
                <a:cs typeface="Impact" charset="0"/>
              </a:rPr>
              <a:t>remuneração de </a:t>
            </a:r>
            <a:r>
              <a:rPr lang="pt-BR" sz="1400" b="1" dirty="0" smtClean="0">
                <a:solidFill>
                  <a:schemeClr val="bg1"/>
                </a:solidFill>
                <a:ea typeface="Impact" charset="0"/>
                <a:cs typeface="Impact" charset="0"/>
              </a:rPr>
              <a:t>equipe própria</a:t>
            </a:r>
          </a:p>
          <a:p>
            <a:pPr lvl="1"/>
            <a:r>
              <a:rPr lang="pt-BR" sz="1400" b="1" dirty="0" smtClean="0">
                <a:solidFill>
                  <a:schemeClr val="bg1"/>
                </a:solidFill>
                <a:ea typeface="Impact" charset="0"/>
                <a:cs typeface="Impact" charset="0"/>
              </a:rPr>
              <a:t>diárias</a:t>
            </a:r>
          </a:p>
          <a:p>
            <a:pPr lvl="1">
              <a:spcAft>
                <a:spcPts val="1200"/>
              </a:spcAft>
            </a:pPr>
            <a:r>
              <a:rPr lang="pt-BR" sz="1400" b="1" dirty="0" smtClean="0">
                <a:solidFill>
                  <a:schemeClr val="bg1"/>
                </a:solidFill>
                <a:ea typeface="Impact" charset="0"/>
                <a:cs typeface="Impact" charset="0"/>
              </a:rPr>
              <a:t>custos indiretos </a:t>
            </a:r>
            <a:r>
              <a:rPr lang="pt-BR" sz="1400" dirty="0" smtClean="0">
                <a:solidFill>
                  <a:schemeClr val="bg1"/>
                </a:solidFill>
                <a:ea typeface="Impact" charset="0"/>
                <a:cs typeface="Impact" charset="0"/>
              </a:rPr>
              <a:t>até 15%</a:t>
            </a:r>
          </a:p>
          <a:p>
            <a:pPr>
              <a:spcAft>
                <a:spcPts val="1200"/>
              </a:spcAft>
            </a:pPr>
            <a:r>
              <a:rPr lang="pt-BR" sz="1400" dirty="0" smtClean="0">
                <a:solidFill>
                  <a:schemeClr val="bg1"/>
                </a:solidFill>
                <a:ea typeface="Impact" charset="0"/>
                <a:cs typeface="Impact" charset="0"/>
              </a:rPr>
              <a:t>pagamentos apenas por </a:t>
            </a:r>
            <a:r>
              <a:rPr lang="pt-BR" sz="1400" b="1" dirty="0" smtClean="0">
                <a:solidFill>
                  <a:schemeClr val="bg1"/>
                </a:solidFill>
                <a:ea typeface="Impact" charset="0"/>
                <a:cs typeface="Impact" charset="0"/>
              </a:rPr>
              <a:t>transferência </a:t>
            </a:r>
            <a:r>
              <a:rPr lang="pt-BR" sz="1400" b="1" dirty="0" err="1" smtClean="0">
                <a:solidFill>
                  <a:schemeClr val="bg1"/>
                </a:solidFill>
                <a:ea typeface="Impact" charset="0"/>
                <a:cs typeface="Impact" charset="0"/>
              </a:rPr>
              <a:t>banc</a:t>
            </a:r>
            <a:r>
              <a:rPr lang="en-US" sz="1400" b="1" dirty="0" err="1" smtClean="0">
                <a:solidFill>
                  <a:schemeClr val="bg1"/>
                </a:solidFill>
                <a:ea typeface="Impact" charset="0"/>
                <a:cs typeface="Impact" charset="0"/>
              </a:rPr>
              <a:t>ária</a:t>
            </a:r>
            <a:r>
              <a:rPr lang="en-US" sz="1400" b="1" dirty="0" smtClean="0">
                <a:solidFill>
                  <a:schemeClr val="bg1"/>
                </a:solidFill>
                <a:ea typeface="Impact" charset="0"/>
                <a:cs typeface="Impact" charset="0"/>
              </a:rPr>
              <a:t> </a:t>
            </a:r>
            <a:r>
              <a:rPr lang="pt-BR" sz="1400" b="1" dirty="0" smtClean="0">
                <a:solidFill>
                  <a:schemeClr val="bg1"/>
                </a:solidFill>
                <a:ea typeface="Impact" charset="0"/>
                <a:cs typeface="Impact" charset="0"/>
              </a:rPr>
              <a:t>eletrônica</a:t>
            </a:r>
          </a:p>
          <a:p>
            <a:pPr>
              <a:spcAft>
                <a:spcPts val="1200"/>
              </a:spcAft>
            </a:pPr>
            <a:r>
              <a:rPr lang="pt-BR" sz="1400" dirty="0" smtClean="0">
                <a:solidFill>
                  <a:schemeClr val="bg1"/>
                </a:solidFill>
                <a:ea typeface="Impact" charset="0"/>
                <a:cs typeface="Impact" charset="0"/>
              </a:rPr>
              <a:t>pagamento em </a:t>
            </a:r>
            <a:r>
              <a:rPr lang="pt-BR" sz="1400" b="1" dirty="0" smtClean="0">
                <a:solidFill>
                  <a:schemeClr val="bg1"/>
                </a:solidFill>
                <a:ea typeface="Impact" charset="0"/>
                <a:cs typeface="Impact" charset="0"/>
              </a:rPr>
              <a:t>espécie</a:t>
            </a:r>
            <a:r>
              <a:rPr lang="pt-BR" sz="1400" dirty="0" smtClean="0">
                <a:solidFill>
                  <a:schemeClr val="bg1"/>
                </a:solidFill>
                <a:ea typeface="Impact" charset="0"/>
                <a:cs typeface="Impact" charset="0"/>
              </a:rPr>
              <a:t> somente em casos excepcionais</a:t>
            </a:r>
          </a:p>
        </p:txBody>
      </p:sp>
      <p:sp>
        <p:nvSpPr>
          <p:cNvPr id="3" name="Retângulo de cantos arredondados 2"/>
          <p:cNvSpPr/>
          <p:nvPr/>
        </p:nvSpPr>
        <p:spPr>
          <a:xfrm>
            <a:off x="534516" y="980728"/>
            <a:ext cx="3672408" cy="360040"/>
          </a:xfrm>
          <a:prstGeom prst="roundRect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n</a:t>
            </a:r>
            <a:r>
              <a:rPr lang="pt-BR" dirty="0" smtClean="0">
                <a:solidFill>
                  <a:schemeClr val="tx1"/>
                </a:solidFill>
              </a:rPr>
              <a:t>orma de caráter geral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534516" y="1419261"/>
            <a:ext cx="3672408" cy="360040"/>
          </a:xfrm>
          <a:prstGeom prst="roundRect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fim do </a:t>
            </a:r>
            <a:r>
              <a:rPr lang="pt-BR" dirty="0" err="1">
                <a:solidFill>
                  <a:schemeClr val="tx1"/>
                </a:solidFill>
              </a:rPr>
              <a:t>conv</a:t>
            </a:r>
            <a:r>
              <a:rPr lang="en-US" dirty="0" err="1">
                <a:solidFill>
                  <a:schemeClr val="tx1"/>
                </a:solidFill>
              </a:rPr>
              <a:t>ênio</a:t>
            </a:r>
            <a:r>
              <a:rPr lang="en-US" dirty="0">
                <a:solidFill>
                  <a:schemeClr val="tx1"/>
                </a:solidFill>
              </a:rPr>
              <a:t> com 3º </a:t>
            </a:r>
            <a:r>
              <a:rPr lang="en-US" dirty="0" err="1">
                <a:solidFill>
                  <a:schemeClr val="tx1"/>
                </a:solidFill>
              </a:rPr>
              <a:t>setor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534516" y="1857794"/>
            <a:ext cx="3672408" cy="360040"/>
          </a:xfrm>
          <a:prstGeom prst="roundRect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maior ênfase no planejamento</a:t>
            </a:r>
          </a:p>
        </p:txBody>
      </p:sp>
      <p:sp>
        <p:nvSpPr>
          <p:cNvPr id="8" name="Retângulo de cantos arredondados 7"/>
          <p:cNvSpPr/>
          <p:nvPr/>
        </p:nvSpPr>
        <p:spPr>
          <a:xfrm>
            <a:off x="534516" y="2296327"/>
            <a:ext cx="3672408" cy="360040"/>
          </a:xfrm>
          <a:prstGeom prst="roundRect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processo seletivo prévio</a:t>
            </a:r>
          </a:p>
        </p:txBody>
      </p:sp>
      <p:sp>
        <p:nvSpPr>
          <p:cNvPr id="9" name="Retângulo de cantos arredondados 8"/>
          <p:cNvSpPr/>
          <p:nvPr/>
        </p:nvSpPr>
        <p:spPr>
          <a:xfrm>
            <a:off x="534516" y="2734859"/>
            <a:ext cx="3672408" cy="360040"/>
          </a:xfrm>
          <a:prstGeom prst="roundRect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regulamento de contratações</a:t>
            </a:r>
          </a:p>
        </p:txBody>
      </p:sp>
      <p:sp>
        <p:nvSpPr>
          <p:cNvPr id="28" name="Retângulo de cantos arredondados 27"/>
          <p:cNvSpPr/>
          <p:nvPr/>
        </p:nvSpPr>
        <p:spPr>
          <a:xfrm>
            <a:off x="534516" y="3169149"/>
            <a:ext cx="3672408" cy="360040"/>
          </a:xfrm>
          <a:prstGeom prst="roundRect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maior rigor na habilita</a:t>
            </a:r>
            <a:r>
              <a:rPr lang="en-US" dirty="0" err="1" smtClean="0">
                <a:solidFill>
                  <a:schemeClr val="tx1"/>
                </a:solidFill>
              </a:rPr>
              <a:t>ção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9" name="Retângulo de cantos arredondados 28"/>
          <p:cNvSpPr/>
          <p:nvPr/>
        </p:nvSpPr>
        <p:spPr>
          <a:xfrm>
            <a:off x="534516" y="3607682"/>
            <a:ext cx="3672408" cy="36004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despesas vedadas </a:t>
            </a:r>
            <a:r>
              <a:rPr lang="pt-BR" b="1" dirty="0">
                <a:solidFill>
                  <a:schemeClr val="tx1"/>
                </a:solidFill>
              </a:rPr>
              <a:t>&amp;</a:t>
            </a:r>
            <a:r>
              <a:rPr lang="pt-BR" b="1" dirty="0" smtClean="0">
                <a:solidFill>
                  <a:schemeClr val="tx1"/>
                </a:solidFill>
              </a:rPr>
              <a:t> autorizadas</a:t>
            </a:r>
            <a:endParaRPr lang="pt-B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28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908720"/>
            <a:ext cx="9144000" cy="48245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23619" y="0"/>
            <a:ext cx="39581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3200" dirty="0" smtClean="0">
                <a:solidFill>
                  <a:schemeClr val="bg1"/>
                </a:solidFill>
                <a:latin typeface="Impact" charset="0"/>
                <a:ea typeface="Impact" charset="0"/>
                <a:cs typeface="Impact" charset="0"/>
              </a:rPr>
              <a:t>A lei 13.019: </a:t>
            </a:r>
            <a:r>
              <a:rPr lang="pt-BR" sz="3200" dirty="0" smtClean="0">
                <a:solidFill>
                  <a:srgbClr val="C00000"/>
                </a:solidFill>
                <a:latin typeface="Impact" charset="0"/>
                <a:ea typeface="Impact" charset="0"/>
                <a:cs typeface="Impact" charset="0"/>
              </a:rPr>
              <a:t>destaques</a:t>
            </a:r>
            <a:endParaRPr lang="pt-BR" sz="3200" dirty="0">
              <a:solidFill>
                <a:srgbClr val="C00000"/>
              </a:solidFill>
              <a:latin typeface="Impact" charset="0"/>
              <a:ea typeface="Impact" charset="0"/>
              <a:cs typeface="Impact" charset="0"/>
            </a:endParaRPr>
          </a:p>
        </p:txBody>
      </p:sp>
      <p:sp>
        <p:nvSpPr>
          <p:cNvPr id="25" name="Retângulo 24"/>
          <p:cNvSpPr/>
          <p:nvPr/>
        </p:nvSpPr>
        <p:spPr>
          <a:xfrm>
            <a:off x="4932040" y="980728"/>
            <a:ext cx="3672000" cy="430259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t-BR" sz="1400" b="1" dirty="0" smtClean="0">
                <a:solidFill>
                  <a:schemeClr val="bg1"/>
                </a:solidFill>
              </a:rPr>
              <a:t>OSC (site)</a:t>
            </a:r>
          </a:p>
          <a:p>
            <a:pPr lvl="1"/>
            <a:r>
              <a:rPr lang="pt-BR" sz="1400" dirty="0" smtClean="0">
                <a:solidFill>
                  <a:schemeClr val="bg1"/>
                </a:solidFill>
              </a:rPr>
              <a:t>nome e CNPJ</a:t>
            </a:r>
          </a:p>
          <a:p>
            <a:pPr lvl="1"/>
            <a:r>
              <a:rPr lang="pt-BR" sz="1400" dirty="0" smtClean="0">
                <a:solidFill>
                  <a:schemeClr val="bg1"/>
                </a:solidFill>
              </a:rPr>
              <a:t>data, identificação da parceria e órgão</a:t>
            </a:r>
          </a:p>
          <a:p>
            <a:pPr lvl="1"/>
            <a:r>
              <a:rPr lang="pt-BR" sz="1400" dirty="0" smtClean="0">
                <a:solidFill>
                  <a:schemeClr val="bg1"/>
                </a:solidFill>
              </a:rPr>
              <a:t>descrição do objeto</a:t>
            </a:r>
          </a:p>
          <a:p>
            <a:pPr lvl="1"/>
            <a:r>
              <a:rPr lang="pt-BR" sz="1400" dirty="0" smtClean="0">
                <a:solidFill>
                  <a:schemeClr val="bg1"/>
                </a:solidFill>
              </a:rPr>
              <a:t>valor total e valores liberados</a:t>
            </a:r>
          </a:p>
          <a:p>
            <a:pPr lvl="1"/>
            <a:r>
              <a:rPr lang="pt-BR" sz="1400" dirty="0" smtClean="0">
                <a:solidFill>
                  <a:schemeClr val="bg1"/>
                </a:solidFill>
              </a:rPr>
              <a:t>situação da prestação de contas</a:t>
            </a:r>
          </a:p>
          <a:p>
            <a:pPr lvl="1"/>
            <a:r>
              <a:rPr lang="pt-BR" sz="1400" dirty="0" smtClean="0">
                <a:solidFill>
                  <a:schemeClr val="bg1"/>
                </a:solidFill>
              </a:rPr>
              <a:t>+ remuneração da equipe</a:t>
            </a:r>
          </a:p>
          <a:p>
            <a:pPr lvl="1"/>
            <a:r>
              <a:rPr lang="pt-BR" sz="1400" dirty="0" smtClean="0">
                <a:solidFill>
                  <a:schemeClr val="bg1"/>
                </a:solidFill>
              </a:rPr>
              <a:t>+ Lei de Acesso à Informação</a:t>
            </a:r>
          </a:p>
          <a:p>
            <a:pPr lvl="2"/>
            <a:r>
              <a:rPr lang="pt-BR" sz="1400" dirty="0" smtClean="0">
                <a:solidFill>
                  <a:schemeClr val="bg1"/>
                </a:solidFill>
              </a:rPr>
              <a:t>estatuto</a:t>
            </a:r>
          </a:p>
          <a:p>
            <a:pPr lvl="2"/>
            <a:r>
              <a:rPr lang="pt-BR" sz="1400" dirty="0" smtClean="0">
                <a:solidFill>
                  <a:schemeClr val="bg1"/>
                </a:solidFill>
              </a:rPr>
              <a:t>relação nominal de dirigentes</a:t>
            </a:r>
          </a:p>
          <a:p>
            <a:pPr lvl="2"/>
            <a:r>
              <a:rPr lang="pt-BR" sz="1400" dirty="0" smtClean="0">
                <a:solidFill>
                  <a:schemeClr val="bg1"/>
                </a:solidFill>
              </a:rPr>
              <a:t>instrumento e aditivos</a:t>
            </a:r>
          </a:p>
          <a:p>
            <a:pPr lvl="2">
              <a:spcAft>
                <a:spcPts val="1200"/>
              </a:spcAft>
            </a:pPr>
            <a:r>
              <a:rPr lang="pt-BR" sz="1400" dirty="0" smtClean="0">
                <a:solidFill>
                  <a:schemeClr val="bg1"/>
                </a:solidFill>
              </a:rPr>
              <a:t>prestações de contas</a:t>
            </a:r>
            <a:endParaRPr lang="pt-BR" sz="1400" dirty="0">
              <a:solidFill>
                <a:schemeClr val="bg1"/>
              </a:solidFill>
            </a:endParaRPr>
          </a:p>
          <a:p>
            <a:r>
              <a:rPr lang="pt-BR" sz="1400" b="1" dirty="0" smtClean="0">
                <a:solidFill>
                  <a:schemeClr val="bg1"/>
                </a:solidFill>
              </a:rPr>
              <a:t>Administração</a:t>
            </a:r>
          </a:p>
          <a:p>
            <a:pPr lvl="1"/>
            <a:r>
              <a:rPr lang="pt-BR" sz="1400" dirty="0" smtClean="0">
                <a:solidFill>
                  <a:schemeClr val="bg1"/>
                </a:solidFill>
              </a:rPr>
              <a:t>divulgação do orçamento para parcerias</a:t>
            </a:r>
          </a:p>
          <a:p>
            <a:pPr lvl="1"/>
            <a:r>
              <a:rPr lang="pt-BR" sz="1400" dirty="0" smtClean="0">
                <a:solidFill>
                  <a:schemeClr val="bg1"/>
                </a:solidFill>
              </a:rPr>
              <a:t>relação nominal das parcerias</a:t>
            </a:r>
          </a:p>
          <a:p>
            <a:pPr lvl="1">
              <a:spcAft>
                <a:spcPts val="1200"/>
              </a:spcAft>
            </a:pPr>
            <a:r>
              <a:rPr lang="pt-BR" sz="1400" dirty="0" smtClean="0">
                <a:solidFill>
                  <a:schemeClr val="bg1"/>
                </a:solidFill>
              </a:rPr>
              <a:t>mecanismos para receber denúncias</a:t>
            </a:r>
          </a:p>
        </p:txBody>
      </p:sp>
      <p:sp>
        <p:nvSpPr>
          <p:cNvPr id="3" name="Retângulo de cantos arredondados 2"/>
          <p:cNvSpPr/>
          <p:nvPr/>
        </p:nvSpPr>
        <p:spPr>
          <a:xfrm>
            <a:off x="534516" y="980728"/>
            <a:ext cx="3672408" cy="360040"/>
          </a:xfrm>
          <a:prstGeom prst="roundRect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n</a:t>
            </a:r>
            <a:r>
              <a:rPr lang="pt-BR" dirty="0" smtClean="0">
                <a:solidFill>
                  <a:schemeClr val="tx1"/>
                </a:solidFill>
              </a:rPr>
              <a:t>orma de caráter geral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534516" y="1419261"/>
            <a:ext cx="3672408" cy="360040"/>
          </a:xfrm>
          <a:prstGeom prst="roundRect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fim do </a:t>
            </a:r>
            <a:r>
              <a:rPr lang="pt-BR" dirty="0" err="1">
                <a:solidFill>
                  <a:schemeClr val="tx1"/>
                </a:solidFill>
              </a:rPr>
              <a:t>conv</a:t>
            </a:r>
            <a:r>
              <a:rPr lang="en-US" dirty="0" err="1">
                <a:solidFill>
                  <a:schemeClr val="tx1"/>
                </a:solidFill>
              </a:rPr>
              <a:t>ênio</a:t>
            </a:r>
            <a:r>
              <a:rPr lang="en-US" dirty="0">
                <a:solidFill>
                  <a:schemeClr val="tx1"/>
                </a:solidFill>
              </a:rPr>
              <a:t> com 3º </a:t>
            </a:r>
            <a:r>
              <a:rPr lang="en-US" dirty="0" err="1">
                <a:solidFill>
                  <a:schemeClr val="tx1"/>
                </a:solidFill>
              </a:rPr>
              <a:t>setor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534516" y="1857794"/>
            <a:ext cx="3672408" cy="360040"/>
          </a:xfrm>
          <a:prstGeom prst="roundRect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maior ênfase no planejamento</a:t>
            </a:r>
          </a:p>
        </p:txBody>
      </p:sp>
      <p:sp>
        <p:nvSpPr>
          <p:cNvPr id="8" name="Retângulo de cantos arredondados 7"/>
          <p:cNvSpPr/>
          <p:nvPr/>
        </p:nvSpPr>
        <p:spPr>
          <a:xfrm>
            <a:off x="534516" y="2296327"/>
            <a:ext cx="3672408" cy="360040"/>
          </a:xfrm>
          <a:prstGeom prst="roundRect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processo seletivo prévio</a:t>
            </a:r>
          </a:p>
        </p:txBody>
      </p:sp>
      <p:sp>
        <p:nvSpPr>
          <p:cNvPr id="9" name="Retângulo de cantos arredondados 8"/>
          <p:cNvSpPr/>
          <p:nvPr/>
        </p:nvSpPr>
        <p:spPr>
          <a:xfrm>
            <a:off x="534516" y="2734859"/>
            <a:ext cx="3672408" cy="360040"/>
          </a:xfrm>
          <a:prstGeom prst="roundRect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regulamento de contratações</a:t>
            </a:r>
          </a:p>
        </p:txBody>
      </p:sp>
      <p:sp>
        <p:nvSpPr>
          <p:cNvPr id="28" name="Retângulo de cantos arredondados 27"/>
          <p:cNvSpPr/>
          <p:nvPr/>
        </p:nvSpPr>
        <p:spPr>
          <a:xfrm>
            <a:off x="534516" y="3169149"/>
            <a:ext cx="3672408" cy="360040"/>
          </a:xfrm>
          <a:prstGeom prst="roundRect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maior rigor na habilita</a:t>
            </a:r>
            <a:r>
              <a:rPr lang="en-US" dirty="0" err="1">
                <a:solidFill>
                  <a:schemeClr val="tx1"/>
                </a:solidFill>
              </a:rPr>
              <a:t>ção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9" name="Retângulo de cantos arredondados 28"/>
          <p:cNvSpPr/>
          <p:nvPr/>
        </p:nvSpPr>
        <p:spPr>
          <a:xfrm>
            <a:off x="534516" y="3607682"/>
            <a:ext cx="3672408" cy="360040"/>
          </a:xfrm>
          <a:prstGeom prst="roundRect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despesas vedadas &amp; autorizadas</a:t>
            </a:r>
          </a:p>
        </p:txBody>
      </p:sp>
      <p:sp>
        <p:nvSpPr>
          <p:cNvPr id="30" name="Retângulo de cantos arredondados 29"/>
          <p:cNvSpPr/>
          <p:nvPr/>
        </p:nvSpPr>
        <p:spPr>
          <a:xfrm>
            <a:off x="534516" y="4046215"/>
            <a:ext cx="3672408" cy="36004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obrigações de transparência</a:t>
            </a:r>
            <a:endParaRPr lang="pt-B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88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908720"/>
            <a:ext cx="9144000" cy="48245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23619" y="0"/>
            <a:ext cx="39581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3200" dirty="0" smtClean="0">
                <a:solidFill>
                  <a:schemeClr val="bg1"/>
                </a:solidFill>
                <a:latin typeface="Impact" charset="0"/>
                <a:ea typeface="Impact" charset="0"/>
                <a:cs typeface="Impact" charset="0"/>
              </a:rPr>
              <a:t>A lei 13.019: </a:t>
            </a:r>
            <a:r>
              <a:rPr lang="pt-BR" sz="3200" dirty="0" smtClean="0">
                <a:solidFill>
                  <a:srgbClr val="C00000"/>
                </a:solidFill>
                <a:latin typeface="Impact" charset="0"/>
                <a:ea typeface="Impact" charset="0"/>
                <a:cs typeface="Impact" charset="0"/>
              </a:rPr>
              <a:t>destaques</a:t>
            </a:r>
            <a:endParaRPr lang="pt-BR" sz="3200" dirty="0">
              <a:solidFill>
                <a:srgbClr val="C00000"/>
              </a:solidFill>
              <a:latin typeface="Impact" charset="0"/>
              <a:ea typeface="Impact" charset="0"/>
              <a:cs typeface="Impact" charset="0"/>
            </a:endParaRPr>
          </a:p>
        </p:txBody>
      </p:sp>
      <p:sp>
        <p:nvSpPr>
          <p:cNvPr id="25" name="Retângulo 24"/>
          <p:cNvSpPr/>
          <p:nvPr/>
        </p:nvSpPr>
        <p:spPr>
          <a:xfrm>
            <a:off x="4932040" y="980728"/>
            <a:ext cx="3672000" cy="430259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1200"/>
              </a:spcAft>
            </a:pPr>
            <a:r>
              <a:rPr lang="pt-BR" sz="1400" dirty="0" smtClean="0">
                <a:solidFill>
                  <a:schemeClr val="bg1"/>
                </a:solidFill>
              </a:rPr>
              <a:t>procedimentos mais simples para parcerias de valor </a:t>
            </a:r>
            <a:r>
              <a:rPr lang="pt-BR" sz="1400" b="1" dirty="0" smtClean="0">
                <a:solidFill>
                  <a:schemeClr val="bg1"/>
                </a:solidFill>
              </a:rPr>
              <a:t>inferior a R$ 600 mil</a:t>
            </a:r>
          </a:p>
          <a:p>
            <a:pPr>
              <a:spcAft>
                <a:spcPts val="1200"/>
              </a:spcAft>
            </a:pPr>
            <a:r>
              <a:rPr lang="pt-BR" sz="1400" dirty="0" smtClean="0">
                <a:solidFill>
                  <a:schemeClr val="bg1"/>
                </a:solidFill>
              </a:rPr>
              <a:t>estímulo à utilização de </a:t>
            </a:r>
            <a:r>
              <a:rPr lang="pt-BR" sz="1400" b="1" dirty="0" smtClean="0">
                <a:solidFill>
                  <a:schemeClr val="bg1"/>
                </a:solidFill>
              </a:rPr>
              <a:t>plataformas eletrônicas </a:t>
            </a:r>
            <a:r>
              <a:rPr lang="pt-BR" sz="1400" dirty="0" smtClean="0">
                <a:solidFill>
                  <a:schemeClr val="bg1"/>
                </a:solidFill>
              </a:rPr>
              <a:t>para prestações de contas</a:t>
            </a:r>
          </a:p>
          <a:p>
            <a:pPr>
              <a:spcAft>
                <a:spcPts val="1200"/>
              </a:spcAft>
            </a:pPr>
            <a:r>
              <a:rPr lang="pt-BR" sz="1400" b="1" dirty="0" smtClean="0">
                <a:solidFill>
                  <a:schemeClr val="bg1"/>
                </a:solidFill>
              </a:rPr>
              <a:t>prazo</a:t>
            </a:r>
            <a:r>
              <a:rPr lang="pt-BR" sz="1400" dirty="0" smtClean="0">
                <a:solidFill>
                  <a:schemeClr val="bg1"/>
                </a:solidFill>
              </a:rPr>
              <a:t> para análise: 90 a 150 dias, prorrogável</a:t>
            </a:r>
          </a:p>
        </p:txBody>
      </p:sp>
      <p:sp>
        <p:nvSpPr>
          <p:cNvPr id="3" name="Retângulo de cantos arredondados 2"/>
          <p:cNvSpPr/>
          <p:nvPr/>
        </p:nvSpPr>
        <p:spPr>
          <a:xfrm>
            <a:off x="534516" y="980728"/>
            <a:ext cx="3672408" cy="360040"/>
          </a:xfrm>
          <a:prstGeom prst="roundRect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n</a:t>
            </a:r>
            <a:r>
              <a:rPr lang="pt-BR" dirty="0" smtClean="0">
                <a:solidFill>
                  <a:schemeClr val="tx1"/>
                </a:solidFill>
              </a:rPr>
              <a:t>orma de caráter geral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534516" y="1419261"/>
            <a:ext cx="3672408" cy="360040"/>
          </a:xfrm>
          <a:prstGeom prst="roundRect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fim do </a:t>
            </a:r>
            <a:r>
              <a:rPr lang="pt-BR" dirty="0" err="1">
                <a:solidFill>
                  <a:schemeClr val="tx1"/>
                </a:solidFill>
              </a:rPr>
              <a:t>conv</a:t>
            </a:r>
            <a:r>
              <a:rPr lang="en-US" dirty="0" err="1">
                <a:solidFill>
                  <a:schemeClr val="tx1"/>
                </a:solidFill>
              </a:rPr>
              <a:t>ênio</a:t>
            </a:r>
            <a:r>
              <a:rPr lang="en-US" dirty="0">
                <a:solidFill>
                  <a:schemeClr val="tx1"/>
                </a:solidFill>
              </a:rPr>
              <a:t> com 3º </a:t>
            </a:r>
            <a:r>
              <a:rPr lang="en-US" dirty="0" err="1">
                <a:solidFill>
                  <a:schemeClr val="tx1"/>
                </a:solidFill>
              </a:rPr>
              <a:t>setor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534516" y="1857794"/>
            <a:ext cx="3672408" cy="360040"/>
          </a:xfrm>
          <a:prstGeom prst="roundRect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maior ênfase no planejamento</a:t>
            </a:r>
          </a:p>
        </p:txBody>
      </p:sp>
      <p:sp>
        <p:nvSpPr>
          <p:cNvPr id="8" name="Retângulo de cantos arredondados 7"/>
          <p:cNvSpPr/>
          <p:nvPr/>
        </p:nvSpPr>
        <p:spPr>
          <a:xfrm>
            <a:off x="534516" y="2296327"/>
            <a:ext cx="3672408" cy="360040"/>
          </a:xfrm>
          <a:prstGeom prst="roundRect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processo seletivo prévio</a:t>
            </a:r>
          </a:p>
        </p:txBody>
      </p:sp>
      <p:sp>
        <p:nvSpPr>
          <p:cNvPr id="9" name="Retângulo de cantos arredondados 8"/>
          <p:cNvSpPr/>
          <p:nvPr/>
        </p:nvSpPr>
        <p:spPr>
          <a:xfrm>
            <a:off x="534516" y="2734859"/>
            <a:ext cx="3672408" cy="360040"/>
          </a:xfrm>
          <a:prstGeom prst="roundRect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regulamento de contratações</a:t>
            </a:r>
          </a:p>
        </p:txBody>
      </p:sp>
      <p:sp>
        <p:nvSpPr>
          <p:cNvPr id="28" name="Retângulo de cantos arredondados 27"/>
          <p:cNvSpPr/>
          <p:nvPr/>
        </p:nvSpPr>
        <p:spPr>
          <a:xfrm>
            <a:off x="534516" y="3169149"/>
            <a:ext cx="3672408" cy="360040"/>
          </a:xfrm>
          <a:prstGeom prst="roundRect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maior rigor na habilita</a:t>
            </a:r>
            <a:r>
              <a:rPr lang="en-US" dirty="0" err="1">
                <a:solidFill>
                  <a:schemeClr val="tx1"/>
                </a:solidFill>
              </a:rPr>
              <a:t>ção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9" name="Retângulo de cantos arredondados 28"/>
          <p:cNvSpPr/>
          <p:nvPr/>
        </p:nvSpPr>
        <p:spPr>
          <a:xfrm>
            <a:off x="534516" y="3607682"/>
            <a:ext cx="3672408" cy="360040"/>
          </a:xfrm>
          <a:prstGeom prst="roundRect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despesas vedadas &amp; autorizadas</a:t>
            </a:r>
          </a:p>
        </p:txBody>
      </p:sp>
      <p:sp>
        <p:nvSpPr>
          <p:cNvPr id="30" name="Retângulo de cantos arredondados 29"/>
          <p:cNvSpPr/>
          <p:nvPr/>
        </p:nvSpPr>
        <p:spPr>
          <a:xfrm>
            <a:off x="534516" y="4046215"/>
            <a:ext cx="3672408" cy="360040"/>
          </a:xfrm>
          <a:prstGeom prst="roundRect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obrigações de transparência</a:t>
            </a:r>
          </a:p>
        </p:txBody>
      </p:sp>
      <p:sp>
        <p:nvSpPr>
          <p:cNvPr id="31" name="Retângulo de cantos arredondados 30"/>
          <p:cNvSpPr/>
          <p:nvPr/>
        </p:nvSpPr>
        <p:spPr>
          <a:xfrm>
            <a:off x="534516" y="4484748"/>
            <a:ext cx="3672408" cy="36004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regras sobre prestações de contas</a:t>
            </a:r>
            <a:endParaRPr lang="pt-B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08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908720"/>
            <a:ext cx="9144000" cy="48245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23619" y="0"/>
            <a:ext cx="39581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3200" dirty="0" smtClean="0">
                <a:solidFill>
                  <a:schemeClr val="bg1"/>
                </a:solidFill>
                <a:latin typeface="Impact" charset="0"/>
                <a:ea typeface="Impact" charset="0"/>
                <a:cs typeface="Impact" charset="0"/>
              </a:rPr>
              <a:t>A lei 13.019: </a:t>
            </a:r>
            <a:r>
              <a:rPr lang="pt-BR" sz="3200" dirty="0" smtClean="0">
                <a:solidFill>
                  <a:srgbClr val="C00000"/>
                </a:solidFill>
                <a:latin typeface="Impact" charset="0"/>
                <a:ea typeface="Impact" charset="0"/>
                <a:cs typeface="Impact" charset="0"/>
              </a:rPr>
              <a:t>destaques</a:t>
            </a:r>
            <a:endParaRPr lang="pt-BR" sz="3200" dirty="0">
              <a:solidFill>
                <a:srgbClr val="C00000"/>
              </a:solidFill>
              <a:latin typeface="Impact" charset="0"/>
              <a:ea typeface="Impact" charset="0"/>
              <a:cs typeface="Impact" charset="0"/>
            </a:endParaRPr>
          </a:p>
        </p:txBody>
      </p:sp>
      <p:sp>
        <p:nvSpPr>
          <p:cNvPr id="25" name="Retângulo 24"/>
          <p:cNvSpPr/>
          <p:nvPr/>
        </p:nvSpPr>
        <p:spPr>
          <a:xfrm>
            <a:off x="4932040" y="980728"/>
            <a:ext cx="3672000" cy="430259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t-BR" sz="1400" dirty="0" smtClean="0">
                <a:solidFill>
                  <a:schemeClr val="bg1"/>
                </a:solidFill>
              </a:rPr>
              <a:t>OSC</a:t>
            </a:r>
          </a:p>
          <a:p>
            <a:pPr lvl="1">
              <a:spcAft>
                <a:spcPts val="1200"/>
              </a:spcAft>
            </a:pPr>
            <a:r>
              <a:rPr lang="pt-BR" sz="1400" b="1" dirty="0" smtClean="0">
                <a:solidFill>
                  <a:schemeClr val="bg1"/>
                </a:solidFill>
              </a:rPr>
              <a:t>dirigentes</a:t>
            </a:r>
            <a:r>
              <a:rPr lang="pt-BR" sz="1400" dirty="0" smtClean="0">
                <a:solidFill>
                  <a:schemeClr val="bg1"/>
                </a:solidFill>
              </a:rPr>
              <a:t> respondem solidariamente</a:t>
            </a:r>
          </a:p>
          <a:p>
            <a:r>
              <a:rPr lang="pt-BR" sz="1400" dirty="0" smtClean="0">
                <a:solidFill>
                  <a:schemeClr val="bg1"/>
                </a:solidFill>
              </a:rPr>
              <a:t>Administração</a:t>
            </a:r>
          </a:p>
          <a:p>
            <a:pPr lvl="1">
              <a:spcAft>
                <a:spcPts val="1200"/>
              </a:spcAft>
            </a:pPr>
            <a:r>
              <a:rPr lang="pt-BR" sz="1400" b="1" dirty="0" smtClean="0">
                <a:solidFill>
                  <a:schemeClr val="bg1"/>
                </a:solidFill>
              </a:rPr>
              <a:t>servidores</a:t>
            </a:r>
            <a:r>
              <a:rPr lang="pt-BR" sz="1400" dirty="0" smtClean="0">
                <a:solidFill>
                  <a:schemeClr val="bg1"/>
                </a:solidFill>
              </a:rPr>
              <a:t> que atestarem capacidade ou execução respondem pela restituição de valores (dolo/culpa)</a:t>
            </a:r>
          </a:p>
          <a:p>
            <a:r>
              <a:rPr lang="pt-BR" sz="1400" dirty="0" smtClean="0">
                <a:solidFill>
                  <a:schemeClr val="bg1"/>
                </a:solidFill>
              </a:rPr>
              <a:t>Alterações na </a:t>
            </a:r>
            <a:r>
              <a:rPr lang="pt-BR" sz="1400" b="1" dirty="0" smtClean="0">
                <a:solidFill>
                  <a:schemeClr val="bg1"/>
                </a:solidFill>
              </a:rPr>
              <a:t>Lei de Improbidade</a:t>
            </a:r>
            <a:endParaRPr lang="pt-BR" sz="1400" b="1" dirty="0">
              <a:solidFill>
                <a:schemeClr val="bg1"/>
              </a:solidFill>
            </a:endParaRPr>
          </a:p>
          <a:p>
            <a:pPr lvl="1"/>
            <a:r>
              <a:rPr lang="pt-BR" sz="1400" dirty="0" smtClean="0">
                <a:solidFill>
                  <a:schemeClr val="bg1"/>
                </a:solidFill>
              </a:rPr>
              <a:t>7 novos tipos por dano ao erário</a:t>
            </a:r>
          </a:p>
          <a:p>
            <a:pPr lvl="1"/>
            <a:r>
              <a:rPr lang="pt-BR" sz="1400" dirty="0" smtClean="0">
                <a:solidFill>
                  <a:schemeClr val="bg1"/>
                </a:solidFill>
              </a:rPr>
              <a:t>1 tipo por ofensa a princípios</a:t>
            </a:r>
          </a:p>
        </p:txBody>
      </p:sp>
      <p:sp>
        <p:nvSpPr>
          <p:cNvPr id="3" name="Retângulo de cantos arredondados 2"/>
          <p:cNvSpPr/>
          <p:nvPr/>
        </p:nvSpPr>
        <p:spPr>
          <a:xfrm>
            <a:off x="534516" y="980728"/>
            <a:ext cx="3672408" cy="360040"/>
          </a:xfrm>
          <a:prstGeom prst="roundRect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n</a:t>
            </a:r>
            <a:r>
              <a:rPr lang="pt-BR" dirty="0" smtClean="0">
                <a:solidFill>
                  <a:schemeClr val="tx1"/>
                </a:solidFill>
              </a:rPr>
              <a:t>orma de caráter geral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534516" y="1419261"/>
            <a:ext cx="3672408" cy="360040"/>
          </a:xfrm>
          <a:prstGeom prst="roundRect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fim do </a:t>
            </a:r>
            <a:r>
              <a:rPr lang="pt-BR" dirty="0" err="1">
                <a:solidFill>
                  <a:schemeClr val="tx1"/>
                </a:solidFill>
              </a:rPr>
              <a:t>conv</a:t>
            </a:r>
            <a:r>
              <a:rPr lang="en-US" dirty="0" err="1">
                <a:solidFill>
                  <a:schemeClr val="tx1"/>
                </a:solidFill>
              </a:rPr>
              <a:t>ênio</a:t>
            </a:r>
            <a:r>
              <a:rPr lang="en-US" dirty="0">
                <a:solidFill>
                  <a:schemeClr val="tx1"/>
                </a:solidFill>
              </a:rPr>
              <a:t> com 3º </a:t>
            </a:r>
            <a:r>
              <a:rPr lang="en-US" dirty="0" err="1">
                <a:solidFill>
                  <a:schemeClr val="tx1"/>
                </a:solidFill>
              </a:rPr>
              <a:t>setor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534516" y="1857794"/>
            <a:ext cx="3672408" cy="360040"/>
          </a:xfrm>
          <a:prstGeom prst="roundRect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maior ênfase no planejamento</a:t>
            </a:r>
          </a:p>
        </p:txBody>
      </p:sp>
      <p:sp>
        <p:nvSpPr>
          <p:cNvPr id="8" name="Retângulo de cantos arredondados 7"/>
          <p:cNvSpPr/>
          <p:nvPr/>
        </p:nvSpPr>
        <p:spPr>
          <a:xfrm>
            <a:off x="534516" y="2296327"/>
            <a:ext cx="3672408" cy="360040"/>
          </a:xfrm>
          <a:prstGeom prst="roundRect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processo seletivo prévio</a:t>
            </a:r>
          </a:p>
        </p:txBody>
      </p:sp>
      <p:sp>
        <p:nvSpPr>
          <p:cNvPr id="9" name="Retângulo de cantos arredondados 8"/>
          <p:cNvSpPr/>
          <p:nvPr/>
        </p:nvSpPr>
        <p:spPr>
          <a:xfrm>
            <a:off x="534516" y="2734859"/>
            <a:ext cx="3672408" cy="360040"/>
          </a:xfrm>
          <a:prstGeom prst="roundRect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regulamento de contratações</a:t>
            </a:r>
          </a:p>
        </p:txBody>
      </p:sp>
      <p:sp>
        <p:nvSpPr>
          <p:cNvPr id="28" name="Retângulo de cantos arredondados 27"/>
          <p:cNvSpPr/>
          <p:nvPr/>
        </p:nvSpPr>
        <p:spPr>
          <a:xfrm>
            <a:off x="534516" y="3169149"/>
            <a:ext cx="3672408" cy="360040"/>
          </a:xfrm>
          <a:prstGeom prst="roundRect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maior rigor na habilita</a:t>
            </a:r>
            <a:r>
              <a:rPr lang="en-US" dirty="0" err="1">
                <a:solidFill>
                  <a:schemeClr val="tx1"/>
                </a:solidFill>
              </a:rPr>
              <a:t>ção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9" name="Retângulo de cantos arredondados 28"/>
          <p:cNvSpPr/>
          <p:nvPr/>
        </p:nvSpPr>
        <p:spPr>
          <a:xfrm>
            <a:off x="534516" y="3607682"/>
            <a:ext cx="3672408" cy="360040"/>
          </a:xfrm>
          <a:prstGeom prst="roundRect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despesas vedadas &amp; autorizadas</a:t>
            </a:r>
          </a:p>
        </p:txBody>
      </p:sp>
      <p:sp>
        <p:nvSpPr>
          <p:cNvPr id="30" name="Retângulo de cantos arredondados 29"/>
          <p:cNvSpPr/>
          <p:nvPr/>
        </p:nvSpPr>
        <p:spPr>
          <a:xfrm>
            <a:off x="534516" y="4046215"/>
            <a:ext cx="3672408" cy="360040"/>
          </a:xfrm>
          <a:prstGeom prst="roundRect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obrigações de transparência</a:t>
            </a:r>
          </a:p>
        </p:txBody>
      </p:sp>
      <p:sp>
        <p:nvSpPr>
          <p:cNvPr id="31" name="Retângulo de cantos arredondados 30"/>
          <p:cNvSpPr/>
          <p:nvPr/>
        </p:nvSpPr>
        <p:spPr>
          <a:xfrm>
            <a:off x="534516" y="4484748"/>
            <a:ext cx="3672408" cy="360040"/>
          </a:xfrm>
          <a:prstGeom prst="roundRect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regras sobre prestações de contas</a:t>
            </a:r>
          </a:p>
        </p:txBody>
      </p:sp>
      <p:sp>
        <p:nvSpPr>
          <p:cNvPr id="32" name="Retângulo de cantos arredondados 31"/>
          <p:cNvSpPr/>
          <p:nvPr/>
        </p:nvSpPr>
        <p:spPr>
          <a:xfrm>
            <a:off x="534516" y="4923280"/>
            <a:ext cx="3672408" cy="36004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responsabilização pessoal</a:t>
            </a:r>
            <a:endParaRPr lang="pt-B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54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908720"/>
            <a:ext cx="9144000" cy="48245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23619" y="0"/>
            <a:ext cx="30139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3200" dirty="0" smtClean="0">
                <a:solidFill>
                  <a:schemeClr val="bg1"/>
                </a:solidFill>
                <a:latin typeface="Impact" charset="0"/>
                <a:ea typeface="Impact" charset="0"/>
                <a:cs typeface="Impact" charset="0"/>
              </a:rPr>
              <a:t>Avaliação </a:t>
            </a:r>
            <a:r>
              <a:rPr lang="pt-BR" sz="3200" dirty="0" smtClean="0">
                <a:solidFill>
                  <a:srgbClr val="C00000"/>
                </a:solidFill>
                <a:latin typeface="Impact" charset="0"/>
                <a:ea typeface="Impact" charset="0"/>
                <a:cs typeface="Impact" charset="0"/>
              </a:rPr>
              <a:t>crítica</a:t>
            </a:r>
            <a:endParaRPr lang="pt-BR" sz="3200" dirty="0">
              <a:solidFill>
                <a:srgbClr val="C00000"/>
              </a:solidFill>
              <a:latin typeface="Impact" charset="0"/>
              <a:ea typeface="Impact" charset="0"/>
              <a:cs typeface="Impact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0" y="2623058"/>
            <a:ext cx="743703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65125" indent="-365125">
              <a:lnSpc>
                <a:spcPct val="150000"/>
              </a:lnSpc>
              <a:buClr>
                <a:srgbClr val="008080"/>
              </a:buClr>
              <a:buFont typeface="AppleColorEmoji" charset="-128"/>
              <a:buChar char="✅"/>
            </a:pPr>
            <a:r>
              <a:rPr lang="pt-BR" sz="2400" b="1" dirty="0" smtClean="0">
                <a:solidFill>
                  <a:schemeClr val="bg1"/>
                </a:solidFill>
              </a:rPr>
              <a:t>norma geral (lei) </a:t>
            </a:r>
            <a:r>
              <a:rPr lang="pt-BR" sz="2400" dirty="0" smtClean="0">
                <a:solidFill>
                  <a:schemeClr val="bg1"/>
                </a:solidFill>
              </a:rPr>
              <a:t>que disciplina a matéria</a:t>
            </a:r>
          </a:p>
          <a:p>
            <a:pPr marL="365125" indent="-365125">
              <a:lnSpc>
                <a:spcPct val="150000"/>
              </a:lnSpc>
              <a:buClr>
                <a:srgbClr val="C00000"/>
              </a:buClr>
              <a:buFont typeface="AppleColorEmoji" charset="-128"/>
              <a:buChar char="❌"/>
            </a:pPr>
            <a:r>
              <a:rPr lang="pt-BR" sz="2400" b="1" dirty="0" smtClean="0">
                <a:solidFill>
                  <a:schemeClr val="bg1"/>
                </a:solidFill>
              </a:rPr>
              <a:t>detalhamento e complexidade </a:t>
            </a:r>
            <a:r>
              <a:rPr lang="pt-BR" sz="2400" dirty="0" smtClean="0">
                <a:solidFill>
                  <a:schemeClr val="bg1"/>
                </a:solidFill>
              </a:rPr>
              <a:t>da lei</a:t>
            </a:r>
          </a:p>
          <a:p>
            <a:pPr marL="365125" indent="-365125">
              <a:lnSpc>
                <a:spcPct val="150000"/>
              </a:lnSpc>
              <a:buClr>
                <a:srgbClr val="C00000"/>
              </a:buClr>
              <a:buFont typeface="AppleColorEmoji" charset="-128"/>
              <a:buChar char="❌"/>
            </a:pPr>
            <a:r>
              <a:rPr lang="pt-BR" sz="2400" dirty="0" smtClean="0">
                <a:solidFill>
                  <a:schemeClr val="bg1"/>
                </a:solidFill>
              </a:rPr>
              <a:t>falta de </a:t>
            </a:r>
            <a:r>
              <a:rPr lang="pt-BR" sz="2400" b="1" dirty="0" smtClean="0">
                <a:solidFill>
                  <a:schemeClr val="bg1"/>
                </a:solidFill>
              </a:rPr>
              <a:t>coordenação das instâncias de aplicação</a:t>
            </a:r>
            <a:r>
              <a:rPr lang="pt-BR" sz="2400" dirty="0" smtClean="0">
                <a:solidFill>
                  <a:schemeClr val="bg1"/>
                </a:solidFill>
              </a:rPr>
              <a:t> da lei</a:t>
            </a:r>
          </a:p>
          <a:p>
            <a:pPr marL="365125" indent="-365125">
              <a:lnSpc>
                <a:spcPct val="150000"/>
              </a:lnSpc>
              <a:buClr>
                <a:srgbClr val="C00000"/>
              </a:buClr>
              <a:buFont typeface="AppleColorEmoji" charset="-128"/>
              <a:buChar char="❌"/>
            </a:pPr>
            <a:r>
              <a:rPr lang="pt-BR" sz="2400" dirty="0" smtClean="0">
                <a:solidFill>
                  <a:schemeClr val="bg1"/>
                </a:solidFill>
              </a:rPr>
              <a:t>ampliação excessiva do </a:t>
            </a:r>
            <a:r>
              <a:rPr lang="pt-BR" sz="2400" b="1" dirty="0" smtClean="0">
                <a:solidFill>
                  <a:schemeClr val="bg1"/>
                </a:solidFill>
              </a:rPr>
              <a:t>risco</a:t>
            </a:r>
            <a:endParaRPr lang="pt-BR" sz="2400" b="1" dirty="0">
              <a:solidFill>
                <a:schemeClr val="bg1"/>
              </a:solidFill>
            </a:endParaRPr>
          </a:p>
        </p:txBody>
      </p:sp>
      <p:sp>
        <p:nvSpPr>
          <p:cNvPr id="2" name="Wave 1"/>
          <p:cNvSpPr/>
          <p:nvPr/>
        </p:nvSpPr>
        <p:spPr>
          <a:xfrm>
            <a:off x="107504" y="1710594"/>
            <a:ext cx="3024336" cy="914400"/>
          </a:xfrm>
          <a:prstGeom prst="wave">
            <a:avLst/>
          </a:prstGeom>
          <a:solidFill>
            <a:srgbClr val="FDEC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bg1"/>
                </a:solidFill>
                <a:latin typeface="Impact" charset="0"/>
                <a:ea typeface="Impact" charset="0"/>
                <a:cs typeface="Impact" charset="0"/>
              </a:rPr>
              <a:t>Segurança</a:t>
            </a:r>
            <a:r>
              <a:rPr lang="en-US" sz="2400" b="1" dirty="0" smtClean="0">
                <a:solidFill>
                  <a:schemeClr val="bg1"/>
                </a:solidFill>
                <a:latin typeface="Impact" charset="0"/>
                <a:ea typeface="Impact" charset="0"/>
                <a:cs typeface="Impact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Impact" charset="0"/>
                <a:ea typeface="Impact" charset="0"/>
                <a:cs typeface="Impact" charset="0"/>
              </a:rPr>
              <a:t>jurídica</a:t>
            </a:r>
            <a:endParaRPr lang="en-US" sz="2400" b="1" dirty="0">
              <a:solidFill>
                <a:schemeClr val="bg1"/>
              </a:solidFill>
              <a:latin typeface="Impact" charset="0"/>
              <a:ea typeface="Impact" charset="0"/>
              <a:cs typeface="Impac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540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872716"/>
            <a:ext cx="9144000" cy="48245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23619" y="0"/>
            <a:ext cx="30139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3200" dirty="0" smtClean="0">
                <a:solidFill>
                  <a:schemeClr val="bg1"/>
                </a:solidFill>
                <a:latin typeface="Impact" charset="0"/>
                <a:ea typeface="Impact" charset="0"/>
                <a:cs typeface="Impact" charset="0"/>
              </a:rPr>
              <a:t>Avaliação </a:t>
            </a:r>
            <a:r>
              <a:rPr lang="pt-BR" sz="3200" dirty="0" smtClean="0">
                <a:solidFill>
                  <a:srgbClr val="C00000"/>
                </a:solidFill>
                <a:latin typeface="Impact" charset="0"/>
                <a:ea typeface="Impact" charset="0"/>
                <a:cs typeface="Impact" charset="0"/>
              </a:rPr>
              <a:t>crítica</a:t>
            </a:r>
            <a:endParaRPr lang="pt-BR" sz="3200" dirty="0">
              <a:solidFill>
                <a:srgbClr val="C00000"/>
              </a:solidFill>
              <a:latin typeface="Impact" charset="0"/>
              <a:ea typeface="Impact" charset="0"/>
              <a:cs typeface="Impact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0" y="2624400"/>
            <a:ext cx="829175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8080"/>
              </a:buClr>
              <a:buFont typeface="AppleColorEmoji" charset="-128"/>
              <a:buChar char="✅"/>
            </a:pPr>
            <a:r>
              <a:rPr lang="pt-BR" sz="2400" dirty="0" smtClean="0">
                <a:solidFill>
                  <a:schemeClr val="bg1"/>
                </a:solidFill>
              </a:rPr>
              <a:t>melhoria dos </a:t>
            </a:r>
            <a:r>
              <a:rPr lang="pt-BR" sz="2400" b="1" dirty="0" smtClean="0">
                <a:solidFill>
                  <a:schemeClr val="bg1"/>
                </a:solidFill>
              </a:rPr>
              <a:t>procedimentos e par</a:t>
            </a:r>
            <a:r>
              <a:rPr lang="en-US" sz="2400" b="1" dirty="0" err="1" smtClean="0">
                <a:solidFill>
                  <a:schemeClr val="bg1"/>
                </a:solidFill>
              </a:rPr>
              <a:t>âmetros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pt-BR" sz="2400" b="1" dirty="0" smtClean="0">
                <a:solidFill>
                  <a:schemeClr val="bg1"/>
                </a:solidFill>
              </a:rPr>
              <a:t>de controle</a:t>
            </a:r>
          </a:p>
          <a:p>
            <a:pPr marL="342900" indent="-342900">
              <a:lnSpc>
                <a:spcPct val="150000"/>
              </a:lnSpc>
              <a:buClr>
                <a:srgbClr val="C00000"/>
              </a:buClr>
              <a:buFont typeface="AppleColorEmoji" charset="-128"/>
              <a:buChar char="❌"/>
            </a:pPr>
            <a:r>
              <a:rPr lang="pt-BR" sz="2400" dirty="0" smtClean="0">
                <a:solidFill>
                  <a:schemeClr val="bg1"/>
                </a:solidFill>
              </a:rPr>
              <a:t>controle </a:t>
            </a:r>
            <a:r>
              <a:rPr lang="pt-BR" sz="2400" b="1" dirty="0" smtClean="0">
                <a:solidFill>
                  <a:schemeClr val="bg1"/>
                </a:solidFill>
              </a:rPr>
              <a:t>formal-burocrático</a:t>
            </a:r>
            <a:r>
              <a:rPr lang="pt-BR" sz="2400" dirty="0" smtClean="0">
                <a:solidFill>
                  <a:schemeClr val="bg1"/>
                </a:solidFill>
              </a:rPr>
              <a:t> (legitimidade pelo procedimento)</a:t>
            </a:r>
          </a:p>
          <a:p>
            <a:pPr marL="342900" indent="-342900">
              <a:lnSpc>
                <a:spcPct val="150000"/>
              </a:lnSpc>
              <a:buClr>
                <a:srgbClr val="C00000"/>
              </a:buClr>
              <a:buFont typeface="AppleColorEmoji" charset="-128"/>
              <a:buChar char="❌"/>
            </a:pPr>
            <a:r>
              <a:rPr lang="pt-BR" sz="2400" b="1" dirty="0" smtClean="0">
                <a:solidFill>
                  <a:schemeClr val="bg1"/>
                </a:solidFill>
              </a:rPr>
              <a:t>redução da autonomia </a:t>
            </a:r>
            <a:r>
              <a:rPr lang="pt-BR" sz="2400" dirty="0" smtClean="0">
                <a:solidFill>
                  <a:schemeClr val="bg1"/>
                </a:solidFill>
              </a:rPr>
              <a:t>das OSC</a:t>
            </a:r>
          </a:p>
          <a:p>
            <a:pPr marL="342900" indent="-342900">
              <a:lnSpc>
                <a:spcPct val="150000"/>
              </a:lnSpc>
              <a:buClr>
                <a:srgbClr val="C00000"/>
              </a:buClr>
              <a:buFont typeface="AppleColorEmoji" charset="-128"/>
              <a:buChar char="❌"/>
            </a:pPr>
            <a:r>
              <a:rPr lang="pt-BR" sz="2400" dirty="0" smtClean="0">
                <a:solidFill>
                  <a:schemeClr val="bg1"/>
                </a:solidFill>
              </a:rPr>
              <a:t>forte dependência do </a:t>
            </a:r>
            <a:r>
              <a:rPr lang="pt-BR" sz="2400" b="1" dirty="0" smtClean="0">
                <a:solidFill>
                  <a:schemeClr val="bg1"/>
                </a:solidFill>
              </a:rPr>
              <a:t>controle </a:t>
            </a:r>
            <a:r>
              <a:rPr lang="pt-BR" sz="2400" b="1" dirty="0" err="1" smtClean="0">
                <a:solidFill>
                  <a:schemeClr val="bg1"/>
                </a:solidFill>
              </a:rPr>
              <a:t>p</a:t>
            </a:r>
            <a:r>
              <a:rPr lang="en-US" sz="2400" b="1" dirty="0" err="1" smtClean="0">
                <a:solidFill>
                  <a:schemeClr val="bg1"/>
                </a:solidFill>
              </a:rPr>
              <a:t>úblico-estatal</a:t>
            </a:r>
            <a:endParaRPr lang="pt-BR" sz="2400" b="1" dirty="0">
              <a:solidFill>
                <a:schemeClr val="bg1"/>
              </a:solidFill>
            </a:endParaRPr>
          </a:p>
        </p:txBody>
      </p:sp>
      <p:sp>
        <p:nvSpPr>
          <p:cNvPr id="6" name="Wave 5"/>
          <p:cNvSpPr/>
          <p:nvPr/>
        </p:nvSpPr>
        <p:spPr>
          <a:xfrm>
            <a:off x="107504" y="1710000"/>
            <a:ext cx="3024336" cy="914400"/>
          </a:xfrm>
          <a:prstGeom prst="wave">
            <a:avLst/>
          </a:prstGeom>
          <a:solidFill>
            <a:srgbClr val="FDEC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bg1"/>
                </a:solidFill>
                <a:latin typeface="Impact" charset="0"/>
                <a:ea typeface="Impact" charset="0"/>
                <a:cs typeface="Impact" charset="0"/>
              </a:rPr>
              <a:t>Controle</a:t>
            </a:r>
            <a:endParaRPr lang="en-US" sz="2400" b="1" dirty="0">
              <a:solidFill>
                <a:schemeClr val="bg1"/>
              </a:solidFill>
              <a:latin typeface="Impact" charset="0"/>
              <a:ea typeface="Impact" charset="0"/>
              <a:cs typeface="Impac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1987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908720"/>
            <a:ext cx="9144000" cy="48245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23619" y="0"/>
            <a:ext cx="30139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3200" dirty="0" smtClean="0">
                <a:solidFill>
                  <a:schemeClr val="bg1"/>
                </a:solidFill>
                <a:latin typeface="Impact" charset="0"/>
                <a:ea typeface="Impact" charset="0"/>
                <a:cs typeface="Impact" charset="0"/>
              </a:rPr>
              <a:t>Avaliação </a:t>
            </a:r>
            <a:r>
              <a:rPr lang="pt-BR" sz="3200" dirty="0" smtClean="0">
                <a:solidFill>
                  <a:srgbClr val="C00000"/>
                </a:solidFill>
                <a:latin typeface="Impact" charset="0"/>
                <a:ea typeface="Impact" charset="0"/>
                <a:cs typeface="Impact" charset="0"/>
              </a:rPr>
              <a:t>crítica</a:t>
            </a:r>
            <a:endParaRPr lang="pt-BR" sz="3200" dirty="0">
              <a:solidFill>
                <a:srgbClr val="C00000"/>
              </a:solidFill>
              <a:latin typeface="Impact" charset="0"/>
              <a:ea typeface="Impact" charset="0"/>
              <a:cs typeface="Impact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0" y="2624400"/>
            <a:ext cx="743280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8080"/>
              </a:buClr>
              <a:buFont typeface="AppleColorEmoji" charset="-128"/>
              <a:buChar char="✅"/>
            </a:pPr>
            <a:r>
              <a:rPr lang="pt-BR" sz="2400" dirty="0" smtClean="0">
                <a:solidFill>
                  <a:schemeClr val="bg1"/>
                </a:solidFill>
              </a:rPr>
              <a:t>previsão de </a:t>
            </a:r>
            <a:r>
              <a:rPr lang="pt-BR" sz="2400" b="1" dirty="0" smtClean="0">
                <a:solidFill>
                  <a:schemeClr val="bg1"/>
                </a:solidFill>
              </a:rPr>
              <a:t>“termo de fomento”</a:t>
            </a:r>
          </a:p>
          <a:p>
            <a:pPr marL="342900" indent="-342900">
              <a:lnSpc>
                <a:spcPct val="150000"/>
              </a:lnSpc>
              <a:buClr>
                <a:srgbClr val="C00000"/>
              </a:buClr>
              <a:buFont typeface="AppleColorEmoji" charset="-128"/>
              <a:buChar char="❌"/>
            </a:pPr>
            <a:r>
              <a:rPr lang="pt-BR" sz="2400" b="1" dirty="0" smtClean="0">
                <a:solidFill>
                  <a:schemeClr val="bg1"/>
                </a:solidFill>
              </a:rPr>
              <a:t>sem diferenciação prática </a:t>
            </a:r>
            <a:r>
              <a:rPr lang="pt-BR" sz="2400" dirty="0" smtClean="0">
                <a:solidFill>
                  <a:schemeClr val="bg1"/>
                </a:solidFill>
              </a:rPr>
              <a:t>com o termo de colaboração</a:t>
            </a:r>
          </a:p>
          <a:p>
            <a:pPr marL="342900" indent="-342900">
              <a:lnSpc>
                <a:spcPct val="150000"/>
              </a:lnSpc>
              <a:buClr>
                <a:srgbClr val="C00000"/>
              </a:buClr>
              <a:buFont typeface="AppleColorEmoji" charset="-128"/>
              <a:buChar char="❌"/>
            </a:pPr>
            <a:r>
              <a:rPr lang="pt-BR" sz="2400" dirty="0" smtClean="0">
                <a:solidFill>
                  <a:schemeClr val="bg1"/>
                </a:solidFill>
              </a:rPr>
              <a:t>restrito a OSC com </a:t>
            </a:r>
            <a:r>
              <a:rPr lang="pt-BR" sz="2400" b="1" dirty="0" smtClean="0">
                <a:solidFill>
                  <a:schemeClr val="bg1"/>
                </a:solidFill>
              </a:rPr>
              <a:t>maior experiência e capacidade</a:t>
            </a:r>
          </a:p>
          <a:p>
            <a:pPr marL="342900" indent="-342900">
              <a:lnSpc>
                <a:spcPct val="150000"/>
              </a:lnSpc>
              <a:buClr>
                <a:srgbClr val="C00000"/>
              </a:buClr>
              <a:buFont typeface="AppleColorEmoji" charset="-128"/>
              <a:buChar char="❌"/>
            </a:pPr>
            <a:r>
              <a:rPr lang="pt-BR" sz="2400" dirty="0" smtClean="0">
                <a:solidFill>
                  <a:schemeClr val="bg1"/>
                </a:solidFill>
              </a:rPr>
              <a:t>não cria </a:t>
            </a:r>
            <a:r>
              <a:rPr lang="pt-BR" sz="2400" b="1" dirty="0" smtClean="0">
                <a:solidFill>
                  <a:schemeClr val="bg1"/>
                </a:solidFill>
              </a:rPr>
              <a:t>fonte de financiamento </a:t>
            </a:r>
            <a:r>
              <a:rPr lang="pt-BR" sz="2400" dirty="0" smtClean="0">
                <a:solidFill>
                  <a:schemeClr val="bg1"/>
                </a:solidFill>
              </a:rPr>
              <a:t>específica</a:t>
            </a:r>
            <a:endParaRPr lang="pt-BR" sz="2400" dirty="0">
              <a:solidFill>
                <a:schemeClr val="bg1"/>
              </a:solidFill>
            </a:endParaRPr>
          </a:p>
        </p:txBody>
      </p:sp>
      <p:sp>
        <p:nvSpPr>
          <p:cNvPr id="6" name="Wave 5"/>
          <p:cNvSpPr/>
          <p:nvPr/>
        </p:nvSpPr>
        <p:spPr>
          <a:xfrm>
            <a:off x="107504" y="1710000"/>
            <a:ext cx="3024336" cy="914400"/>
          </a:xfrm>
          <a:prstGeom prst="wave">
            <a:avLst/>
          </a:prstGeom>
          <a:solidFill>
            <a:srgbClr val="FDEC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bg1"/>
                </a:solidFill>
                <a:latin typeface="Impact" charset="0"/>
                <a:ea typeface="Impact" charset="0"/>
                <a:cs typeface="Impact" charset="0"/>
              </a:rPr>
              <a:t>Fomento</a:t>
            </a:r>
            <a:endParaRPr lang="en-US" sz="2400" b="1" dirty="0">
              <a:solidFill>
                <a:schemeClr val="bg1"/>
              </a:solidFill>
              <a:latin typeface="Impact" charset="0"/>
              <a:ea typeface="Impact" charset="0"/>
              <a:cs typeface="Impac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267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908720"/>
            <a:ext cx="9144000" cy="48245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23619" y="0"/>
            <a:ext cx="19784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3200" dirty="0" smtClean="0">
                <a:solidFill>
                  <a:srgbClr val="C00000"/>
                </a:solidFill>
                <a:latin typeface="Impact" charset="0"/>
                <a:ea typeface="Impact" charset="0"/>
                <a:cs typeface="Impact" charset="0"/>
              </a:rPr>
              <a:t>Conclusão</a:t>
            </a:r>
            <a:endParaRPr lang="pt-BR" sz="3200" dirty="0">
              <a:solidFill>
                <a:srgbClr val="C00000"/>
              </a:solidFill>
              <a:latin typeface="Impact" charset="0"/>
              <a:ea typeface="Impact" charset="0"/>
              <a:cs typeface="Impact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3619" y="2443825"/>
            <a:ext cx="790729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buClr>
                <a:srgbClr val="008080"/>
              </a:buClr>
            </a:pPr>
            <a:r>
              <a:rPr lang="pt-BR" sz="2400" b="1" dirty="0" smtClean="0">
                <a:solidFill>
                  <a:schemeClr val="bg1"/>
                </a:solidFill>
              </a:rPr>
              <a:t>reversão</a:t>
            </a:r>
            <a:r>
              <a:rPr lang="pt-BR" sz="2400" dirty="0" smtClean="0">
                <a:solidFill>
                  <a:schemeClr val="bg1"/>
                </a:solidFill>
              </a:rPr>
              <a:t> na tendência de aperfeiçoamento do regime jurídico</a:t>
            </a:r>
          </a:p>
          <a:p>
            <a:pPr>
              <a:lnSpc>
                <a:spcPct val="150000"/>
              </a:lnSpc>
              <a:buClr>
                <a:srgbClr val="008080"/>
              </a:buClr>
            </a:pPr>
            <a:r>
              <a:rPr lang="en-US" sz="2400" dirty="0" err="1" smtClean="0">
                <a:solidFill>
                  <a:schemeClr val="bg1"/>
                </a:solidFill>
              </a:rPr>
              <a:t>risco</a:t>
            </a:r>
            <a:r>
              <a:rPr lang="en-US" sz="2400" dirty="0" smtClean="0">
                <a:solidFill>
                  <a:schemeClr val="bg1"/>
                </a:solidFill>
              </a:rPr>
              <a:t>: </a:t>
            </a:r>
            <a:r>
              <a:rPr lang="en-US" sz="2400" dirty="0" smtClean="0">
                <a:solidFill>
                  <a:srgbClr val="00B050"/>
                </a:solidFill>
              </a:rPr>
              <a:t>⬆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controle</a:t>
            </a:r>
            <a:r>
              <a:rPr lang="en-US" sz="2400" dirty="0" smtClean="0">
                <a:solidFill>
                  <a:schemeClr val="bg1"/>
                </a:solidFill>
              </a:rPr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⬇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parcerias</a:t>
            </a:r>
            <a:r>
              <a:rPr lang="en-US" sz="2400" dirty="0" smtClean="0">
                <a:solidFill>
                  <a:schemeClr val="bg1"/>
                </a:solidFill>
              </a:rPr>
              <a:t> (</a:t>
            </a:r>
            <a:r>
              <a:rPr lang="en-US" sz="2400" dirty="0" err="1" smtClean="0">
                <a:solidFill>
                  <a:schemeClr val="bg1"/>
                </a:solidFill>
              </a:rPr>
              <a:t>ou</a:t>
            </a:r>
            <a:r>
              <a:rPr lang="en-US" sz="2400" dirty="0" smtClean="0">
                <a:solidFill>
                  <a:schemeClr val="bg1"/>
                </a:solidFill>
              </a:rPr>
              <a:t> “</a:t>
            </a:r>
            <a:r>
              <a:rPr lang="en-US" sz="2400" dirty="0" err="1" smtClean="0">
                <a:solidFill>
                  <a:schemeClr val="bg1"/>
                </a:solidFill>
              </a:rPr>
              <a:t>fuga</a:t>
            </a:r>
            <a:r>
              <a:rPr lang="en-US" sz="2400" dirty="0" smtClean="0">
                <a:solidFill>
                  <a:schemeClr val="bg1"/>
                </a:solidFill>
              </a:rPr>
              <a:t>” para </a:t>
            </a:r>
            <a:r>
              <a:rPr lang="en-US" sz="2400" dirty="0" err="1" smtClean="0">
                <a:solidFill>
                  <a:schemeClr val="bg1"/>
                </a:solidFill>
              </a:rPr>
              <a:t>modelo</a:t>
            </a:r>
            <a:r>
              <a:rPr lang="en-US" sz="2400" dirty="0" smtClean="0">
                <a:solidFill>
                  <a:schemeClr val="bg1"/>
                </a:solidFill>
              </a:rPr>
              <a:t> OS)</a:t>
            </a:r>
          </a:p>
          <a:p>
            <a:pPr>
              <a:lnSpc>
                <a:spcPct val="150000"/>
              </a:lnSpc>
              <a:buClr>
                <a:srgbClr val="008080"/>
              </a:buClr>
            </a:pPr>
            <a:r>
              <a:rPr lang="en-US" sz="2400" dirty="0" err="1" smtClean="0">
                <a:solidFill>
                  <a:schemeClr val="bg1"/>
                </a:solidFill>
              </a:rPr>
              <a:t>protagonismo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reservado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aos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órgãos</a:t>
            </a:r>
            <a:r>
              <a:rPr lang="en-US" sz="2400" b="1" dirty="0" smtClean="0">
                <a:solidFill>
                  <a:schemeClr val="bg1"/>
                </a:solidFill>
              </a:rPr>
              <a:t> de </a:t>
            </a:r>
            <a:r>
              <a:rPr lang="en-US" sz="2400" b="1" dirty="0" err="1" smtClean="0">
                <a:solidFill>
                  <a:schemeClr val="bg1"/>
                </a:solidFill>
              </a:rPr>
              <a:t>controle</a:t>
            </a:r>
            <a:endParaRPr lang="pt-BR" sz="24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94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57332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549361" y="1648763"/>
            <a:ext cx="8047075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3200" dirty="0" smtClean="0">
                <a:solidFill>
                  <a:schemeClr val="bg1"/>
                </a:solidFill>
                <a:latin typeface="Impact" charset="0"/>
                <a:ea typeface="Impact" charset="0"/>
                <a:cs typeface="Impact" charset="0"/>
              </a:rPr>
              <a:t>Plano da apresentação</a:t>
            </a:r>
            <a:endParaRPr lang="pt-BR" sz="3200" dirty="0">
              <a:solidFill>
                <a:schemeClr val="bg1"/>
              </a:solidFill>
              <a:latin typeface="Impact" charset="0"/>
              <a:ea typeface="Impact" charset="0"/>
              <a:cs typeface="Impact" charset="0"/>
            </a:endParaRPr>
          </a:p>
          <a:p>
            <a:pPr marL="342900" indent="-342900">
              <a:lnSpc>
                <a:spcPct val="150000"/>
              </a:lnSpc>
              <a:buClr>
                <a:srgbClr val="C00000"/>
              </a:buClr>
              <a:buSzPct val="75000"/>
              <a:buFont typeface="+mj-lt"/>
              <a:buAutoNum type="arabicPeriod"/>
            </a:pPr>
            <a:r>
              <a:rPr lang="pt-BR" sz="2400" dirty="0" smtClean="0">
                <a:solidFill>
                  <a:schemeClr val="bg1"/>
                </a:solidFill>
              </a:rPr>
              <a:t>Evolução do regime jurídico das parcerias com terceiro setor</a:t>
            </a:r>
          </a:p>
          <a:p>
            <a:pPr marL="342900" indent="-342900">
              <a:lnSpc>
                <a:spcPct val="150000"/>
              </a:lnSpc>
              <a:buClr>
                <a:srgbClr val="C00000"/>
              </a:buClr>
              <a:buSzPct val="75000"/>
              <a:buFont typeface="+mj-lt"/>
              <a:buAutoNum type="arabicPeriod"/>
            </a:pPr>
            <a:r>
              <a:rPr lang="pt-BR" sz="2400" dirty="0" smtClean="0">
                <a:solidFill>
                  <a:schemeClr val="bg1"/>
                </a:solidFill>
              </a:rPr>
              <a:t>A lei 13.019/2014: destaques</a:t>
            </a:r>
          </a:p>
          <a:p>
            <a:pPr marL="342900" indent="-342900">
              <a:lnSpc>
                <a:spcPct val="150000"/>
              </a:lnSpc>
              <a:buClr>
                <a:srgbClr val="C00000"/>
              </a:buClr>
              <a:buSzPct val="75000"/>
              <a:buFont typeface="+mj-lt"/>
              <a:buAutoNum type="arabicPeriod"/>
            </a:pPr>
            <a:r>
              <a:rPr lang="pt-BR" sz="2400" dirty="0" smtClean="0">
                <a:solidFill>
                  <a:schemeClr val="bg1"/>
                </a:solidFill>
              </a:rPr>
              <a:t>Avaliação crítica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6" name="Conector de seta reta 65"/>
          <p:cNvCxnSpPr/>
          <p:nvPr/>
        </p:nvCxnSpPr>
        <p:spPr>
          <a:xfrm flipV="1">
            <a:off x="0" y="2859251"/>
            <a:ext cx="9144000" cy="14754"/>
          </a:xfrm>
          <a:prstGeom prst="straightConnector1">
            <a:avLst/>
          </a:prstGeom>
          <a:ln w="190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CaixaDeTexto 66"/>
          <p:cNvSpPr txBox="1"/>
          <p:nvPr/>
        </p:nvSpPr>
        <p:spPr>
          <a:xfrm>
            <a:off x="0" y="2852936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400" b="1" dirty="0" smtClean="0">
                <a:solidFill>
                  <a:schemeClr val="bg1"/>
                </a:solidFill>
              </a:rPr>
              <a:t>1993</a:t>
            </a:r>
          </a:p>
        </p:txBody>
      </p:sp>
      <p:sp>
        <p:nvSpPr>
          <p:cNvPr id="68" name="CaixaDeTexto 67"/>
          <p:cNvSpPr txBox="1"/>
          <p:nvPr/>
        </p:nvSpPr>
        <p:spPr>
          <a:xfrm>
            <a:off x="1227692" y="2852936"/>
            <a:ext cx="5501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400" b="1" dirty="0" smtClean="0">
                <a:solidFill>
                  <a:schemeClr val="bg1"/>
                </a:solidFill>
              </a:rPr>
              <a:t>1997</a:t>
            </a:r>
          </a:p>
        </p:txBody>
      </p:sp>
      <p:sp>
        <p:nvSpPr>
          <p:cNvPr id="69" name="CaixaDeTexto 68"/>
          <p:cNvSpPr txBox="1"/>
          <p:nvPr/>
        </p:nvSpPr>
        <p:spPr>
          <a:xfrm>
            <a:off x="2455385" y="2852936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400" b="1" dirty="0" smtClean="0">
                <a:solidFill>
                  <a:schemeClr val="bg1"/>
                </a:solidFill>
              </a:rPr>
              <a:t>1998</a:t>
            </a:r>
            <a:endParaRPr lang="pt-BR" sz="1400" b="1" dirty="0">
              <a:solidFill>
                <a:schemeClr val="bg1"/>
              </a:solidFill>
            </a:endParaRPr>
          </a:p>
        </p:txBody>
      </p:sp>
      <p:sp>
        <p:nvSpPr>
          <p:cNvPr id="70" name="CaixaDeTexto 69"/>
          <p:cNvSpPr txBox="1"/>
          <p:nvPr/>
        </p:nvSpPr>
        <p:spPr>
          <a:xfrm>
            <a:off x="3683077" y="2852936"/>
            <a:ext cx="5501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400" b="1" dirty="0" smtClean="0">
                <a:solidFill>
                  <a:schemeClr val="bg1"/>
                </a:solidFill>
              </a:rPr>
              <a:t>1999</a:t>
            </a:r>
          </a:p>
        </p:txBody>
      </p:sp>
      <p:sp>
        <p:nvSpPr>
          <p:cNvPr id="71" name="CaixaDeTexto 70"/>
          <p:cNvSpPr txBox="1"/>
          <p:nvPr/>
        </p:nvSpPr>
        <p:spPr>
          <a:xfrm>
            <a:off x="4910770" y="2852936"/>
            <a:ext cx="5501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400" b="1" dirty="0" smtClean="0">
                <a:solidFill>
                  <a:schemeClr val="bg1"/>
                </a:solidFill>
              </a:rPr>
              <a:t>2007</a:t>
            </a:r>
          </a:p>
        </p:txBody>
      </p:sp>
      <p:sp>
        <p:nvSpPr>
          <p:cNvPr id="72" name="CaixaDeTexto 71"/>
          <p:cNvSpPr txBox="1"/>
          <p:nvPr/>
        </p:nvSpPr>
        <p:spPr>
          <a:xfrm>
            <a:off x="6138463" y="2852936"/>
            <a:ext cx="5501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400" b="1" dirty="0" smtClean="0">
                <a:solidFill>
                  <a:schemeClr val="bg1"/>
                </a:solidFill>
              </a:rPr>
              <a:t>2008</a:t>
            </a:r>
          </a:p>
        </p:txBody>
      </p:sp>
      <p:sp>
        <p:nvSpPr>
          <p:cNvPr id="73" name="CaixaDeTexto 72"/>
          <p:cNvSpPr txBox="1"/>
          <p:nvPr/>
        </p:nvSpPr>
        <p:spPr>
          <a:xfrm>
            <a:off x="7366156" y="2852936"/>
            <a:ext cx="5501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400" b="1" dirty="0" smtClean="0">
                <a:solidFill>
                  <a:schemeClr val="bg1"/>
                </a:solidFill>
              </a:rPr>
              <a:t>2011</a:t>
            </a:r>
          </a:p>
        </p:txBody>
      </p:sp>
      <p:sp>
        <p:nvSpPr>
          <p:cNvPr id="74" name="CaixaDeTexto 73"/>
          <p:cNvSpPr txBox="1"/>
          <p:nvPr/>
        </p:nvSpPr>
        <p:spPr>
          <a:xfrm>
            <a:off x="8593848" y="2852936"/>
            <a:ext cx="5501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400" b="1" dirty="0" smtClean="0">
                <a:solidFill>
                  <a:schemeClr val="bg1"/>
                </a:solidFill>
              </a:rPr>
              <a:t>2014</a:t>
            </a:r>
          </a:p>
        </p:txBody>
      </p:sp>
      <p:sp>
        <p:nvSpPr>
          <p:cNvPr id="77" name="Retângulo 76"/>
          <p:cNvSpPr/>
          <p:nvPr/>
        </p:nvSpPr>
        <p:spPr>
          <a:xfrm>
            <a:off x="0" y="0"/>
            <a:ext cx="9144000" cy="57332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81" name="Conector reto 80"/>
          <p:cNvCxnSpPr/>
          <p:nvPr/>
        </p:nvCxnSpPr>
        <p:spPr>
          <a:xfrm>
            <a:off x="35496" y="2874005"/>
            <a:ext cx="0" cy="2067163"/>
          </a:xfrm>
          <a:prstGeom prst="line">
            <a:avLst/>
          </a:prstGeom>
          <a:ln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CaixaDeTexto 81"/>
          <p:cNvSpPr txBox="1"/>
          <p:nvPr/>
        </p:nvSpPr>
        <p:spPr>
          <a:xfrm>
            <a:off x="35496" y="4633391"/>
            <a:ext cx="1577676" cy="307777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pt-BR" sz="1400" b="1" dirty="0" smtClean="0">
                <a:solidFill>
                  <a:schemeClr val="bg1"/>
                </a:solidFill>
              </a:rPr>
              <a:t>Lei 8.666 (art. 116)</a:t>
            </a:r>
            <a:endParaRPr lang="pt-BR" sz="1400" b="1" dirty="0">
              <a:solidFill>
                <a:schemeClr val="bg1"/>
              </a:solidFill>
            </a:endParaRPr>
          </a:p>
        </p:txBody>
      </p:sp>
      <p:sp>
        <p:nvSpPr>
          <p:cNvPr id="83" name="CaixaDeTexto 82"/>
          <p:cNvSpPr txBox="1"/>
          <p:nvPr/>
        </p:nvSpPr>
        <p:spPr>
          <a:xfrm>
            <a:off x="35496" y="3759266"/>
            <a:ext cx="8130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 smtClean="0">
                <a:solidFill>
                  <a:schemeClr val="bg1"/>
                </a:solidFill>
              </a:rPr>
              <a:t>IN STN 3</a:t>
            </a:r>
            <a:endParaRPr lang="pt-BR" sz="1400" b="1" dirty="0">
              <a:solidFill>
                <a:schemeClr val="bg1"/>
              </a:solidFill>
            </a:endParaRPr>
          </a:p>
        </p:txBody>
      </p:sp>
      <p:cxnSp>
        <p:nvCxnSpPr>
          <p:cNvPr id="84" name="Conector reto 83"/>
          <p:cNvCxnSpPr/>
          <p:nvPr/>
        </p:nvCxnSpPr>
        <p:spPr>
          <a:xfrm>
            <a:off x="1259632" y="2874004"/>
            <a:ext cx="0" cy="1152000"/>
          </a:xfrm>
          <a:prstGeom prst="line">
            <a:avLst/>
          </a:prstGeom>
          <a:ln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CaixaDeTexto 84"/>
          <p:cNvSpPr txBox="1"/>
          <p:nvPr/>
        </p:nvSpPr>
        <p:spPr>
          <a:xfrm>
            <a:off x="1270449" y="3759266"/>
            <a:ext cx="8130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 smtClean="0">
                <a:solidFill>
                  <a:schemeClr val="bg1"/>
                </a:solidFill>
              </a:rPr>
              <a:t>IN STN 1</a:t>
            </a:r>
            <a:endParaRPr lang="pt-BR" sz="1400" b="1" dirty="0">
              <a:solidFill>
                <a:schemeClr val="bg1"/>
              </a:solidFill>
            </a:endParaRPr>
          </a:p>
        </p:txBody>
      </p:sp>
      <p:cxnSp>
        <p:nvCxnSpPr>
          <p:cNvPr id="86" name="Conector reto 85"/>
          <p:cNvCxnSpPr/>
          <p:nvPr/>
        </p:nvCxnSpPr>
        <p:spPr>
          <a:xfrm>
            <a:off x="2480319" y="806841"/>
            <a:ext cx="0" cy="2067163"/>
          </a:xfrm>
          <a:prstGeom prst="line">
            <a:avLst/>
          </a:prstGeom>
          <a:ln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CaixaDeTexto 86"/>
          <p:cNvSpPr txBox="1"/>
          <p:nvPr/>
        </p:nvSpPr>
        <p:spPr>
          <a:xfrm>
            <a:off x="2480319" y="810213"/>
            <a:ext cx="1208985" cy="430887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pt-BR" sz="1400" b="1" dirty="0" smtClean="0">
                <a:solidFill>
                  <a:schemeClr val="bg1"/>
                </a:solidFill>
              </a:rPr>
              <a:t>Lei 9.637</a:t>
            </a:r>
            <a:br>
              <a:rPr lang="pt-BR" sz="1400" b="1" dirty="0" smtClean="0">
                <a:solidFill>
                  <a:schemeClr val="bg1"/>
                </a:solidFill>
              </a:rPr>
            </a:br>
            <a:r>
              <a:rPr lang="pt-BR" sz="800" b="1" dirty="0" smtClean="0">
                <a:solidFill>
                  <a:schemeClr val="bg1"/>
                </a:solidFill>
              </a:rPr>
              <a:t>(OS/contrato de gestão)</a:t>
            </a:r>
            <a:endParaRPr lang="pt-BR" sz="800" b="1" dirty="0">
              <a:solidFill>
                <a:schemeClr val="bg1"/>
              </a:solidFill>
            </a:endParaRPr>
          </a:p>
        </p:txBody>
      </p:sp>
      <p:cxnSp>
        <p:nvCxnSpPr>
          <p:cNvPr id="88" name="Conector reto 87"/>
          <p:cNvCxnSpPr/>
          <p:nvPr/>
        </p:nvCxnSpPr>
        <p:spPr>
          <a:xfrm>
            <a:off x="3708398" y="785773"/>
            <a:ext cx="0" cy="2067163"/>
          </a:xfrm>
          <a:prstGeom prst="line">
            <a:avLst/>
          </a:prstGeom>
          <a:ln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CaixaDeTexto 88"/>
          <p:cNvSpPr txBox="1"/>
          <p:nvPr/>
        </p:nvSpPr>
        <p:spPr>
          <a:xfrm>
            <a:off x="3708398" y="804576"/>
            <a:ext cx="1290738" cy="430887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pt-BR" sz="1400" b="1" dirty="0" smtClean="0">
                <a:solidFill>
                  <a:schemeClr val="bg1"/>
                </a:solidFill>
              </a:rPr>
              <a:t>Lei 9.790</a:t>
            </a:r>
            <a:br>
              <a:rPr lang="pt-BR" sz="1400" b="1" dirty="0" smtClean="0">
                <a:solidFill>
                  <a:schemeClr val="bg1"/>
                </a:solidFill>
              </a:rPr>
            </a:br>
            <a:r>
              <a:rPr lang="pt-BR" sz="800" b="1" dirty="0" smtClean="0">
                <a:solidFill>
                  <a:schemeClr val="bg1"/>
                </a:solidFill>
              </a:rPr>
              <a:t>(</a:t>
            </a:r>
            <a:r>
              <a:rPr lang="pt-BR" sz="800" b="1" dirty="0" err="1" smtClean="0">
                <a:solidFill>
                  <a:schemeClr val="bg1"/>
                </a:solidFill>
              </a:rPr>
              <a:t>Oscip</a:t>
            </a:r>
            <a:r>
              <a:rPr lang="pt-BR" sz="800" b="1" dirty="0" smtClean="0">
                <a:solidFill>
                  <a:schemeClr val="bg1"/>
                </a:solidFill>
              </a:rPr>
              <a:t>/termo de parceria)</a:t>
            </a:r>
            <a:endParaRPr lang="pt-BR" sz="800" b="1" dirty="0">
              <a:solidFill>
                <a:schemeClr val="bg1"/>
              </a:solidFill>
            </a:endParaRPr>
          </a:p>
        </p:txBody>
      </p:sp>
      <p:cxnSp>
        <p:nvCxnSpPr>
          <p:cNvPr id="90" name="Conector reto 89"/>
          <p:cNvCxnSpPr/>
          <p:nvPr/>
        </p:nvCxnSpPr>
        <p:spPr>
          <a:xfrm>
            <a:off x="4923615" y="2874004"/>
            <a:ext cx="0" cy="1584000"/>
          </a:xfrm>
          <a:prstGeom prst="line">
            <a:avLst/>
          </a:prstGeom>
          <a:ln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ector reto 90"/>
          <p:cNvCxnSpPr/>
          <p:nvPr/>
        </p:nvCxnSpPr>
        <p:spPr>
          <a:xfrm>
            <a:off x="6138463" y="2874004"/>
            <a:ext cx="0" cy="1152000"/>
          </a:xfrm>
          <a:prstGeom prst="line">
            <a:avLst/>
          </a:prstGeom>
          <a:ln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ector reto 91"/>
          <p:cNvCxnSpPr/>
          <p:nvPr/>
        </p:nvCxnSpPr>
        <p:spPr>
          <a:xfrm>
            <a:off x="7366156" y="2852936"/>
            <a:ext cx="0" cy="1152000"/>
          </a:xfrm>
          <a:prstGeom prst="line">
            <a:avLst/>
          </a:prstGeom>
          <a:ln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CaixaDeTexto 92"/>
          <p:cNvSpPr txBox="1"/>
          <p:nvPr/>
        </p:nvSpPr>
        <p:spPr>
          <a:xfrm>
            <a:off x="4936461" y="4196328"/>
            <a:ext cx="1213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 smtClean="0">
                <a:solidFill>
                  <a:schemeClr val="bg1"/>
                </a:solidFill>
              </a:rPr>
              <a:t>Decreto 6.170</a:t>
            </a:r>
            <a:endParaRPr lang="pt-BR" sz="1400" b="1" dirty="0">
              <a:solidFill>
                <a:schemeClr val="bg1"/>
              </a:solidFill>
            </a:endParaRPr>
          </a:p>
        </p:txBody>
      </p:sp>
      <p:sp>
        <p:nvSpPr>
          <p:cNvPr id="94" name="CaixaDeTexto 93"/>
          <p:cNvSpPr txBox="1"/>
          <p:nvPr/>
        </p:nvSpPr>
        <p:spPr>
          <a:xfrm>
            <a:off x="7366156" y="3759266"/>
            <a:ext cx="10986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 smtClean="0">
                <a:solidFill>
                  <a:schemeClr val="bg1"/>
                </a:solidFill>
              </a:rPr>
              <a:t>Portaria 507</a:t>
            </a:r>
            <a:endParaRPr lang="pt-BR" sz="1400" b="1" dirty="0">
              <a:solidFill>
                <a:schemeClr val="bg1"/>
              </a:solidFill>
            </a:endParaRPr>
          </a:p>
        </p:txBody>
      </p:sp>
      <p:sp>
        <p:nvSpPr>
          <p:cNvPr id="95" name="CaixaDeTexto 94"/>
          <p:cNvSpPr txBox="1"/>
          <p:nvPr/>
        </p:nvSpPr>
        <p:spPr>
          <a:xfrm>
            <a:off x="6138463" y="3759266"/>
            <a:ext cx="10986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 smtClean="0">
                <a:solidFill>
                  <a:schemeClr val="bg1"/>
                </a:solidFill>
              </a:rPr>
              <a:t>Portaria 127</a:t>
            </a:r>
            <a:endParaRPr lang="pt-BR" sz="1400" b="1" dirty="0">
              <a:solidFill>
                <a:schemeClr val="bg1"/>
              </a:solidFill>
            </a:endParaRPr>
          </a:p>
        </p:txBody>
      </p:sp>
      <p:cxnSp>
        <p:nvCxnSpPr>
          <p:cNvPr id="96" name="Conector reto 95"/>
          <p:cNvCxnSpPr/>
          <p:nvPr/>
        </p:nvCxnSpPr>
        <p:spPr>
          <a:xfrm>
            <a:off x="8593848" y="2852936"/>
            <a:ext cx="0" cy="2067163"/>
          </a:xfrm>
          <a:prstGeom prst="line">
            <a:avLst/>
          </a:prstGeom>
          <a:ln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CaixaDeTexto 96"/>
          <p:cNvSpPr txBox="1"/>
          <p:nvPr/>
        </p:nvSpPr>
        <p:spPr>
          <a:xfrm>
            <a:off x="7646147" y="4633391"/>
            <a:ext cx="933269" cy="307777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r"/>
            <a:r>
              <a:rPr lang="pt-BR" sz="1400" b="1" dirty="0" smtClean="0">
                <a:solidFill>
                  <a:srgbClr val="C00000"/>
                </a:solidFill>
              </a:rPr>
              <a:t>Lei 13.019</a:t>
            </a:r>
            <a:endParaRPr lang="pt-BR" sz="1400" b="1" dirty="0">
              <a:solidFill>
                <a:srgbClr val="C00000"/>
              </a:solidFill>
            </a:endParaRPr>
          </a:p>
        </p:txBody>
      </p:sp>
      <p:sp>
        <p:nvSpPr>
          <p:cNvPr id="98" name="CaixaDeTexto 97"/>
          <p:cNvSpPr txBox="1"/>
          <p:nvPr/>
        </p:nvSpPr>
        <p:spPr>
          <a:xfrm>
            <a:off x="3708398" y="1890311"/>
            <a:ext cx="1213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 smtClean="0">
                <a:solidFill>
                  <a:schemeClr val="bg1"/>
                </a:solidFill>
              </a:rPr>
              <a:t>Decreto 3.100</a:t>
            </a:r>
            <a:endParaRPr lang="pt-BR" sz="1400" b="1" dirty="0">
              <a:solidFill>
                <a:schemeClr val="bg1"/>
              </a:solidFill>
            </a:endParaRPr>
          </a:p>
        </p:txBody>
      </p:sp>
      <p:sp>
        <p:nvSpPr>
          <p:cNvPr id="121" name="Texto explicativo em forma de nuvem 120"/>
          <p:cNvSpPr/>
          <p:nvPr/>
        </p:nvSpPr>
        <p:spPr>
          <a:xfrm>
            <a:off x="6034156" y="1080242"/>
            <a:ext cx="2664000" cy="1184866"/>
          </a:xfrm>
          <a:prstGeom prst="cloudCallout">
            <a:avLst>
              <a:gd name="adj1" fmla="val 9327"/>
              <a:gd name="adj2" fmla="val 93527"/>
            </a:avLst>
          </a:prstGeom>
          <a:noFill/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smtClean="0">
                <a:solidFill>
                  <a:srgbClr val="C00000"/>
                </a:solidFill>
                <a:ea typeface="Cambria" charset="0"/>
                <a:cs typeface="Cambria" charset="0"/>
              </a:rPr>
              <a:t>+</a:t>
            </a:r>
            <a:r>
              <a:rPr lang="pt-BR" sz="1400" b="1" dirty="0" smtClean="0">
                <a:solidFill>
                  <a:schemeClr val="bg1"/>
                </a:solidFill>
                <a:ea typeface="Cambria" charset="0"/>
                <a:cs typeface="Cambria" charset="0"/>
              </a:rPr>
              <a:t> segurança </a:t>
            </a:r>
            <a:r>
              <a:rPr lang="pt-BR" sz="1400" b="1" dirty="0">
                <a:solidFill>
                  <a:schemeClr val="bg1"/>
                </a:solidFill>
                <a:ea typeface="Cambria" charset="0"/>
                <a:cs typeface="Cambria" charset="0"/>
              </a:rPr>
              <a:t>jurídica</a:t>
            </a:r>
          </a:p>
          <a:p>
            <a:pPr algn="ctr"/>
            <a:r>
              <a:rPr lang="pt-BR" sz="1400" b="1" dirty="0" smtClean="0">
                <a:solidFill>
                  <a:srgbClr val="C00000"/>
                </a:solidFill>
                <a:ea typeface="Cambria" charset="0"/>
                <a:cs typeface="Cambria" charset="0"/>
              </a:rPr>
              <a:t>+</a:t>
            </a:r>
            <a:r>
              <a:rPr lang="pt-BR" sz="1400" b="1" dirty="0" smtClean="0">
                <a:solidFill>
                  <a:schemeClr val="bg1"/>
                </a:solidFill>
                <a:ea typeface="Cambria" charset="0"/>
                <a:cs typeface="Cambria" charset="0"/>
              </a:rPr>
              <a:t> controle</a:t>
            </a:r>
            <a:endParaRPr lang="pt-BR" sz="1400" b="1" dirty="0">
              <a:solidFill>
                <a:schemeClr val="bg1"/>
              </a:solidFill>
              <a:ea typeface="Cambria" charset="0"/>
              <a:cs typeface="Cambria" charset="0"/>
            </a:endParaRPr>
          </a:p>
          <a:p>
            <a:pPr algn="ctr"/>
            <a:r>
              <a:rPr lang="pt-BR" sz="1400" b="1" dirty="0" smtClean="0">
                <a:solidFill>
                  <a:srgbClr val="C00000"/>
                </a:solidFill>
                <a:ea typeface="Cambria" charset="0"/>
                <a:cs typeface="Cambria" charset="0"/>
              </a:rPr>
              <a:t>+</a:t>
            </a:r>
            <a:r>
              <a:rPr lang="pt-BR" sz="1400" b="1" dirty="0" smtClean="0">
                <a:solidFill>
                  <a:schemeClr val="bg1"/>
                </a:solidFill>
                <a:ea typeface="Cambria" charset="0"/>
                <a:cs typeface="Cambria" charset="0"/>
              </a:rPr>
              <a:t> fomento</a:t>
            </a:r>
            <a:endParaRPr lang="pt-BR" sz="1400" b="1" dirty="0">
              <a:solidFill>
                <a:schemeClr val="bg1"/>
              </a:solidFill>
              <a:ea typeface="Cambria" charset="0"/>
              <a:cs typeface="Cambri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  <p:bldP spid="97" grpId="0"/>
      <p:bldP spid="1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908720"/>
            <a:ext cx="9144000" cy="48245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23619" y="0"/>
            <a:ext cx="39581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3200" dirty="0" smtClean="0">
                <a:solidFill>
                  <a:schemeClr val="bg1"/>
                </a:solidFill>
                <a:latin typeface="Impact" charset="0"/>
                <a:ea typeface="Impact" charset="0"/>
                <a:cs typeface="Impact" charset="0"/>
              </a:rPr>
              <a:t>A lei 13.019: </a:t>
            </a:r>
            <a:r>
              <a:rPr lang="pt-BR" sz="3200" dirty="0" smtClean="0">
                <a:solidFill>
                  <a:srgbClr val="C00000"/>
                </a:solidFill>
                <a:latin typeface="Impact" charset="0"/>
                <a:ea typeface="Impact" charset="0"/>
                <a:cs typeface="Impact" charset="0"/>
              </a:rPr>
              <a:t>destaques</a:t>
            </a:r>
            <a:endParaRPr lang="pt-BR" sz="3200" dirty="0">
              <a:solidFill>
                <a:srgbClr val="C00000"/>
              </a:solidFill>
              <a:latin typeface="Impact" charset="0"/>
              <a:ea typeface="Impact" charset="0"/>
              <a:cs typeface="Impact" charset="0"/>
            </a:endParaRPr>
          </a:p>
        </p:txBody>
      </p:sp>
      <p:sp>
        <p:nvSpPr>
          <p:cNvPr id="25" name="Retângulo 24"/>
          <p:cNvSpPr/>
          <p:nvPr/>
        </p:nvSpPr>
        <p:spPr>
          <a:xfrm>
            <a:off x="4932040" y="980728"/>
            <a:ext cx="3672000" cy="430259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1200"/>
              </a:spcAft>
              <a:buClr>
                <a:srgbClr val="C00000"/>
              </a:buClr>
              <a:buSzPct val="75000"/>
            </a:pPr>
            <a:r>
              <a:rPr lang="pt-BR" sz="1400" dirty="0" err="1">
                <a:solidFill>
                  <a:schemeClr val="bg1"/>
                </a:solidFill>
                <a:ea typeface="Lucida Handwriting" charset="0"/>
                <a:cs typeface="Lucida Handwriting" charset="0"/>
              </a:rPr>
              <a:t>a</a:t>
            </a:r>
            <a:r>
              <a:rPr lang="pt-BR" sz="1400" dirty="0" err="1" smtClean="0">
                <a:solidFill>
                  <a:schemeClr val="bg1"/>
                </a:solidFill>
                <a:ea typeface="Lucida Handwriting" charset="0"/>
                <a:cs typeface="Lucida Handwriting" charset="0"/>
              </a:rPr>
              <a:t>plic</a:t>
            </a:r>
            <a:r>
              <a:rPr lang="en-US" sz="1400" dirty="0" err="1" smtClean="0">
                <a:solidFill>
                  <a:schemeClr val="bg1"/>
                </a:solidFill>
                <a:ea typeface="Lucida Handwriting" charset="0"/>
                <a:cs typeface="Lucida Handwriting" charset="0"/>
              </a:rPr>
              <a:t>ável</a:t>
            </a:r>
            <a:r>
              <a:rPr lang="en-US" sz="1400" dirty="0" smtClean="0">
                <a:solidFill>
                  <a:schemeClr val="bg1"/>
                </a:solidFill>
                <a:ea typeface="Lucida Handwriting" charset="0"/>
                <a:cs typeface="Lucida Handwriting" charset="0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ea typeface="Lucida Handwriting" charset="0"/>
                <a:cs typeface="Lucida Handwriting" charset="0"/>
              </a:rPr>
              <a:t>à</a:t>
            </a:r>
            <a:r>
              <a:rPr lang="en-US" sz="1400" dirty="0" smtClean="0">
                <a:solidFill>
                  <a:schemeClr val="bg1"/>
                </a:solidFill>
                <a:ea typeface="Lucida Handwriting" charset="0"/>
                <a:cs typeface="Lucida Handwriting" charset="0"/>
              </a:rPr>
              <a:t> </a:t>
            </a:r>
            <a:r>
              <a:rPr lang="pt-BR" sz="1400" b="1" dirty="0" smtClean="0">
                <a:solidFill>
                  <a:schemeClr val="bg1"/>
                </a:solidFill>
                <a:ea typeface="Lucida Handwriting" charset="0"/>
                <a:cs typeface="Lucida Handwriting" charset="0"/>
              </a:rPr>
              <a:t>União, Estados, DF e municípios</a:t>
            </a:r>
          </a:p>
          <a:p>
            <a:pPr>
              <a:spcAft>
                <a:spcPts val="1200"/>
              </a:spcAft>
              <a:buClr>
                <a:srgbClr val="C00000"/>
              </a:buClr>
              <a:buSzPct val="75000"/>
            </a:pPr>
            <a:r>
              <a:rPr lang="pt-BR" sz="1400" dirty="0" smtClean="0">
                <a:solidFill>
                  <a:schemeClr val="bg1"/>
                </a:solidFill>
                <a:ea typeface="Lucida Handwriting" charset="0"/>
                <a:cs typeface="Lucida Handwriting" charset="0"/>
              </a:rPr>
              <a:t>incide sobre </a:t>
            </a:r>
            <a:r>
              <a:rPr lang="pt-BR" sz="1400" b="1" dirty="0" smtClean="0">
                <a:solidFill>
                  <a:schemeClr val="bg1"/>
                </a:solidFill>
                <a:ea typeface="Lucida Handwriting" charset="0"/>
                <a:cs typeface="Lucida Handwriting" charset="0"/>
              </a:rPr>
              <a:t>todas as parcerias</a:t>
            </a:r>
            <a:r>
              <a:rPr lang="pt-BR" sz="1400" dirty="0" smtClean="0">
                <a:solidFill>
                  <a:schemeClr val="bg1"/>
                </a:solidFill>
                <a:ea typeface="Lucida Handwriting" charset="0"/>
                <a:cs typeface="Lucida Handwriting" charset="0"/>
              </a:rPr>
              <a:t>, inclusive </a:t>
            </a:r>
            <a:r>
              <a:rPr lang="en-US" sz="1400" dirty="0" err="1">
                <a:solidFill>
                  <a:schemeClr val="bg1"/>
                </a:solidFill>
                <a:ea typeface="Lucida Handwriting" charset="0"/>
                <a:cs typeface="Lucida Handwriting" charset="0"/>
              </a:rPr>
              <a:t>a</a:t>
            </a:r>
            <a:r>
              <a:rPr lang="pt-BR" sz="1400" dirty="0" err="1" smtClean="0">
                <a:solidFill>
                  <a:schemeClr val="bg1"/>
                </a:solidFill>
                <a:ea typeface="Lucida Handwriting" charset="0"/>
                <a:cs typeface="Lucida Handwriting" charset="0"/>
              </a:rPr>
              <a:t>s</a:t>
            </a:r>
            <a:r>
              <a:rPr lang="pt-BR" sz="1400" dirty="0" smtClean="0">
                <a:solidFill>
                  <a:schemeClr val="bg1"/>
                </a:solidFill>
                <a:ea typeface="Lucida Handwriting" charset="0"/>
                <a:cs typeface="Lucida Handwriting" charset="0"/>
              </a:rPr>
              <a:t> que </a:t>
            </a:r>
            <a:r>
              <a:rPr lang="pt-BR" sz="1400" dirty="0" err="1" smtClean="0">
                <a:solidFill>
                  <a:schemeClr val="bg1"/>
                </a:solidFill>
                <a:ea typeface="Lucida Handwriting" charset="0"/>
                <a:cs typeface="Lucida Handwriting" charset="0"/>
              </a:rPr>
              <a:t>n</a:t>
            </a:r>
            <a:r>
              <a:rPr lang="en-US" sz="1400" dirty="0" err="1" smtClean="0">
                <a:solidFill>
                  <a:schemeClr val="bg1"/>
                </a:solidFill>
                <a:ea typeface="Lucida Handwriting" charset="0"/>
                <a:cs typeface="Lucida Handwriting" charset="0"/>
              </a:rPr>
              <a:t>ão</a:t>
            </a:r>
            <a:r>
              <a:rPr lang="en-US" sz="1400" dirty="0" smtClean="0">
                <a:solidFill>
                  <a:schemeClr val="bg1"/>
                </a:solidFill>
                <a:ea typeface="Lucida Handwriting" charset="0"/>
                <a:cs typeface="Lucida Handwriting" charset="0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ea typeface="Lucida Handwriting" charset="0"/>
                <a:cs typeface="Lucida Handwriting" charset="0"/>
              </a:rPr>
              <a:t>envolvem</a:t>
            </a:r>
            <a:r>
              <a:rPr lang="en-US" sz="1400" dirty="0" smtClean="0">
                <a:solidFill>
                  <a:schemeClr val="bg1"/>
                </a:solidFill>
                <a:ea typeface="Lucida Handwriting" charset="0"/>
                <a:cs typeface="Lucida Handwriting" charset="0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ea typeface="Lucida Handwriting" charset="0"/>
                <a:cs typeface="Lucida Handwriting" charset="0"/>
              </a:rPr>
              <a:t>repasse</a:t>
            </a:r>
            <a:r>
              <a:rPr lang="en-US" sz="1400" dirty="0" smtClean="0">
                <a:solidFill>
                  <a:schemeClr val="bg1"/>
                </a:solidFill>
                <a:ea typeface="Lucida Handwriting" charset="0"/>
                <a:cs typeface="Lucida Handwriting" charset="0"/>
              </a:rPr>
              <a:t> de </a:t>
            </a:r>
            <a:r>
              <a:rPr lang="en-US" sz="1400" dirty="0" err="1" smtClean="0">
                <a:solidFill>
                  <a:schemeClr val="bg1"/>
                </a:solidFill>
                <a:ea typeface="Lucida Handwriting" charset="0"/>
                <a:cs typeface="Lucida Handwriting" charset="0"/>
              </a:rPr>
              <a:t>recursos</a:t>
            </a:r>
            <a:r>
              <a:rPr lang="en-US" sz="1400" dirty="0" smtClean="0">
                <a:solidFill>
                  <a:schemeClr val="bg1"/>
                </a:solidFill>
                <a:ea typeface="Lucida Handwriting" charset="0"/>
                <a:cs typeface="Lucida Handwriting" charset="0"/>
              </a:rPr>
              <a:t> </a:t>
            </a:r>
          </a:p>
          <a:p>
            <a:pPr>
              <a:spcAft>
                <a:spcPts val="1200"/>
              </a:spcAft>
              <a:buClr>
                <a:srgbClr val="C00000"/>
              </a:buClr>
              <a:buSzPct val="75000"/>
            </a:pPr>
            <a:r>
              <a:rPr lang="pt-BR" sz="1400" b="1" dirty="0" err="1" smtClean="0">
                <a:solidFill>
                  <a:schemeClr val="bg1"/>
                </a:solidFill>
                <a:ea typeface="Lucida Handwriting" charset="0"/>
                <a:cs typeface="Lucida Handwriting" charset="0"/>
              </a:rPr>
              <a:t>exce</a:t>
            </a:r>
            <a:r>
              <a:rPr lang="en-US" sz="1400" b="1" dirty="0" err="1" smtClean="0">
                <a:solidFill>
                  <a:schemeClr val="bg1"/>
                </a:solidFill>
                <a:ea typeface="Lucida Handwriting" charset="0"/>
                <a:cs typeface="Lucida Handwriting" charset="0"/>
              </a:rPr>
              <a:t>ção</a:t>
            </a:r>
            <a:r>
              <a:rPr lang="en-US" sz="1400" dirty="0" smtClean="0">
                <a:solidFill>
                  <a:schemeClr val="bg1"/>
                </a:solidFill>
                <a:ea typeface="Lucida Handwriting" charset="0"/>
                <a:cs typeface="Lucida Handwriting" charset="0"/>
              </a:rPr>
              <a:t>: </a:t>
            </a:r>
            <a:r>
              <a:rPr lang="en-US" sz="1400" dirty="0" err="1" smtClean="0">
                <a:solidFill>
                  <a:schemeClr val="bg1"/>
                </a:solidFill>
                <a:ea typeface="Lucida Handwriting" charset="0"/>
                <a:cs typeface="Lucida Handwriting" charset="0"/>
              </a:rPr>
              <a:t>contratos</a:t>
            </a:r>
            <a:r>
              <a:rPr lang="en-US" sz="1400" dirty="0" smtClean="0">
                <a:solidFill>
                  <a:schemeClr val="bg1"/>
                </a:solidFill>
                <a:ea typeface="Lucida Handwriting" charset="0"/>
                <a:cs typeface="Lucida Handwriting" charset="0"/>
              </a:rPr>
              <a:t> de </a:t>
            </a:r>
            <a:r>
              <a:rPr lang="en-US" sz="1400" dirty="0" err="1" smtClean="0">
                <a:solidFill>
                  <a:schemeClr val="bg1"/>
                </a:solidFill>
                <a:ea typeface="Lucida Handwriting" charset="0"/>
                <a:cs typeface="Lucida Handwriting" charset="0"/>
              </a:rPr>
              <a:t>gestão</a:t>
            </a:r>
            <a:r>
              <a:rPr lang="en-US" sz="1400" dirty="0" smtClean="0">
                <a:solidFill>
                  <a:schemeClr val="bg1"/>
                </a:solidFill>
                <a:ea typeface="Lucida Handwriting" charset="0"/>
                <a:cs typeface="Lucida Handwriting" charset="0"/>
              </a:rPr>
              <a:t> com OS, </a:t>
            </a:r>
            <a:r>
              <a:rPr lang="en-US" sz="1400" dirty="0" err="1" smtClean="0">
                <a:solidFill>
                  <a:schemeClr val="bg1"/>
                </a:solidFill>
                <a:ea typeface="Lucida Handwriting" charset="0"/>
                <a:cs typeface="Lucida Handwriting" charset="0"/>
              </a:rPr>
              <a:t>nos</a:t>
            </a:r>
            <a:r>
              <a:rPr lang="en-US" sz="1400" dirty="0" smtClean="0">
                <a:solidFill>
                  <a:schemeClr val="bg1"/>
                </a:solidFill>
                <a:ea typeface="Lucida Handwriting" charset="0"/>
                <a:cs typeface="Lucida Handwriting" charset="0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ea typeface="Lucida Handwriting" charset="0"/>
                <a:cs typeface="Lucida Handwriting" charset="0"/>
              </a:rPr>
              <a:t>termos</a:t>
            </a:r>
            <a:r>
              <a:rPr lang="en-US" sz="1400" dirty="0">
                <a:solidFill>
                  <a:schemeClr val="bg1"/>
                </a:solidFill>
                <a:ea typeface="Lucida Handwriting" charset="0"/>
                <a:cs typeface="Lucida Handwriting" charset="0"/>
              </a:rPr>
              <a:t> </a:t>
            </a:r>
            <a:r>
              <a:rPr lang="en-US" sz="1400" dirty="0" smtClean="0">
                <a:solidFill>
                  <a:schemeClr val="bg1"/>
                </a:solidFill>
                <a:ea typeface="Lucida Handwriting" charset="0"/>
                <a:cs typeface="Lucida Handwriting" charset="0"/>
              </a:rPr>
              <a:t>da lei 9.637</a:t>
            </a:r>
            <a:endParaRPr lang="pt-BR" sz="1400" dirty="0" smtClean="0">
              <a:solidFill>
                <a:schemeClr val="bg1"/>
              </a:solidFill>
              <a:ea typeface="Lucida Handwriting" charset="0"/>
              <a:cs typeface="Lucida Handwriting" charset="0"/>
            </a:endParaRPr>
          </a:p>
        </p:txBody>
      </p:sp>
      <p:sp>
        <p:nvSpPr>
          <p:cNvPr id="3" name="Retângulo de cantos arredondados 2"/>
          <p:cNvSpPr/>
          <p:nvPr/>
        </p:nvSpPr>
        <p:spPr>
          <a:xfrm>
            <a:off x="534516" y="980728"/>
            <a:ext cx="3672408" cy="36004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n</a:t>
            </a:r>
            <a:r>
              <a:rPr lang="pt-BR" b="1" dirty="0" smtClean="0">
                <a:solidFill>
                  <a:schemeClr val="tx1"/>
                </a:solidFill>
              </a:rPr>
              <a:t>orma de </a:t>
            </a:r>
            <a:r>
              <a:rPr lang="pt-BR" b="1" dirty="0" err="1" smtClean="0">
                <a:solidFill>
                  <a:schemeClr val="tx1"/>
                </a:solidFill>
              </a:rPr>
              <a:t>car</a:t>
            </a:r>
            <a:r>
              <a:rPr lang="en-US" b="1" dirty="0" err="1" smtClean="0">
                <a:solidFill>
                  <a:schemeClr val="tx1"/>
                </a:solidFill>
              </a:rPr>
              <a:t>áter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pt-BR" b="1" dirty="0" smtClean="0">
                <a:solidFill>
                  <a:schemeClr val="tx1"/>
                </a:solidFill>
              </a:rPr>
              <a:t>geral</a:t>
            </a:r>
            <a:endParaRPr lang="pt-B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12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908720"/>
            <a:ext cx="9144000" cy="48245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23619" y="0"/>
            <a:ext cx="39581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3200" dirty="0" smtClean="0">
                <a:solidFill>
                  <a:schemeClr val="bg1"/>
                </a:solidFill>
                <a:latin typeface="Impact" charset="0"/>
                <a:ea typeface="Impact" charset="0"/>
                <a:cs typeface="Impact" charset="0"/>
              </a:rPr>
              <a:t>A lei 13.019: </a:t>
            </a:r>
            <a:r>
              <a:rPr lang="pt-BR" sz="3200" dirty="0" smtClean="0">
                <a:solidFill>
                  <a:srgbClr val="C00000"/>
                </a:solidFill>
                <a:latin typeface="Impact" charset="0"/>
                <a:ea typeface="Impact" charset="0"/>
                <a:cs typeface="Impact" charset="0"/>
              </a:rPr>
              <a:t>destaques</a:t>
            </a:r>
            <a:endParaRPr lang="pt-BR" sz="3200" dirty="0">
              <a:solidFill>
                <a:srgbClr val="C00000"/>
              </a:solidFill>
              <a:latin typeface="Impact" charset="0"/>
              <a:ea typeface="Impact" charset="0"/>
              <a:cs typeface="Impact" charset="0"/>
            </a:endParaRPr>
          </a:p>
        </p:txBody>
      </p:sp>
      <p:sp>
        <p:nvSpPr>
          <p:cNvPr id="25" name="Retângulo 24"/>
          <p:cNvSpPr/>
          <p:nvPr/>
        </p:nvSpPr>
        <p:spPr>
          <a:xfrm>
            <a:off x="4932040" y="980728"/>
            <a:ext cx="3672000" cy="430259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1200"/>
              </a:spcAft>
              <a:buClr>
                <a:srgbClr val="C00000"/>
              </a:buClr>
              <a:buSzPct val="75000"/>
            </a:pPr>
            <a:r>
              <a:rPr lang="pt-BR" sz="1400" dirty="0" smtClean="0">
                <a:solidFill>
                  <a:schemeClr val="bg1"/>
                </a:solidFill>
                <a:ea typeface="Impact" charset="0"/>
                <a:cs typeface="Impact" charset="0"/>
              </a:rPr>
              <a:t>convênio fica restrito a </a:t>
            </a:r>
            <a:r>
              <a:rPr lang="pt-BR" sz="1400" b="1" dirty="0" smtClean="0">
                <a:solidFill>
                  <a:schemeClr val="bg1"/>
                </a:solidFill>
                <a:ea typeface="Impact" charset="0"/>
                <a:cs typeface="Impact" charset="0"/>
              </a:rPr>
              <a:t>entes públicos</a:t>
            </a:r>
          </a:p>
          <a:p>
            <a:pPr>
              <a:spcAft>
                <a:spcPts val="1200"/>
              </a:spcAft>
              <a:buClr>
                <a:srgbClr val="C00000"/>
              </a:buClr>
              <a:buSzPct val="75000"/>
            </a:pPr>
            <a:r>
              <a:rPr lang="pt-BR" sz="1400" dirty="0" smtClean="0">
                <a:solidFill>
                  <a:schemeClr val="bg1"/>
                </a:solidFill>
                <a:ea typeface="Impact" charset="0"/>
                <a:cs typeface="Impact" charset="0"/>
              </a:rPr>
              <a:t>cria 2 novos instrumentos: </a:t>
            </a:r>
            <a:r>
              <a:rPr lang="pt-BR" sz="1400" b="1" dirty="0" smtClean="0">
                <a:solidFill>
                  <a:schemeClr val="bg1"/>
                </a:solidFill>
                <a:ea typeface="Impact" charset="0"/>
                <a:cs typeface="Impact" charset="0"/>
              </a:rPr>
              <a:t>“termo de fomento” </a:t>
            </a:r>
            <a:r>
              <a:rPr lang="pt-BR" sz="1400" dirty="0" smtClean="0">
                <a:solidFill>
                  <a:schemeClr val="bg1"/>
                </a:solidFill>
                <a:ea typeface="Impact" charset="0"/>
                <a:cs typeface="Impact" charset="0"/>
              </a:rPr>
              <a:t>e </a:t>
            </a:r>
            <a:r>
              <a:rPr lang="pt-BR" sz="1400" b="1" dirty="0" smtClean="0">
                <a:solidFill>
                  <a:schemeClr val="bg1"/>
                </a:solidFill>
                <a:ea typeface="Impact" charset="0"/>
                <a:cs typeface="Impact" charset="0"/>
              </a:rPr>
              <a:t>“termo de colaboração“</a:t>
            </a:r>
          </a:p>
          <a:p>
            <a:pPr>
              <a:spcAft>
                <a:spcPts val="1200"/>
              </a:spcAft>
              <a:buClr>
                <a:srgbClr val="C00000"/>
              </a:buClr>
              <a:buSzPct val="75000"/>
            </a:pPr>
            <a:r>
              <a:rPr lang="pt-BR" sz="1400" b="1" dirty="0" smtClean="0">
                <a:solidFill>
                  <a:schemeClr val="bg1"/>
                </a:solidFill>
                <a:ea typeface="Impact" charset="0"/>
                <a:cs typeface="Impact" charset="0"/>
              </a:rPr>
              <a:t>subsistem</a:t>
            </a:r>
            <a:r>
              <a:rPr lang="pt-BR" sz="1400" dirty="0" smtClean="0">
                <a:solidFill>
                  <a:schemeClr val="bg1"/>
                </a:solidFill>
                <a:ea typeface="Impact" charset="0"/>
                <a:cs typeface="Impact" charset="0"/>
              </a:rPr>
              <a:t>: termo de parceria (</a:t>
            </a:r>
            <a:r>
              <a:rPr lang="pt-BR" sz="1400" dirty="0" err="1" smtClean="0">
                <a:solidFill>
                  <a:schemeClr val="bg1"/>
                </a:solidFill>
                <a:ea typeface="Impact" charset="0"/>
                <a:cs typeface="Impact" charset="0"/>
              </a:rPr>
              <a:t>Oscip</a:t>
            </a:r>
            <a:r>
              <a:rPr lang="pt-BR" sz="1400" dirty="0" smtClean="0">
                <a:solidFill>
                  <a:schemeClr val="bg1"/>
                </a:solidFill>
                <a:ea typeface="Impact" charset="0"/>
                <a:cs typeface="Impact" charset="0"/>
              </a:rPr>
              <a:t>) e contrato de </a:t>
            </a:r>
            <a:r>
              <a:rPr lang="pt-BR" sz="1400" dirty="0" err="1" smtClean="0">
                <a:solidFill>
                  <a:schemeClr val="bg1"/>
                </a:solidFill>
                <a:ea typeface="Impact" charset="0"/>
                <a:cs typeface="Impact" charset="0"/>
              </a:rPr>
              <a:t>gest</a:t>
            </a:r>
            <a:r>
              <a:rPr lang="en-US" sz="1400" dirty="0" err="1" smtClean="0">
                <a:solidFill>
                  <a:schemeClr val="bg1"/>
                </a:solidFill>
                <a:ea typeface="Impact" charset="0"/>
                <a:cs typeface="Impact" charset="0"/>
              </a:rPr>
              <a:t>ão</a:t>
            </a:r>
            <a:r>
              <a:rPr lang="en-US" sz="1400" dirty="0" smtClean="0">
                <a:solidFill>
                  <a:schemeClr val="bg1"/>
                </a:solidFill>
                <a:ea typeface="Impact" charset="0"/>
                <a:cs typeface="Impact" charset="0"/>
              </a:rPr>
              <a:t> (OS)</a:t>
            </a:r>
            <a:endParaRPr lang="pt-BR" sz="1400" dirty="0" smtClean="0">
              <a:solidFill>
                <a:schemeClr val="bg1"/>
              </a:solidFill>
              <a:ea typeface="Impact" charset="0"/>
              <a:cs typeface="Impact" charset="0"/>
            </a:endParaRPr>
          </a:p>
        </p:txBody>
      </p:sp>
      <p:sp>
        <p:nvSpPr>
          <p:cNvPr id="3" name="Retângulo de cantos arredondados 2"/>
          <p:cNvSpPr/>
          <p:nvPr/>
        </p:nvSpPr>
        <p:spPr>
          <a:xfrm>
            <a:off x="534516" y="980728"/>
            <a:ext cx="3672408" cy="360040"/>
          </a:xfrm>
          <a:prstGeom prst="roundRect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n</a:t>
            </a:r>
            <a:r>
              <a:rPr lang="pt-BR" dirty="0" smtClean="0">
                <a:solidFill>
                  <a:schemeClr val="tx1"/>
                </a:solidFill>
              </a:rPr>
              <a:t>orma de caráter geral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534516" y="1419261"/>
            <a:ext cx="3672408" cy="36004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fim do convênio com 3º setor </a:t>
            </a:r>
            <a:endParaRPr lang="pt-B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7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908720"/>
            <a:ext cx="9144000" cy="48245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23619" y="0"/>
            <a:ext cx="39581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3200" dirty="0" smtClean="0">
                <a:solidFill>
                  <a:schemeClr val="bg1"/>
                </a:solidFill>
                <a:latin typeface="Impact" charset="0"/>
                <a:ea typeface="Impact" charset="0"/>
                <a:cs typeface="Impact" charset="0"/>
              </a:rPr>
              <a:t>A lei 13.019: </a:t>
            </a:r>
            <a:r>
              <a:rPr lang="pt-BR" sz="3200" dirty="0" smtClean="0">
                <a:solidFill>
                  <a:srgbClr val="C00000"/>
                </a:solidFill>
                <a:latin typeface="Impact" charset="0"/>
                <a:ea typeface="Impact" charset="0"/>
                <a:cs typeface="Impact" charset="0"/>
              </a:rPr>
              <a:t>destaques</a:t>
            </a:r>
            <a:endParaRPr lang="pt-BR" sz="3200" dirty="0">
              <a:solidFill>
                <a:srgbClr val="C00000"/>
              </a:solidFill>
              <a:latin typeface="Impact" charset="0"/>
              <a:ea typeface="Impact" charset="0"/>
              <a:cs typeface="Impact" charset="0"/>
            </a:endParaRPr>
          </a:p>
        </p:txBody>
      </p:sp>
      <p:sp>
        <p:nvSpPr>
          <p:cNvPr id="25" name="Retângulo 24"/>
          <p:cNvSpPr/>
          <p:nvPr/>
        </p:nvSpPr>
        <p:spPr>
          <a:xfrm>
            <a:off x="4932040" y="980728"/>
            <a:ext cx="3672000" cy="430259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1200"/>
              </a:spcAft>
              <a:buClr>
                <a:srgbClr val="C00000"/>
              </a:buClr>
              <a:buSzPct val="75000"/>
            </a:pPr>
            <a:r>
              <a:rPr lang="pt-BR" sz="1400" dirty="0" smtClean="0">
                <a:solidFill>
                  <a:schemeClr val="bg1"/>
                </a:solidFill>
                <a:ea typeface="Impact" charset="0"/>
                <a:cs typeface="Impact" charset="0"/>
              </a:rPr>
              <a:t>avaliação prévia da </a:t>
            </a:r>
            <a:r>
              <a:rPr lang="pt-BR" sz="1400" b="1" dirty="0" smtClean="0">
                <a:solidFill>
                  <a:schemeClr val="bg1"/>
                </a:solidFill>
                <a:ea typeface="Impact" charset="0"/>
                <a:cs typeface="Impact" charset="0"/>
              </a:rPr>
              <a:t>capacidade operacional </a:t>
            </a:r>
            <a:r>
              <a:rPr lang="pt-BR" sz="1400" dirty="0" smtClean="0">
                <a:solidFill>
                  <a:schemeClr val="bg1"/>
                </a:solidFill>
                <a:ea typeface="Impact" charset="0"/>
                <a:cs typeface="Impact" charset="0"/>
              </a:rPr>
              <a:t>da Administra</a:t>
            </a:r>
            <a:r>
              <a:rPr lang="en-US" sz="1400" dirty="0" err="1" smtClean="0">
                <a:solidFill>
                  <a:schemeClr val="bg1"/>
                </a:solidFill>
                <a:ea typeface="Impact" charset="0"/>
                <a:cs typeface="Impact" charset="0"/>
              </a:rPr>
              <a:t>ção</a:t>
            </a:r>
            <a:r>
              <a:rPr lang="en-US" sz="1400" dirty="0" smtClean="0">
                <a:solidFill>
                  <a:schemeClr val="bg1"/>
                </a:solidFill>
                <a:ea typeface="Impact" charset="0"/>
                <a:cs typeface="Impact" charset="0"/>
              </a:rPr>
              <a:t> e da OS</a:t>
            </a:r>
            <a:endParaRPr lang="pt-BR" sz="1400" dirty="0" smtClean="0">
              <a:solidFill>
                <a:schemeClr val="bg1"/>
              </a:solidFill>
              <a:ea typeface="Impact" charset="0"/>
              <a:cs typeface="Impact" charset="0"/>
            </a:endParaRPr>
          </a:p>
          <a:p>
            <a:pPr>
              <a:spcAft>
                <a:spcPts val="1200"/>
              </a:spcAft>
              <a:buClr>
                <a:srgbClr val="C00000"/>
              </a:buClr>
              <a:buSzPct val="75000"/>
            </a:pPr>
            <a:r>
              <a:rPr lang="pt-BR" sz="1400" b="1" dirty="0" smtClean="0">
                <a:solidFill>
                  <a:schemeClr val="bg1"/>
                </a:solidFill>
                <a:ea typeface="Impact" charset="0"/>
                <a:cs typeface="Impact" charset="0"/>
              </a:rPr>
              <a:t>diagnóstico</a:t>
            </a:r>
            <a:r>
              <a:rPr lang="pt-BR" sz="1400" dirty="0" smtClean="0">
                <a:solidFill>
                  <a:schemeClr val="bg1"/>
                </a:solidFill>
                <a:ea typeface="Impact" charset="0"/>
                <a:cs typeface="Impact" charset="0"/>
              </a:rPr>
              <a:t> prévio da realidade sobre a qual incidir</a:t>
            </a:r>
            <a:r>
              <a:rPr lang="en-US" sz="1400" dirty="0" err="1" smtClean="0">
                <a:solidFill>
                  <a:schemeClr val="bg1"/>
                </a:solidFill>
                <a:ea typeface="Impact" charset="0"/>
                <a:cs typeface="Impact" charset="0"/>
              </a:rPr>
              <a:t>á</a:t>
            </a:r>
            <a:r>
              <a:rPr lang="en-US" sz="1400" dirty="0" smtClean="0">
                <a:solidFill>
                  <a:schemeClr val="bg1"/>
                </a:solidFill>
                <a:ea typeface="Impact" charset="0"/>
                <a:cs typeface="Impact" charset="0"/>
              </a:rPr>
              <a:t> </a:t>
            </a:r>
            <a:r>
              <a:rPr lang="pt-BR" sz="1400" dirty="0" smtClean="0">
                <a:solidFill>
                  <a:schemeClr val="bg1"/>
                </a:solidFill>
                <a:ea typeface="Impact" charset="0"/>
                <a:cs typeface="Impact" charset="0"/>
              </a:rPr>
              <a:t>a parceria</a:t>
            </a:r>
          </a:p>
          <a:p>
            <a:pPr>
              <a:spcAft>
                <a:spcPts val="1200"/>
              </a:spcAft>
              <a:buClr>
                <a:srgbClr val="C00000"/>
              </a:buClr>
              <a:buSzPct val="75000"/>
            </a:pPr>
            <a:r>
              <a:rPr lang="pt-BR" sz="1400" dirty="0" err="1" smtClean="0">
                <a:solidFill>
                  <a:schemeClr val="bg1"/>
                </a:solidFill>
                <a:ea typeface="Impact" charset="0"/>
                <a:cs typeface="Impact" charset="0"/>
              </a:rPr>
              <a:t>aten</a:t>
            </a:r>
            <a:r>
              <a:rPr lang="en-US" sz="1400" dirty="0" err="1" smtClean="0">
                <a:solidFill>
                  <a:schemeClr val="bg1"/>
                </a:solidFill>
                <a:ea typeface="Impact" charset="0"/>
                <a:cs typeface="Impact" charset="0"/>
              </a:rPr>
              <a:t>ção</a:t>
            </a:r>
            <a:r>
              <a:rPr lang="en-US" sz="1400" dirty="0" smtClean="0">
                <a:solidFill>
                  <a:schemeClr val="bg1"/>
                </a:solidFill>
                <a:ea typeface="Impact" charset="0"/>
                <a:cs typeface="Impact" charset="0"/>
              </a:rPr>
              <a:t> a </a:t>
            </a:r>
            <a:r>
              <a:rPr lang="pt-BR" sz="1400" b="1" dirty="0" smtClean="0">
                <a:solidFill>
                  <a:schemeClr val="bg1"/>
                </a:solidFill>
                <a:ea typeface="Impact" charset="0"/>
                <a:cs typeface="Impact" charset="0"/>
              </a:rPr>
              <a:t>metas, indicadores e prazos</a:t>
            </a:r>
          </a:p>
        </p:txBody>
      </p:sp>
      <p:sp>
        <p:nvSpPr>
          <p:cNvPr id="3" name="Retângulo de cantos arredondados 2"/>
          <p:cNvSpPr/>
          <p:nvPr/>
        </p:nvSpPr>
        <p:spPr>
          <a:xfrm>
            <a:off x="534516" y="980728"/>
            <a:ext cx="3672408" cy="360040"/>
          </a:xfrm>
          <a:prstGeom prst="roundRect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n</a:t>
            </a:r>
            <a:r>
              <a:rPr lang="pt-BR" dirty="0" smtClean="0">
                <a:solidFill>
                  <a:schemeClr val="tx1"/>
                </a:solidFill>
              </a:rPr>
              <a:t>orma de caráter geral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534516" y="1419261"/>
            <a:ext cx="3672408" cy="360040"/>
          </a:xfrm>
          <a:prstGeom prst="roundRect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fim do </a:t>
            </a:r>
            <a:r>
              <a:rPr lang="pt-BR" dirty="0" err="1" smtClean="0">
                <a:solidFill>
                  <a:schemeClr val="tx1"/>
                </a:solidFill>
              </a:rPr>
              <a:t>conv</a:t>
            </a:r>
            <a:r>
              <a:rPr lang="en-US" dirty="0" err="1" smtClean="0">
                <a:solidFill>
                  <a:schemeClr val="tx1"/>
                </a:solidFill>
              </a:rPr>
              <a:t>ênio</a:t>
            </a:r>
            <a:r>
              <a:rPr lang="en-US" dirty="0" smtClean="0">
                <a:solidFill>
                  <a:schemeClr val="tx1"/>
                </a:solidFill>
              </a:rPr>
              <a:t> com 3º </a:t>
            </a:r>
            <a:r>
              <a:rPr lang="en-US" dirty="0" err="1" smtClean="0">
                <a:solidFill>
                  <a:schemeClr val="tx1"/>
                </a:solidFill>
              </a:rPr>
              <a:t>setor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534516" y="1857794"/>
            <a:ext cx="3672408" cy="36004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maior ênfase no planejamento</a:t>
            </a:r>
            <a:endParaRPr lang="pt-B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64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908720"/>
            <a:ext cx="9144000" cy="48245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23619" y="0"/>
            <a:ext cx="39581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3200" dirty="0" smtClean="0">
                <a:solidFill>
                  <a:schemeClr val="bg1"/>
                </a:solidFill>
                <a:latin typeface="Impact" charset="0"/>
                <a:ea typeface="Impact" charset="0"/>
                <a:cs typeface="Impact" charset="0"/>
              </a:rPr>
              <a:t>A lei 13.019: </a:t>
            </a:r>
            <a:r>
              <a:rPr lang="pt-BR" sz="3200" dirty="0" smtClean="0">
                <a:solidFill>
                  <a:srgbClr val="C00000"/>
                </a:solidFill>
                <a:latin typeface="Impact" charset="0"/>
                <a:ea typeface="Impact" charset="0"/>
                <a:cs typeface="Impact" charset="0"/>
              </a:rPr>
              <a:t>destaques</a:t>
            </a:r>
            <a:endParaRPr lang="pt-BR" sz="3200" dirty="0">
              <a:solidFill>
                <a:srgbClr val="C00000"/>
              </a:solidFill>
              <a:latin typeface="Impact" charset="0"/>
              <a:ea typeface="Impact" charset="0"/>
              <a:cs typeface="Impact" charset="0"/>
            </a:endParaRPr>
          </a:p>
        </p:txBody>
      </p:sp>
      <p:sp>
        <p:nvSpPr>
          <p:cNvPr id="25" name="Retângulo 24"/>
          <p:cNvSpPr/>
          <p:nvPr/>
        </p:nvSpPr>
        <p:spPr>
          <a:xfrm>
            <a:off x="4932040" y="980728"/>
            <a:ext cx="3672000" cy="430259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1200"/>
              </a:spcAft>
            </a:pPr>
            <a:r>
              <a:rPr lang="pt-BR" sz="1400" b="1" dirty="0" smtClean="0">
                <a:solidFill>
                  <a:schemeClr val="bg1"/>
                </a:solidFill>
                <a:ea typeface="Impact" charset="0"/>
                <a:cs typeface="Impact" charset="0"/>
              </a:rPr>
              <a:t>“chamamento público”</a:t>
            </a:r>
          </a:p>
          <a:p>
            <a:r>
              <a:rPr lang="pt-BR" sz="1400" dirty="0" smtClean="0">
                <a:solidFill>
                  <a:schemeClr val="bg1"/>
                </a:solidFill>
                <a:ea typeface="Impact" charset="0"/>
                <a:cs typeface="Impact" charset="0"/>
              </a:rPr>
              <a:t>hip</a:t>
            </a:r>
            <a:r>
              <a:rPr lang="en-US" sz="1400" dirty="0" err="1" smtClean="0">
                <a:solidFill>
                  <a:schemeClr val="bg1"/>
                </a:solidFill>
                <a:ea typeface="Impact" charset="0"/>
                <a:cs typeface="Impact" charset="0"/>
              </a:rPr>
              <a:t>óteses</a:t>
            </a:r>
            <a:r>
              <a:rPr lang="en-US" sz="1400" dirty="0" smtClean="0">
                <a:solidFill>
                  <a:schemeClr val="bg1"/>
                </a:solidFill>
                <a:ea typeface="Impact" charset="0"/>
                <a:cs typeface="Impact" charset="0"/>
              </a:rPr>
              <a:t> de </a:t>
            </a:r>
            <a:r>
              <a:rPr lang="pt-BR" sz="1400" b="1" dirty="0" smtClean="0">
                <a:solidFill>
                  <a:schemeClr val="bg1"/>
                </a:solidFill>
                <a:ea typeface="Impact" charset="0"/>
                <a:cs typeface="Impact" charset="0"/>
              </a:rPr>
              <a:t>dispensa</a:t>
            </a:r>
          </a:p>
          <a:p>
            <a:pPr lvl="1"/>
            <a:r>
              <a:rPr lang="pt-BR" sz="1400" dirty="0" smtClean="0">
                <a:solidFill>
                  <a:schemeClr val="bg1"/>
                </a:solidFill>
                <a:ea typeface="Impact" charset="0"/>
                <a:cs typeface="Impact" charset="0"/>
              </a:rPr>
              <a:t>urgência</a:t>
            </a:r>
          </a:p>
          <a:p>
            <a:pPr lvl="1">
              <a:spcAft>
                <a:spcPts val="1200"/>
              </a:spcAft>
            </a:pPr>
            <a:r>
              <a:rPr lang="pt-BR" sz="1400" dirty="0" smtClean="0">
                <a:solidFill>
                  <a:schemeClr val="bg1"/>
                </a:solidFill>
                <a:ea typeface="Impact" charset="0"/>
                <a:cs typeface="Impact" charset="0"/>
              </a:rPr>
              <a:t>guerra ou grave perturbação da ordem</a:t>
            </a:r>
          </a:p>
          <a:p>
            <a:r>
              <a:rPr lang="pt-BR" sz="1400" dirty="0" smtClean="0">
                <a:solidFill>
                  <a:schemeClr val="bg1"/>
                </a:solidFill>
                <a:ea typeface="Impact" charset="0"/>
                <a:cs typeface="Impact" charset="0"/>
              </a:rPr>
              <a:t>hip</a:t>
            </a:r>
            <a:r>
              <a:rPr lang="en-US" sz="1400" dirty="0" err="1" smtClean="0">
                <a:solidFill>
                  <a:schemeClr val="bg1"/>
                </a:solidFill>
                <a:ea typeface="Impact" charset="0"/>
                <a:cs typeface="Impact" charset="0"/>
              </a:rPr>
              <a:t>óteses</a:t>
            </a:r>
            <a:r>
              <a:rPr lang="en-US" sz="1400" dirty="0" smtClean="0">
                <a:solidFill>
                  <a:schemeClr val="bg1"/>
                </a:solidFill>
                <a:ea typeface="Impact" charset="0"/>
                <a:cs typeface="Impact" charset="0"/>
              </a:rPr>
              <a:t> de </a:t>
            </a:r>
            <a:r>
              <a:rPr lang="pt-BR" sz="1400" b="1" dirty="0" smtClean="0">
                <a:solidFill>
                  <a:schemeClr val="bg1"/>
                </a:solidFill>
                <a:ea typeface="Impact" charset="0"/>
                <a:cs typeface="Impact" charset="0"/>
              </a:rPr>
              <a:t>inexigibilidade</a:t>
            </a:r>
          </a:p>
          <a:p>
            <a:pPr lvl="1"/>
            <a:r>
              <a:rPr lang="pt-BR" sz="1400" dirty="0" smtClean="0">
                <a:solidFill>
                  <a:schemeClr val="bg1"/>
                </a:solidFill>
                <a:ea typeface="Impact" charset="0"/>
                <a:cs typeface="Impact" charset="0"/>
              </a:rPr>
              <a:t>singularidade do objeto</a:t>
            </a:r>
          </a:p>
          <a:p>
            <a:pPr lvl="1">
              <a:spcAft>
                <a:spcPts val="1200"/>
              </a:spcAft>
            </a:pPr>
            <a:r>
              <a:rPr lang="pt-BR" sz="1400" dirty="0" smtClean="0">
                <a:solidFill>
                  <a:schemeClr val="bg1"/>
                </a:solidFill>
                <a:ea typeface="Impact" charset="0"/>
                <a:cs typeface="Impact" charset="0"/>
              </a:rPr>
              <a:t>OSC exclusiva</a:t>
            </a:r>
          </a:p>
          <a:p>
            <a:pPr>
              <a:spcAft>
                <a:spcPts val="1200"/>
              </a:spcAft>
            </a:pPr>
            <a:endParaRPr lang="pt-BR" sz="1400" dirty="0" smtClean="0">
              <a:solidFill>
                <a:schemeClr val="bg1"/>
              </a:solidFill>
              <a:ea typeface="Impact" charset="0"/>
              <a:cs typeface="Impact" charset="0"/>
            </a:endParaRPr>
          </a:p>
        </p:txBody>
      </p:sp>
      <p:sp>
        <p:nvSpPr>
          <p:cNvPr id="3" name="Retângulo de cantos arredondados 2"/>
          <p:cNvSpPr/>
          <p:nvPr/>
        </p:nvSpPr>
        <p:spPr>
          <a:xfrm>
            <a:off x="534516" y="980728"/>
            <a:ext cx="3672408" cy="360040"/>
          </a:xfrm>
          <a:prstGeom prst="roundRect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n</a:t>
            </a:r>
            <a:r>
              <a:rPr lang="pt-BR" dirty="0" smtClean="0">
                <a:solidFill>
                  <a:schemeClr val="tx1"/>
                </a:solidFill>
              </a:rPr>
              <a:t>orma de caráter geral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534516" y="1419261"/>
            <a:ext cx="3672408" cy="360040"/>
          </a:xfrm>
          <a:prstGeom prst="roundRect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fim do </a:t>
            </a:r>
            <a:r>
              <a:rPr lang="pt-BR" dirty="0" err="1">
                <a:solidFill>
                  <a:schemeClr val="tx1"/>
                </a:solidFill>
              </a:rPr>
              <a:t>conv</a:t>
            </a:r>
            <a:r>
              <a:rPr lang="en-US" dirty="0" err="1">
                <a:solidFill>
                  <a:schemeClr val="tx1"/>
                </a:solidFill>
              </a:rPr>
              <a:t>ênio</a:t>
            </a:r>
            <a:r>
              <a:rPr lang="en-US" dirty="0">
                <a:solidFill>
                  <a:schemeClr val="tx1"/>
                </a:solidFill>
              </a:rPr>
              <a:t> com 3º </a:t>
            </a:r>
            <a:r>
              <a:rPr lang="en-US" dirty="0" err="1">
                <a:solidFill>
                  <a:schemeClr val="tx1"/>
                </a:solidFill>
              </a:rPr>
              <a:t>setor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534516" y="1857794"/>
            <a:ext cx="3672408" cy="360040"/>
          </a:xfrm>
          <a:prstGeom prst="roundRect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maior ênfase no planejamento</a:t>
            </a:r>
          </a:p>
        </p:txBody>
      </p:sp>
      <p:sp>
        <p:nvSpPr>
          <p:cNvPr id="8" name="Retângulo de cantos arredondados 7"/>
          <p:cNvSpPr/>
          <p:nvPr/>
        </p:nvSpPr>
        <p:spPr>
          <a:xfrm>
            <a:off x="534516" y="2296327"/>
            <a:ext cx="3672408" cy="36004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processo seletivo prévio</a:t>
            </a:r>
            <a:endParaRPr lang="pt-B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27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908720"/>
            <a:ext cx="9144000" cy="48245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23619" y="0"/>
            <a:ext cx="39581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3200" dirty="0" smtClean="0">
                <a:solidFill>
                  <a:schemeClr val="bg1"/>
                </a:solidFill>
                <a:latin typeface="Impact" charset="0"/>
                <a:ea typeface="Impact" charset="0"/>
                <a:cs typeface="Impact" charset="0"/>
              </a:rPr>
              <a:t>A lei 13.019: </a:t>
            </a:r>
            <a:r>
              <a:rPr lang="pt-BR" sz="3200" dirty="0" smtClean="0">
                <a:solidFill>
                  <a:srgbClr val="C00000"/>
                </a:solidFill>
                <a:latin typeface="Impact" charset="0"/>
                <a:ea typeface="Impact" charset="0"/>
                <a:cs typeface="Impact" charset="0"/>
              </a:rPr>
              <a:t>destaques</a:t>
            </a:r>
            <a:endParaRPr lang="pt-BR" sz="3200" dirty="0">
              <a:solidFill>
                <a:srgbClr val="C00000"/>
              </a:solidFill>
              <a:latin typeface="Impact" charset="0"/>
              <a:ea typeface="Impact" charset="0"/>
              <a:cs typeface="Impact" charset="0"/>
            </a:endParaRPr>
          </a:p>
        </p:txBody>
      </p:sp>
      <p:sp>
        <p:nvSpPr>
          <p:cNvPr id="25" name="Retângulo 24"/>
          <p:cNvSpPr/>
          <p:nvPr/>
        </p:nvSpPr>
        <p:spPr>
          <a:xfrm>
            <a:off x="4932040" y="980728"/>
            <a:ext cx="3672000" cy="430259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1200"/>
              </a:spcAft>
            </a:pPr>
            <a:r>
              <a:rPr lang="pt-BR" sz="1400" b="1" dirty="0" smtClean="0">
                <a:solidFill>
                  <a:schemeClr val="bg1"/>
                </a:solidFill>
                <a:ea typeface="Impact" charset="0"/>
                <a:cs typeface="Impact" charset="0"/>
              </a:rPr>
              <a:t>regras próprias </a:t>
            </a:r>
            <a:r>
              <a:rPr lang="pt-BR" sz="1400" dirty="0" smtClean="0">
                <a:solidFill>
                  <a:schemeClr val="bg1"/>
                </a:solidFill>
                <a:ea typeface="Impact" charset="0"/>
                <a:cs typeface="Impact" charset="0"/>
              </a:rPr>
              <a:t>da OSC sobre compras e contrata</a:t>
            </a:r>
            <a:r>
              <a:rPr lang="en-US" sz="1400" dirty="0" err="1" smtClean="0">
                <a:solidFill>
                  <a:schemeClr val="bg1"/>
                </a:solidFill>
                <a:ea typeface="Impact" charset="0"/>
                <a:cs typeface="Impact" charset="0"/>
              </a:rPr>
              <a:t>ções</a:t>
            </a:r>
            <a:r>
              <a:rPr lang="en-US" sz="1400" dirty="0">
                <a:solidFill>
                  <a:schemeClr val="bg1"/>
                </a:solidFill>
                <a:ea typeface="Impact" charset="0"/>
                <a:cs typeface="Impact" charset="0"/>
              </a:rPr>
              <a:t> </a:t>
            </a:r>
            <a:r>
              <a:rPr lang="pt-BR" sz="1400" dirty="0" smtClean="0">
                <a:solidFill>
                  <a:schemeClr val="bg1"/>
                </a:solidFill>
                <a:ea typeface="Impact" charset="0"/>
                <a:cs typeface="Impact" charset="0"/>
              </a:rPr>
              <a:t>(não se aplica lei 8.666)</a:t>
            </a:r>
          </a:p>
          <a:p>
            <a:pPr>
              <a:spcAft>
                <a:spcPts val="1200"/>
              </a:spcAft>
            </a:pPr>
            <a:r>
              <a:rPr lang="pt-BR" sz="1400" dirty="0" smtClean="0">
                <a:solidFill>
                  <a:schemeClr val="bg1"/>
                </a:solidFill>
                <a:ea typeface="Impact" charset="0"/>
                <a:cs typeface="Impact" charset="0"/>
              </a:rPr>
              <a:t>regulamento precisa ser </a:t>
            </a:r>
            <a:r>
              <a:rPr lang="pt-BR" sz="1400" b="1" dirty="0" smtClean="0">
                <a:solidFill>
                  <a:schemeClr val="bg1"/>
                </a:solidFill>
                <a:ea typeface="Impact" charset="0"/>
                <a:cs typeface="Impact" charset="0"/>
              </a:rPr>
              <a:t>aprovado</a:t>
            </a:r>
            <a:r>
              <a:rPr lang="pt-BR" sz="1400" dirty="0" smtClean="0">
                <a:solidFill>
                  <a:schemeClr val="bg1"/>
                </a:solidFill>
                <a:ea typeface="Impact" charset="0"/>
                <a:cs typeface="Impact" charset="0"/>
              </a:rPr>
              <a:t> pela Administração</a:t>
            </a:r>
          </a:p>
          <a:p>
            <a:pPr>
              <a:spcAft>
                <a:spcPts val="1200"/>
              </a:spcAft>
            </a:pPr>
            <a:r>
              <a:rPr lang="pt-BR" sz="1400" dirty="0">
                <a:solidFill>
                  <a:schemeClr val="bg1"/>
                </a:solidFill>
                <a:ea typeface="Impact" charset="0"/>
                <a:cs typeface="Impact" charset="0"/>
              </a:rPr>
              <a:t>possibilidade de </a:t>
            </a:r>
            <a:r>
              <a:rPr lang="pt-BR" sz="1400" dirty="0" smtClean="0">
                <a:solidFill>
                  <a:schemeClr val="bg1"/>
                </a:solidFill>
                <a:ea typeface="Impact" charset="0"/>
                <a:cs typeface="Impact" charset="0"/>
              </a:rPr>
              <a:t>contrata</a:t>
            </a:r>
            <a:r>
              <a:rPr lang="en-US" sz="1400" dirty="0" err="1" smtClean="0">
                <a:solidFill>
                  <a:schemeClr val="bg1"/>
                </a:solidFill>
                <a:ea typeface="Impact" charset="0"/>
                <a:cs typeface="Impact" charset="0"/>
              </a:rPr>
              <a:t>ções</a:t>
            </a:r>
            <a:r>
              <a:rPr lang="en-US" sz="1400" dirty="0" smtClean="0">
                <a:solidFill>
                  <a:schemeClr val="bg1"/>
                </a:solidFill>
                <a:ea typeface="Impact" charset="0"/>
                <a:cs typeface="Impact" charset="0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ea typeface="Impact" charset="0"/>
                <a:cs typeface="Impact" charset="0"/>
              </a:rPr>
              <a:t>por</a:t>
            </a:r>
            <a:r>
              <a:rPr lang="en-US" sz="1400" dirty="0" smtClean="0">
                <a:solidFill>
                  <a:schemeClr val="bg1"/>
                </a:solidFill>
                <a:ea typeface="Impact" charset="0"/>
                <a:cs typeface="Impact" charset="0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ea typeface="Impact" charset="0"/>
                <a:cs typeface="Impact" charset="0"/>
              </a:rPr>
              <a:t>meio</a:t>
            </a:r>
            <a:r>
              <a:rPr lang="en-US" sz="1400" dirty="0" smtClean="0">
                <a:solidFill>
                  <a:schemeClr val="bg1"/>
                </a:solidFill>
                <a:ea typeface="Impact" charset="0"/>
                <a:cs typeface="Impact" charset="0"/>
              </a:rPr>
              <a:t> de </a:t>
            </a:r>
            <a:r>
              <a:rPr lang="pt-BR" sz="1400" b="1" dirty="0" smtClean="0">
                <a:solidFill>
                  <a:schemeClr val="bg1"/>
                </a:solidFill>
                <a:ea typeface="Impact" charset="0"/>
                <a:cs typeface="Impact" charset="0"/>
              </a:rPr>
              <a:t>sistemas </a:t>
            </a:r>
            <a:r>
              <a:rPr lang="pt-BR" sz="1400" b="1" dirty="0" err="1" smtClean="0">
                <a:solidFill>
                  <a:schemeClr val="bg1"/>
                </a:solidFill>
                <a:ea typeface="Impact" charset="0"/>
                <a:cs typeface="Impact" charset="0"/>
              </a:rPr>
              <a:t>eletr</a:t>
            </a:r>
            <a:r>
              <a:rPr lang="en-US" sz="1400" b="1" dirty="0" err="1" smtClean="0">
                <a:solidFill>
                  <a:schemeClr val="bg1"/>
                </a:solidFill>
                <a:ea typeface="Impact" charset="0"/>
                <a:cs typeface="Impact" charset="0"/>
              </a:rPr>
              <a:t>ônicos</a:t>
            </a:r>
            <a:r>
              <a:rPr lang="en-US" sz="1400" b="1" dirty="0" smtClean="0">
                <a:solidFill>
                  <a:schemeClr val="bg1"/>
                </a:solidFill>
                <a:ea typeface="Impact" charset="0"/>
                <a:cs typeface="Impact" charset="0"/>
              </a:rPr>
              <a:t> </a:t>
            </a:r>
            <a:r>
              <a:rPr lang="pt-BR" sz="1400" b="1" dirty="0" smtClean="0">
                <a:solidFill>
                  <a:schemeClr val="bg1"/>
                </a:solidFill>
                <a:ea typeface="Impact" charset="0"/>
                <a:cs typeface="Impact" charset="0"/>
              </a:rPr>
              <a:t>públicos</a:t>
            </a:r>
            <a:endParaRPr lang="pt-BR" sz="1400" b="1" dirty="0">
              <a:solidFill>
                <a:schemeClr val="bg1"/>
              </a:solidFill>
              <a:ea typeface="Impact" charset="0"/>
              <a:cs typeface="Impact" charset="0"/>
            </a:endParaRPr>
          </a:p>
        </p:txBody>
      </p:sp>
      <p:sp>
        <p:nvSpPr>
          <p:cNvPr id="3" name="Retângulo de cantos arredondados 2"/>
          <p:cNvSpPr/>
          <p:nvPr/>
        </p:nvSpPr>
        <p:spPr>
          <a:xfrm>
            <a:off x="534516" y="980728"/>
            <a:ext cx="3672408" cy="360040"/>
          </a:xfrm>
          <a:prstGeom prst="roundRect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n</a:t>
            </a:r>
            <a:r>
              <a:rPr lang="pt-BR" dirty="0" smtClean="0">
                <a:solidFill>
                  <a:schemeClr val="tx1"/>
                </a:solidFill>
              </a:rPr>
              <a:t>orma de caráter geral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534516" y="1419261"/>
            <a:ext cx="3672408" cy="360040"/>
          </a:xfrm>
          <a:prstGeom prst="roundRect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fim do </a:t>
            </a:r>
            <a:r>
              <a:rPr lang="pt-BR" dirty="0" err="1">
                <a:solidFill>
                  <a:schemeClr val="tx1"/>
                </a:solidFill>
              </a:rPr>
              <a:t>conv</a:t>
            </a:r>
            <a:r>
              <a:rPr lang="en-US" dirty="0" err="1">
                <a:solidFill>
                  <a:schemeClr val="tx1"/>
                </a:solidFill>
              </a:rPr>
              <a:t>ênio</a:t>
            </a:r>
            <a:r>
              <a:rPr lang="en-US" dirty="0">
                <a:solidFill>
                  <a:schemeClr val="tx1"/>
                </a:solidFill>
              </a:rPr>
              <a:t> com 3º </a:t>
            </a:r>
            <a:r>
              <a:rPr lang="en-US" dirty="0" err="1">
                <a:solidFill>
                  <a:schemeClr val="tx1"/>
                </a:solidFill>
              </a:rPr>
              <a:t>setor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534516" y="1857794"/>
            <a:ext cx="3672408" cy="360040"/>
          </a:xfrm>
          <a:prstGeom prst="roundRect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maior ênfase no planejamento</a:t>
            </a:r>
          </a:p>
        </p:txBody>
      </p:sp>
      <p:sp>
        <p:nvSpPr>
          <p:cNvPr id="8" name="Retângulo de cantos arredondados 7"/>
          <p:cNvSpPr/>
          <p:nvPr/>
        </p:nvSpPr>
        <p:spPr>
          <a:xfrm>
            <a:off x="534516" y="2296327"/>
            <a:ext cx="3672408" cy="360040"/>
          </a:xfrm>
          <a:prstGeom prst="roundRect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processo seletivo prévio</a:t>
            </a:r>
          </a:p>
        </p:txBody>
      </p:sp>
      <p:sp>
        <p:nvSpPr>
          <p:cNvPr id="9" name="Retângulo de cantos arredondados 8"/>
          <p:cNvSpPr/>
          <p:nvPr/>
        </p:nvSpPr>
        <p:spPr>
          <a:xfrm>
            <a:off x="534516" y="2734859"/>
            <a:ext cx="3672408" cy="36004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regulamento de contratações</a:t>
            </a:r>
            <a:endParaRPr lang="pt-B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14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908720"/>
            <a:ext cx="9144000" cy="48245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23619" y="0"/>
            <a:ext cx="39581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3200" dirty="0" smtClean="0">
                <a:solidFill>
                  <a:schemeClr val="bg1"/>
                </a:solidFill>
                <a:latin typeface="Impact" charset="0"/>
                <a:ea typeface="Impact" charset="0"/>
                <a:cs typeface="Impact" charset="0"/>
              </a:rPr>
              <a:t>A lei 13.019: </a:t>
            </a:r>
            <a:r>
              <a:rPr lang="pt-BR" sz="3200" dirty="0" smtClean="0">
                <a:solidFill>
                  <a:srgbClr val="C00000"/>
                </a:solidFill>
                <a:latin typeface="Impact" charset="0"/>
                <a:ea typeface="Impact" charset="0"/>
                <a:cs typeface="Impact" charset="0"/>
              </a:rPr>
              <a:t>destaques</a:t>
            </a:r>
            <a:endParaRPr lang="pt-BR" sz="3200" dirty="0">
              <a:solidFill>
                <a:srgbClr val="C00000"/>
              </a:solidFill>
              <a:latin typeface="Impact" charset="0"/>
              <a:ea typeface="Impact" charset="0"/>
              <a:cs typeface="Impact" charset="0"/>
            </a:endParaRPr>
          </a:p>
        </p:txBody>
      </p:sp>
      <p:sp>
        <p:nvSpPr>
          <p:cNvPr id="25" name="Retângulo 24"/>
          <p:cNvSpPr/>
          <p:nvPr/>
        </p:nvSpPr>
        <p:spPr>
          <a:xfrm>
            <a:off x="4932040" y="980728"/>
            <a:ext cx="3672000" cy="430259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1200"/>
              </a:spcAft>
            </a:pPr>
            <a:r>
              <a:rPr lang="pt-BR" sz="1400" dirty="0" smtClean="0">
                <a:solidFill>
                  <a:schemeClr val="bg1"/>
                </a:solidFill>
                <a:ea typeface="Impact" charset="0"/>
                <a:cs typeface="Impact" charset="0"/>
              </a:rPr>
              <a:t>3 anos de </a:t>
            </a:r>
            <a:r>
              <a:rPr lang="pt-BR" sz="1400" b="1" dirty="0" smtClean="0">
                <a:solidFill>
                  <a:schemeClr val="bg1"/>
                </a:solidFill>
                <a:ea typeface="Impact" charset="0"/>
                <a:cs typeface="Impact" charset="0"/>
              </a:rPr>
              <a:t>existência</a:t>
            </a:r>
          </a:p>
          <a:p>
            <a:pPr>
              <a:spcAft>
                <a:spcPts val="1200"/>
              </a:spcAft>
            </a:pPr>
            <a:r>
              <a:rPr lang="pt-BR" sz="1400" b="1" dirty="0" smtClean="0">
                <a:solidFill>
                  <a:schemeClr val="bg1"/>
                </a:solidFill>
                <a:ea typeface="Impact" charset="0"/>
                <a:cs typeface="Impact" charset="0"/>
              </a:rPr>
              <a:t>experiência prévia</a:t>
            </a:r>
            <a:r>
              <a:rPr lang="pt-BR" sz="1400" dirty="0" smtClean="0">
                <a:solidFill>
                  <a:schemeClr val="bg1"/>
                </a:solidFill>
                <a:ea typeface="Impact" charset="0"/>
                <a:cs typeface="Impact" charset="0"/>
              </a:rPr>
              <a:t> no objeto</a:t>
            </a:r>
          </a:p>
          <a:p>
            <a:pPr>
              <a:spcAft>
                <a:spcPts val="1200"/>
              </a:spcAft>
            </a:pPr>
            <a:r>
              <a:rPr lang="pt-BR" sz="1400" b="1" dirty="0" smtClean="0">
                <a:solidFill>
                  <a:schemeClr val="bg1"/>
                </a:solidFill>
                <a:ea typeface="Impact" charset="0"/>
                <a:cs typeface="Impact" charset="0"/>
              </a:rPr>
              <a:t>capacidade</a:t>
            </a:r>
            <a:r>
              <a:rPr lang="pt-BR" sz="1400" dirty="0" smtClean="0">
                <a:solidFill>
                  <a:schemeClr val="bg1"/>
                </a:solidFill>
                <a:ea typeface="Impact" charset="0"/>
                <a:cs typeface="Impact" charset="0"/>
              </a:rPr>
              <a:t> técnica e operacional</a:t>
            </a:r>
          </a:p>
          <a:p>
            <a:pPr>
              <a:spcAft>
                <a:spcPts val="1200"/>
              </a:spcAft>
            </a:pPr>
            <a:r>
              <a:rPr lang="pt-BR" sz="1400" b="1" dirty="0" smtClean="0">
                <a:solidFill>
                  <a:schemeClr val="bg1"/>
                </a:solidFill>
                <a:ea typeface="Impact" charset="0"/>
                <a:cs typeface="Impact" charset="0"/>
              </a:rPr>
              <a:t>disposições estatutárias </a:t>
            </a:r>
          </a:p>
          <a:p>
            <a:pPr>
              <a:spcAft>
                <a:spcPts val="1200"/>
              </a:spcAft>
            </a:pPr>
            <a:r>
              <a:rPr lang="pt-BR" sz="1400" dirty="0" smtClean="0">
                <a:solidFill>
                  <a:schemeClr val="bg1"/>
                </a:solidFill>
                <a:ea typeface="Impact" charset="0"/>
                <a:cs typeface="Impact" charset="0"/>
              </a:rPr>
              <a:t>não ter </a:t>
            </a:r>
            <a:r>
              <a:rPr lang="pt-BR" sz="1400" b="1" dirty="0" smtClean="0">
                <a:solidFill>
                  <a:schemeClr val="bg1"/>
                </a:solidFill>
                <a:ea typeface="Impact" charset="0"/>
                <a:cs typeface="Impact" charset="0"/>
              </a:rPr>
              <a:t>dirigente/parente até 2º grau </a:t>
            </a:r>
            <a:r>
              <a:rPr lang="pt-BR" sz="1400" dirty="0" smtClean="0">
                <a:solidFill>
                  <a:schemeClr val="bg1"/>
                </a:solidFill>
                <a:ea typeface="Impact" charset="0"/>
                <a:cs typeface="Impact" charset="0"/>
              </a:rPr>
              <a:t>de agente político, MP ou dirigente de órgão ou entidade de qualquer esfera governamental</a:t>
            </a:r>
          </a:p>
          <a:p>
            <a:pPr>
              <a:spcAft>
                <a:spcPts val="1200"/>
              </a:spcAft>
            </a:pPr>
            <a:r>
              <a:rPr lang="pt-BR" sz="1400" dirty="0" smtClean="0">
                <a:solidFill>
                  <a:schemeClr val="bg1"/>
                </a:solidFill>
                <a:ea typeface="Impact" charset="0"/>
                <a:cs typeface="Impact" charset="0"/>
              </a:rPr>
              <a:t>não ter </a:t>
            </a:r>
            <a:r>
              <a:rPr lang="pt-BR" sz="1400" b="1" dirty="0" smtClean="0">
                <a:solidFill>
                  <a:schemeClr val="bg1"/>
                </a:solidFill>
                <a:ea typeface="Impact" charset="0"/>
                <a:cs typeface="Impact" charset="0"/>
              </a:rPr>
              <a:t>contas rejeitadas </a:t>
            </a:r>
            <a:r>
              <a:rPr lang="pt-BR" sz="1400" dirty="0" smtClean="0">
                <a:solidFill>
                  <a:schemeClr val="bg1"/>
                </a:solidFill>
                <a:ea typeface="Impact" charset="0"/>
                <a:cs typeface="Impact" charset="0"/>
              </a:rPr>
              <a:t>pela Administração ou </a:t>
            </a:r>
            <a:r>
              <a:rPr lang="pt-BR" sz="1400" b="1" dirty="0" smtClean="0">
                <a:solidFill>
                  <a:schemeClr val="bg1"/>
                </a:solidFill>
                <a:ea typeface="Impact" charset="0"/>
                <a:cs typeface="Impact" charset="0"/>
              </a:rPr>
              <a:t>julgadas irregulares </a:t>
            </a:r>
            <a:r>
              <a:rPr lang="pt-BR" sz="1400" dirty="0" smtClean="0">
                <a:solidFill>
                  <a:schemeClr val="bg1"/>
                </a:solidFill>
                <a:ea typeface="Impact" charset="0"/>
                <a:cs typeface="Impact" charset="0"/>
              </a:rPr>
              <a:t>por TC</a:t>
            </a:r>
          </a:p>
          <a:p>
            <a:pPr>
              <a:spcAft>
                <a:spcPts val="1200"/>
              </a:spcAft>
            </a:pPr>
            <a:r>
              <a:rPr lang="pt-BR" sz="1400" dirty="0" smtClean="0">
                <a:solidFill>
                  <a:schemeClr val="bg1"/>
                </a:solidFill>
                <a:ea typeface="Impact" charset="0"/>
                <a:cs typeface="Impact" charset="0"/>
              </a:rPr>
              <a:t>não ter </a:t>
            </a:r>
            <a:r>
              <a:rPr lang="pt-BR" sz="1400" b="1" dirty="0" smtClean="0">
                <a:solidFill>
                  <a:schemeClr val="bg1"/>
                </a:solidFill>
                <a:ea typeface="Impact" charset="0"/>
                <a:cs typeface="Impact" charset="0"/>
              </a:rPr>
              <a:t>dirigente com contas julgadas irregulares ou rejeitadas </a:t>
            </a:r>
            <a:r>
              <a:rPr lang="pt-BR" sz="1400" dirty="0" smtClean="0">
                <a:solidFill>
                  <a:schemeClr val="bg1"/>
                </a:solidFill>
                <a:ea typeface="Impact" charset="0"/>
                <a:cs typeface="Impact" charset="0"/>
              </a:rPr>
              <a:t>ou, ainda, condenado por ato de </a:t>
            </a:r>
            <a:r>
              <a:rPr lang="pt-BR" sz="1400" b="1" dirty="0" smtClean="0">
                <a:solidFill>
                  <a:schemeClr val="bg1"/>
                </a:solidFill>
                <a:ea typeface="Impact" charset="0"/>
                <a:cs typeface="Impact" charset="0"/>
              </a:rPr>
              <a:t>improbidade</a:t>
            </a:r>
          </a:p>
        </p:txBody>
      </p:sp>
      <p:sp>
        <p:nvSpPr>
          <p:cNvPr id="3" name="Retângulo de cantos arredondados 2"/>
          <p:cNvSpPr/>
          <p:nvPr/>
        </p:nvSpPr>
        <p:spPr>
          <a:xfrm>
            <a:off x="534516" y="980728"/>
            <a:ext cx="3672408" cy="360040"/>
          </a:xfrm>
          <a:prstGeom prst="roundRect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n</a:t>
            </a:r>
            <a:r>
              <a:rPr lang="pt-BR" dirty="0" smtClean="0">
                <a:solidFill>
                  <a:schemeClr val="tx1"/>
                </a:solidFill>
              </a:rPr>
              <a:t>orma de caráter geral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534516" y="1419261"/>
            <a:ext cx="3672408" cy="360040"/>
          </a:xfrm>
          <a:prstGeom prst="roundRect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fim do </a:t>
            </a:r>
            <a:r>
              <a:rPr lang="pt-BR" dirty="0" err="1">
                <a:solidFill>
                  <a:schemeClr val="tx1"/>
                </a:solidFill>
              </a:rPr>
              <a:t>conv</a:t>
            </a:r>
            <a:r>
              <a:rPr lang="en-US" dirty="0" err="1">
                <a:solidFill>
                  <a:schemeClr val="tx1"/>
                </a:solidFill>
              </a:rPr>
              <a:t>ênio</a:t>
            </a:r>
            <a:r>
              <a:rPr lang="en-US" dirty="0">
                <a:solidFill>
                  <a:schemeClr val="tx1"/>
                </a:solidFill>
              </a:rPr>
              <a:t> com 3º </a:t>
            </a:r>
            <a:r>
              <a:rPr lang="en-US" dirty="0" err="1">
                <a:solidFill>
                  <a:schemeClr val="tx1"/>
                </a:solidFill>
              </a:rPr>
              <a:t>setor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534516" y="1857794"/>
            <a:ext cx="3672408" cy="360040"/>
          </a:xfrm>
          <a:prstGeom prst="roundRect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maior ênfase no planejamento</a:t>
            </a:r>
          </a:p>
        </p:txBody>
      </p:sp>
      <p:sp>
        <p:nvSpPr>
          <p:cNvPr id="8" name="Retângulo de cantos arredondados 7"/>
          <p:cNvSpPr/>
          <p:nvPr/>
        </p:nvSpPr>
        <p:spPr>
          <a:xfrm>
            <a:off x="534516" y="2296327"/>
            <a:ext cx="3672408" cy="360040"/>
          </a:xfrm>
          <a:prstGeom prst="roundRect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processo seletivo prévio</a:t>
            </a:r>
          </a:p>
        </p:txBody>
      </p:sp>
      <p:sp>
        <p:nvSpPr>
          <p:cNvPr id="9" name="Retângulo de cantos arredondados 8"/>
          <p:cNvSpPr/>
          <p:nvPr/>
        </p:nvSpPr>
        <p:spPr>
          <a:xfrm>
            <a:off x="534516" y="2734859"/>
            <a:ext cx="3672408" cy="360040"/>
          </a:xfrm>
          <a:prstGeom prst="roundRect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regulamento de contratações</a:t>
            </a:r>
          </a:p>
        </p:txBody>
      </p:sp>
      <p:sp>
        <p:nvSpPr>
          <p:cNvPr id="28" name="Retângulo de cantos arredondados 27"/>
          <p:cNvSpPr/>
          <p:nvPr/>
        </p:nvSpPr>
        <p:spPr>
          <a:xfrm>
            <a:off x="534516" y="3169149"/>
            <a:ext cx="3672408" cy="36004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maior rigor na habilita</a:t>
            </a:r>
            <a:r>
              <a:rPr lang="en-US" b="1" dirty="0" err="1" smtClean="0">
                <a:solidFill>
                  <a:schemeClr val="tx1"/>
                </a:solidFill>
              </a:rPr>
              <a:t>ção</a:t>
            </a:r>
            <a:endParaRPr lang="pt-B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82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1511</TotalTime>
  <Words>870</Words>
  <Application>Microsoft Office PowerPoint</Application>
  <PresentationFormat>Apresentação na tela (4:3)</PresentationFormat>
  <Paragraphs>173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slides</vt:lpstr>
      </vt:variant>
      <vt:variant>
        <vt:i4>17</vt:i4>
      </vt:variant>
    </vt:vector>
  </HeadingPairs>
  <TitlesOfParts>
    <vt:vector size="20" baseType="lpstr">
      <vt:lpstr>Tema do Office</vt:lpstr>
      <vt:lpstr>Personalizar design</vt:lpstr>
      <vt:lpstr>1_Personalizar design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CLAUDIA</dc:creator>
  <cp:lastModifiedBy>Manuella</cp:lastModifiedBy>
  <cp:revision>190</cp:revision>
  <dcterms:created xsi:type="dcterms:W3CDTF">2015-02-25T21:04:32Z</dcterms:created>
  <dcterms:modified xsi:type="dcterms:W3CDTF">2015-09-09T02:23:58Z</dcterms:modified>
</cp:coreProperties>
</file>