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94" r:id="rId4"/>
    <p:sldId id="296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66"/>
    <a:srgbClr val="6600FF"/>
    <a:srgbClr val="FF3300"/>
    <a:srgbClr val="99CC00"/>
    <a:srgbClr val="00FFCC"/>
    <a:srgbClr val="FF7C8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8CFC-AE88-469A-980C-85E17D3932FE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5F2C-6F1B-47F5-81ED-D4268982FC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E339-40F7-4992-BBAA-4D97014DA1DA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DB44-1A25-4467-BB41-D6E1BFE075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09300-0AE3-41D9-82CE-1926DABF2A7D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9534-86F3-4B5B-B8E2-E73B536B97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41AC-1651-4E0E-A71B-8730AC89F455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4741-DE97-4E2D-9559-B25AA412B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ED32-7029-4024-9A87-7C96FC6B3F63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FE83-B53B-440F-A823-D4082D64F8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0E65-47AE-466A-AAEE-09D8FD12A17E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52BC1-5332-4D76-B267-D4FB982202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6A58-4779-4E7F-BB2A-0BDDC7154FC1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587D1-E598-4D4D-8237-72CA6DEF8F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9FD2-D128-409E-9FDB-414B7528C159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56B0-5771-45D2-A40F-AC4F0033EC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27B5-32FC-4A24-8AAE-9F0BEA9AE91F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B86B-5355-4DAC-BCC8-0070C7A4DA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78E85-1CFA-4830-91A9-466879BDD6A4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0752-4866-499F-AE20-0B192357B5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BACA-C911-40D5-B818-493871B4B37A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70B6-B666-4F1C-83A5-4E2421BDFF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BE6F-96A2-46A1-B231-54259B0CD6F9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A4BB-1F35-4A3C-8358-893236C517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7" descr="TEMPLATE_TELAO_CONACI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038E4-100B-4B9F-BC70-F755369E9C59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F714-9A87-4C62-8BE5-6325448567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A4E7-053C-46A9-9AD3-7B1825B7C4AE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607E-4BBB-4870-BF2A-5F86044E5D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BA99-7D4F-483D-9AAB-BBE2F6CC5D22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50FF-5233-4D6B-AC70-AEB4FCA878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4B48-F745-48F5-9C49-10AA01BAC79D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05262-B27B-434A-9F17-9BAEB5A95A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325F-43B8-477A-945C-33251B875EED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D305-0DC0-47F4-A91A-68E7C920E0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D447-54F6-4377-93E0-4802D540EF5E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A7F3-4F87-47BB-A939-0E7F607F52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BD16-446D-4B1B-90B5-B1A9F6F69F40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4C25A-CF1D-4295-870F-B6AD3C6EE8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1B204-2484-4B22-9FA2-85A02FD7C609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21F6-5315-401F-9DD9-09404E723C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601E-B8EE-431E-9BD5-6DFD791C62B5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E7DC-663C-457A-9C10-3985ACB486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9D8C-FAAC-4A2B-9DD7-5DB13EA617FD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F745-CBD9-4690-83DE-93CAF4A212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743A-9215-408A-AF01-801886AB45F2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DD86-FA49-4FE3-AA81-EA9D0EAF5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B6D6-6922-4D28-B472-3752D23737BF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9491-1026-4D50-B194-4CF7D0C74D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EE86-D892-424E-BA55-76B0E3929B15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3851-8E98-4945-8839-0774C8ABA9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622EC-69E7-4DF0-921B-174FB42CECFB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5B63-5F51-4682-BD30-4F56EB456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C6E4-FF94-42E4-83F6-1D57CDB9B2C1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FAF2-9984-4B6B-BF56-8C8807DAE0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EC34-CB83-4A91-BA3F-930A718429AF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966A-551A-4564-A486-090DDE0EF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1C0D9-5126-4D25-8CD1-89438837B7E1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B9F0-5696-4772-9177-2D44DB27FD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3E5-277E-45FB-8E57-A097955C50A8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07F8-8526-4F04-8591-1A83315705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3103-0F5E-4615-8907-2E1CEC2FB426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163F-1447-46E8-8909-0F988B4A2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D4D8-2660-4624-8823-73A765F40F35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685C-A798-42EF-98C1-E4077E02B1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627C-B003-4AFF-BAC8-F5A205E787DF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38719-5853-4609-BAEE-0B40BDA770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4F60-DB6B-4351-B11A-A111D970419F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E607-36CF-490B-94A5-7466956033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95070-C5B1-441B-A263-14AFD2296731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6F9D-8374-479E-B0AE-394701A523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19A05-B39D-4165-A72B-10164F0A0E59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BB3E22-4887-48C3-938F-6D50CE583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m 6" descr="TEMPLATE_TELAO_CONACI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331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7E665A-F59C-4DA6-8C40-7D918BB69A11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E78617-B320-418D-85C3-0046B3D446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710" r:id="rId9"/>
    <p:sldLayoutId id="2147483690" r:id="rId10"/>
    <p:sldLayoutId id="2147483689" r:id="rId11"/>
    <p:sldLayoutId id="2147483688" r:id="rId12"/>
    <p:sldLayoutId id="21474836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76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CF4B7-D5D8-4F54-9FDC-E15BA1434D8D}" type="datetimeFigureOut">
              <a:rPr lang="pt-BR"/>
              <a:pPr>
                <a:defRPr/>
              </a:pPr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0C9D9-0E19-44B6-A1A1-D45C3BA38D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onacional.org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5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pt-BR" smtClean="0"/>
          </a:p>
        </p:txBody>
      </p:sp>
      <p:pic>
        <p:nvPicPr>
          <p:cNvPr id="39938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23850" y="981075"/>
            <a:ext cx="8820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4000" b="1">
                <a:solidFill>
                  <a:srgbClr val="6600FF"/>
                </a:solidFill>
              </a:rPr>
              <a:t>Ouvidoria, Gestão das Políticas de Transparência e Acesso à Informação </a:t>
            </a:r>
            <a:endParaRPr lang="pt-BR" sz="4000">
              <a:solidFill>
                <a:srgbClr val="6600FF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-323850" y="3232150"/>
            <a:ext cx="104314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Edson Luiz Vismona</a:t>
            </a:r>
          </a:p>
          <a:p>
            <a:pPr algn="ctr"/>
            <a:r>
              <a:rPr lang="pt-BR" sz="2000" b="1">
                <a:solidFill>
                  <a:schemeClr val="bg1"/>
                </a:solidFill>
              </a:rPr>
              <a:t>Presidente da Associação Brasileira de Ouvidores/Ombudsman – ABO</a:t>
            </a:r>
          </a:p>
          <a:p>
            <a:pPr algn="ctr"/>
            <a:r>
              <a:rPr lang="pt-BR" sz="2000" b="1">
                <a:solidFill>
                  <a:schemeClr val="bg1"/>
                </a:solidFill>
                <a:hlinkClick r:id="rId3"/>
              </a:rPr>
              <a:t>WWW.ABONACIONAL.ORG.BR</a:t>
            </a:r>
            <a:endParaRPr lang="pt-BR" sz="2000" b="1">
              <a:solidFill>
                <a:schemeClr val="bg1"/>
              </a:solidFill>
            </a:endParaRPr>
          </a:p>
          <a:p>
            <a:pPr algn="ctr"/>
            <a:r>
              <a:rPr lang="pt-BR" sz="2000" b="1">
                <a:solidFill>
                  <a:schemeClr val="bg1"/>
                </a:solidFill>
              </a:rPr>
              <a:t>e.vismona@uol.com.br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43888" cy="1143000"/>
          </a:xfrm>
        </p:spPr>
        <p:txBody>
          <a:bodyPr/>
          <a:lstStyle/>
          <a:p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GOVERNANÇA CIDADÃ</a:t>
            </a:r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8713788" cy="3960813"/>
          </a:xfrm>
        </p:spPr>
        <p:txBody>
          <a:bodyPr/>
          <a:lstStyle/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AS DEMANDAS DOS CIDADÃO DEVEM SER CONSTANTEMENTE AVALIADAS;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A DIREÇÃO DEVE CONSIDERAR ESSAS MANIFESTAÇÕES NO PROCESSO DECISÓRIO;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PRESTAR CONTAS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 noGrp="1"/>
          </p:cNvSpPr>
          <p:nvPr>
            <p:ph type="title"/>
          </p:nvPr>
        </p:nvSpPr>
        <p:spPr>
          <a:xfrm>
            <a:off x="0" y="620713"/>
            <a:ext cx="8686800" cy="796925"/>
          </a:xfrm>
        </p:spPr>
        <p:txBody>
          <a:bodyPr/>
          <a:lstStyle/>
          <a:p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O ESTADO BRASILEIRO</a:t>
            </a:r>
          </a:p>
        </p:txBody>
      </p:sp>
      <p:sp>
        <p:nvSpPr>
          <p:cNvPr id="40962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pt-BR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Arial" charset="0"/>
              <a:buNone/>
            </a:pPr>
            <a:r>
              <a:rPr lang="pt-BR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Batang" pitchFamily="18" charset="-127"/>
              </a:rPr>
              <a:t>“O BRASIL COMEÇOU PELO FIM”</a:t>
            </a:r>
          </a:p>
          <a:p>
            <a:pPr algn="ctr">
              <a:buFont typeface="Arial" charset="0"/>
              <a:buNone/>
            </a:pPr>
            <a:r>
              <a:rPr lang="pt-BR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Batang" pitchFamily="18" charset="-127"/>
              </a:rPr>
              <a:t>		Alceu de Amoroso Lima</a:t>
            </a:r>
          </a:p>
          <a:p>
            <a:endParaRPr lang="pt-BR" smtClean="0">
              <a:solidFill>
                <a:schemeClr val="hlink"/>
              </a:solidFill>
              <a:latin typeface="Tahoma" pitchFamily="34" charset="0"/>
              <a:ea typeface="Batang" pitchFamily="18" charset="-127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23850" y="36449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chemeClr val="hlink"/>
                </a:solidFill>
                <a:latin typeface="Tahoma" pitchFamily="34" charset="0"/>
              </a:rPr>
              <a:t>O ESTADO EM PRIMEIRO LUGAR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E O CIDADÃO ?</a:t>
            </a:r>
          </a:p>
        </p:txBody>
      </p:sp>
      <p:sp>
        <p:nvSpPr>
          <p:cNvPr id="41986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412875"/>
            <a:ext cx="8964612" cy="4248150"/>
          </a:xfrm>
        </p:spPr>
        <p:txBody>
          <a:bodyPr/>
          <a:lstStyle/>
          <a:p>
            <a:r>
              <a:rPr lang="pt-BR" sz="2400" b="1" smtClean="0">
                <a:solidFill>
                  <a:schemeClr val="hlink"/>
                </a:solidFill>
                <a:latin typeface="Tahoma" pitchFamily="34" charset="0"/>
              </a:rPr>
              <a:t>PAGA OS IMPOSTOS;</a:t>
            </a:r>
          </a:p>
          <a:p>
            <a:pPr>
              <a:buFont typeface="Arial" charset="0"/>
              <a:buNone/>
            </a:pPr>
            <a:endParaRPr lang="pt-BR" sz="2400" b="1" smtClean="0">
              <a:solidFill>
                <a:schemeClr val="hlink"/>
              </a:solidFill>
              <a:latin typeface="Tahoma" pitchFamily="34" charset="0"/>
            </a:endParaRPr>
          </a:p>
          <a:p>
            <a:r>
              <a:rPr lang="pt-BR" sz="2400" b="1" smtClean="0">
                <a:solidFill>
                  <a:schemeClr val="hlink"/>
                </a:solidFill>
                <a:latin typeface="Tahoma" pitchFamily="34" charset="0"/>
              </a:rPr>
              <a:t>É O DESTINATÁRIO DE TODOS OS SERVIÇOS;</a:t>
            </a:r>
          </a:p>
          <a:p>
            <a:pPr>
              <a:buFont typeface="Arial" charset="0"/>
              <a:buNone/>
            </a:pPr>
            <a:endParaRPr lang="pt-BR" sz="2400" b="1" smtClean="0">
              <a:solidFill>
                <a:schemeClr val="hlink"/>
              </a:solidFill>
              <a:latin typeface="Tahoma" pitchFamily="34" charset="0"/>
            </a:endParaRPr>
          </a:p>
          <a:p>
            <a:r>
              <a:rPr lang="pt-BR" sz="2400" b="1" smtClean="0">
                <a:solidFill>
                  <a:schemeClr val="hlink"/>
                </a:solidFill>
                <a:latin typeface="Tahoma" pitchFamily="34" charset="0"/>
              </a:rPr>
              <a:t>DECIDE SE EXISTE QUALIDADE NOS SERVIÇOS;</a:t>
            </a:r>
          </a:p>
          <a:p>
            <a:endParaRPr lang="pt-BR" sz="2400" b="1" smtClean="0">
              <a:solidFill>
                <a:schemeClr val="hlink"/>
              </a:solidFill>
              <a:latin typeface="Tahoma" pitchFamily="34" charset="0"/>
            </a:endParaRPr>
          </a:p>
          <a:p>
            <a:r>
              <a:rPr lang="pt-BR" sz="2400" b="1" smtClean="0">
                <a:solidFill>
                  <a:schemeClr val="hlink"/>
                </a:solidFill>
                <a:latin typeface="Tahoma" pitchFamily="34" charset="0"/>
              </a:rPr>
              <a:t>AVALIA SE A INFORMAÇÃO É ADEQUADA;</a:t>
            </a:r>
          </a:p>
          <a:p>
            <a:endParaRPr lang="pt-BR" sz="2400" b="1" smtClean="0">
              <a:solidFill>
                <a:schemeClr val="hlink"/>
              </a:solidFill>
              <a:latin typeface="Tahoma" pitchFamily="34" charset="0"/>
            </a:endParaRPr>
          </a:p>
          <a:p>
            <a:r>
              <a:rPr lang="pt-BR" sz="2400" b="1" smtClean="0">
                <a:solidFill>
                  <a:schemeClr val="hlink"/>
                </a:solidFill>
                <a:latin typeface="Tahoma" pitchFamily="34" charset="0"/>
              </a:rPr>
              <a:t>TEM O DIREITO DE MANIFESTAR E DEMANDAR;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0"/>
            <a:ext cx="8507412" cy="61261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2800" b="1" smtClean="0">
                <a:solidFill>
                  <a:schemeClr val="bg1"/>
                </a:solidFill>
                <a:latin typeface="Tahoma" pitchFamily="34" charset="0"/>
              </a:rPr>
              <a:t>	CONSTITUIÇÃO FEDERAL</a:t>
            </a:r>
          </a:p>
          <a:p>
            <a:pPr>
              <a:buFont typeface="Arial" charset="0"/>
              <a:buNone/>
            </a:pPr>
            <a:r>
              <a:rPr lang="pt-BR" sz="2800" b="1" smtClean="0">
                <a:solidFill>
                  <a:schemeClr val="bg1"/>
                </a:solidFill>
                <a:latin typeface="Tahoma" pitchFamily="34" charset="0"/>
              </a:rPr>
              <a:t>37º. – DA ADMINISTRAÇÃO PÚBLICA:</a:t>
            </a:r>
          </a:p>
          <a:p>
            <a:pPr>
              <a:buFont typeface="Arial" charset="0"/>
              <a:buNone/>
            </a:pPr>
            <a:r>
              <a:rPr lang="pt-BR" sz="2800" b="1" smtClean="0">
                <a:solidFill>
                  <a:schemeClr val="hlink"/>
                </a:solidFill>
                <a:latin typeface="Tahoma" pitchFamily="34" charset="0"/>
              </a:rPr>
              <a:t>§ 3º. – FORMAS DE PARTICIPAÇÃO DO USUÁRIO;</a:t>
            </a:r>
          </a:p>
          <a:p>
            <a:pPr>
              <a:buFont typeface="Arial" charset="0"/>
              <a:buNone/>
            </a:pPr>
            <a:r>
              <a:rPr lang="pt-BR" sz="2800" b="1" smtClean="0">
                <a:solidFill>
                  <a:schemeClr val="hlink"/>
                </a:solidFill>
                <a:latin typeface="Tahoma" pitchFamily="34" charset="0"/>
              </a:rPr>
              <a:t>I - AS RECLAMAÇÕES RELATIVAS AOS SERVIÇOS PÚBLICOS;</a:t>
            </a:r>
          </a:p>
          <a:p>
            <a:pPr>
              <a:buFont typeface="Arial" charset="0"/>
              <a:buNone/>
            </a:pPr>
            <a:r>
              <a:rPr lang="pt-BR" sz="2800" b="1" smtClean="0">
                <a:solidFill>
                  <a:schemeClr val="hlink"/>
                </a:solidFill>
                <a:latin typeface="Tahoma" pitchFamily="34" charset="0"/>
              </a:rPr>
              <a:t>II - O ACESSO DOS USUÁRIOS A REGISTROS E A  INFORMAÇÕES SOBRE ATOS DE GOVERNO;</a:t>
            </a:r>
          </a:p>
          <a:p>
            <a:pPr>
              <a:buFont typeface="Arial" charset="0"/>
              <a:buNone/>
            </a:pPr>
            <a:r>
              <a:rPr lang="pt-BR" sz="2800" b="1" smtClean="0">
                <a:solidFill>
                  <a:schemeClr val="hlink"/>
                </a:solidFill>
                <a:latin typeface="Tahoma" pitchFamily="34" charset="0"/>
              </a:rPr>
              <a:t>III - A DISCIPLINA DA REPRESENTAÇÃO CONTRA O EXERCÍCIO NEGLIGENTE OU ABUSIVO DO CARGO OU FUNÇÃO</a:t>
            </a:r>
            <a:r>
              <a:rPr lang="pt-BR" sz="2800" b="1" smtClean="0">
                <a:solidFill>
                  <a:srgbClr val="996600"/>
                </a:solidFill>
                <a:latin typeface="Tahoma" pitchFamily="34" charset="0"/>
              </a:rPr>
              <a:t> </a:t>
            </a:r>
          </a:p>
          <a:p>
            <a:endParaRPr lang="pt-BR" sz="280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>
          <a:xfrm>
            <a:off x="0" y="333375"/>
            <a:ext cx="8686800" cy="1439863"/>
          </a:xfrm>
        </p:spPr>
        <p:txBody>
          <a:bodyPr/>
          <a:lstStyle/>
          <a:p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INFORMAÇÃO E TRANSPARÊNCIA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idx="1"/>
          </p:nvPr>
        </p:nvSpPr>
        <p:spPr>
          <a:xfrm>
            <a:off x="0" y="1916113"/>
            <a:ext cx="9144000" cy="3744912"/>
          </a:xfrm>
        </p:spPr>
        <p:txBody>
          <a:bodyPr/>
          <a:lstStyle/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LEI DE DEFESA DO USUÁRIO DO SERVIÇO PÚBLICO DO ESTADO DE SÃO PAULO – LEI 10.294/99;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LEI DE ACESSO À INFORMAÇÃO – LEI 12.527/11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LEI DA TRANSPARÊNCIA – LEI COMP. 131/09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941388"/>
          </a:xfrm>
        </p:spPr>
        <p:txBody>
          <a:bodyPr/>
          <a:lstStyle/>
          <a:p>
            <a:r>
              <a:rPr lang="pt-BR" sz="4000" b="1" smtClean="0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pt-BR" sz="4000" b="1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pt-BR" sz="4000" b="1" smtClean="0">
                <a:solidFill>
                  <a:schemeClr val="bg1"/>
                </a:solidFill>
                <a:latin typeface="Tahoma" pitchFamily="34" charset="0"/>
              </a:rPr>
              <a:t>DIREITOS ASSEGURADOS</a:t>
            </a:r>
          </a:p>
        </p:txBody>
      </p:sp>
      <p:sp>
        <p:nvSpPr>
          <p:cNvPr id="45058" name="Espaço Reservado para Conteúdo 2"/>
          <p:cNvSpPr>
            <a:spLocks noGrp="1"/>
          </p:cNvSpPr>
          <p:nvPr>
            <p:ph idx="1"/>
          </p:nvPr>
        </p:nvSpPr>
        <p:spPr>
          <a:xfrm>
            <a:off x="0" y="1916113"/>
            <a:ext cx="9144000" cy="3744912"/>
          </a:xfrm>
        </p:spPr>
        <p:txBody>
          <a:bodyPr/>
          <a:lstStyle/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CONSTITUIÇÃO FEDERAL;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LEIS COMPLEMENTARES;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LEIS ORDINÁRIAS;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DECRETOS;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REGULAMENTOS;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PORTARIAS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686800" cy="796925"/>
          </a:xfrm>
        </p:spPr>
        <p:txBody>
          <a:bodyPr/>
          <a:lstStyle/>
          <a:p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E A NOSSA CULTURA?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9144000" cy="4319587"/>
          </a:xfrm>
        </p:spPr>
        <p:txBody>
          <a:bodyPr/>
          <a:lstStyle/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PERSISTE O ENTENDIMENTO: A INFORMAÇÃO É DA ADMINISTRAÇÃO PÚBLICA;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RESISTÊNCIAS – AÇÕES NA JUSTIÇA;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A LINGUAGEM É DO EMISSOR;</a:t>
            </a:r>
          </a:p>
          <a:p>
            <a:pPr>
              <a:buFont typeface="Arial" charset="0"/>
              <a:buNone/>
            </a:pPr>
            <a:endParaRPr lang="pt-BR" b="1" smtClean="0">
              <a:solidFill>
                <a:schemeClr val="hlink"/>
              </a:solidFill>
              <a:latin typeface="Tahoma" pitchFamily="34" charset="0"/>
            </a:endParaRPr>
          </a:p>
          <a:p>
            <a:endParaRPr lang="pt-BR" b="1" smtClean="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686800" cy="796925"/>
          </a:xfrm>
        </p:spPr>
        <p:txBody>
          <a:bodyPr/>
          <a:lstStyle/>
          <a:p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O ESTADO PRECISA EVOLUIR</a:t>
            </a:r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4176712"/>
          </a:xfrm>
        </p:spPr>
        <p:txBody>
          <a:bodyPr/>
          <a:lstStyle/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DESENVOLVIMENTO DA GOVERNANÇA PÚBLICA;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PLANEJAMENTO;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CONTROLE;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TRANSPARÊNCIA;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DIÁLOGO COM A SOCIEDADE;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ADOTAR PROGRAMAS DE INTEGRIDADE E</a:t>
            </a:r>
          </a:p>
          <a:p>
            <a:pPr>
              <a:buFont typeface="Arial" charset="0"/>
              <a:buNone/>
            </a:pPr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ESTIMULAR SUA ADOÇÃO NAS EMPRESAS.</a:t>
            </a:r>
          </a:p>
          <a:p>
            <a:endParaRPr lang="pt-BR" b="1" smtClean="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 idx="4294967295"/>
          </p:nvPr>
        </p:nvSpPr>
        <p:spPr>
          <a:xfrm>
            <a:off x="179388" y="0"/>
            <a:ext cx="8507412" cy="1125538"/>
          </a:xfrm>
        </p:spPr>
        <p:txBody>
          <a:bodyPr/>
          <a:lstStyle/>
          <a:p>
            <a:pPr algn="l"/>
            <a:r>
              <a:rPr lang="pt-BR" b="1" smtClean="0">
                <a:solidFill>
                  <a:schemeClr val="bg1"/>
                </a:solidFill>
                <a:latin typeface="Tahoma" pitchFamily="34" charset="0"/>
              </a:rPr>
              <a:t>A OUVIDORIA PÚBLICA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79388" y="981075"/>
            <a:ext cx="8518525" cy="5173663"/>
          </a:xfrm>
        </p:spPr>
        <p:txBody>
          <a:bodyPr/>
          <a:lstStyle/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PRESENTE EM TODOS OS NÍVEIS DE GOVERNO;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EM TODOS OS PODERES;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POR DEFINIÇÃO É A REPRESENTANTE DO CIDADÃO – AGE EM SEU NOME;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INDEPENDÊNCIA E AUTONOMIA;</a:t>
            </a:r>
          </a:p>
          <a:p>
            <a:r>
              <a:rPr lang="pt-BR" b="1" smtClean="0">
                <a:solidFill>
                  <a:schemeClr val="hlink"/>
                </a:solidFill>
                <a:latin typeface="Tahoma" pitchFamily="34" charset="0"/>
              </a:rPr>
              <a:t>ATUA NO CONTROLE INTERNO, MAS VIABILIZA O CONTROLE EXTERNO DA SOCIEDADE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254</Words>
  <Application>Microsoft Office PowerPoint</Application>
  <PresentationFormat>Apresentação na tela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Calibri</vt:lpstr>
      <vt:lpstr>Arial</vt:lpstr>
      <vt:lpstr>Tahoma</vt:lpstr>
      <vt:lpstr>Batang</vt:lpstr>
      <vt:lpstr>Tema do Office</vt:lpstr>
      <vt:lpstr>Personalizar design</vt:lpstr>
      <vt:lpstr>1_Personalizar design</vt:lpstr>
      <vt:lpstr>Slide 1</vt:lpstr>
      <vt:lpstr>O ESTADO BRASILEIRO</vt:lpstr>
      <vt:lpstr>E O CIDADÃO ?</vt:lpstr>
      <vt:lpstr>Slide 4</vt:lpstr>
      <vt:lpstr>INFORMAÇÃO E TRANSPARÊNCIA</vt:lpstr>
      <vt:lpstr> DIREITOS ASSEGURADOS</vt:lpstr>
      <vt:lpstr>E A NOSSA CULTURA?</vt:lpstr>
      <vt:lpstr>O ESTADO PRECISA EVOLUIR</vt:lpstr>
      <vt:lpstr>A OUVIDORIA PÚBLICA</vt:lpstr>
      <vt:lpstr>GOVERNANÇA CIDADÃ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cga-msramalho</cp:lastModifiedBy>
  <cp:revision>155</cp:revision>
  <dcterms:created xsi:type="dcterms:W3CDTF">2015-02-25T21:04:32Z</dcterms:created>
  <dcterms:modified xsi:type="dcterms:W3CDTF">2015-09-04T18:14:35Z</dcterms:modified>
</cp:coreProperties>
</file>