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56" r:id="rId7"/>
    <p:sldId id="264" r:id="rId8"/>
    <p:sldId id="262" r:id="rId9"/>
    <p:sldId id="266" r:id="rId10"/>
    <p:sldId id="265" r:id="rId11"/>
    <p:sldId id="263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D2E0F-327A-49D5-B0F6-E68188DAE917}" type="datetimeFigureOut">
              <a:rPr lang="pt-BR"/>
              <a:pPr>
                <a:defRPr/>
              </a:pPr>
              <a:t>16/8/2014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5DBE5-C251-4439-9C39-75613115EB6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C748F-7706-4743-8E17-8B9575853E52}" type="datetimeFigureOut">
              <a:rPr lang="pt-BR"/>
              <a:pPr>
                <a:defRPr/>
              </a:pPr>
              <a:t>16/8/2014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1C2FC-86D1-44E1-AB88-047AFD529DE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2997A-D063-4A42-B41B-309E8BA6587D}" type="datetimeFigureOut">
              <a:rPr lang="pt-BR"/>
              <a:pPr>
                <a:defRPr/>
              </a:pPr>
              <a:t>16/8/2014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A24D2-173D-4EF9-94B4-853D0BCED45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2C4E-9B48-4969-8A64-5625623AA2A2}" type="datetimeFigureOut">
              <a:rPr lang="pt-BR"/>
              <a:pPr>
                <a:defRPr/>
              </a:pPr>
              <a:t>16/8/2014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3A95D-8569-4537-9B61-04051F75AF3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79F7F-3909-4686-8118-D871DADC896B}" type="datetimeFigureOut">
              <a:rPr lang="pt-BR"/>
              <a:pPr>
                <a:defRPr/>
              </a:pPr>
              <a:t>16/8/2014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0E8A0-080D-45B6-B8A3-3CFF383548B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9DF76-DC18-4834-8A02-B022C3B4E498}" type="datetimeFigureOut">
              <a:rPr lang="pt-BR"/>
              <a:pPr>
                <a:defRPr/>
              </a:pPr>
              <a:t>16/8/2014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47D7-4A79-44E6-B582-C6D1F75E4AF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B5DB8-59DF-432F-BFA0-9729A54C86F4}" type="datetimeFigureOut">
              <a:rPr lang="pt-BR"/>
              <a:pPr>
                <a:defRPr/>
              </a:pPr>
              <a:t>16/8/2014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4D9BE-A08F-4A29-A540-EBB1AB2051C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C2631-638E-418A-B023-43E4624A987B}" type="datetimeFigureOut">
              <a:rPr lang="pt-BR"/>
              <a:pPr>
                <a:defRPr/>
              </a:pPr>
              <a:t>16/8/2014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4DB5-A9FA-4DF6-87D0-C444AC55762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69B4-C44B-48D3-B8D4-DD572E7EB48B}" type="datetimeFigureOut">
              <a:rPr lang="pt-BR"/>
              <a:pPr>
                <a:defRPr/>
              </a:pPr>
              <a:t>16/8/2014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C240D-1687-47E8-94B4-FFDDDE25784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6649C-114F-407B-9350-33E42CDA2240}" type="datetimeFigureOut">
              <a:rPr lang="pt-BR"/>
              <a:pPr>
                <a:defRPr/>
              </a:pPr>
              <a:t>16/8/2014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FD274-803D-4CBC-A35D-A766A9230E8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86792-0FAB-4C95-9B61-1648EE68FAD3}" type="datetimeFigureOut">
              <a:rPr lang="pt-BR"/>
              <a:pPr>
                <a:defRPr/>
              </a:pPr>
              <a:t>16/8/2014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C999E-66B2-405D-9FEB-1CF7421D4A7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9F21E8-ECFF-4046-8889-E901CFEF9DA8}" type="datetimeFigureOut">
              <a:rPr lang="pt-BR"/>
              <a:pPr>
                <a:defRPr/>
              </a:pPr>
              <a:t>16/8/2014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47F71E-F8C9-42FC-B1FE-DBC119DB81E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pic>
        <p:nvPicPr>
          <p:cNvPr id="1031" name="Imagem 2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onacional.org.br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351838" cy="1943100"/>
          </a:xfrm>
        </p:spPr>
        <p:txBody>
          <a:bodyPr/>
          <a:lstStyle/>
          <a:p>
            <a:r>
              <a:rPr lang="pt-BR" sz="4000" b="1" smtClean="0"/>
              <a:t>A OUVIDORIA E O CONTROLE INTERNO NA PREVENÇÃO DA CORRUPÇÃO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endParaRPr lang="pt-BR" smtClean="0"/>
          </a:p>
          <a:p>
            <a:r>
              <a:rPr lang="pt-BR" smtClean="0"/>
              <a:t>Edson Luiz Vismona</a:t>
            </a:r>
          </a:p>
          <a:p>
            <a:pPr>
              <a:buFont typeface="Arial" charset="0"/>
              <a:buNone/>
            </a:pPr>
            <a:r>
              <a:rPr lang="pt-BR" smtClean="0"/>
              <a:t>Presidente da Associação Brasileira de Ouvidores/Ombudsman – ABO</a:t>
            </a:r>
          </a:p>
          <a:p>
            <a:pPr>
              <a:buFont typeface="Arial" charset="0"/>
              <a:buNone/>
            </a:pPr>
            <a:r>
              <a:rPr lang="pt-BR" smtClean="0">
                <a:hlinkClick r:id="rId2"/>
              </a:rPr>
              <a:t>www.abonacional.org.br</a:t>
            </a:r>
            <a:endParaRPr lang="pt-BR" smtClean="0"/>
          </a:p>
          <a:p>
            <a:pPr>
              <a:buFont typeface="Arial" charset="0"/>
              <a:buNone/>
            </a:pPr>
            <a:r>
              <a:rPr lang="pt-BR" smtClean="0"/>
              <a:t>e.vismona@uol.com.br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59113" y="126841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>
              <a:ea typeface="ＭＳ Ｐゴシック" charset="-128"/>
            </a:endParaRP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2555875" y="0"/>
            <a:ext cx="3816350" cy="141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6000" b="1">
                <a:ea typeface="ＭＳ Ｐゴシック" charset="-128"/>
              </a:rPr>
              <a:t>ABO</a:t>
            </a:r>
          </a:p>
        </p:txBody>
      </p:sp>
      <p:cxnSp>
        <p:nvCxnSpPr>
          <p:cNvPr id="22532" name="AutoShape 4"/>
          <p:cNvCxnSpPr>
            <a:cxnSpLocks noChangeShapeType="1"/>
            <a:stCxn id="22531" idx="4"/>
            <a:endCxn id="22531" idx="4"/>
          </p:cNvCxnSpPr>
          <p:nvPr/>
        </p:nvCxnSpPr>
        <p:spPr bwMode="auto">
          <a:xfrm>
            <a:off x="4464050" y="14128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43213" y="1989138"/>
            <a:ext cx="3241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+mn-cs"/>
              </a:rPr>
              <a:t>DEFINIÇÃO DE PRINCÍPIOS E VALORES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3995738" y="1412875"/>
            <a:ext cx="846137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>
              <a:ea typeface="ＭＳ Ｐゴシック" charset="-128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0" y="4292600"/>
            <a:ext cx="3132138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pt-BR" b="1">
                <a:ea typeface="ＭＳ Ｐゴシック" charset="-128"/>
              </a:rPr>
              <a:t>REPRESENTAÇÃO DOS LEGÍTIMOS INTERESSES DO CIDADÃO: CONSUMIDOR OU USUÁRIO DE SERVIÇOS PÚBLICOS </a:t>
            </a:r>
          </a:p>
          <a:p>
            <a:endParaRPr lang="pt-BR">
              <a:ea typeface="ＭＳ Ｐゴシック" charset="-128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132138" y="4292600"/>
            <a:ext cx="194468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pt-BR" b="1">
                <a:ea typeface="ＭＳ Ｐゴシック" charset="-128"/>
              </a:rPr>
              <a:t>ATUAÇÃ0 DENTRO DAS INSTITUIÇÕES</a:t>
            </a:r>
          </a:p>
          <a:p>
            <a:endParaRPr lang="pt-BR">
              <a:ea typeface="ＭＳ Ｐゴシック" charset="-128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932363" y="4365625"/>
            <a:ext cx="22320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pt-BR" b="1">
                <a:ea typeface="ＭＳ Ｐゴシック" charset="-128"/>
              </a:rPr>
              <a:t>INDEPENDÊNCIA E AUTONOMIA</a:t>
            </a:r>
          </a:p>
          <a:p>
            <a:endParaRPr lang="pt-BR">
              <a:ea typeface="ＭＳ Ｐゴシック" charset="-128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7164388" y="4149725"/>
            <a:ext cx="1979612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pt-BR" b="1">
                <a:ea typeface="ＭＳ Ｐゴシック" charset="-128"/>
              </a:rPr>
              <a:t> PARTICIPAÇÃO ESTRATÉGICA</a:t>
            </a:r>
          </a:p>
          <a:p>
            <a:endParaRPr lang="pt-BR">
              <a:ea typeface="ＭＳ Ｐゴシック" charset="-128"/>
            </a:endParaRP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2700338" y="3141663"/>
            <a:ext cx="3384550" cy="1009650"/>
          </a:xfrm>
          <a:prstGeom prst="downArrow">
            <a:avLst>
              <a:gd name="adj1" fmla="val 65481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b="1">
                <a:ea typeface="ＭＳ Ｐゴシック" charset="-128"/>
              </a:rPr>
              <a:t>GPS DA OUVIDORIA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250825" y="765175"/>
            <a:ext cx="8435975" cy="652463"/>
          </a:xfrm>
        </p:spPr>
        <p:txBody>
          <a:bodyPr/>
          <a:lstStyle/>
          <a:p>
            <a:r>
              <a:rPr lang="pt-BR" sz="4000" smtClean="0"/>
              <a:t>DESAFIO: RELACIONAMENTO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pt-BR" sz="2800" b="1" smtClean="0"/>
              <a:t>LEI DE ACESSO À INFORMAÇÃO;</a:t>
            </a:r>
          </a:p>
          <a:p>
            <a:r>
              <a:rPr lang="pt-BR" sz="2800" b="1" smtClean="0"/>
              <a:t>LEI DA TRANSPARÊNCIA;</a:t>
            </a:r>
          </a:p>
          <a:p>
            <a:r>
              <a:rPr lang="pt-BR" sz="2800" b="1" smtClean="0"/>
              <a:t>ARTIGO 37 DA CONSTITUIÇÃO FEDERAL</a:t>
            </a:r>
          </a:p>
          <a:p>
            <a:r>
              <a:rPr lang="pt-BR" sz="2800" b="1" smtClean="0"/>
              <a:t>INFORMAÇÃO;</a:t>
            </a:r>
          </a:p>
          <a:p>
            <a:r>
              <a:rPr lang="pt-BR" sz="2800" b="1" smtClean="0"/>
              <a:t>RESPOSTA;</a:t>
            </a:r>
          </a:p>
          <a:p>
            <a:r>
              <a:rPr lang="pt-BR" sz="2800" b="1" smtClean="0"/>
              <a:t>COMUNICAÇÃO</a:t>
            </a:r>
          </a:p>
          <a:p>
            <a:r>
              <a:rPr lang="pt-BR" sz="2800" b="1" smtClean="0"/>
              <a:t>RELACIONAMENTO</a:t>
            </a:r>
          </a:p>
          <a:p>
            <a:r>
              <a:rPr lang="pt-BR" sz="2800" b="1" smtClean="0"/>
              <a:t>ESTADO DEVE INOVAR PARA ATENDER O CIDADÃO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>
          <a:xfrm>
            <a:off x="-180975" y="836613"/>
            <a:ext cx="8867775" cy="2087562"/>
          </a:xfrm>
        </p:spPr>
        <p:txBody>
          <a:bodyPr/>
          <a:lstStyle/>
          <a:p>
            <a:pPr eaLnBrk="1" hangingPunct="1"/>
            <a:r>
              <a:rPr lang="pt-BR" sz="4000" b="1" smtClean="0"/>
              <a:t> O RELACIONAMENTO DO CIDADÃO COM AS INSTITUIÇÕES NO BRASIL</a:t>
            </a:r>
            <a:r>
              <a:rPr lang="pt-BR" sz="4000" b="1" smtClean="0">
                <a:solidFill>
                  <a:srgbClr val="7F7F7F"/>
                </a:solidFill>
              </a:rPr>
              <a:t/>
            </a:r>
            <a:br>
              <a:rPr lang="pt-BR" sz="4000" b="1" smtClean="0">
                <a:solidFill>
                  <a:srgbClr val="7F7F7F"/>
                </a:solidFill>
              </a:rPr>
            </a:br>
            <a:endParaRPr lang="pt-BR" sz="4000" b="1" smtClean="0">
              <a:solidFill>
                <a:srgbClr val="7F7F7F"/>
              </a:solidFill>
            </a:endParaRPr>
          </a:p>
        </p:txBody>
      </p:sp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609600" indent="-609600"/>
            <a:r>
              <a:rPr lang="pt-BR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ESTADO;</a:t>
            </a:r>
          </a:p>
          <a:p>
            <a:pPr marL="609600" indent="-609600"/>
            <a:r>
              <a:rPr lang="pt-BR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SOCIEDADE;</a:t>
            </a:r>
          </a:p>
          <a:p>
            <a:pPr marL="609600" indent="-609600"/>
            <a:r>
              <a:rPr lang="pt-BR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PESSOA.</a:t>
            </a:r>
          </a:p>
          <a:p>
            <a:pPr marL="609600" indent="-609600"/>
            <a:endParaRPr lang="pt-BR" b="1" smtClean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/>
            <a:r>
              <a:rPr lang="pt-BR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“O BRASIL COMEÇOU PELO FIM”</a:t>
            </a:r>
          </a:p>
          <a:p>
            <a:pPr marL="609600" indent="-609600"/>
            <a:r>
              <a:rPr lang="pt-BR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Alceu de Amoroso Lima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0" y="1341438"/>
            <a:ext cx="9144000" cy="1223962"/>
          </a:xfrm>
        </p:spPr>
        <p:txBody>
          <a:bodyPr/>
          <a:lstStyle/>
          <a:p>
            <a:r>
              <a:rPr lang="pt-BR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 ESTADO VIOLADOR DOS DIREITOS PARA O ESTADO      </a:t>
            </a:r>
            <a:br>
              <a:rPr lang="pt-BR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GARANTIDOR DOS DIREITOS</a:t>
            </a:r>
            <a:br>
              <a:rPr lang="pt-BR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BR" sz="32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0" y="2565400"/>
            <a:ext cx="9144000" cy="356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LARGOS PERÍODOS DE AUTORITARISMO;</a:t>
            </a:r>
          </a:p>
          <a:p>
            <a:pPr>
              <a:lnSpc>
                <a:spcPct val="9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CIDADANIA NÃO RECONHECIDA;</a:t>
            </a:r>
          </a:p>
          <a:p>
            <a:pPr>
              <a:lnSpc>
                <a:spcPct val="9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DEMOCRATIZAÇÃO;</a:t>
            </a:r>
          </a:p>
          <a:p>
            <a:pPr>
              <a:lnSpc>
                <a:spcPct val="9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CONSTITUIÇÃO CIDADÃ;</a:t>
            </a:r>
          </a:p>
          <a:p>
            <a:pPr>
              <a:lnSpc>
                <a:spcPct val="9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RECONHECIMENTO DOS CONFLITOS;</a:t>
            </a:r>
          </a:p>
          <a:p>
            <a:pPr>
              <a:lnSpc>
                <a:spcPct val="9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PROCESSO DEMOCRÁTICO.</a:t>
            </a:r>
          </a:p>
          <a:p>
            <a:pPr>
              <a:lnSpc>
                <a:spcPct val="9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AUTORITARISMO X EXERCÍCIO DA AUTORIDADE</a:t>
            </a:r>
          </a:p>
          <a:p>
            <a:pPr>
              <a:lnSpc>
                <a:spcPct val="90000"/>
              </a:lnSpc>
            </a:pPr>
            <a:endParaRPr lang="pt-BR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1368425"/>
          </a:xfrm>
        </p:spPr>
        <p:txBody>
          <a:bodyPr/>
          <a:lstStyle/>
          <a:p>
            <a:r>
              <a:rPr lang="pt-BR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DESCRENÇA POPULAR</a:t>
            </a:r>
            <a:br>
              <a:rPr lang="pt-BR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BR" sz="4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468313" y="2060575"/>
            <a:ext cx="8218487" cy="4065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PERDA DA CREDIBILIDADE DOS REPRESENTANTES;</a:t>
            </a:r>
          </a:p>
          <a:p>
            <a:pPr>
              <a:lnSpc>
                <a:spcPct val="8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ENTENDIMENTO DE QUE CADA UM CUIDA DO QUE É SEU;</a:t>
            </a:r>
          </a:p>
          <a:p>
            <a:pPr>
              <a:lnSpc>
                <a:spcPct val="8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QUEM O ESTADO SERVE?</a:t>
            </a:r>
          </a:p>
          <a:p>
            <a:pPr>
              <a:lnSpc>
                <a:spcPct val="8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COISA PÚBLICA OU COISA DE NINGUÉM?!;</a:t>
            </a:r>
          </a:p>
          <a:p>
            <a:pPr>
              <a:lnSpc>
                <a:spcPct val="8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PATRIMONIALISMO</a:t>
            </a:r>
          </a:p>
          <a:p>
            <a:pPr>
              <a:lnSpc>
                <a:spcPct val="80000"/>
              </a:lnSpc>
            </a:pPr>
            <a:endParaRPr lang="pt-BR" sz="2800" b="1" smtClean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pt-BR" sz="2800" b="1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RESGATAR OS PRINCÍPIOS REPUBLICANOS COM FUNDAMENTO NOS DIREITOS FUNDAMENTAIS DO CIDADÃO</a:t>
            </a:r>
          </a:p>
          <a:p>
            <a:pPr>
              <a:lnSpc>
                <a:spcPct val="80000"/>
              </a:lnSpc>
            </a:pPr>
            <a:endParaRPr lang="pt-BR" sz="2800" b="1" smtClean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pt-BR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r>
              <a:rPr lang="pt-BR" sz="4000" b="1" smtClean="0"/>
              <a:t>Constitutição Federal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b="1" smtClean="0">
                <a:solidFill>
                  <a:srgbClr val="996600"/>
                </a:solidFill>
              </a:rPr>
              <a:t>VALORIZAÇÃO DO CIDADÃO;</a:t>
            </a:r>
          </a:p>
          <a:p>
            <a:pPr>
              <a:lnSpc>
                <a:spcPct val="80000"/>
              </a:lnSpc>
            </a:pPr>
            <a:r>
              <a:rPr lang="pt-BR" sz="2000" b="1" smtClean="0">
                <a:solidFill>
                  <a:srgbClr val="996600"/>
                </a:solidFill>
              </a:rPr>
              <a:t>DEFINE NOVAS POSTURAS &gt; DEVER DO ESTADO DE VIABILIZAR 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pt-BR" sz="2000" b="1" smtClean="0">
                <a:solidFill>
                  <a:srgbClr val="996600"/>
                </a:solidFill>
              </a:rPr>
              <a:t>PARTICIPAÇÃO DO CIDADÃO</a:t>
            </a:r>
          </a:p>
          <a:p>
            <a:pPr>
              <a:lnSpc>
                <a:spcPct val="80000"/>
              </a:lnSpc>
            </a:pPr>
            <a:endParaRPr lang="pt-BR" sz="2000" b="1" smtClean="0"/>
          </a:p>
          <a:p>
            <a:pPr>
              <a:lnSpc>
                <a:spcPct val="80000"/>
              </a:lnSpc>
            </a:pPr>
            <a:r>
              <a:rPr lang="pt-BR" sz="2000" b="1" smtClean="0"/>
              <a:t>DISPOSIÇÕES:</a:t>
            </a:r>
          </a:p>
          <a:p>
            <a:pPr>
              <a:lnSpc>
                <a:spcPct val="80000"/>
              </a:lnSpc>
            </a:pPr>
            <a:r>
              <a:rPr lang="pt-BR" sz="2000" b="1" smtClean="0">
                <a:solidFill>
                  <a:srgbClr val="996600"/>
                </a:solidFill>
              </a:rPr>
              <a:t>1º. – FUNDAMENTOS: CIDADANIA;</a:t>
            </a:r>
          </a:p>
          <a:p>
            <a:pPr>
              <a:lnSpc>
                <a:spcPct val="80000"/>
              </a:lnSpc>
            </a:pPr>
            <a:r>
              <a:rPr lang="pt-BR" sz="2000" b="1" smtClean="0">
                <a:solidFill>
                  <a:srgbClr val="996600"/>
                </a:solidFill>
              </a:rPr>
              <a:t>5º. -  DIREITOS E GARANTIAS INDIVIDUAIS;</a:t>
            </a:r>
          </a:p>
          <a:p>
            <a:pPr>
              <a:lnSpc>
                <a:spcPct val="80000"/>
              </a:lnSpc>
            </a:pPr>
            <a:r>
              <a:rPr lang="pt-BR" sz="2000" b="1" smtClean="0">
                <a:solidFill>
                  <a:srgbClr val="996600"/>
                </a:solidFill>
              </a:rPr>
              <a:t>37º. – DA ADMINISTRAÇÃO PÚBLICA:</a:t>
            </a:r>
          </a:p>
          <a:p>
            <a:pPr>
              <a:lnSpc>
                <a:spcPct val="80000"/>
              </a:lnSpc>
            </a:pPr>
            <a:r>
              <a:rPr lang="pt-BR" sz="2000" b="1" smtClean="0">
                <a:solidFill>
                  <a:srgbClr val="996600"/>
                </a:solidFill>
              </a:rPr>
              <a:t>§ 3º. – FORMAS DE PARTICIPAÇÃO DO USUÁRIO;</a:t>
            </a:r>
          </a:p>
          <a:p>
            <a:pPr>
              <a:lnSpc>
                <a:spcPct val="80000"/>
              </a:lnSpc>
            </a:pPr>
            <a:r>
              <a:rPr lang="pt-BR" sz="2000" b="1" smtClean="0">
                <a:solidFill>
                  <a:srgbClr val="996600"/>
                </a:solidFill>
              </a:rPr>
              <a:t>I - AS RECLAMAÇÕES RELATIVAS AOS SERVIÇOS PÚBLICOS;</a:t>
            </a:r>
          </a:p>
          <a:p>
            <a:pPr>
              <a:lnSpc>
                <a:spcPct val="80000"/>
              </a:lnSpc>
            </a:pPr>
            <a:r>
              <a:rPr lang="pt-BR" sz="2000" b="1" smtClean="0">
                <a:solidFill>
                  <a:srgbClr val="996600"/>
                </a:solidFill>
              </a:rPr>
              <a:t>II - O ACESSO DOS USUÁRIOS A REGISTROS E A  INFORMAÇÕES SOBRE ATOS DE GOVERNO;</a:t>
            </a:r>
          </a:p>
          <a:p>
            <a:pPr>
              <a:lnSpc>
                <a:spcPct val="80000"/>
              </a:lnSpc>
            </a:pPr>
            <a:r>
              <a:rPr lang="pt-BR" sz="2000" b="1" smtClean="0">
                <a:solidFill>
                  <a:srgbClr val="996600"/>
                </a:solidFill>
              </a:rPr>
              <a:t>III - A DISCIPLINA DA REPRESENTAÇÃO CONTRA O EXERCÍCIO NEGLIGENTE OU ABUSIVO DO CARGO OU FUNÇÃO</a:t>
            </a:r>
            <a:r>
              <a:rPr lang="pt-BR" sz="200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ulo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719138"/>
          </a:xfrm>
        </p:spPr>
        <p:txBody>
          <a:bodyPr/>
          <a:lstStyle/>
          <a:p>
            <a:pPr eaLnBrk="1" hangingPunct="1"/>
            <a:r>
              <a:rPr lang="pt-BR" sz="4000" smtClean="0"/>
              <a:t>PEC 45/09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989138"/>
            <a:ext cx="9144000" cy="4176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b="1" smtClean="0">
                <a:solidFill>
                  <a:schemeClr val="tx1"/>
                </a:solidFill>
              </a:rPr>
              <a:t>CONSTITUIÇÃO FEDERAL  ART. 37</a:t>
            </a:r>
          </a:p>
          <a:p>
            <a:pPr>
              <a:lnSpc>
                <a:spcPct val="80000"/>
              </a:lnSpc>
            </a:pPr>
            <a:endParaRPr lang="pt-BR" sz="2400" b="1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pt-BR" sz="2400" b="1" smtClean="0">
                <a:solidFill>
                  <a:schemeClr val="accent2"/>
                </a:solidFill>
              </a:rPr>
              <a:t>XXIII - As atividades do sistema de controle interno da União, dos Estados, do Distrito Federal e dos Municípios a que faz referência o art. 74, essenciais ao funcionamento da administração pública, contemplarão em especial as funções de ouvidoria, controladoria, auditoria governamental e correição, e serão desempenhadas por órgãos de natureza permanente, e exercidas por servidores organizados em carreiras específicas na forma da lei.</a:t>
            </a:r>
          </a:p>
          <a:p>
            <a:pPr>
              <a:lnSpc>
                <a:spcPct val="80000"/>
              </a:lnSpc>
            </a:pPr>
            <a:r>
              <a:rPr lang="pt-BR" sz="1400" b="1" smtClean="0">
                <a:solidFill>
                  <a:schemeClr val="tx1"/>
                </a:solidFill>
              </a:rPr>
              <a:t/>
            </a:r>
            <a:br>
              <a:rPr lang="pt-BR" sz="1400" b="1" smtClean="0">
                <a:solidFill>
                  <a:schemeClr val="tx1"/>
                </a:solidFill>
              </a:rPr>
            </a:br>
            <a:r>
              <a:rPr lang="pt-BR" sz="1400" b="1" smtClean="0">
                <a:solidFill>
                  <a:schemeClr val="tx1"/>
                </a:solidFill>
              </a:rPr>
              <a:t/>
            </a:r>
            <a:br>
              <a:rPr lang="pt-BR" sz="1400" b="1" smtClean="0">
                <a:solidFill>
                  <a:schemeClr val="tx1"/>
                </a:solidFill>
              </a:rPr>
            </a:br>
            <a:endParaRPr lang="pt-BR" sz="14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215438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 l="37566" t="37291" r="15186" b="39084"/>
          <a:stretch>
            <a:fillRect/>
          </a:stretch>
        </p:blipFill>
        <p:spPr bwMode="auto">
          <a:xfrm>
            <a:off x="395288" y="1557338"/>
            <a:ext cx="874871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611188" y="1125538"/>
            <a:ext cx="8137525" cy="1476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t-BR" b="1" dirty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>
              <a:defRPr/>
            </a:pPr>
            <a:endParaRPr lang="pt-BR" b="1" dirty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>
              <a:defRPr/>
            </a:pPr>
            <a:endParaRPr lang="pt-BR" b="1" dirty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>
              <a:defRPr/>
            </a:pPr>
            <a:endParaRPr lang="pt-BR" b="1" dirty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>
              <a:defRPr/>
            </a:pPr>
            <a:endParaRPr lang="pt-BR" b="1" dirty="0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1052513"/>
            <a:ext cx="9144000" cy="4491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pt-BR" sz="2800" b="1" u="sng"/>
              <a:t>OMBUDSMAN</a:t>
            </a:r>
            <a:r>
              <a:rPr lang="pt-BR" sz="2800" b="1"/>
              <a:t> - SURGIMENTO NA SUÉCIA NO INÍCIO DO SÉC. XIX</a:t>
            </a:r>
          </a:p>
          <a:p>
            <a:endParaRPr lang="pt-BR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pt-BR" sz="2800" b="1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pt-BR" sz="2800" b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OMBUD = DO SUECO - REPRESENTANTE.</a:t>
            </a:r>
          </a:p>
          <a:p>
            <a:r>
              <a:rPr lang="pt-BR" sz="2800" b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 = HOMEM</a:t>
            </a:r>
          </a:p>
          <a:p>
            <a:endParaRPr lang="pt-BR" sz="2800" b="1">
              <a:solidFill>
                <a:srgbClr val="99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pt-BR" sz="2800" b="1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LOGO NÃO COMPORTA VARIAÇÃO, NÃO EXISTE “OMBUDSWOMAN”</a:t>
            </a:r>
          </a:p>
          <a:p>
            <a:pPr>
              <a:spcBef>
                <a:spcPct val="50000"/>
              </a:spcBef>
            </a:pPr>
            <a:endParaRPr lang="pt-BR" sz="2800" b="1">
              <a:solidFill>
                <a:srgbClr val="996600"/>
              </a:solidFill>
              <a:latin typeface="Tahoma" pitchFamily="34" charset="0"/>
            </a:endParaRPr>
          </a:p>
        </p:txBody>
      </p:sp>
      <p:sp>
        <p:nvSpPr>
          <p:cNvPr id="21511" name="Retângulo 6"/>
          <p:cNvSpPr>
            <a:spLocks noChangeArrowheads="1"/>
          </p:cNvSpPr>
          <p:nvPr/>
        </p:nvSpPr>
        <p:spPr bwMode="auto">
          <a:xfrm>
            <a:off x="323850" y="1628775"/>
            <a:ext cx="8820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0" y="765175"/>
            <a:ext cx="8686800" cy="863600"/>
          </a:xfrm>
        </p:spPr>
        <p:txBody>
          <a:bodyPr/>
          <a:lstStyle/>
          <a:p>
            <a:r>
              <a:rPr lang="pt-BR" smtClean="0"/>
              <a:t>A OUVIDORIA BRASILEIRA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b="1" smtClean="0">
                <a:solidFill>
                  <a:schemeClr val="accent2"/>
                </a:solidFill>
              </a:rPr>
              <a:t>SURGE DE ATO DO DIRIGENTE; </a:t>
            </a:r>
          </a:p>
          <a:p>
            <a:pPr>
              <a:lnSpc>
                <a:spcPct val="80000"/>
              </a:lnSpc>
            </a:pPr>
            <a:r>
              <a:rPr lang="pt-BR" sz="2400" b="1" smtClean="0">
                <a:solidFill>
                  <a:schemeClr val="accent2"/>
                </a:solidFill>
              </a:rPr>
              <a:t>EVOLUI P/ INSTITUCIONALIZAÇÃO POR LEI;</a:t>
            </a:r>
          </a:p>
          <a:p>
            <a:pPr>
              <a:lnSpc>
                <a:spcPct val="80000"/>
              </a:lnSpc>
            </a:pPr>
            <a:r>
              <a:rPr lang="pt-BR" sz="2400" b="1" smtClean="0">
                <a:solidFill>
                  <a:schemeClr val="accent2"/>
                </a:solidFill>
              </a:rPr>
              <a:t>AVANÇOU EM TODOS OS NÍVEIS E PODERES;</a:t>
            </a:r>
          </a:p>
          <a:p>
            <a:pPr>
              <a:lnSpc>
                <a:spcPct val="80000"/>
              </a:lnSpc>
            </a:pPr>
            <a:r>
              <a:rPr lang="pt-BR" sz="2400" b="1" smtClean="0">
                <a:solidFill>
                  <a:schemeClr val="accent2"/>
                </a:solidFill>
              </a:rPr>
              <a:t>DEFINE O SEU FOCO NA PRESTAÇÃO DE SERVIÇOS;</a:t>
            </a:r>
          </a:p>
          <a:p>
            <a:pPr>
              <a:lnSpc>
                <a:spcPct val="80000"/>
              </a:lnSpc>
            </a:pPr>
            <a:r>
              <a:rPr lang="pt-BR" sz="2400" b="1" smtClean="0">
                <a:solidFill>
                  <a:schemeClr val="accent2"/>
                </a:solidFill>
              </a:rPr>
              <a:t>FORTALECE OS VÍNCULOS COM A CIDADANIA;</a:t>
            </a:r>
          </a:p>
          <a:p>
            <a:pPr>
              <a:lnSpc>
                <a:spcPct val="80000"/>
              </a:lnSpc>
            </a:pPr>
            <a:r>
              <a:rPr lang="pt-BR" sz="2400" b="1" smtClean="0">
                <a:solidFill>
                  <a:schemeClr val="accent2"/>
                </a:solidFill>
              </a:rPr>
              <a:t>ESTÁ INSERIDA NO CONTEXTO DO SISTEMA DE DEFESA DOS DIREITOS HUMANOS;</a:t>
            </a:r>
          </a:p>
          <a:p>
            <a:pPr>
              <a:lnSpc>
                <a:spcPct val="80000"/>
              </a:lnSpc>
            </a:pPr>
            <a:r>
              <a:rPr lang="pt-BR" sz="2400" b="1" smtClean="0">
                <a:solidFill>
                  <a:schemeClr val="accent2"/>
                </a:solidFill>
              </a:rPr>
              <a:t>REPRESENTA OS LEGITIMOS INTERESSES DO CIDADÃO, COM AUTONOMIA DE AVALIAÇÃO E INDEPENDÊNCIA DE MANIFESTAÇÃO;</a:t>
            </a:r>
          </a:p>
          <a:p>
            <a:pPr>
              <a:lnSpc>
                <a:spcPct val="80000"/>
              </a:lnSpc>
            </a:pPr>
            <a:r>
              <a:rPr lang="pt-BR" sz="2400" b="1" smtClean="0">
                <a:solidFill>
                  <a:schemeClr val="accent2"/>
                </a:solidFill>
              </a:rPr>
              <a:t>NÃO SE CONFUNDE COM CORREGEDORIA OU AUDITORIA;</a:t>
            </a:r>
          </a:p>
          <a:p>
            <a:pPr>
              <a:lnSpc>
                <a:spcPct val="80000"/>
              </a:lnSpc>
            </a:pPr>
            <a:r>
              <a:rPr lang="pt-BR" sz="2400" b="1" smtClean="0">
                <a:solidFill>
                  <a:schemeClr val="accent2"/>
                </a:solidFill>
              </a:rPr>
              <a:t>NÃO DECIDE, MAS AUXILIA NA TOMADA DAS DECISÕES DO GOVERNO</a:t>
            </a:r>
          </a:p>
          <a:p>
            <a:pPr>
              <a:lnSpc>
                <a:spcPct val="80000"/>
              </a:lnSpc>
            </a:pPr>
            <a:endParaRPr lang="pt-BR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pt-BR" smtClean="0"/>
              <a:t>EVOLUÇÃO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 smtClean="0"/>
              <a:t> </a:t>
            </a:r>
            <a:r>
              <a:rPr lang="pt-BR" sz="2400" b="1" smtClean="0">
                <a:solidFill>
                  <a:srgbClr val="996600"/>
                </a:solidFill>
              </a:rPr>
              <a:t>BRASIL COLÔNIA;</a:t>
            </a:r>
          </a:p>
          <a:p>
            <a:pPr>
              <a:lnSpc>
                <a:spcPct val="90000"/>
              </a:lnSpc>
            </a:pPr>
            <a:r>
              <a:rPr lang="pt-BR" sz="2400" b="1" smtClean="0">
                <a:solidFill>
                  <a:srgbClr val="996600"/>
                </a:solidFill>
              </a:rPr>
              <a:t> DEMOCRATIZAÇÃO;</a:t>
            </a:r>
          </a:p>
          <a:p>
            <a:pPr>
              <a:lnSpc>
                <a:spcPct val="90000"/>
              </a:lnSpc>
            </a:pPr>
            <a:r>
              <a:rPr lang="pt-BR" sz="2400" b="1" smtClean="0">
                <a:solidFill>
                  <a:srgbClr val="996600"/>
                </a:solidFill>
              </a:rPr>
              <a:t> 1985 – RHODIA. </a:t>
            </a:r>
          </a:p>
          <a:p>
            <a:pPr>
              <a:lnSpc>
                <a:spcPct val="90000"/>
              </a:lnSpc>
            </a:pPr>
            <a:r>
              <a:rPr lang="pt-BR" sz="2400" b="1" smtClean="0">
                <a:solidFill>
                  <a:srgbClr val="996600"/>
                </a:solidFill>
              </a:rPr>
              <a:t> 1986 – CURITIBA;</a:t>
            </a:r>
          </a:p>
          <a:p>
            <a:pPr>
              <a:lnSpc>
                <a:spcPct val="90000"/>
              </a:lnSpc>
            </a:pPr>
            <a:r>
              <a:rPr lang="pt-BR" sz="2400" b="1" smtClean="0">
                <a:solidFill>
                  <a:srgbClr val="996600"/>
                </a:solidFill>
              </a:rPr>
              <a:t> 1990 – CÓDIGO DE DEFESA DO  CONSUMIDOR;</a:t>
            </a:r>
          </a:p>
          <a:p>
            <a:pPr>
              <a:lnSpc>
                <a:spcPct val="90000"/>
              </a:lnSpc>
            </a:pPr>
            <a:r>
              <a:rPr lang="pt-BR" sz="2400" b="1" smtClean="0">
                <a:solidFill>
                  <a:srgbClr val="996600"/>
                </a:solidFill>
              </a:rPr>
              <a:t> 1995 – CRIAÇÃO DA ABO.</a:t>
            </a:r>
          </a:p>
          <a:p>
            <a:pPr>
              <a:lnSpc>
                <a:spcPct val="90000"/>
              </a:lnSpc>
            </a:pPr>
            <a:r>
              <a:rPr lang="pt-BR" sz="2400" b="1" smtClean="0">
                <a:solidFill>
                  <a:srgbClr val="996600"/>
                </a:solidFill>
              </a:rPr>
              <a:t> 1999 -  Lei de Defesa do Usuário de São Paulo;</a:t>
            </a:r>
          </a:p>
          <a:p>
            <a:pPr>
              <a:lnSpc>
                <a:spcPct val="90000"/>
              </a:lnSpc>
            </a:pPr>
            <a:r>
              <a:rPr lang="pt-BR" sz="2400" b="1" smtClean="0">
                <a:solidFill>
                  <a:srgbClr val="996600"/>
                </a:solidFill>
              </a:rPr>
              <a:t> 2004 -  Reforma do Judiciário;</a:t>
            </a:r>
          </a:p>
          <a:p>
            <a:pPr>
              <a:lnSpc>
                <a:spcPct val="90000"/>
              </a:lnSpc>
            </a:pPr>
            <a:r>
              <a:rPr lang="pt-BR" sz="2400" b="1" smtClean="0">
                <a:solidFill>
                  <a:srgbClr val="996600"/>
                </a:solidFill>
              </a:rPr>
              <a:t> 2005 – SUSEP;</a:t>
            </a:r>
          </a:p>
          <a:p>
            <a:pPr>
              <a:lnSpc>
                <a:spcPct val="90000"/>
              </a:lnSpc>
            </a:pPr>
            <a:r>
              <a:rPr lang="pt-BR" sz="2400" b="1" smtClean="0">
                <a:solidFill>
                  <a:srgbClr val="996600"/>
                </a:solidFill>
              </a:rPr>
              <a:t> 2007 – BANCO CENTRAL</a:t>
            </a:r>
          </a:p>
          <a:p>
            <a:pPr>
              <a:lnSpc>
                <a:spcPct val="90000"/>
              </a:lnSpc>
            </a:pPr>
            <a:r>
              <a:rPr lang="pt-BR" sz="2400" b="1" smtClean="0">
                <a:solidFill>
                  <a:srgbClr val="996600"/>
                </a:solidFill>
              </a:rPr>
              <a:t> 2013 – ANS</a:t>
            </a:r>
          </a:p>
          <a:p>
            <a:pPr>
              <a:lnSpc>
                <a:spcPct val="90000"/>
              </a:lnSpc>
            </a:pPr>
            <a:r>
              <a:rPr lang="pt-BR" sz="2400" b="1" smtClean="0">
                <a:solidFill>
                  <a:srgbClr val="996600"/>
                </a:solidFill>
              </a:rPr>
              <a:t>PRESENTE EM TODOS OS PODERES E NÍVEIS DE GOVERNO</a:t>
            </a:r>
          </a:p>
          <a:p>
            <a:pPr>
              <a:lnSpc>
                <a:spcPct val="90000"/>
              </a:lnSpc>
            </a:pPr>
            <a:endParaRPr lang="pt-BR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460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ＭＳ Ｐゴシック</vt:lpstr>
      <vt:lpstr>Tema do Office</vt:lpstr>
      <vt:lpstr>A OUVIDORIA E O CONTROLE INTERNO NA PREVENÇÃO DA CORRUPÇÃO</vt:lpstr>
      <vt:lpstr> O RELACIONAMENTO DO CIDADÃO COM AS INSTITUIÇÕES NO BRASIL </vt:lpstr>
      <vt:lpstr>DO ESTADO VIOLADOR DOS DIREITOS PARA O ESTADO       GARANTIDOR DOS DIREITOS </vt:lpstr>
      <vt:lpstr>A DESCRENÇA POPULAR </vt:lpstr>
      <vt:lpstr>Constitutição Federal</vt:lpstr>
      <vt:lpstr>PEC 45/09</vt:lpstr>
      <vt:lpstr>Slide 7</vt:lpstr>
      <vt:lpstr>A OUVIDORIA BRASILEIRA</vt:lpstr>
      <vt:lpstr>EVOLUÇÃO</vt:lpstr>
      <vt:lpstr>Slide 10</vt:lpstr>
      <vt:lpstr>DESAFIO: RELACIONAMENTO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Lima</dc:creator>
  <cp:lastModifiedBy>STI</cp:lastModifiedBy>
  <cp:revision>8</cp:revision>
  <dcterms:created xsi:type="dcterms:W3CDTF">2013-08-07T20:33:48Z</dcterms:created>
  <dcterms:modified xsi:type="dcterms:W3CDTF">2014-08-16T21:47:45Z</dcterms:modified>
</cp:coreProperties>
</file>