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1" r:id="rId11"/>
  </p:sldIdLst>
  <p:sldSz cx="9144000" cy="6858000" type="screen4x3"/>
  <p:notesSz cx="6705600" cy="9842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38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98288" y="0"/>
            <a:ext cx="2905760" cy="4938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76448-BA6A-4037-A608-70F7BBA80DEE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48667"/>
            <a:ext cx="2905760" cy="493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98288" y="9348667"/>
            <a:ext cx="2905760" cy="493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6813-428D-4B09-A8AB-2547B2438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663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11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90" indent="0" algn="ctr">
              <a:buNone/>
              <a:defRPr sz="1038"/>
            </a:lvl2pPr>
            <a:lvl3pPr marL="474779" indent="0" algn="ctr">
              <a:buNone/>
              <a:defRPr sz="935"/>
            </a:lvl3pPr>
            <a:lvl4pPr marL="712169" indent="0" algn="ctr">
              <a:buNone/>
              <a:defRPr sz="831"/>
            </a:lvl4pPr>
            <a:lvl5pPr marL="949559" indent="0" algn="ctr">
              <a:buNone/>
              <a:defRPr sz="831"/>
            </a:lvl5pPr>
            <a:lvl6pPr marL="1186948" indent="0" algn="ctr">
              <a:buNone/>
              <a:defRPr sz="831"/>
            </a:lvl6pPr>
            <a:lvl7pPr marL="1424338" indent="0" algn="ctr">
              <a:buNone/>
              <a:defRPr sz="831"/>
            </a:lvl7pPr>
            <a:lvl8pPr marL="1661728" indent="0" algn="ctr">
              <a:buNone/>
              <a:defRPr sz="831"/>
            </a:lvl8pPr>
            <a:lvl9pPr marL="1899117" indent="0" algn="ctr">
              <a:buNone/>
              <a:defRPr sz="83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7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9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1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5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0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1662"/>
            </a:lvl1pPr>
            <a:lvl2pPr marL="237390" indent="0">
              <a:buNone/>
              <a:defRPr sz="1454"/>
            </a:lvl2pPr>
            <a:lvl3pPr marL="474779" indent="0">
              <a:buNone/>
              <a:defRPr sz="1246"/>
            </a:lvl3pPr>
            <a:lvl4pPr marL="712169" indent="0">
              <a:buNone/>
              <a:defRPr sz="1038"/>
            </a:lvl4pPr>
            <a:lvl5pPr marL="949559" indent="0">
              <a:buNone/>
              <a:defRPr sz="1038"/>
            </a:lvl5pPr>
            <a:lvl6pPr marL="1186948" indent="0">
              <a:buNone/>
              <a:defRPr sz="1038"/>
            </a:lvl6pPr>
            <a:lvl7pPr marL="1424338" indent="0">
              <a:buNone/>
              <a:defRPr sz="1038"/>
            </a:lvl7pPr>
            <a:lvl8pPr marL="1661728" indent="0">
              <a:buNone/>
              <a:defRPr sz="1038"/>
            </a:lvl8pPr>
            <a:lvl9pPr marL="1899117" indent="0">
              <a:buNone/>
              <a:defRPr sz="103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6A8E-D5E6-4E8B-8E6D-22A5C4FB2F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61BD-5970-4DD7-A29A-041AD52CFD9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74779" rtl="0" eaLnBrk="1" latinLnBrk="0" hangingPunct="1">
        <a:lnSpc>
          <a:spcPct val="90000"/>
        </a:lnSpc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695" indent="-118695" algn="l" defTabSz="474779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1pPr>
      <a:lvl2pPr marL="356085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59347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3pPr>
      <a:lvl4pPr marL="83086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825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564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42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7812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7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6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5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4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3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17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5"/>
          <p:cNvSpPr/>
          <p:nvPr/>
        </p:nvSpPr>
        <p:spPr>
          <a:xfrm rot="10800000">
            <a:off x="3481049" y="0"/>
            <a:ext cx="5662950" cy="1526769"/>
          </a:xfrm>
          <a:prstGeom prst="rtTriangle">
            <a:avLst/>
          </a:prstGeom>
          <a:solidFill>
            <a:srgbClr val="6F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46">
              <a:solidFill>
                <a:prstClr val="white"/>
              </a:solidFill>
            </a:endParaRPr>
          </a:p>
        </p:txBody>
      </p:sp>
      <p:sp>
        <p:nvSpPr>
          <p:cNvPr id="5" name="Triângulo retângulo 4"/>
          <p:cNvSpPr/>
          <p:nvPr/>
        </p:nvSpPr>
        <p:spPr>
          <a:xfrm rot="5400000">
            <a:off x="2249614" y="-2249611"/>
            <a:ext cx="1362076" cy="5861304"/>
          </a:xfrm>
          <a:prstGeom prst="rtTriangle">
            <a:avLst/>
          </a:prstGeom>
          <a:solidFill>
            <a:srgbClr val="BA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46">
              <a:solidFill>
                <a:prstClr val="white"/>
              </a:solidFill>
            </a:endParaRPr>
          </a:p>
        </p:txBody>
      </p:sp>
      <p:sp>
        <p:nvSpPr>
          <p:cNvPr id="7" name="Triângulo retângulo 6"/>
          <p:cNvSpPr/>
          <p:nvPr/>
        </p:nvSpPr>
        <p:spPr>
          <a:xfrm>
            <a:off x="-1" y="5372100"/>
            <a:ext cx="5662951" cy="1484699"/>
          </a:xfrm>
          <a:prstGeom prst="rtTriangle">
            <a:avLst/>
          </a:prstGeom>
          <a:solidFill>
            <a:srgbClr val="6C9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46">
              <a:solidFill>
                <a:prstClr val="white"/>
              </a:solidFill>
            </a:endParaRPr>
          </a:p>
        </p:txBody>
      </p:sp>
      <p:sp>
        <p:nvSpPr>
          <p:cNvPr id="8" name="Triângulo retângulo 7"/>
          <p:cNvSpPr/>
          <p:nvPr/>
        </p:nvSpPr>
        <p:spPr>
          <a:xfrm rot="16200000">
            <a:off x="5573780" y="3286575"/>
            <a:ext cx="1249595" cy="5890847"/>
          </a:xfrm>
          <a:prstGeom prst="rtTriangle">
            <a:avLst/>
          </a:prstGeom>
          <a:solidFill>
            <a:srgbClr val="BA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46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4"/>
          <a:stretch/>
        </p:blipFill>
        <p:spPr>
          <a:xfrm>
            <a:off x="638922" y="1671227"/>
            <a:ext cx="7818789" cy="238366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t="78363" r="19732" b="-1152"/>
          <a:stretch/>
        </p:blipFill>
        <p:spPr>
          <a:xfrm>
            <a:off x="2672825" y="4217801"/>
            <a:ext cx="3750985" cy="5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6086475" y="6200774"/>
            <a:ext cx="3057525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4"/>
          <a:stretch/>
        </p:blipFill>
        <p:spPr>
          <a:xfrm>
            <a:off x="7229126" y="421690"/>
            <a:ext cx="1781175" cy="5654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469250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Promoção: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0" y="5082717"/>
            <a:ext cx="1718497" cy="4881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34739" t="48453" r="38862" b="37338"/>
          <a:stretch/>
        </p:blipFill>
        <p:spPr>
          <a:xfrm>
            <a:off x="3893627" y="5056072"/>
            <a:ext cx="1756152" cy="590779"/>
          </a:xfrm>
          <a:prstGeom prst="rect">
            <a:avLst/>
          </a:prstGeom>
        </p:spPr>
      </p:pic>
      <p:pic>
        <p:nvPicPr>
          <p:cNvPr id="8" name="Picture 2" descr="Resultado de imagem para governo amazon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21" y="5016835"/>
            <a:ext cx="1756216" cy="6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-3" y="5815991"/>
            <a:ext cx="9144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Apoio: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96" y="6193557"/>
            <a:ext cx="857562" cy="5717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8"/>
          <a:stretch/>
        </p:blipFill>
        <p:spPr>
          <a:xfrm>
            <a:off x="4471639" y="6125970"/>
            <a:ext cx="1283939" cy="62132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71226" y="1965023"/>
            <a:ext cx="660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OBRIGADO!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309718" y="3086068"/>
            <a:ext cx="477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Nome: Edison Franklin Almeida</a:t>
            </a:r>
          </a:p>
          <a:p>
            <a:r>
              <a:rPr lang="pt-BR" dirty="0"/>
              <a:t>Cargo: Auditor Federal de Controle Externo</a:t>
            </a:r>
          </a:p>
          <a:p>
            <a:r>
              <a:rPr lang="pt-BR" dirty="0"/>
              <a:t>Contato: edisonfa@gmail.com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081743" y="6277780"/>
            <a:ext cx="776637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7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3454" y="592205"/>
            <a:ext cx="8136082" cy="524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Última Sessão Plenária do TCU (quarta-feira, 27/9)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TC 014.292/2016-5 – Acórdão 2138/2017-P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de Auditoria Operacional, ... que deveria considerar “os riscos de comprometimento do alcance das finalidades institucionais”. Abrangeu a situação orçamentário-financeira, a governança de pessoas, a atuação/existência de auditoria interna.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ao auditado que “encaminhe plano de ação, no período de 120 dias, contemplando ações, metas, prazos e responsáveis a fim de serem adotadas as seguintes medidas: </a:t>
            </a: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(...)  implementação de unidade de auditoria interna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nos moldes preconizados na Instrução Normativa Conjunta MPDG/CGU1/2016;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 ato de criação da entidade previa auditoria interna própria, enquanto hoje o CI está vinculado a uma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Ciset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0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4854" y="443449"/>
            <a:ext cx="82919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14/06/2017 - ANOP no </a:t>
            </a:r>
            <a:r>
              <a:rPr lang="pt-B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Denasus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Processo nº TC 024.043/2016-8 Acórdão 1246/2017 – TCU – Plenário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DETERMINAR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9.2.1. inclua, no planejamento anual de suas atividades,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ações típicas de auditoria interna,  tais como avaliação dos processos de gerenciamento de riscos, de controles internos, de integridade e governança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bem como que visem a analisar a eficiência, eficácia e efetividade de programas, sistemas e políticas de saúde;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9.2.2. adeque seus processos de trabalho de modo a permitir a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realização das atividades típicas de auditoria interna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mencionadas no subitem anterior;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RECOMENDAR</a:t>
            </a: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9.4.3. avalie a possibilidade de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alterar sua estrutura organizacional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modo a vincular o Departamento Nacional de Auditoria do SUS (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Denasus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diretamente à autoridade máxima do órgão e, se for o caso, adote as providências cabíveis com vistas à concretizar tal mudança;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0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20063" r="9166" b="13041"/>
          <a:stretch/>
        </p:blipFill>
        <p:spPr bwMode="auto">
          <a:xfrm>
            <a:off x="909204" y="2293043"/>
            <a:ext cx="7294418" cy="3453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5800" y="727734"/>
            <a:ext cx="774122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de Auditoria de Gestão de Riscos do TCU 18/05/2017 – Página 11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3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5800" y="727734"/>
            <a:ext cx="774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IN CONJUNTA MP/CGU 01/2016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2804" r="2651" b="28597"/>
          <a:stretch/>
        </p:blipFill>
        <p:spPr bwMode="auto">
          <a:xfrm>
            <a:off x="685800" y="1922319"/>
            <a:ext cx="8042564" cy="4000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91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809" y="421857"/>
            <a:ext cx="8547652" cy="588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DIZEMOS QUE A AUDITORIA INTERNA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FOMENTAR A GESTÃO DE RISCOS,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 FALANDO DE RISCOS PARA OS </a:t>
            </a:r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(COSO, ISO 31.000)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 CONCEITO DE AUDITORIA MUDOU?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MUDA O CONCEITO DE CONTROLE?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COMO FICA A SEGUNDA LINHA?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EXISTE UMA ESCOLHA ESTRATÉGICA PELA AUDITORIA DE RESULTADOS?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COMO A GESTÃO DE RISCOS CONDICIONA E INFLUENCIA  O  CONTROLE PÚBLICO</a:t>
            </a:r>
          </a:p>
        </p:txBody>
      </p:sp>
    </p:spTree>
    <p:extLst>
      <p:ext uri="{BB962C8B-B14F-4D97-AF65-F5344CB8AC3E}">
        <p14:creationId xmlns:p14="http://schemas.microsoft.com/office/powerpoint/2010/main" val="274308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611618"/>
          </a:xfrm>
        </p:spPr>
        <p:txBody>
          <a:bodyPr/>
          <a:lstStyle/>
          <a:p>
            <a:r>
              <a:rPr lang="pt-BR" dirty="0"/>
              <a:t>ATIVIDADE AUDITORIAL – INFLUÊNCIA DA GESTÃO DE RISCOS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1" y="1091045"/>
            <a:ext cx="7886700" cy="50859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4000" dirty="0"/>
              <a:t>FOCO NO QUE MAIS INTERESSA</a:t>
            </a:r>
          </a:p>
          <a:p>
            <a:pPr>
              <a:buFontTx/>
              <a:buChar char="-"/>
            </a:pPr>
            <a:r>
              <a:rPr lang="pt-BR" sz="4000" dirty="0"/>
              <a:t>ORIENTAÇÃO AO RESULTADO</a:t>
            </a:r>
          </a:p>
          <a:p>
            <a:pPr>
              <a:buFontTx/>
              <a:buChar char="-"/>
            </a:pPr>
            <a:r>
              <a:rPr lang="pt-BR" sz="4000" dirty="0"/>
              <a:t>MENOR FORMALISMO</a:t>
            </a:r>
          </a:p>
          <a:p>
            <a:pPr>
              <a:buFontTx/>
              <a:buChar char="-"/>
            </a:pPr>
            <a:r>
              <a:rPr lang="pt-BR" sz="4000" dirty="0"/>
              <a:t>BASEADA NO PRINCÍPIO DA EFICIÊNCIA</a:t>
            </a:r>
          </a:p>
          <a:p>
            <a:pPr>
              <a:buFontTx/>
              <a:buChar char="-"/>
            </a:pPr>
            <a:r>
              <a:rPr lang="pt-BR" sz="4000" dirty="0"/>
              <a:t>INSTRUMENTO DE TRANSPARÊNCIA</a:t>
            </a:r>
          </a:p>
          <a:p>
            <a:pPr>
              <a:buFontTx/>
              <a:buChar char="-"/>
            </a:pPr>
            <a:r>
              <a:rPr lang="pt-BR" sz="4000" dirty="0"/>
              <a:t>FEEDBACK EFETIVO PARA O GESTOR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609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611618"/>
          </a:xfrm>
        </p:spPr>
        <p:txBody>
          <a:bodyPr>
            <a:normAutofit fontScale="90000"/>
          </a:bodyPr>
          <a:lstStyle/>
          <a:p>
            <a:r>
              <a:rPr lang="pt-BR" dirty="0"/>
              <a:t>ATIVIDADE AUDITORIAL – INFLUÊNCIA DA GESTÃO DE RISCOS(cont.)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1" y="1091045"/>
            <a:ext cx="7886700" cy="5085918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t-BR" sz="4000" dirty="0"/>
              <a:t>TRABALHO PREVENTIVO</a:t>
            </a:r>
          </a:p>
          <a:p>
            <a:pPr>
              <a:buFontTx/>
              <a:buChar char="-"/>
            </a:pPr>
            <a:r>
              <a:rPr lang="pt-BR" sz="4000" dirty="0"/>
              <a:t>VALORIZAÇÃO DO PLANEJAMENTO</a:t>
            </a:r>
          </a:p>
          <a:p>
            <a:pPr>
              <a:buFontTx/>
              <a:buChar char="-"/>
            </a:pPr>
            <a:r>
              <a:rPr lang="pt-BR" sz="4000" dirty="0"/>
              <a:t>OLHAR DO CIDADÃO, DO USUÁRIO E DO GESTOR</a:t>
            </a:r>
          </a:p>
          <a:p>
            <a:pPr>
              <a:buFontTx/>
              <a:buChar char="-"/>
            </a:pPr>
            <a:r>
              <a:rPr lang="pt-BR" sz="4000" dirty="0"/>
              <a:t>PENSAR O AMBIENTE (CULTURA, TOM)</a:t>
            </a:r>
          </a:p>
          <a:p>
            <a:pPr>
              <a:buFontTx/>
              <a:buChar char="-"/>
            </a:pPr>
            <a:r>
              <a:rPr lang="pt-BR" sz="4000" dirty="0"/>
              <a:t>ALVO  PRIORITÁRIO NA SEGUNDA LINHA</a:t>
            </a:r>
          </a:p>
          <a:p>
            <a:pPr>
              <a:buFontTx/>
              <a:buChar char="-"/>
            </a:pPr>
            <a:r>
              <a:rPr lang="pt-BR" sz="4000" dirty="0"/>
              <a:t>TRATAMENTO DAS CAUSAS PRIMÁRIAS</a:t>
            </a:r>
          </a:p>
          <a:p>
            <a:pPr>
              <a:buFontTx/>
              <a:buChar char="-"/>
            </a:pPr>
            <a:r>
              <a:rPr lang="pt-BR" sz="4000" dirty="0"/>
              <a:t>EXIGE CONHECIMENTO DE GESTÃO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93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sz="4400" dirty="0"/>
              <a:t>O FRACASSO NÃO UMA OPÇAO!</a:t>
            </a:r>
            <a:br>
              <a:rPr lang="pt-BR" sz="4400" dirty="0"/>
            </a:br>
            <a:br>
              <a:rPr lang="pt-BR" sz="4400" dirty="0"/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9295792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332</Words>
  <Application>Microsoft Office PowerPoint</Application>
  <PresentationFormat>Apresentação na tela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 AUDITORIAL – INFLUÊNCIA DA GESTÃO DE RISCOS</vt:lpstr>
      <vt:lpstr>ATIVIDADE AUDITORIAL – INFLUÊNCIA DA GESTÃO DE RISCOS(cont.)</vt:lpstr>
      <vt:lpstr>             O FRACASSO NÃO UMA OPÇAO!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victorgenu</dc:creator>
  <cp:lastModifiedBy>usuario</cp:lastModifiedBy>
  <cp:revision>11</cp:revision>
  <cp:lastPrinted>2017-09-29T13:16:27Z</cp:lastPrinted>
  <dcterms:created xsi:type="dcterms:W3CDTF">2017-09-28T18:30:25Z</dcterms:created>
  <dcterms:modified xsi:type="dcterms:W3CDTF">2017-10-04T12:32:53Z</dcterms:modified>
</cp:coreProperties>
</file>