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29" r:id="rId2"/>
    <p:sldId id="326" r:id="rId3"/>
    <p:sldId id="327" r:id="rId4"/>
    <p:sldId id="335" r:id="rId5"/>
    <p:sldId id="410" r:id="rId6"/>
    <p:sldId id="420" r:id="rId7"/>
    <p:sldId id="433" r:id="rId8"/>
    <p:sldId id="412" r:id="rId9"/>
    <p:sldId id="435" r:id="rId10"/>
    <p:sldId id="413" r:id="rId11"/>
    <p:sldId id="414" r:id="rId12"/>
    <p:sldId id="417" r:id="rId13"/>
    <p:sldId id="428" r:id="rId14"/>
    <p:sldId id="377" r:id="rId15"/>
    <p:sldId id="423" r:id="rId16"/>
    <p:sldId id="374" r:id="rId17"/>
    <p:sldId id="382" r:id="rId18"/>
    <p:sldId id="385" r:id="rId19"/>
    <p:sldId id="365" r:id="rId20"/>
    <p:sldId id="339" r:id="rId21"/>
    <p:sldId id="364" r:id="rId22"/>
    <p:sldId id="353" r:id="rId23"/>
    <p:sldId id="378" r:id="rId24"/>
    <p:sldId id="386" r:id="rId25"/>
    <p:sldId id="424" r:id="rId26"/>
    <p:sldId id="383" r:id="rId27"/>
    <p:sldId id="384" r:id="rId28"/>
    <p:sldId id="348" r:id="rId29"/>
    <p:sldId id="430" r:id="rId30"/>
    <p:sldId id="434" r:id="rId31"/>
    <p:sldId id="416" r:id="rId32"/>
    <p:sldId id="391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1D925-1D01-4A75-9F08-9F09B62304CC}" type="datetimeFigureOut">
              <a:rPr lang="pt-BR" smtClean="0"/>
              <a:pPr/>
              <a:t>23/08/2012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A1DBE-2843-469A-A4F1-E57346B8E6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698C3-ABB7-459B-9B0B-25CEB7118ECD}" type="datetimeFigureOut">
              <a:rPr lang="pt-BR" smtClean="0"/>
              <a:pPr/>
              <a:t>23/08/2012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267FD-35AD-49BA-A15B-40C790E101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267FD-35AD-49BA-A15B-40C790E101F9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B09A7-E016-439E-82F4-469B84532111}" type="datetimeFigureOut">
              <a:rPr lang="pt-BR"/>
              <a:pPr>
                <a:defRPr/>
              </a:pPr>
              <a:t>23/08/2012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58ED-CA3C-409B-8D3F-BA5A152F157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11663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CEF49-0646-4AE1-BBB6-2195602E22F6}" type="datetimeFigureOut">
              <a:rPr lang="pt-BR"/>
              <a:pPr>
                <a:defRPr/>
              </a:pPr>
              <a:t>23/08/2012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C219-1907-4C65-B8AB-B8FD0A9C9B2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64528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F01D-265A-4AD4-B0A5-44C8B0830682}" type="datetimeFigureOut">
              <a:rPr lang="pt-BR"/>
              <a:pPr>
                <a:defRPr/>
              </a:pPr>
              <a:t>23/08/2012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570B6-B429-4D1A-8733-B1F8CE9A59D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576219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BEFC-FEDE-4645-B3CA-795819D85D42}" type="datetimeFigureOut">
              <a:rPr lang="pt-BR"/>
              <a:pPr>
                <a:defRPr/>
              </a:pPr>
              <a:t>23/08/2012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B897-C8CD-4860-8C00-57ABF524937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49639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7753-85FE-425A-9D78-88CF1D9647C3}" type="datetimeFigureOut">
              <a:rPr lang="pt-BR"/>
              <a:pPr>
                <a:defRPr/>
              </a:pPr>
              <a:t>23/08/2012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4B0C-FD17-4BDE-ACE9-00ABD02E03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018049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8A650-F36D-43CE-86A4-4001AAD223FD}" type="datetimeFigureOut">
              <a:rPr lang="pt-BR"/>
              <a:pPr>
                <a:defRPr/>
              </a:pPr>
              <a:t>23/08/2012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975F-FED2-48BE-B5E3-91008EBA547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761014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1A99-5DEA-47EE-A39F-434BF5C73DD7}" type="datetimeFigureOut">
              <a:rPr lang="pt-BR"/>
              <a:pPr>
                <a:defRPr/>
              </a:pPr>
              <a:t>23/08/2012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B369-7185-463D-B0FF-CF37A59A5DA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23852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5572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5A405E-1500-4ADF-8866-1FEA84FE8EF9}" type="datetimeFigureOut">
              <a:rPr lang="pt-BR"/>
              <a:pPr>
                <a:defRPr/>
              </a:pPr>
              <a:t>23/08/2012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46C7F4-DBF6-47D0-AD4C-9E89102A6F8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2050" name="Picture 2" descr="LogoCEPE_bx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3362" y="6193234"/>
            <a:ext cx="1295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Arquivos Gravados\Logotipos\2012\CORTE_BANDEIRAbx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5705475"/>
            <a:ext cx="15001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64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://www.transparencia.sp.gov.br/" TargetMode="Externa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48680"/>
            <a:ext cx="2483768" cy="247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0"/>
            <a:ext cx="9153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39552" y="2924944"/>
            <a:ext cx="7056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Controle Interno Preventivo</a:t>
            </a: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Mecanismos  institucionais</a:t>
            </a: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Prevenção e Controle da Corrupção</a:t>
            </a:r>
          </a:p>
          <a:p>
            <a:endParaRPr lang="pt-BR" sz="28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1248"/>
            <a:ext cx="147565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01208"/>
            <a:ext cx="7244885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27584" y="1340768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Corregedoria Geral da Administração – Casa Civil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Corregedoria Administrativa do Sistema Penitenciário  - SAP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Corregedoria da Fiscalização Tributária – CORCAT - SEFAZ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Corregedoria da Polícia Militar - SSP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Corregedoria Geral da Polícia Civil - SSP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Corregedoria Geral de Polícia – SSP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Corregedoria Geral da Procuradoria Geral do Estado - PGE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Corregedoria da Fundação Casa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476672"/>
            <a:ext cx="5973911" cy="43373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CORREGEDORIAS</a:t>
            </a:r>
            <a:endParaRPr lang="pt-BR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547664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SECRETARIAS DE ESTADO → 1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EMPRESAS → 15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AUTARQUIAS → 10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FUNDAÇÕES → 8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692696"/>
            <a:ext cx="4032447" cy="361727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AUDITORIA INTERNA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475656" y="2348880"/>
            <a:ext cx="3960439" cy="3600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OUVIDORIAS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75656" y="28529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SECRETARIAS DE ESTADO →  25</a:t>
            </a:r>
          </a:p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       Total de Ouvidorias nas Secretarias : 187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EMPRESAS → 17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AUTARQUIAS → 22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FUNDAÇÕES → 15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1475656" y="4365104"/>
            <a:ext cx="3960439" cy="3600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COMISSÃO DE ÉTICA</a:t>
            </a:r>
            <a:endParaRPr kumimoji="0" lang="pt-BR" sz="1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19672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SECRETARIAS DE ESTADO → 17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EMPRESAS → 2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AUTARQUIAS → 12</a:t>
            </a: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 FUNDAÇÕES → 3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323850" y="1484313"/>
            <a:ext cx="8604250" cy="46085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alpha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173038" y="1671638"/>
            <a:ext cx="8820150" cy="5257800"/>
            <a:chOff x="4667" y="3723"/>
            <a:chExt cx="7998" cy="4320"/>
          </a:xfrm>
        </p:grpSpPr>
        <p:sp>
          <p:nvSpPr>
            <p:cNvPr id="5" name="AutoShape 18"/>
            <p:cNvSpPr>
              <a:spLocks noChangeAspect="1" noChangeArrowheads="1" noTextEdit="1"/>
            </p:cNvSpPr>
            <p:nvPr/>
          </p:nvSpPr>
          <p:spPr bwMode="auto">
            <a:xfrm>
              <a:off x="4667" y="3723"/>
              <a:ext cx="799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8501" y="663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7517" y="5813"/>
              <a:ext cx="2462" cy="148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CASA CIVIL/CGA</a:t>
              </a:r>
              <a:endPara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  OUVIDORIA GERAL</a:t>
              </a:r>
              <a:endPara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  AUDITORIA GERAL</a:t>
              </a:r>
            </a:p>
            <a:p>
              <a:pPr eaLnBrk="0" hangingPunct="0">
                <a:defRPr/>
              </a:pPr>
              <a:endPara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buFont typeface="Arial" pitchFamily="34" charset="0"/>
                <a:buChar char="•"/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Conselho de Transparência</a:t>
              </a:r>
            </a:p>
            <a:p>
              <a:pPr algn="ctr" eaLnBrk="0" hangingPunct="0">
                <a:buFont typeface="Arial" pitchFamily="34" charset="0"/>
                <a:buChar char="•"/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Comissão de Ética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254" y="5107"/>
              <a:ext cx="2195" cy="136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SECRETARIA DE GESTÃO PÚBLICA</a:t>
              </a:r>
              <a:endPara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 UDEMO</a:t>
              </a:r>
              <a:endPara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  COMISSÃO DE CENTRALIZAÇÃO DE INFORMAÇÕES DO ESTADO</a:t>
              </a:r>
              <a:endPara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6495" y="3746"/>
              <a:ext cx="2220" cy="130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PGE</a:t>
              </a:r>
              <a:endPara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COORDENADORIA DE PROCEDIMENTOS DISCIPLINARES</a:t>
              </a:r>
              <a:endPara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0021" y="5226"/>
              <a:ext cx="2089" cy="146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SECRETARIA DO PLANEJAMENTO</a:t>
              </a:r>
              <a:endPara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COORDENADORIA DE PLANEJAMENTO E AVALIAÇÃO (CPA)</a:t>
              </a:r>
              <a:endPara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8911" y="3806"/>
              <a:ext cx="2155" cy="135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SECRETARIA DA FAZENDA</a:t>
              </a:r>
              <a:endPara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pt-BR" sz="12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DEPARTAMENTO DE CONTROLE  E AVALIAÇÃO (DCA</a:t>
              </a:r>
              <a:r>
                <a:rPr lang="pt-BR" sz="1000" b="1" dirty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lang="pt-BR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476672"/>
            <a:ext cx="5973911" cy="43373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SISTEMA ESTADUAL DE CONTROLADORIA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39"/>
          <p:cNvSpPr/>
          <p:nvPr/>
        </p:nvSpPr>
        <p:spPr>
          <a:xfrm>
            <a:off x="6535737" y="6093296"/>
            <a:ext cx="2608263" cy="7647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     Sistemas antes acessados pela CGA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latin typeface="Arial" pitchFamily="34" charset="0"/>
                <a:cs typeface="Arial" pitchFamily="34" charset="0"/>
              </a:rPr>
              <a:t>        Sistemas acessados pelo novo Decreto</a:t>
            </a:r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7789863" y="3357563"/>
            <a:ext cx="885825" cy="463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>
                <a:cs typeface="Times New Roman" pitchFamily="18" charset="0"/>
              </a:rPr>
              <a:t>AUDESP</a:t>
            </a:r>
            <a:endParaRPr lang="pt-BR" sz="800" dirty="0"/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5219700" y="3357563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SAAP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1309688" y="3429000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COAG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4838700" y="5300663"/>
            <a:ext cx="885825" cy="392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</a:rPr>
              <a:t>SOE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140200" y="4117975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SIGA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508625" y="1412875"/>
            <a:ext cx="1101725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CADASTRO DE REGULARIDADE DE MUNICÍPIO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11" name="Rectangle 74"/>
          <p:cNvSpPr>
            <a:spLocks noChangeArrowheads="1"/>
          </p:cNvSpPr>
          <p:nvPr/>
        </p:nvSpPr>
        <p:spPr bwMode="auto">
          <a:xfrm>
            <a:off x="3059113" y="2749550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GDAE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13" name="Rectangle 55"/>
          <p:cNvSpPr>
            <a:spLocks noChangeArrowheads="1"/>
          </p:cNvSpPr>
          <p:nvPr/>
        </p:nvSpPr>
        <p:spPr bwMode="auto">
          <a:xfrm>
            <a:off x="4211638" y="1412875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CADESP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14" name="Rectangle 43"/>
          <p:cNvSpPr>
            <a:spLocks noChangeArrowheads="1"/>
          </p:cNvSpPr>
          <p:nvPr/>
        </p:nvSpPr>
        <p:spPr bwMode="auto">
          <a:xfrm>
            <a:off x="7308850" y="2708275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SGPI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3973513" y="3397250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CADTERC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084888" y="2708275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</a:rPr>
              <a:t>SAO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830638" y="2060575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CADFOR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5364163" y="4076700"/>
            <a:ext cx="885825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SAI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19" name="Rectangle 74"/>
          <p:cNvSpPr>
            <a:spLocks noChangeArrowheads="1"/>
          </p:cNvSpPr>
          <p:nvPr/>
        </p:nvSpPr>
        <p:spPr bwMode="auto">
          <a:xfrm>
            <a:off x="5199063" y="2060575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SIVISA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auto">
          <a:xfrm>
            <a:off x="4643438" y="2749550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</a:rPr>
              <a:t>SIEDESC</a:t>
            </a:r>
          </a:p>
        </p:txBody>
      </p:sp>
      <p:sp>
        <p:nvSpPr>
          <p:cNvPr id="21" name="Rectangle 43"/>
          <p:cNvSpPr>
            <a:spLocks noChangeArrowheads="1"/>
          </p:cNvSpPr>
          <p:nvPr/>
        </p:nvSpPr>
        <p:spPr bwMode="auto">
          <a:xfrm>
            <a:off x="7646988" y="4005263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E-DIPAM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2916238" y="1412875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GUIARH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2533650" y="2028825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latin typeface="Calibri" pitchFamily="34" charset="0"/>
                <a:cs typeface="+mn-cs"/>
              </a:rPr>
              <a:t>CADIN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516688" y="2060575"/>
            <a:ext cx="885825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SIMPA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26" name="Rectangle 74"/>
          <p:cNvSpPr>
            <a:spLocks noChangeArrowheads="1"/>
          </p:cNvSpPr>
          <p:nvPr/>
        </p:nvSpPr>
        <p:spPr bwMode="auto">
          <a:xfrm>
            <a:off x="539750" y="2708275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</a:rPr>
              <a:t>SIAFÍSICO</a:t>
            </a:r>
          </a:p>
        </p:txBody>
      </p:sp>
      <p:sp>
        <p:nvSpPr>
          <p:cNvPr id="27" name="Rectangle 55"/>
          <p:cNvSpPr>
            <a:spLocks noChangeArrowheads="1"/>
          </p:cNvSpPr>
          <p:nvPr/>
        </p:nvSpPr>
        <p:spPr bwMode="auto">
          <a:xfrm>
            <a:off x="6565900" y="3357563"/>
            <a:ext cx="885825" cy="463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" dirty="0"/>
              <a:t>SGMC</a:t>
            </a:r>
          </a:p>
        </p:txBody>
      </p:sp>
      <p:sp>
        <p:nvSpPr>
          <p:cNvPr id="28" name="Rectangle 43"/>
          <p:cNvSpPr>
            <a:spLocks noChangeArrowheads="1"/>
          </p:cNvSpPr>
          <p:nvPr/>
        </p:nvSpPr>
        <p:spPr bwMode="auto">
          <a:xfrm>
            <a:off x="3686175" y="5300663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SGP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2555875" y="3429000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SIGEF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565900" y="4076700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</a:rPr>
              <a:t>CIGER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6084888" y="4797425"/>
            <a:ext cx="1000125" cy="534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SICAP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539750" y="4076700"/>
            <a:ext cx="885825" cy="465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SIAFEM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1835150" y="2781300"/>
            <a:ext cx="885825" cy="4651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SIGEO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3635375" y="4692650"/>
            <a:ext cx="2232025" cy="465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Sistema Eletrônico de Acompanhamento dos Processos Administrativos Disciplinares da PGE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107950" y="1125538"/>
            <a:ext cx="8964613" cy="475138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tângulo 67"/>
          <p:cNvSpPr/>
          <p:nvPr/>
        </p:nvSpPr>
        <p:spPr>
          <a:xfrm>
            <a:off x="323850" y="661988"/>
            <a:ext cx="8429625" cy="3381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Corregedoria Geral da Administração tem acesso aos seguintes Sistemas:</a:t>
            </a:r>
          </a:p>
        </p:txBody>
      </p:sp>
      <p:sp>
        <p:nvSpPr>
          <p:cNvPr id="69" name="Seta para baixo 68"/>
          <p:cNvSpPr/>
          <p:nvPr/>
        </p:nvSpPr>
        <p:spPr>
          <a:xfrm>
            <a:off x="539750" y="1196975"/>
            <a:ext cx="428625" cy="19685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" name="Rectangle 74"/>
          <p:cNvSpPr>
            <a:spLocks noChangeArrowheads="1"/>
          </p:cNvSpPr>
          <p:nvPr/>
        </p:nvSpPr>
        <p:spPr bwMode="auto">
          <a:xfrm>
            <a:off x="2987675" y="4076700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</a:rPr>
              <a:t>Sanções</a:t>
            </a:r>
          </a:p>
        </p:txBody>
      </p:sp>
      <p:sp>
        <p:nvSpPr>
          <p:cNvPr id="36" name="Rectangle 74"/>
          <p:cNvSpPr>
            <a:spLocks noChangeArrowheads="1"/>
          </p:cNvSpPr>
          <p:nvPr/>
        </p:nvSpPr>
        <p:spPr bwMode="auto">
          <a:xfrm>
            <a:off x="1187450" y="1989138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</a:rPr>
              <a:t>Jucesp</a:t>
            </a:r>
          </a:p>
        </p:txBody>
      </p:sp>
      <p:sp>
        <p:nvSpPr>
          <p:cNvPr id="37" name="Rectangle 74"/>
          <p:cNvSpPr>
            <a:spLocks noChangeArrowheads="1"/>
          </p:cNvSpPr>
          <p:nvPr/>
        </p:nvSpPr>
        <p:spPr bwMode="auto">
          <a:xfrm>
            <a:off x="1835150" y="4076700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</a:rPr>
              <a:t>Terceirizados</a:t>
            </a:r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250825" y="3357563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</a:rPr>
              <a:t>AEP – Bens e Valores</a:t>
            </a:r>
          </a:p>
        </p:txBody>
      </p:sp>
      <p:sp>
        <p:nvSpPr>
          <p:cNvPr id="39" name="Rectangle 74"/>
          <p:cNvSpPr>
            <a:spLocks noChangeArrowheads="1"/>
          </p:cNvSpPr>
          <p:nvPr/>
        </p:nvSpPr>
        <p:spPr bwMode="auto">
          <a:xfrm>
            <a:off x="2246313" y="4868863"/>
            <a:ext cx="885825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</a:rPr>
              <a:t>SML – Sis. Mon. Licitações</a:t>
            </a:r>
          </a:p>
        </p:txBody>
      </p:sp>
      <p:sp>
        <p:nvSpPr>
          <p:cNvPr id="41" name="Seta para baixo 40"/>
          <p:cNvSpPr/>
          <p:nvPr/>
        </p:nvSpPr>
        <p:spPr>
          <a:xfrm>
            <a:off x="7885113" y="1196975"/>
            <a:ext cx="428625" cy="196850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6516216" y="6309320"/>
            <a:ext cx="288925" cy="1444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6516216" y="6525344"/>
            <a:ext cx="288925" cy="142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0" name="Rectangle 55"/>
          <p:cNvSpPr>
            <a:spLocks noChangeArrowheads="1"/>
          </p:cNvSpPr>
          <p:nvPr/>
        </p:nvSpPr>
        <p:spPr bwMode="auto">
          <a:xfrm>
            <a:off x="7812088" y="3357563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cs typeface="Times New Roman" pitchFamily="18" charset="0"/>
              </a:rPr>
              <a:t>AUDESP</a:t>
            </a:r>
            <a:endParaRPr lang="pt-BR" sz="1000" b="1" dirty="0">
              <a:solidFill>
                <a:schemeClr val="tx1"/>
              </a:solidFill>
            </a:endParaRPr>
          </a:p>
        </p:txBody>
      </p:sp>
      <p:sp>
        <p:nvSpPr>
          <p:cNvPr id="51" name="Rectangle 55"/>
          <p:cNvSpPr>
            <a:spLocks noChangeArrowheads="1"/>
          </p:cNvSpPr>
          <p:nvPr/>
        </p:nvSpPr>
        <p:spPr bwMode="auto">
          <a:xfrm>
            <a:off x="6588125" y="3357563"/>
            <a:ext cx="885825" cy="46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</a:rPr>
              <a:t>SGMC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1484784"/>
            <a:ext cx="493160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Capacitação de Agentes Públicos</a:t>
            </a:r>
          </a:p>
          <a:p>
            <a:endParaRPr lang="pt-BR" sz="2800" dirty="0" smtClean="0">
              <a:solidFill>
                <a:srgbClr val="C00000"/>
              </a:solidFill>
            </a:endParaRPr>
          </a:p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Presencial </a:t>
            </a:r>
          </a:p>
          <a:p>
            <a:endParaRPr lang="pt-B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a Distância</a:t>
            </a:r>
          </a:p>
          <a:p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81128"/>
            <a:ext cx="20478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2372188" cy="50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268288" y="1793875"/>
            <a:ext cx="8607425" cy="332398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  <a:alpha val="34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800" b="1" dirty="0">
                <a:solidFill>
                  <a:srgbClr val="17375E"/>
                </a:solidFill>
              </a:rPr>
              <a:t> Tribunal de Justiça-Corregedoria Geral da Justiça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800" b="1" dirty="0">
                <a:solidFill>
                  <a:srgbClr val="17375E"/>
                </a:solidFill>
              </a:rPr>
              <a:t> Procuradoria Geral da Justiça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800" b="1" dirty="0">
                <a:solidFill>
                  <a:srgbClr val="17375E"/>
                </a:solidFill>
              </a:rPr>
              <a:t> Tribunal de Contas do Estado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800" b="1" dirty="0">
                <a:solidFill>
                  <a:srgbClr val="17375E"/>
                </a:solidFill>
              </a:rPr>
              <a:t> Controladoria Geral da União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2800" b="1" dirty="0">
                <a:solidFill>
                  <a:srgbClr val="17375E"/>
                </a:solidFill>
              </a:rPr>
              <a:t> Corregedoria Geral do Município de São Paulo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476672"/>
            <a:ext cx="5973911" cy="433735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COOPERAÇÃO TÉCNICA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052736"/>
            <a:ext cx="855157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699792" y="548680"/>
            <a:ext cx="310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</a:rPr>
              <a:t>Controle social - Transparência</a:t>
            </a:r>
            <a:endParaRPr lang="pt-BR" b="1" dirty="0">
              <a:solidFill>
                <a:schemeClr val="accent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263" y="1000125"/>
            <a:ext cx="6467475" cy="4857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38225"/>
            <a:ext cx="7715250" cy="4781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75656" y="141277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857232"/>
            <a:ext cx="6157936" cy="53305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908720"/>
            <a:ext cx="83629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7588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5652120" y="332656"/>
            <a:ext cx="234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Brasil: Posição :73 (3.8)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72009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71802" y="928670"/>
            <a:ext cx="3443287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www.pregao.sp.gov.br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1357313"/>
            <a:ext cx="6291263" cy="4592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3275856" y="5486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www.sancoes.sp.gov.br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476672"/>
            <a:ext cx="283531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475656" y="548680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E-DIÁRIO </a:t>
            </a:r>
          </a:p>
          <a:p>
            <a:endParaRPr lang="pt-BR" dirty="0" smtClean="0"/>
          </a:p>
          <a:p>
            <a:r>
              <a:rPr lang="pt-BR" dirty="0" smtClean="0"/>
              <a:t>Todos os dias, o conteúdo do Diário Oficial do Estado de São Paulo é publicado integralmente no DO.online </a:t>
            </a:r>
          </a:p>
          <a:p>
            <a:endParaRPr lang="pt-BR" dirty="0" smtClean="0"/>
          </a:p>
          <a:p>
            <a:r>
              <a:rPr lang="pt-BR" dirty="0" smtClean="0"/>
              <a:t>Pesquisa em todo o acervo do Diário Oficial desde maio de  1891.</a:t>
            </a:r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92896"/>
            <a:ext cx="4636565" cy="35863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1228725"/>
            <a:ext cx="8067675" cy="4400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6672"/>
            <a:ext cx="1990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962025"/>
            <a:ext cx="76866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9663" y="1124745"/>
            <a:ext cx="7209976" cy="44330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6988558" cy="3083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E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24744"/>
            <a:ext cx="7670179" cy="4715718"/>
          </a:xfrm>
          <a:prstGeom prst="rect">
            <a:avLst/>
          </a:prstGeom>
          <a:noFill/>
          <a:ln w="9525">
            <a:solidFill>
              <a:schemeClr val="tx1">
                <a:alpha val="34117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8161489" cy="40867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12"/>
          <p:cNvSpPr txBox="1"/>
          <p:nvPr/>
        </p:nvSpPr>
        <p:spPr>
          <a:xfrm>
            <a:off x="500034" y="1389045"/>
            <a:ext cx="8286808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+mn-lt"/>
                <a:cs typeface="+mn-cs"/>
              </a:rPr>
              <a:t>  </a:t>
            </a:r>
            <a:r>
              <a:rPr lang="pt-BR" b="1" dirty="0">
                <a:latin typeface="+mn-lt"/>
                <a:cs typeface="+mn-cs"/>
              </a:rPr>
              <a:t>SISTEMAS DE GERENCIAMENTO DE CONTRATOS DE SERVIÇOS TERCEIRIZADOS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1071563" y="1947863"/>
            <a:ext cx="3143250" cy="42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u="sng" dirty="0"/>
              <a:t>www.terceirizados.sp.gov.br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03491"/>
            <a:ext cx="36433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10"/>
          <p:cNvSpPr txBox="1"/>
          <p:nvPr/>
        </p:nvSpPr>
        <p:spPr>
          <a:xfrm>
            <a:off x="5643563" y="2817813"/>
            <a:ext cx="2500312" cy="42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u="sng" dirty="0"/>
              <a:t>www.cadterc.sp.gov.br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284984"/>
            <a:ext cx="3356024" cy="301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28662" y="714356"/>
          <a:ext cx="6929486" cy="5286416"/>
        </p:xfrm>
        <a:graphic>
          <a:graphicData uri="http://schemas.openxmlformats.org/drawingml/2006/table">
            <a:tbl>
              <a:tblPr/>
              <a:tblGrid>
                <a:gridCol w="1735472"/>
                <a:gridCol w="1041283"/>
                <a:gridCol w="4152731"/>
              </a:tblGrid>
              <a:tr h="2000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CORREGEDORIA GERAL DA ADMINISTRAÇÃO - CASA CIVIL - Decreto nº 57.500/2011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518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TABELA DE ECONOMIA GERADA EM DECORRÊNCIA DA ATUAÇÃO CORRECIONAL - 1º TRIMESTRE DE 2012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42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CORREGEDORIAS SETORIAIS - UNIDADES DESTACADAS EM SECRETARIAS DE ESTADO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VALORES EM R$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OBSERVAÇÕES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8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Setorial Saúde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2.000.000,00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calculado em função da neutralização de quadrilha que revendia medicamentos de alto custo, de origem pública e privada, em mercado ilícito. "Operação Medula III", em parceria com a Polícia Civil e Ministério Público. Estimativa dos valores relacionados aos medicamentos públicos.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DEPARTAMENTOS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VALORES EM R$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OBSERVAÇÕES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4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Monitoramento de Contratos Terceirizados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11.099.745,63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calculado em função da análise de contratos de serviços terceirizados, com valor acima do referencial, e então corrigidos e ajustados.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Apurações e em Licitações, Contratos e Indenizações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694.077.085,00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calculado como economia gerada pela utilização do instrumento de Pregão Eletrônico, em função da negociação realizada nos respectivos pregões, considerando a diferença entre o valor previsto e o valor negociado.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Inspeção em Obras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75.940,17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identificado em função de inspeções em obras que verificaram gastos irregulares, que apresentaram a necessidade de devolução aos cofres públicos.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Análise de Prestação de Contas e Diárias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125,65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identificado como diárias pagas a servidores públicos de maneira irregular, ou prestações de contas irregulares, o que exige a devolução aos cofres públicos dos valores apurados.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4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TOTAL DE ECONOMIA ESTIMADA ATRAVÉS DA ATIVIDADE CORRECIONAL EXCLUSIVAMENTE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13.175.811,45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Sem incluir a economia gerada pela obrigatoriedade da utilização do sistema de Pregão Eletrônico.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TOTAL DE ECNOMIA ESTIMADA APENAS PELO USO DO PREGÃO ELETRÔNICO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E46D0A"/>
                          </a:solidFill>
                          <a:latin typeface="Calibri"/>
                        </a:rPr>
                        <a:t>694.077.085,00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ECONOMIA ESTIMADA / TOTAL GERAL</a:t>
                      </a:r>
                    </a:p>
                  </a:txBody>
                  <a:tcPr marL="3671" marR="3671" marT="3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707.252.896,45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Cálculo gerado através da soma entre o total de economia estimada através da atividade correcional e o total de economia gerada através do uso de Pregão Eletrônico.</a:t>
                      </a:r>
                    </a:p>
                  </a:txBody>
                  <a:tcPr marL="3671" marR="3671" marT="3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052513"/>
            <a:ext cx="51625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691680" y="501317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Atualizando o custo da corrupção para valores do PIB divulgado em 2010, temos:</a:t>
            </a:r>
          </a:p>
          <a:p>
            <a:r>
              <a:rPr lang="pt-BR" dirty="0" smtClean="0"/>
              <a:t>- o custo médio da corrupção no Brasil é estimado entre 1,38% a 2,3% do PIB, isto é, </a:t>
            </a:r>
            <a:r>
              <a:rPr lang="pt-BR" b="1" dirty="0" smtClean="0"/>
              <a:t>de R$50,8 bilhões a R$84,5 bilhões </a:t>
            </a:r>
            <a:r>
              <a:rPr lang="pt-BR" dirty="0" smtClean="0"/>
              <a:t>(em reais de 2010).</a:t>
            </a:r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67544" y="980728"/>
            <a:ext cx="82809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Combate ao enriquecimento ilícito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Decreto nº 58.276, de 07 de agosto de 2.012</a:t>
            </a:r>
          </a:p>
          <a:p>
            <a:endParaRPr lang="pt-BR" sz="2000" b="1" dirty="0" smtClean="0"/>
          </a:p>
          <a:p>
            <a:r>
              <a:rPr lang="pt-BR" sz="2000" dirty="0" smtClean="0"/>
              <a:t>Disciplina a apuração preliminar atinente a enriquecimento ilícito de agentes públicos estaduais e dá providências correlatas</a:t>
            </a:r>
          </a:p>
          <a:p>
            <a:endParaRPr lang="pt-BR" sz="2000" dirty="0" smtClean="0"/>
          </a:p>
          <a:p>
            <a:endParaRPr lang="pt-BR" sz="2000" b="1" dirty="0" smtClean="0"/>
          </a:p>
          <a:p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AEP</a:t>
            </a:r>
          </a:p>
          <a:p>
            <a:endParaRPr lang="pt-BR" sz="2000" b="1" dirty="0" smtClean="0">
              <a:solidFill>
                <a:srgbClr val="C00000"/>
              </a:solidFill>
            </a:endParaRPr>
          </a:p>
          <a:p>
            <a:r>
              <a:rPr lang="pt-BR" sz="2000" b="1" dirty="0" smtClean="0"/>
              <a:t>Acompanhamento de evolução Patrimonial</a:t>
            </a:r>
          </a:p>
          <a:p>
            <a:endParaRPr lang="pt-BR" dirty="0" smtClean="0"/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00138" y="1185863"/>
            <a:ext cx="6985000" cy="4432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17375E"/>
                </a:solidFill>
              </a:rPr>
              <a:t>Resultados Esperados:</a:t>
            </a:r>
          </a:p>
          <a:p>
            <a:pPr>
              <a:defRPr/>
            </a:pPr>
            <a:endParaRPr lang="pt-BR" sz="2400" b="1" dirty="0">
              <a:solidFill>
                <a:srgbClr val="17375E"/>
              </a:solidFill>
            </a:endParaRPr>
          </a:p>
          <a:p>
            <a:pPr>
              <a:defRPr/>
            </a:pPr>
            <a:r>
              <a:rPr lang="pt-BR" sz="2400" dirty="0">
                <a:solidFill>
                  <a:srgbClr val="17375E"/>
                </a:solidFill>
              </a:rPr>
              <a:t>Ampliação da ação preventiva</a:t>
            </a:r>
          </a:p>
          <a:p>
            <a:pPr>
              <a:defRPr/>
            </a:pPr>
            <a:r>
              <a:rPr lang="pt-BR" sz="2400" dirty="0">
                <a:solidFill>
                  <a:srgbClr val="17375E"/>
                </a:solidFill>
              </a:rPr>
              <a:t>Valorização das carreiras de Estado e do serviço público de qualidade</a:t>
            </a:r>
          </a:p>
          <a:p>
            <a:pPr>
              <a:defRPr/>
            </a:pPr>
            <a:r>
              <a:rPr lang="pt-BR" sz="2400" dirty="0">
                <a:solidFill>
                  <a:srgbClr val="17375E"/>
                </a:solidFill>
              </a:rPr>
              <a:t>Difusão da ética e da legalidade </a:t>
            </a:r>
          </a:p>
          <a:p>
            <a:pPr>
              <a:defRPr/>
            </a:pPr>
            <a:r>
              <a:rPr lang="pt-BR" sz="2400" dirty="0">
                <a:solidFill>
                  <a:srgbClr val="17375E"/>
                </a:solidFill>
              </a:rPr>
              <a:t>Enfrentamento estratégico da corrupção</a:t>
            </a:r>
          </a:p>
          <a:p>
            <a:pPr>
              <a:defRPr/>
            </a:pPr>
            <a:r>
              <a:rPr lang="pt-BR" sz="2400" dirty="0">
                <a:solidFill>
                  <a:srgbClr val="17375E"/>
                </a:solidFill>
              </a:rPr>
              <a:t>Combate à impunidade</a:t>
            </a:r>
          </a:p>
          <a:p>
            <a:pPr>
              <a:defRPr/>
            </a:pPr>
            <a:r>
              <a:rPr lang="pt-BR" sz="2400" dirty="0">
                <a:solidFill>
                  <a:srgbClr val="17375E"/>
                </a:solidFill>
              </a:rPr>
              <a:t>Mais transparência nas parcerias com entidades</a:t>
            </a:r>
          </a:p>
          <a:p>
            <a:pPr>
              <a:defRPr/>
            </a:pPr>
            <a:r>
              <a:rPr lang="pt-BR" sz="2400" dirty="0">
                <a:solidFill>
                  <a:srgbClr val="17375E"/>
                </a:solidFill>
              </a:rPr>
              <a:t>Melhor controle sobre o dinheiro público</a:t>
            </a:r>
          </a:p>
          <a:p>
            <a:pPr>
              <a:defRPr/>
            </a:pPr>
            <a:r>
              <a:rPr lang="pt-BR" sz="2400" dirty="0">
                <a:solidFill>
                  <a:srgbClr val="17375E"/>
                </a:solidFill>
              </a:rPr>
              <a:t>Sem custos adicionais</a:t>
            </a:r>
          </a:p>
          <a:p>
            <a:pPr>
              <a:defRPr/>
            </a:pPr>
            <a:endParaRPr lang="pt-BR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989840" y="1340768"/>
            <a:ext cx="9358347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31640" y="908720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endParaRPr lang="en-US" dirty="0" smtClean="0"/>
          </a:p>
          <a:p>
            <a:pPr algn="ctr">
              <a:buFont typeface="Arial" pitchFamily="34" charset="0"/>
              <a:buNone/>
            </a:pPr>
            <a:endParaRPr lang="en-US" dirty="0" smtClean="0"/>
          </a:p>
          <a:p>
            <a:pPr algn="ctr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9144001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51520" y="27809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pPr algn="ctr">
              <a:buFont typeface="Arial" pitchFamily="34" charset="0"/>
              <a:buNone/>
            </a:pPr>
            <a:endParaRPr lang="en-US" dirty="0" smtClean="0"/>
          </a:p>
          <a:p>
            <a:pPr algn="ctr">
              <a:buFont typeface="Arial" pitchFamily="34" charset="0"/>
              <a:buNone/>
            </a:pPr>
            <a:endParaRPr lang="en-US" dirty="0" smtClean="0">
              <a:hlinkClick r:id="rId5"/>
            </a:endParaRPr>
          </a:p>
          <a:p>
            <a:pPr algn="ctr">
              <a:buFont typeface="Arial" pitchFamily="34" charset="0"/>
              <a:buNone/>
            </a:pPr>
            <a:endParaRPr lang="en-US" dirty="0" smtClean="0">
              <a:hlinkClick r:id="rId5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664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0872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6876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00808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88840"/>
            <a:ext cx="91440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611560" y="332656"/>
            <a:ext cx="31652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400" b="1" dirty="0" smtClean="0"/>
              <a:t>Gustavo </a:t>
            </a:r>
            <a:r>
              <a:rPr lang="en-US" sz="2400" b="1" dirty="0" err="1" smtClean="0"/>
              <a:t>Ungaro</a:t>
            </a:r>
            <a:endParaRPr lang="en-US" sz="2400" b="1" dirty="0" smtClean="0"/>
          </a:p>
          <a:p>
            <a:pPr algn="ctr">
              <a:buFont typeface="Arial" pitchFamily="34" charset="0"/>
              <a:buNone/>
            </a:pPr>
            <a:r>
              <a:rPr lang="en-US" sz="2400" b="1" dirty="0" err="1" smtClean="0"/>
              <a:t>Presidente</a:t>
            </a:r>
            <a:endParaRPr lang="en-US" sz="2400" b="1" dirty="0" smtClean="0"/>
          </a:p>
          <a:p>
            <a:pPr algn="ctr">
              <a:buFont typeface="Arial" pitchFamily="34" charset="0"/>
              <a:buNone/>
            </a:pPr>
            <a:endParaRPr lang="en-US" b="1" dirty="0" smtClean="0"/>
          </a:p>
          <a:p>
            <a:pPr algn="ctr"/>
            <a:r>
              <a:rPr lang="en-US" dirty="0" smtClean="0"/>
              <a:t>E-mail: corregedoria@sp.gov.br</a:t>
            </a:r>
          </a:p>
          <a:p>
            <a:pPr algn="ctr">
              <a:buFont typeface="Arial" pitchFamily="34" charset="0"/>
              <a:buNone/>
            </a:pPr>
            <a:endParaRPr lang="en-US" b="1" dirty="0" smtClean="0"/>
          </a:p>
          <a:p>
            <a:pPr algn="ctr"/>
            <a:r>
              <a:rPr lang="en-US" dirty="0" smtClean="0"/>
              <a:t>www.corregedoria.sp.gov.br</a:t>
            </a:r>
          </a:p>
          <a:p>
            <a:pPr algn="ctr"/>
            <a:r>
              <a:rPr lang="en-US" dirty="0" smtClean="0"/>
              <a:t>www.transparencia.sp.gov.br</a:t>
            </a:r>
          </a:p>
          <a:p>
            <a:pPr algn="ctr"/>
            <a:endParaRPr lang="en-US" dirty="0" smtClean="0"/>
          </a:p>
          <a:p>
            <a:pPr algn="ctr">
              <a:buFont typeface="Arial" pitchFamily="34" charset="0"/>
              <a:buNone/>
            </a:pPr>
            <a:endParaRPr lang="en-US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46072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3712098" cy="149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51520" y="18864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Associação Contas Abertas com especialistas no tema, criou o Índice de Transparência, indicador que avalia o conteúdo e o grau de compreensão das informações disponibilizadas pelos gestores públicos.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66713" y="854075"/>
            <a:ext cx="8424862" cy="48625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Corregedoria Geral da Administração</a:t>
            </a:r>
          </a:p>
          <a:p>
            <a:pPr algn="ctr">
              <a:defRPr/>
            </a:pPr>
            <a:endParaRPr lang="pt-BR" sz="2000" dirty="0">
              <a:solidFill>
                <a:srgbClr val="17375E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Missão:</a:t>
            </a:r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pt-BR" dirty="0">
                <a:latin typeface="Arial" charset="0"/>
                <a:cs typeface="Arial" charset="0"/>
              </a:rPr>
              <a:t>defender e promover a legalidade e a moralidade na Administração Pública Estadual, exercitando o controle interno e incentivando a transparência. </a:t>
            </a:r>
          </a:p>
          <a:p>
            <a:pPr algn="ctr"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dirty="0">
                <a:latin typeface="Arial" charset="0"/>
                <a:cs typeface="Arial" charset="0"/>
              </a:rPr>
              <a:t>Integrada por servidores públicos selecionados dentre as diversas carreiras estaduais e investidos na função correcional por ato do Governador.</a:t>
            </a:r>
          </a:p>
          <a:p>
            <a:pPr algn="ctr"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dirty="0">
                <a:latin typeface="Arial" charset="0"/>
                <a:cs typeface="Arial" charset="0"/>
              </a:rPr>
              <a:t>Apuração de denúncias enviadas por cidadãos, </a:t>
            </a:r>
          </a:p>
          <a:p>
            <a:pPr algn="ctr">
              <a:defRPr/>
            </a:pPr>
            <a:r>
              <a:rPr lang="pt-BR" dirty="0">
                <a:latin typeface="Arial" charset="0"/>
                <a:cs typeface="Arial" charset="0"/>
              </a:rPr>
              <a:t>por solicitação de autoridades e por iniciativa própria.</a:t>
            </a:r>
          </a:p>
          <a:p>
            <a:pPr algn="ctr"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dirty="0">
                <a:latin typeface="Arial" charset="0"/>
                <a:cs typeface="Arial" charset="0"/>
              </a:rPr>
              <a:t>Fiscalização do cumprimento de Leis e Decretos.</a:t>
            </a:r>
          </a:p>
          <a:p>
            <a:pPr algn="ctr"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dirty="0">
                <a:latin typeface="Arial" charset="0"/>
                <a:cs typeface="Arial" charset="0"/>
              </a:rPr>
              <a:t>Auditoria Eletrônica de Pregões e Monitoramento</a:t>
            </a:r>
          </a:p>
          <a:p>
            <a:pPr algn="ctr">
              <a:defRPr/>
            </a:pPr>
            <a:r>
              <a:rPr lang="pt-BR" dirty="0">
                <a:latin typeface="Arial" charset="0"/>
                <a:cs typeface="Arial" charset="0"/>
              </a:rPr>
              <a:t> de Contratos de Serviços Terceirizados.</a:t>
            </a:r>
          </a:p>
          <a:p>
            <a:pPr algn="ctr">
              <a:defRPr/>
            </a:pPr>
            <a:endParaRPr lang="pt-BR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dirty="0">
                <a:latin typeface="Arial" charset="0"/>
                <a:cs typeface="Arial" charset="0"/>
              </a:rPr>
              <a:t>Ações preventivas e de Inteligência.</a:t>
            </a:r>
          </a:p>
        </p:txBody>
      </p:sp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angulado 5"/>
          <p:cNvCxnSpPr/>
          <p:nvPr/>
        </p:nvCxnSpPr>
        <p:spPr>
          <a:xfrm>
            <a:off x="2500313" y="1428750"/>
            <a:ext cx="1643062" cy="571500"/>
          </a:xfrm>
          <a:prstGeom prst="bentConnector3">
            <a:avLst>
              <a:gd name="adj1" fmla="val -24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1835150" y="4429125"/>
            <a:ext cx="5737225" cy="369888"/>
          </a:xfrm>
          <a:prstGeom prst="rect">
            <a:avLst/>
          </a:prstGeom>
          <a:noFill/>
          <a:ln w="9525">
            <a:solidFill>
              <a:schemeClr val="accent1">
                <a:alpha val="34901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Corregedorias Setoriais nas Secretarias de Estado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215206" y="5214950"/>
            <a:ext cx="107157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Gestão Pública</a:t>
            </a:r>
          </a:p>
          <a:p>
            <a:pPr algn="ctr"/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90613"/>
            <a:ext cx="7162800" cy="4676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668344" y="6093296"/>
            <a:ext cx="14756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115616" y="1124744"/>
            <a:ext cx="7272808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chemeClr val="tx1"/>
                </a:solidFill>
              </a:rPr>
              <a:t>FORTALECIMENTO INSTITUCIONAL DA CORREGEDORIA GERAL DA ADMINISTRAÇÂO</a:t>
            </a:r>
          </a:p>
          <a:p>
            <a:endParaRPr lang="pt-BR" sz="1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sz="1400" b="1" dirty="0" smtClean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Ouvidoria Geral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Interação entre todas as Ouvidorias do Poder Executivo Estadual, com análise de reclamações mais frequentes e repetitivas.</a:t>
            </a:r>
          </a:p>
          <a:p>
            <a:endParaRPr lang="pt-B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Auditoria Geral:</a:t>
            </a:r>
          </a:p>
          <a:p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Apoio às atividades de auditoria realizadas por órgãos estaduais, troca de informações e eventuais ações conjuntas.</a:t>
            </a:r>
          </a:p>
          <a:p>
            <a:endParaRPr lang="pt-B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Comissão Geral de Ética: </a:t>
            </a:r>
          </a:p>
          <a:p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Orgão consultivo destinado a promover a ética pública, aproveitando a experiência das Comissões já existentes.</a:t>
            </a:r>
          </a:p>
          <a:p>
            <a:endParaRPr lang="pt-BR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pt-BR" b="1" dirty="0" smtClean="0">
                <a:solidFill>
                  <a:schemeClr val="tx1"/>
                </a:solidFill>
              </a:rPr>
              <a:t> Conselho de Transparência da Administração Pública:</a:t>
            </a:r>
          </a:p>
          <a:p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Órgão de natureza consultiva, responsável por consolidar a transparência, eficiência e o compromisso com a moralidade administrativa.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12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8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omissão de Étic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4786314" cy="328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Conselho de Transparência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462182" y="3643314"/>
            <a:ext cx="4681818" cy="32146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4929190" y="285728"/>
            <a:ext cx="42148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Posse da Comissão Geral de Ética</a:t>
            </a:r>
          </a:p>
          <a:p>
            <a:r>
              <a:rPr lang="pt-BR" dirty="0" smtClean="0"/>
              <a:t>Palácio dos Bandeirantes, </a:t>
            </a:r>
          </a:p>
          <a:p>
            <a:r>
              <a:rPr lang="pt-BR" dirty="0" smtClean="0"/>
              <a:t>7 de Agosto de 2012</a:t>
            </a:r>
          </a:p>
          <a:p>
            <a:r>
              <a:rPr lang="pt-BR" dirty="0" smtClean="0"/>
              <a:t>Odete </a:t>
            </a:r>
            <a:r>
              <a:rPr lang="pt-BR" dirty="0" err="1" smtClean="0"/>
              <a:t>Medauar</a:t>
            </a:r>
            <a:endParaRPr lang="pt-BR" dirty="0" smtClean="0"/>
          </a:p>
          <a:p>
            <a:r>
              <a:rPr lang="pt-BR" dirty="0" smtClean="0"/>
              <a:t>Eduardo </a:t>
            </a:r>
            <a:r>
              <a:rPr lang="pt-BR" dirty="0" err="1" smtClean="0"/>
              <a:t>Muylaert</a:t>
            </a:r>
            <a:endParaRPr lang="pt-BR" dirty="0" smtClean="0"/>
          </a:p>
          <a:p>
            <a:r>
              <a:rPr lang="pt-BR" dirty="0" err="1" smtClean="0"/>
              <a:t>Kazuo</a:t>
            </a:r>
            <a:r>
              <a:rPr lang="pt-BR" dirty="0" smtClean="0"/>
              <a:t> Watanabe</a:t>
            </a:r>
          </a:p>
          <a:p>
            <a:r>
              <a:rPr lang="pt-BR" dirty="0" smtClean="0"/>
              <a:t>José Geraldo Brito </a:t>
            </a:r>
            <a:r>
              <a:rPr lang="pt-BR" dirty="0" err="1" smtClean="0"/>
              <a:t>Filomeno</a:t>
            </a:r>
            <a:endParaRPr lang="pt-BR" dirty="0" smtClean="0"/>
          </a:p>
          <a:p>
            <a:r>
              <a:rPr lang="pt-BR" dirty="0" smtClean="0"/>
              <a:t>Flávio Flores da Cunha </a:t>
            </a:r>
            <a:r>
              <a:rPr lang="pt-BR" dirty="0" err="1" smtClean="0"/>
              <a:t>Bierrenbach</a:t>
            </a:r>
            <a:endParaRPr lang="pt-BR" dirty="0" smtClean="0"/>
          </a:p>
          <a:p>
            <a:r>
              <a:rPr lang="pt-BR" dirty="0" smtClean="0"/>
              <a:t>Leopoldo </a:t>
            </a:r>
            <a:r>
              <a:rPr lang="pt-BR" dirty="0" err="1" smtClean="0"/>
              <a:t>Pagotto</a:t>
            </a:r>
            <a:endParaRPr lang="pt-BR" dirty="0" smtClean="0"/>
          </a:p>
          <a:p>
            <a:r>
              <a:rPr lang="pt-BR" dirty="0" smtClean="0"/>
              <a:t>Luiz Fernando Amaral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928662" y="3929066"/>
            <a:ext cx="3786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Posse do Conselho de Transparência</a:t>
            </a:r>
          </a:p>
          <a:p>
            <a:r>
              <a:rPr lang="pt-BR" dirty="0" smtClean="0"/>
              <a:t>Sociedade Civil:</a:t>
            </a:r>
          </a:p>
          <a:p>
            <a:r>
              <a:rPr lang="pt-BR" dirty="0" smtClean="0"/>
              <a:t>Hélio Bicudo</a:t>
            </a:r>
          </a:p>
          <a:p>
            <a:r>
              <a:rPr lang="pt-BR" dirty="0" smtClean="0"/>
              <a:t>Claudio Weber </a:t>
            </a:r>
            <a:r>
              <a:rPr lang="pt-BR" dirty="0" err="1" smtClean="0"/>
              <a:t>Abramo</a:t>
            </a:r>
            <a:endParaRPr lang="pt-BR" dirty="0" smtClean="0"/>
          </a:p>
          <a:p>
            <a:r>
              <a:rPr lang="pt-BR" dirty="0" smtClean="0"/>
              <a:t>Edson Luiz </a:t>
            </a:r>
            <a:r>
              <a:rPr lang="pt-BR" dirty="0" err="1" smtClean="0"/>
              <a:t>Vismona</a:t>
            </a:r>
            <a:endParaRPr lang="pt-BR" dirty="0" smtClean="0"/>
          </a:p>
          <a:p>
            <a:r>
              <a:rPr lang="pt-BR" dirty="0" smtClean="0"/>
              <a:t>Vagner Diniz</a:t>
            </a:r>
          </a:p>
          <a:p>
            <a:r>
              <a:rPr lang="pt-BR" dirty="0" err="1" smtClean="0"/>
              <a:t>Ethevaldo</a:t>
            </a:r>
            <a:r>
              <a:rPr lang="pt-BR" dirty="0" smtClean="0"/>
              <a:t> Siqueira</a:t>
            </a:r>
          </a:p>
          <a:p>
            <a:r>
              <a:rPr lang="pt-BR" dirty="0" smtClean="0"/>
              <a:t>Eduardo Caldas</a:t>
            </a:r>
          </a:p>
          <a:p>
            <a:endParaRPr lang="pt-BR" dirty="0" smtClean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1066</Words>
  <Application>Microsoft Office PowerPoint</Application>
  <PresentationFormat>Apresentação na tela (4:3)</PresentationFormat>
  <Paragraphs>278</Paragraphs>
  <Slides>32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5_Personalizar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Luiz de Carra</dc:creator>
  <cp:lastModifiedBy>Ane</cp:lastModifiedBy>
  <cp:revision>194</cp:revision>
  <dcterms:created xsi:type="dcterms:W3CDTF">2012-05-24T14:19:40Z</dcterms:created>
  <dcterms:modified xsi:type="dcterms:W3CDTF">2012-08-23T16:16:47Z</dcterms:modified>
</cp:coreProperties>
</file>