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418" r:id="rId2"/>
    <p:sldId id="424" r:id="rId3"/>
    <p:sldId id="416" r:id="rId4"/>
    <p:sldId id="415" r:id="rId5"/>
    <p:sldId id="417" r:id="rId6"/>
    <p:sldId id="420" r:id="rId7"/>
    <p:sldId id="421" r:id="rId8"/>
    <p:sldId id="422" r:id="rId9"/>
    <p:sldId id="423" r:id="rId10"/>
  </p:sldIdLst>
  <p:sldSz cx="12190413" cy="6859588"/>
  <p:notesSz cx="6985000" cy="9271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Roboto Condensed" pitchFamily="2" charset="0"/>
      <p:regular r:id="rId16"/>
      <p:bold r:id="rId17"/>
      <p:italic r:id="rId18"/>
      <p:boldItalic r:id="rId19"/>
    </p:embeddedFont>
  </p:embeddedFontLst>
  <p:defaultTextStyle>
    <a:defPPr>
      <a:defRPr lang="pt-BR"/>
    </a:defPPr>
    <a:lvl1pPr marL="0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99CC"/>
    <a:srgbClr val="FF9933"/>
    <a:srgbClr val="CC0066"/>
    <a:srgbClr val="0000CC"/>
    <a:srgbClr val="55A840"/>
    <a:srgbClr val="354152"/>
    <a:srgbClr val="306DC2"/>
    <a:srgbClr val="495A70"/>
    <a:srgbClr val="3981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45" autoAdjust="0"/>
    <p:restoredTop sz="98775" autoAdjust="0"/>
  </p:normalViewPr>
  <p:slideViewPr>
    <p:cSldViewPr snapToGrid="0">
      <p:cViewPr>
        <p:scale>
          <a:sx n="70" d="100"/>
          <a:sy n="70" d="100"/>
        </p:scale>
        <p:origin x="-72" y="-12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B1895459-414A-4A90-8A67-30BE358BE2D3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5325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E9D7F3B6-C313-4774-BA1B-560B430977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5734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30923"/>
            <a:ext cx="10361851" cy="1470366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98BF-B2F5-4F0C-AD3C-C36F67ABB37C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CE65-E887-4CDA-86C6-9D4C9AD6D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98BF-B2F5-4F0C-AD3C-C36F67ABB37C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CE65-E887-4CDA-86C6-9D4C9AD6D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49" y="274705"/>
            <a:ext cx="2742843" cy="585288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705"/>
            <a:ext cx="8025355" cy="585288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98BF-B2F5-4F0C-AD3C-C36F67ABB37C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CE65-E887-4CDA-86C6-9D4C9AD6D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5502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98BF-B2F5-4F0C-AD3C-C36F67ABB37C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CE65-E887-4CDA-86C6-9D4C9AD6D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59" y="4407924"/>
            <a:ext cx="10361851" cy="1362391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98BF-B2F5-4F0C-AD3C-C36F67ABB37C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CE65-E887-4CDA-86C6-9D4C9AD6D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98BF-B2F5-4F0C-AD3C-C36F67ABB37C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CE65-E887-4CDA-86C6-9D4C9AD6D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570" y="1535469"/>
            <a:ext cx="5388332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570" y="2175379"/>
            <a:ext cx="5388332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98BF-B2F5-4F0C-AD3C-C36F67ABB37C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CE65-E887-4CDA-86C6-9D4C9AD6D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98BF-B2F5-4F0C-AD3C-C36F67ABB37C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CE65-E887-4CDA-86C6-9D4C9AD6D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98BF-B2F5-4F0C-AD3C-C36F67ABB37C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CE65-E887-4CDA-86C6-9D4C9AD6D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79" cy="585446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98BF-B2F5-4F0C-AD3C-C36F67ABB37C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CE65-E887-4CDA-86C6-9D4C9AD6D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1715"/>
            <a:ext cx="7314248" cy="56687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98BF-B2F5-4F0C-AD3C-C36F67ABB37C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CE65-E887-4CDA-86C6-9D4C9AD6D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521" y="274700"/>
            <a:ext cx="10971372" cy="1143265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520" y="6357826"/>
            <a:ext cx="2844430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D98BF-B2F5-4F0C-AD3C-C36F67ABB37C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058" y="6357826"/>
            <a:ext cx="3860297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6463" y="6357826"/>
            <a:ext cx="2844430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FCE65-E887-4CDA-86C6-9D4C9AD6D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Image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924" y="649096"/>
            <a:ext cx="4041314" cy="5418896"/>
          </a:xfrm>
          <a:prstGeom prst="rect">
            <a:avLst/>
          </a:prstGeom>
        </p:spPr>
      </p:pic>
      <p:pic>
        <p:nvPicPr>
          <p:cNvPr id="14" name="Imagem 13" descr="Imagem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03" y="1230702"/>
            <a:ext cx="3206231" cy="337690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747239"/>
            <a:ext cx="12204000" cy="112349"/>
          </a:xfrm>
          <a:prstGeom prst="rect">
            <a:avLst/>
          </a:prstGeom>
          <a:solidFill>
            <a:srgbClr val="35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4" name="Imagem 283" descr="edificando_controle_interno_predi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017" y="436913"/>
            <a:ext cx="4698377" cy="606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1" descr="Imagem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174" y="2741809"/>
            <a:ext cx="4486285" cy="3608534"/>
          </a:xfrm>
          <a:prstGeom prst="rect">
            <a:avLst/>
          </a:prstGeom>
        </p:spPr>
      </p:pic>
      <p:pic>
        <p:nvPicPr>
          <p:cNvPr id="41" name="Imagem 40" descr="Imagem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017" y="370869"/>
            <a:ext cx="3340332" cy="1913986"/>
          </a:xfrm>
          <a:prstGeom prst="rect">
            <a:avLst/>
          </a:prstGeom>
        </p:spPr>
      </p:pic>
      <p:pic>
        <p:nvPicPr>
          <p:cNvPr id="40" name="Imagem 39" descr="Imagem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6" y="689661"/>
            <a:ext cx="4199797" cy="5266509"/>
          </a:xfrm>
          <a:prstGeom prst="rect">
            <a:avLst/>
          </a:prstGeom>
        </p:spPr>
      </p:pic>
      <p:pic>
        <p:nvPicPr>
          <p:cNvPr id="13" name="Imagem 12" descr="Predio Estagio 6 - Construíd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302" y="1080654"/>
            <a:ext cx="5362547" cy="510203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0" y="6747239"/>
            <a:ext cx="12204000" cy="112349"/>
          </a:xfrm>
          <a:prstGeom prst="rect">
            <a:avLst/>
          </a:prstGeom>
          <a:solidFill>
            <a:srgbClr val="35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5" name="Grupo 34"/>
          <p:cNvGrpSpPr/>
          <p:nvPr/>
        </p:nvGrpSpPr>
        <p:grpSpPr>
          <a:xfrm>
            <a:off x="3029799" y="1716687"/>
            <a:ext cx="2253989" cy="3134607"/>
            <a:chOff x="3029799" y="1716687"/>
            <a:chExt cx="2253989" cy="3134607"/>
          </a:xfrm>
        </p:grpSpPr>
        <p:cxnSp>
          <p:nvCxnSpPr>
            <p:cNvPr id="19" name="Conector reto 18"/>
            <p:cNvCxnSpPr/>
            <p:nvPr/>
          </p:nvCxnSpPr>
          <p:spPr>
            <a:xfrm rot="10800000" flipV="1">
              <a:off x="3738895" y="1775383"/>
              <a:ext cx="1440000" cy="0"/>
            </a:xfrm>
            <a:prstGeom prst="line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Elipse 19">
              <a:hlinkClick r:id="rId6" action="ppaction://hlinksldjump"/>
            </p:cNvPr>
            <p:cNvSpPr/>
            <p:nvPr/>
          </p:nvSpPr>
          <p:spPr>
            <a:xfrm flipH="1">
              <a:off x="3649303" y="1716687"/>
              <a:ext cx="144016" cy="144016"/>
            </a:xfrm>
            <a:prstGeom prst="ellipse">
              <a:avLst/>
            </a:prstGeom>
            <a:solidFill>
              <a:srgbClr val="354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hlinkClick r:id="rId6" action="ppaction://hlinksldjump"/>
            </p:cNvPr>
            <p:cNvSpPr/>
            <p:nvPr/>
          </p:nvSpPr>
          <p:spPr>
            <a:xfrm flipH="1">
              <a:off x="3920454" y="3104121"/>
              <a:ext cx="144016" cy="144016"/>
            </a:xfrm>
            <a:prstGeom prst="ellipse">
              <a:avLst/>
            </a:prstGeom>
            <a:solidFill>
              <a:srgbClr val="354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 reto 21"/>
            <p:cNvCxnSpPr/>
            <p:nvPr/>
          </p:nvCxnSpPr>
          <p:spPr>
            <a:xfrm rot="10800000" flipV="1">
              <a:off x="4000045" y="3162817"/>
              <a:ext cx="1260000" cy="0"/>
            </a:xfrm>
            <a:prstGeom prst="line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Elipse 24">
              <a:hlinkClick r:id="rId6" action="ppaction://hlinksldjump"/>
            </p:cNvPr>
            <p:cNvSpPr/>
            <p:nvPr/>
          </p:nvSpPr>
          <p:spPr>
            <a:xfrm flipH="1">
              <a:off x="3029799" y="4707278"/>
              <a:ext cx="144016" cy="144016"/>
            </a:xfrm>
            <a:prstGeom prst="ellipse">
              <a:avLst/>
            </a:prstGeom>
            <a:solidFill>
              <a:srgbClr val="354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6" name="Conector reto 25"/>
            <p:cNvCxnSpPr/>
            <p:nvPr/>
          </p:nvCxnSpPr>
          <p:spPr>
            <a:xfrm rot="10800000" flipV="1">
              <a:off x="3123788" y="4765975"/>
              <a:ext cx="2160000" cy="0"/>
            </a:xfrm>
            <a:prstGeom prst="line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6359379" y="3329752"/>
            <a:ext cx="2407722" cy="2600229"/>
            <a:chOff x="6359379" y="3329752"/>
            <a:chExt cx="2407722" cy="2600229"/>
          </a:xfrm>
        </p:grpSpPr>
        <p:cxnSp>
          <p:nvCxnSpPr>
            <p:cNvPr id="30" name="Conector reto 29"/>
            <p:cNvCxnSpPr/>
            <p:nvPr/>
          </p:nvCxnSpPr>
          <p:spPr>
            <a:xfrm rot="10800000" flipV="1">
              <a:off x="6359379" y="5844650"/>
              <a:ext cx="1440000" cy="0"/>
            </a:xfrm>
            <a:prstGeom prst="line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Elipse 30">
              <a:hlinkClick r:id="rId6" action="ppaction://hlinksldjump"/>
            </p:cNvPr>
            <p:cNvSpPr/>
            <p:nvPr/>
          </p:nvSpPr>
          <p:spPr>
            <a:xfrm flipH="1">
              <a:off x="7754204" y="5785965"/>
              <a:ext cx="144016" cy="144016"/>
            </a:xfrm>
            <a:prstGeom prst="ellipse">
              <a:avLst/>
            </a:prstGeom>
            <a:solidFill>
              <a:srgbClr val="354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reto 31"/>
            <p:cNvCxnSpPr/>
            <p:nvPr/>
          </p:nvCxnSpPr>
          <p:spPr>
            <a:xfrm rot="10800000" flipV="1">
              <a:off x="6915762" y="3388448"/>
              <a:ext cx="1800000" cy="0"/>
            </a:xfrm>
            <a:prstGeom prst="line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Elipse 32">
              <a:hlinkClick r:id="rId6" action="ppaction://hlinksldjump"/>
            </p:cNvPr>
            <p:cNvSpPr/>
            <p:nvPr/>
          </p:nvSpPr>
          <p:spPr>
            <a:xfrm flipH="1">
              <a:off x="8623085" y="3329752"/>
              <a:ext cx="144016" cy="144016"/>
            </a:xfrm>
            <a:prstGeom prst="ellipse">
              <a:avLst/>
            </a:prstGeom>
            <a:solidFill>
              <a:srgbClr val="354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m 61" descr="Imagem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87" y="1625719"/>
            <a:ext cx="1615307" cy="1670166"/>
          </a:xfrm>
          <a:prstGeom prst="rect">
            <a:avLst/>
          </a:prstGeom>
        </p:spPr>
      </p:pic>
      <p:pic>
        <p:nvPicPr>
          <p:cNvPr id="61" name="Imagem 60" descr="Imagem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02" y="3057561"/>
            <a:ext cx="11898409" cy="316966"/>
          </a:xfrm>
          <a:prstGeom prst="rect">
            <a:avLst/>
          </a:prstGeom>
        </p:spPr>
      </p:pic>
      <p:pic>
        <p:nvPicPr>
          <p:cNvPr id="58" name="Imagem 57" descr="Imagem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86" y="3993996"/>
            <a:ext cx="4724010" cy="2054182"/>
          </a:xfrm>
          <a:prstGeom prst="rect">
            <a:avLst/>
          </a:prstGeom>
        </p:spPr>
      </p:pic>
      <p:pic>
        <p:nvPicPr>
          <p:cNvPr id="57" name="Imagem 56" descr="Imagem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94" y="442126"/>
            <a:ext cx="4973925" cy="1913986"/>
          </a:xfrm>
          <a:prstGeom prst="rect">
            <a:avLst/>
          </a:prstGeom>
        </p:spPr>
      </p:pic>
      <p:pic>
        <p:nvPicPr>
          <p:cNvPr id="94" name="Imagem 93" descr="Imagem1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8212" y="3164178"/>
            <a:ext cx="2163901" cy="2578395"/>
          </a:xfrm>
          <a:prstGeom prst="rect">
            <a:avLst/>
          </a:prstGeom>
        </p:spPr>
      </p:pic>
      <p:pic>
        <p:nvPicPr>
          <p:cNvPr id="93" name="Imagem 92" descr="Imagem1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2818" y="3148536"/>
            <a:ext cx="1590925" cy="2773451"/>
          </a:xfrm>
          <a:prstGeom prst="rect">
            <a:avLst/>
          </a:prstGeom>
        </p:spPr>
      </p:pic>
      <p:pic>
        <p:nvPicPr>
          <p:cNvPr id="68" name="Imagem 67" descr="Imagem1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0301" y="3137942"/>
            <a:ext cx="1529970" cy="3395192"/>
          </a:xfrm>
          <a:prstGeom prst="rect">
            <a:avLst/>
          </a:prstGeom>
        </p:spPr>
      </p:pic>
      <p:pic>
        <p:nvPicPr>
          <p:cNvPr id="69" name="Imagem 68" descr="Imagem1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2358" y="3132532"/>
            <a:ext cx="1529970" cy="1877413"/>
          </a:xfrm>
          <a:prstGeom prst="rect">
            <a:avLst/>
          </a:prstGeom>
        </p:spPr>
      </p:pic>
      <p:pic>
        <p:nvPicPr>
          <p:cNvPr id="64" name="Imagem 63" descr="Imagem1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4093" y="1621215"/>
            <a:ext cx="1536065" cy="1651880"/>
          </a:xfrm>
          <a:prstGeom prst="rect">
            <a:avLst/>
          </a:prstGeom>
        </p:spPr>
      </p:pic>
      <p:sp>
        <p:nvSpPr>
          <p:cNvPr id="88" name="Retângulo 87"/>
          <p:cNvSpPr/>
          <p:nvPr/>
        </p:nvSpPr>
        <p:spPr>
          <a:xfrm>
            <a:off x="0" y="6747239"/>
            <a:ext cx="12204000" cy="112349"/>
          </a:xfrm>
          <a:prstGeom prst="rect">
            <a:avLst/>
          </a:prstGeom>
          <a:solidFill>
            <a:srgbClr val="35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tângulo 51"/>
          <p:cNvSpPr/>
          <p:nvPr/>
        </p:nvSpPr>
        <p:spPr>
          <a:xfrm>
            <a:off x="8950585" y="2638508"/>
            <a:ext cx="3114000" cy="40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8" name="Imagem 167" descr="Imagem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418" y="342542"/>
            <a:ext cx="3389096" cy="2407721"/>
          </a:xfrm>
          <a:prstGeom prst="rect">
            <a:avLst/>
          </a:prstGeom>
        </p:spPr>
      </p:pic>
      <p:pic>
        <p:nvPicPr>
          <p:cNvPr id="167" name="Imagem 166" descr="Imagem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368" y="4016704"/>
            <a:ext cx="2742973" cy="2456485"/>
          </a:xfrm>
          <a:prstGeom prst="rect">
            <a:avLst/>
          </a:prstGeom>
        </p:spPr>
      </p:pic>
      <p:pic>
        <p:nvPicPr>
          <p:cNvPr id="166" name="Imagem 165" descr="Imagem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441" y="931658"/>
            <a:ext cx="3754826" cy="2102946"/>
          </a:xfrm>
          <a:prstGeom prst="rect">
            <a:avLst/>
          </a:prstGeom>
        </p:spPr>
      </p:pic>
      <p:pic>
        <p:nvPicPr>
          <p:cNvPr id="165" name="Imagem 164" descr="Imagem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2" y="377352"/>
            <a:ext cx="4382662" cy="3675584"/>
          </a:xfrm>
          <a:prstGeom prst="rect">
            <a:avLst/>
          </a:prstGeom>
        </p:spPr>
      </p:pic>
      <p:pic>
        <p:nvPicPr>
          <p:cNvPr id="164" name="Imagem 163" descr="Imagem1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12" y="4326903"/>
            <a:ext cx="3791399" cy="2109042"/>
          </a:xfrm>
          <a:prstGeom prst="rect">
            <a:avLst/>
          </a:prstGeom>
        </p:spPr>
      </p:pic>
      <p:pic>
        <p:nvPicPr>
          <p:cNvPr id="5" name="Imagem 4" descr="edificando_controle_interno_predio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4195" y="2638463"/>
            <a:ext cx="3120390" cy="4017645"/>
          </a:xfrm>
          <a:prstGeom prst="rect">
            <a:avLst/>
          </a:prstGeom>
        </p:spPr>
      </p:pic>
      <p:pic>
        <p:nvPicPr>
          <p:cNvPr id="6" name="Imagem 5" descr="edificando_controle_interno_predio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9910" y="2638463"/>
            <a:ext cx="3114675" cy="4017645"/>
          </a:xfrm>
          <a:prstGeom prst="rect">
            <a:avLst/>
          </a:prstGeom>
        </p:spPr>
      </p:pic>
      <p:grpSp>
        <p:nvGrpSpPr>
          <p:cNvPr id="54" name="Grupo 53"/>
          <p:cNvGrpSpPr/>
          <p:nvPr/>
        </p:nvGrpSpPr>
        <p:grpSpPr>
          <a:xfrm>
            <a:off x="7816866" y="5001563"/>
            <a:ext cx="920672" cy="940021"/>
            <a:chOff x="7541100" y="5219273"/>
            <a:chExt cx="920672" cy="940021"/>
          </a:xfrm>
        </p:grpSpPr>
        <p:sp>
          <p:nvSpPr>
            <p:cNvPr id="11" name="CaixaDeTexto 10"/>
            <p:cNvSpPr txBox="1"/>
            <p:nvPr/>
          </p:nvSpPr>
          <p:spPr>
            <a:xfrm>
              <a:off x="7552279" y="5219273"/>
              <a:ext cx="792101" cy="290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 anchor="t" anchorCtr="0">
              <a:noAutofit/>
            </a:bodyPr>
            <a:lstStyle/>
            <a:p>
              <a:pPr>
                <a:lnSpc>
                  <a:spcPts val="1500"/>
                </a:lnSpc>
              </a:pPr>
              <a:r>
                <a:rPr lang="pt-BR" sz="1400" b="1" dirty="0" smtClean="0">
                  <a:solidFill>
                    <a:srgbClr val="2E3A48"/>
                  </a:solidFill>
                  <a:latin typeface="Roboto Condensed" pitchFamily="2" charset="0"/>
                  <a:ea typeface="Roboto Condensed" pitchFamily="2" charset="0"/>
                </a:rPr>
                <a:t>Em projeto</a:t>
              </a:r>
              <a:endParaRPr lang="pt-BR" sz="1400" b="1" dirty="0">
                <a:solidFill>
                  <a:srgbClr val="2E3A48"/>
                </a:solidFill>
                <a:latin typeface="Roboto Condensed" pitchFamily="2" charset="0"/>
                <a:ea typeface="Roboto Condensed" pitchFamily="2" charset="0"/>
              </a:endParaRPr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7541100" y="5716152"/>
              <a:ext cx="920672" cy="443142"/>
              <a:chOff x="8716758" y="3393867"/>
              <a:chExt cx="920672" cy="443142"/>
            </a:xfrm>
          </p:grpSpPr>
          <p:sp>
            <p:nvSpPr>
              <p:cNvPr id="18" name="CaixaDeTexto 17"/>
              <p:cNvSpPr txBox="1"/>
              <p:nvPr/>
            </p:nvSpPr>
            <p:spPr>
              <a:xfrm>
                <a:off x="8989731" y="3436899"/>
                <a:ext cx="647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2000" spc="-100" dirty="0" smtClean="0">
                    <a:solidFill>
                      <a:srgbClr val="CC0066"/>
                    </a:solidFill>
                    <a:latin typeface="Roboto Condensed" pitchFamily="2" charset="0"/>
                    <a:ea typeface="Roboto Condensed" pitchFamily="2" charset="0"/>
                  </a:rPr>
                  <a:t>2,0</a:t>
                </a:r>
                <a:endParaRPr lang="pt-BR" sz="2000" spc="-100" dirty="0">
                  <a:solidFill>
                    <a:srgbClr val="CC0066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8716758" y="3436899"/>
                <a:ext cx="647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spc="-100" dirty="0" smtClean="0">
                    <a:solidFill>
                      <a:srgbClr val="CC0066"/>
                    </a:solidFill>
                    <a:latin typeface="Roboto Condensed" pitchFamily="2" charset="0"/>
                    <a:ea typeface="Roboto Condensed" pitchFamily="2" charset="0"/>
                  </a:rPr>
                  <a:t>0</a:t>
                </a:r>
                <a:endParaRPr lang="pt-BR" sz="2000" spc="-100" dirty="0">
                  <a:solidFill>
                    <a:srgbClr val="CC0066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8781306" y="3393867"/>
                <a:ext cx="445797" cy="26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t" anchorCtr="0">
                <a:noAutofit/>
              </a:bodyPr>
              <a:lstStyle/>
              <a:p>
                <a:pPr>
                  <a:lnSpc>
                    <a:spcPts val="400"/>
                  </a:lnSpc>
                </a:pPr>
                <a:r>
                  <a:rPr lang="pt-BR" sz="800" dirty="0" smtClean="0">
                    <a:solidFill>
                      <a:srgbClr val="CC0066"/>
                    </a:solidFill>
                    <a:latin typeface="Roboto Condensed" pitchFamily="2" charset="0"/>
                    <a:ea typeface="Roboto Condensed" pitchFamily="2" charset="0"/>
                  </a:rPr>
                  <a:t>DE</a:t>
                </a:r>
                <a:endParaRPr lang="pt-BR" sz="800" dirty="0">
                  <a:solidFill>
                    <a:srgbClr val="CC0066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9127085" y="3393867"/>
                <a:ext cx="445797" cy="26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t" anchorCtr="0">
                <a:noAutofit/>
              </a:bodyPr>
              <a:lstStyle/>
              <a:p>
                <a:pPr algn="r">
                  <a:lnSpc>
                    <a:spcPts val="400"/>
                  </a:lnSpc>
                </a:pPr>
                <a:r>
                  <a:rPr lang="pt-BR" sz="800" dirty="0" smtClean="0">
                    <a:solidFill>
                      <a:srgbClr val="CC0066"/>
                    </a:solidFill>
                    <a:latin typeface="Roboto Condensed" pitchFamily="2" charset="0"/>
                    <a:ea typeface="Roboto Condensed" pitchFamily="2" charset="0"/>
                  </a:rPr>
                  <a:t>ATÉ</a:t>
                </a:r>
                <a:endParaRPr lang="pt-BR" sz="800" dirty="0">
                  <a:solidFill>
                    <a:srgbClr val="CC0066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</p:grpSp>
      </p:grpSp>
      <p:grpSp>
        <p:nvGrpSpPr>
          <p:cNvPr id="56" name="Grupo 55"/>
          <p:cNvGrpSpPr/>
          <p:nvPr/>
        </p:nvGrpSpPr>
        <p:grpSpPr>
          <a:xfrm>
            <a:off x="7814922" y="3263581"/>
            <a:ext cx="1156124" cy="914234"/>
            <a:chOff x="7539156" y="3481291"/>
            <a:chExt cx="1156124" cy="914234"/>
          </a:xfrm>
        </p:grpSpPr>
        <p:sp>
          <p:nvSpPr>
            <p:cNvPr id="13" name="CaixaDeTexto 12"/>
            <p:cNvSpPr txBox="1"/>
            <p:nvPr/>
          </p:nvSpPr>
          <p:spPr>
            <a:xfrm>
              <a:off x="7552279" y="3481291"/>
              <a:ext cx="1143001" cy="261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 anchor="t" anchorCtr="0">
              <a:noAutofit/>
            </a:bodyPr>
            <a:lstStyle/>
            <a:p>
              <a:pPr>
                <a:lnSpc>
                  <a:spcPts val="1500"/>
                </a:lnSpc>
              </a:pPr>
              <a:r>
                <a:rPr lang="pt-BR" sz="1400" b="1" dirty="0" smtClean="0">
                  <a:solidFill>
                    <a:srgbClr val="2E3A48"/>
                  </a:solidFill>
                  <a:latin typeface="Roboto Condensed" pitchFamily="2" charset="0"/>
                  <a:ea typeface="Roboto Condensed" pitchFamily="2" charset="0"/>
                </a:rPr>
                <a:t>Construção iniciada</a:t>
              </a:r>
              <a:endParaRPr lang="pt-BR" sz="1400" b="1" dirty="0">
                <a:solidFill>
                  <a:srgbClr val="2E3A48"/>
                </a:solidFill>
                <a:latin typeface="Roboto Condensed" pitchFamily="2" charset="0"/>
                <a:ea typeface="Roboto Condensed" pitchFamily="2" charset="0"/>
              </a:endParaRPr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7539156" y="3952383"/>
              <a:ext cx="920672" cy="443142"/>
              <a:chOff x="8729304" y="4794195"/>
              <a:chExt cx="920672" cy="443142"/>
            </a:xfrm>
          </p:grpSpPr>
          <p:sp>
            <p:nvSpPr>
              <p:cNvPr id="23" name="CaixaDeTexto 22"/>
              <p:cNvSpPr txBox="1"/>
              <p:nvPr/>
            </p:nvSpPr>
            <p:spPr>
              <a:xfrm>
                <a:off x="9002277" y="4837227"/>
                <a:ext cx="647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2000" spc="-100" dirty="0" smtClean="0">
                    <a:solidFill>
                      <a:srgbClr val="FF9933"/>
                    </a:solidFill>
                    <a:latin typeface="Roboto Condensed" pitchFamily="2" charset="0"/>
                    <a:ea typeface="Roboto Condensed" pitchFamily="2" charset="0"/>
                  </a:rPr>
                  <a:t>6,0</a:t>
                </a:r>
                <a:endParaRPr lang="pt-BR" sz="2000" spc="-100" dirty="0">
                  <a:solidFill>
                    <a:srgbClr val="FF9933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8729304" y="4837227"/>
                <a:ext cx="647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spc="-100" dirty="0" smtClean="0">
                    <a:solidFill>
                      <a:srgbClr val="FF9933"/>
                    </a:solidFill>
                    <a:latin typeface="Roboto Condensed" pitchFamily="2" charset="0"/>
                    <a:ea typeface="Roboto Condensed" pitchFamily="2" charset="0"/>
                  </a:rPr>
                  <a:t>4,0</a:t>
                </a:r>
                <a:endParaRPr lang="pt-BR" sz="2000" spc="-100" dirty="0">
                  <a:solidFill>
                    <a:srgbClr val="FF9933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8793852" y="4794195"/>
                <a:ext cx="445797" cy="26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t" anchorCtr="0">
                <a:noAutofit/>
              </a:bodyPr>
              <a:lstStyle/>
              <a:p>
                <a:pPr>
                  <a:lnSpc>
                    <a:spcPts val="400"/>
                  </a:lnSpc>
                </a:pPr>
                <a:r>
                  <a:rPr lang="pt-BR" sz="800" dirty="0" smtClean="0">
                    <a:solidFill>
                      <a:srgbClr val="FF9933"/>
                    </a:solidFill>
                    <a:latin typeface="Roboto Condensed" pitchFamily="2" charset="0"/>
                    <a:ea typeface="Roboto Condensed" pitchFamily="2" charset="0"/>
                  </a:rPr>
                  <a:t>DE</a:t>
                </a:r>
                <a:endParaRPr lang="pt-BR" sz="800" dirty="0">
                  <a:solidFill>
                    <a:srgbClr val="FF9933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9139631" y="4794195"/>
                <a:ext cx="445797" cy="26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t" anchorCtr="0">
                <a:noAutofit/>
              </a:bodyPr>
              <a:lstStyle/>
              <a:p>
                <a:pPr algn="r">
                  <a:lnSpc>
                    <a:spcPts val="400"/>
                  </a:lnSpc>
                </a:pPr>
                <a:r>
                  <a:rPr lang="pt-BR" sz="800" dirty="0" smtClean="0">
                    <a:solidFill>
                      <a:srgbClr val="FF9933"/>
                    </a:solidFill>
                    <a:latin typeface="Roboto Condensed" pitchFamily="2" charset="0"/>
                    <a:ea typeface="Roboto Condensed" pitchFamily="2" charset="0"/>
                  </a:rPr>
                  <a:t>ATÉ</a:t>
                </a:r>
                <a:endParaRPr lang="pt-BR" sz="800" dirty="0">
                  <a:solidFill>
                    <a:srgbClr val="FF9933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</p:grpSp>
      </p:grpSp>
      <p:grpSp>
        <p:nvGrpSpPr>
          <p:cNvPr id="58" name="Grupo 57"/>
          <p:cNvGrpSpPr/>
          <p:nvPr/>
        </p:nvGrpSpPr>
        <p:grpSpPr>
          <a:xfrm>
            <a:off x="7820443" y="1425524"/>
            <a:ext cx="1150603" cy="928719"/>
            <a:chOff x="7544677" y="1643234"/>
            <a:chExt cx="1150603" cy="928719"/>
          </a:xfrm>
        </p:grpSpPr>
        <p:sp>
          <p:nvSpPr>
            <p:cNvPr id="15" name="CaixaDeTexto 14"/>
            <p:cNvSpPr txBox="1"/>
            <p:nvPr/>
          </p:nvSpPr>
          <p:spPr>
            <a:xfrm>
              <a:off x="7552279" y="1643234"/>
              <a:ext cx="1143001" cy="261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 anchor="t" anchorCtr="0">
              <a:noAutofit/>
            </a:bodyPr>
            <a:lstStyle/>
            <a:p>
              <a:pPr>
                <a:lnSpc>
                  <a:spcPts val="1500"/>
                </a:lnSpc>
              </a:pPr>
              <a:r>
                <a:rPr lang="pt-BR" sz="1400" b="1" dirty="0" smtClean="0">
                  <a:solidFill>
                    <a:srgbClr val="2E3A48"/>
                  </a:solidFill>
                  <a:latin typeface="Roboto Condensed" pitchFamily="2" charset="0"/>
                  <a:ea typeface="Roboto Condensed" pitchFamily="2" charset="0"/>
                </a:rPr>
                <a:t>Em acabamento</a:t>
              </a:r>
              <a:endParaRPr lang="pt-BR" sz="1400" b="1" dirty="0">
                <a:solidFill>
                  <a:srgbClr val="2E3A48"/>
                </a:solidFill>
                <a:latin typeface="Roboto Condensed" pitchFamily="2" charset="0"/>
                <a:ea typeface="Roboto Condensed" pitchFamily="2" charset="0"/>
              </a:endParaRPr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7544677" y="2128811"/>
              <a:ext cx="920672" cy="443142"/>
              <a:chOff x="8720334" y="6033153"/>
              <a:chExt cx="920672" cy="443142"/>
            </a:xfrm>
          </p:grpSpPr>
          <p:sp>
            <p:nvSpPr>
              <p:cNvPr id="28" name="CaixaDeTexto 27"/>
              <p:cNvSpPr txBox="1"/>
              <p:nvPr/>
            </p:nvSpPr>
            <p:spPr>
              <a:xfrm>
                <a:off x="8993307" y="6076185"/>
                <a:ext cx="647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2000" spc="-100" dirty="0" smtClean="0">
                    <a:solidFill>
                      <a:srgbClr val="0000CC"/>
                    </a:solidFill>
                    <a:latin typeface="Roboto Condensed" pitchFamily="2" charset="0"/>
                    <a:ea typeface="Roboto Condensed" pitchFamily="2" charset="0"/>
                  </a:rPr>
                  <a:t>9,0</a:t>
                </a:r>
                <a:endParaRPr lang="pt-BR" sz="2000" spc="-100" dirty="0">
                  <a:solidFill>
                    <a:srgbClr val="0000CC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8720334" y="6076185"/>
                <a:ext cx="647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spc="-100" dirty="0" smtClean="0">
                    <a:solidFill>
                      <a:srgbClr val="0000CC"/>
                    </a:solidFill>
                    <a:latin typeface="Roboto Condensed" pitchFamily="2" charset="0"/>
                    <a:ea typeface="Roboto Condensed" pitchFamily="2" charset="0"/>
                  </a:rPr>
                  <a:t>7,5</a:t>
                </a:r>
                <a:endParaRPr lang="pt-BR" sz="2000" spc="-100" dirty="0">
                  <a:solidFill>
                    <a:srgbClr val="0000CC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8784882" y="6033153"/>
                <a:ext cx="445797" cy="26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t" anchorCtr="0">
                <a:noAutofit/>
              </a:bodyPr>
              <a:lstStyle/>
              <a:p>
                <a:pPr>
                  <a:lnSpc>
                    <a:spcPts val="400"/>
                  </a:lnSpc>
                </a:pPr>
                <a:r>
                  <a:rPr lang="pt-BR" sz="800" dirty="0" smtClean="0">
                    <a:solidFill>
                      <a:srgbClr val="0000CC"/>
                    </a:solidFill>
                    <a:latin typeface="Roboto Condensed" pitchFamily="2" charset="0"/>
                    <a:ea typeface="Roboto Condensed" pitchFamily="2" charset="0"/>
                  </a:rPr>
                  <a:t>DE</a:t>
                </a:r>
                <a:endParaRPr lang="pt-BR" sz="800" dirty="0">
                  <a:solidFill>
                    <a:srgbClr val="0000CC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9130661" y="6033153"/>
                <a:ext cx="445797" cy="26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t" anchorCtr="0">
                <a:noAutofit/>
              </a:bodyPr>
              <a:lstStyle/>
              <a:p>
                <a:pPr algn="r">
                  <a:lnSpc>
                    <a:spcPts val="400"/>
                  </a:lnSpc>
                </a:pPr>
                <a:r>
                  <a:rPr lang="pt-BR" sz="800" dirty="0" smtClean="0">
                    <a:solidFill>
                      <a:srgbClr val="0000CC"/>
                    </a:solidFill>
                    <a:latin typeface="Roboto Condensed" pitchFamily="2" charset="0"/>
                    <a:ea typeface="Roboto Condensed" pitchFamily="2" charset="0"/>
                  </a:rPr>
                  <a:t>ATÉ</a:t>
                </a:r>
                <a:endParaRPr lang="pt-BR" sz="800" dirty="0">
                  <a:solidFill>
                    <a:srgbClr val="0000CC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</p:grpSp>
      </p:grpSp>
      <p:grpSp>
        <p:nvGrpSpPr>
          <p:cNvPr id="55" name="Grupo 54"/>
          <p:cNvGrpSpPr/>
          <p:nvPr/>
        </p:nvGrpSpPr>
        <p:grpSpPr>
          <a:xfrm>
            <a:off x="7820609" y="4141514"/>
            <a:ext cx="920672" cy="898215"/>
            <a:chOff x="7544843" y="4359224"/>
            <a:chExt cx="920672" cy="898215"/>
          </a:xfrm>
        </p:grpSpPr>
        <p:sp>
          <p:nvSpPr>
            <p:cNvPr id="12" name="CaixaDeTexto 11"/>
            <p:cNvSpPr txBox="1"/>
            <p:nvPr/>
          </p:nvSpPr>
          <p:spPr>
            <a:xfrm>
              <a:off x="7552279" y="4359224"/>
              <a:ext cx="870277" cy="262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 anchor="t" anchorCtr="0">
              <a:noAutofit/>
            </a:bodyPr>
            <a:lstStyle/>
            <a:p>
              <a:pPr>
                <a:lnSpc>
                  <a:spcPts val="1500"/>
                </a:lnSpc>
              </a:pPr>
              <a:r>
                <a:rPr lang="pt-BR" sz="1400" b="1" dirty="0" smtClean="0">
                  <a:solidFill>
                    <a:srgbClr val="2E3A48"/>
                  </a:solidFill>
                  <a:latin typeface="Roboto Condensed" pitchFamily="2" charset="0"/>
                  <a:ea typeface="Roboto Condensed" pitchFamily="2" charset="0"/>
                </a:rPr>
                <a:t>Em alicerce</a:t>
              </a:r>
              <a:endParaRPr lang="pt-BR" sz="1400" b="1" dirty="0">
                <a:solidFill>
                  <a:srgbClr val="2E3A48"/>
                </a:solidFill>
                <a:latin typeface="Roboto Condensed" pitchFamily="2" charset="0"/>
                <a:ea typeface="Roboto Condensed" pitchFamily="2" charset="0"/>
              </a:endParaRPr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7544843" y="4814297"/>
              <a:ext cx="920672" cy="443142"/>
              <a:chOff x="10999242" y="3406413"/>
              <a:chExt cx="920672" cy="443142"/>
            </a:xfrm>
          </p:grpSpPr>
          <p:sp>
            <p:nvSpPr>
              <p:cNvPr id="33" name="CaixaDeTexto 32"/>
              <p:cNvSpPr txBox="1"/>
              <p:nvPr/>
            </p:nvSpPr>
            <p:spPr>
              <a:xfrm>
                <a:off x="11272215" y="3449445"/>
                <a:ext cx="647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2000" spc="-100" dirty="0" smtClean="0">
                    <a:solidFill>
                      <a:srgbClr val="FF99CC"/>
                    </a:solidFill>
                    <a:latin typeface="Roboto Condensed" pitchFamily="2" charset="0"/>
                    <a:ea typeface="Roboto Condensed" pitchFamily="2" charset="0"/>
                  </a:rPr>
                  <a:t>4,0</a:t>
                </a:r>
                <a:endParaRPr lang="pt-BR" sz="2000" spc="-100" dirty="0">
                  <a:solidFill>
                    <a:srgbClr val="FF99CC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10999242" y="3449445"/>
                <a:ext cx="647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spc="-100" dirty="0" smtClean="0">
                    <a:solidFill>
                      <a:srgbClr val="FF99CC"/>
                    </a:solidFill>
                    <a:latin typeface="Roboto Condensed" pitchFamily="2" charset="0"/>
                    <a:ea typeface="Roboto Condensed" pitchFamily="2" charset="0"/>
                  </a:rPr>
                  <a:t>2,0</a:t>
                </a:r>
                <a:endParaRPr lang="pt-BR" sz="2000" spc="-100" dirty="0">
                  <a:solidFill>
                    <a:srgbClr val="FF99CC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11063790" y="3406413"/>
                <a:ext cx="445797" cy="26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t" anchorCtr="0">
                <a:noAutofit/>
              </a:bodyPr>
              <a:lstStyle/>
              <a:p>
                <a:pPr>
                  <a:lnSpc>
                    <a:spcPts val="400"/>
                  </a:lnSpc>
                </a:pPr>
                <a:r>
                  <a:rPr lang="pt-BR" sz="800" dirty="0" smtClean="0">
                    <a:solidFill>
                      <a:srgbClr val="FF99CC"/>
                    </a:solidFill>
                    <a:latin typeface="Roboto Condensed" pitchFamily="2" charset="0"/>
                    <a:ea typeface="Roboto Condensed" pitchFamily="2" charset="0"/>
                  </a:rPr>
                  <a:t>DE</a:t>
                </a:r>
                <a:endParaRPr lang="pt-BR" sz="800" dirty="0">
                  <a:solidFill>
                    <a:srgbClr val="FF99CC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11409569" y="3406413"/>
                <a:ext cx="445797" cy="26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t" anchorCtr="0">
                <a:noAutofit/>
              </a:bodyPr>
              <a:lstStyle/>
              <a:p>
                <a:pPr algn="r">
                  <a:lnSpc>
                    <a:spcPts val="400"/>
                  </a:lnSpc>
                </a:pPr>
                <a:r>
                  <a:rPr lang="pt-BR" sz="800" dirty="0" smtClean="0">
                    <a:solidFill>
                      <a:srgbClr val="FF99CC"/>
                    </a:solidFill>
                    <a:latin typeface="Roboto Condensed" pitchFamily="2" charset="0"/>
                    <a:ea typeface="Roboto Condensed" pitchFamily="2" charset="0"/>
                  </a:rPr>
                  <a:t>ATÉ</a:t>
                </a:r>
                <a:endParaRPr lang="pt-BR" sz="800" dirty="0">
                  <a:solidFill>
                    <a:srgbClr val="FF99CC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</p:grpSp>
      </p:grpSp>
      <p:grpSp>
        <p:nvGrpSpPr>
          <p:cNvPr id="57" name="Grupo 56"/>
          <p:cNvGrpSpPr/>
          <p:nvPr/>
        </p:nvGrpSpPr>
        <p:grpSpPr>
          <a:xfrm>
            <a:off x="7812660" y="2363702"/>
            <a:ext cx="1158386" cy="919772"/>
            <a:chOff x="7536894" y="2581412"/>
            <a:chExt cx="1158386" cy="919772"/>
          </a:xfrm>
        </p:grpSpPr>
        <p:sp>
          <p:nvSpPr>
            <p:cNvPr id="14" name="CaixaDeTexto 13"/>
            <p:cNvSpPr txBox="1"/>
            <p:nvPr/>
          </p:nvSpPr>
          <p:spPr>
            <a:xfrm>
              <a:off x="7552279" y="2581412"/>
              <a:ext cx="1143001" cy="261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 anchor="t" anchorCtr="0">
              <a:noAutofit/>
            </a:bodyPr>
            <a:lstStyle/>
            <a:p>
              <a:pPr>
                <a:lnSpc>
                  <a:spcPts val="1500"/>
                </a:lnSpc>
              </a:pPr>
              <a:r>
                <a:rPr lang="pt-BR" sz="1400" b="1" dirty="0" smtClean="0">
                  <a:solidFill>
                    <a:srgbClr val="2E3A48"/>
                  </a:solidFill>
                  <a:latin typeface="Roboto Condensed" pitchFamily="2" charset="0"/>
                  <a:ea typeface="Roboto Condensed" pitchFamily="2" charset="0"/>
                </a:rPr>
                <a:t>Construção avançada</a:t>
              </a:r>
              <a:endParaRPr lang="pt-BR" sz="1400" b="1" dirty="0">
                <a:solidFill>
                  <a:srgbClr val="2E3A48"/>
                </a:solidFill>
                <a:latin typeface="Roboto Condensed" pitchFamily="2" charset="0"/>
                <a:ea typeface="Roboto Condensed" pitchFamily="2" charset="0"/>
              </a:endParaRPr>
            </a:p>
          </p:txBody>
        </p:sp>
        <p:grpSp>
          <p:nvGrpSpPr>
            <p:cNvPr id="37" name="Grupo 36"/>
            <p:cNvGrpSpPr/>
            <p:nvPr/>
          </p:nvGrpSpPr>
          <p:grpSpPr>
            <a:xfrm>
              <a:off x="7536894" y="3058042"/>
              <a:ext cx="920672" cy="443142"/>
              <a:chOff x="10904208" y="4785225"/>
              <a:chExt cx="920672" cy="443142"/>
            </a:xfrm>
          </p:grpSpPr>
          <p:sp>
            <p:nvSpPr>
              <p:cNvPr id="38" name="CaixaDeTexto 37"/>
              <p:cNvSpPr txBox="1"/>
              <p:nvPr/>
            </p:nvSpPr>
            <p:spPr>
              <a:xfrm>
                <a:off x="11177181" y="4828257"/>
                <a:ext cx="647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2000" spc="-100" dirty="0" smtClean="0">
                    <a:solidFill>
                      <a:srgbClr val="6666FF"/>
                    </a:solidFill>
                    <a:latin typeface="Roboto Condensed" pitchFamily="2" charset="0"/>
                    <a:ea typeface="Roboto Condensed" pitchFamily="2" charset="0"/>
                  </a:rPr>
                  <a:t>7,5</a:t>
                </a:r>
                <a:endParaRPr lang="pt-BR" sz="2000" spc="-100" dirty="0">
                  <a:solidFill>
                    <a:srgbClr val="6666FF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10904208" y="4828257"/>
                <a:ext cx="647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spc="-100" dirty="0" smtClean="0">
                    <a:solidFill>
                      <a:srgbClr val="6666FF"/>
                    </a:solidFill>
                    <a:latin typeface="Roboto Condensed" pitchFamily="2" charset="0"/>
                    <a:ea typeface="Roboto Condensed" pitchFamily="2" charset="0"/>
                  </a:rPr>
                  <a:t>6,0</a:t>
                </a:r>
                <a:endParaRPr lang="pt-BR" sz="2000" spc="-100" dirty="0">
                  <a:solidFill>
                    <a:srgbClr val="6666FF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40" name="CaixaDeTexto 39"/>
              <p:cNvSpPr txBox="1"/>
              <p:nvPr/>
            </p:nvSpPr>
            <p:spPr>
              <a:xfrm>
                <a:off x="10968756" y="4785225"/>
                <a:ext cx="445797" cy="26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t" anchorCtr="0">
                <a:noAutofit/>
              </a:bodyPr>
              <a:lstStyle/>
              <a:p>
                <a:pPr>
                  <a:lnSpc>
                    <a:spcPts val="400"/>
                  </a:lnSpc>
                </a:pPr>
                <a:r>
                  <a:rPr lang="pt-BR" sz="800" dirty="0" smtClean="0">
                    <a:solidFill>
                      <a:srgbClr val="6666FF"/>
                    </a:solidFill>
                    <a:latin typeface="Roboto Condensed" pitchFamily="2" charset="0"/>
                    <a:ea typeface="Roboto Condensed" pitchFamily="2" charset="0"/>
                  </a:rPr>
                  <a:t>DE</a:t>
                </a:r>
                <a:endParaRPr lang="pt-BR" sz="800" dirty="0">
                  <a:solidFill>
                    <a:srgbClr val="6666FF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41" name="CaixaDeTexto 40"/>
              <p:cNvSpPr txBox="1"/>
              <p:nvPr/>
            </p:nvSpPr>
            <p:spPr>
              <a:xfrm>
                <a:off x="11314535" y="4785225"/>
                <a:ext cx="445797" cy="26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t" anchorCtr="0">
                <a:noAutofit/>
              </a:bodyPr>
              <a:lstStyle/>
              <a:p>
                <a:pPr algn="r">
                  <a:lnSpc>
                    <a:spcPts val="400"/>
                  </a:lnSpc>
                </a:pPr>
                <a:r>
                  <a:rPr lang="pt-BR" sz="800" dirty="0" smtClean="0">
                    <a:solidFill>
                      <a:srgbClr val="6666FF"/>
                    </a:solidFill>
                    <a:latin typeface="Roboto Condensed" pitchFamily="2" charset="0"/>
                    <a:ea typeface="Roboto Condensed" pitchFamily="2" charset="0"/>
                  </a:rPr>
                  <a:t>ATÉ</a:t>
                </a:r>
                <a:endParaRPr lang="pt-BR" sz="800" dirty="0">
                  <a:solidFill>
                    <a:srgbClr val="6666FF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</p:grpSp>
      </p:grpSp>
      <p:grpSp>
        <p:nvGrpSpPr>
          <p:cNvPr id="59" name="Grupo 58"/>
          <p:cNvGrpSpPr/>
          <p:nvPr/>
        </p:nvGrpSpPr>
        <p:grpSpPr>
          <a:xfrm>
            <a:off x="7814447" y="699813"/>
            <a:ext cx="1156599" cy="724074"/>
            <a:chOff x="7538681" y="917523"/>
            <a:chExt cx="1156599" cy="724074"/>
          </a:xfrm>
        </p:grpSpPr>
        <p:sp>
          <p:nvSpPr>
            <p:cNvPr id="16" name="CaixaDeTexto 15"/>
            <p:cNvSpPr txBox="1"/>
            <p:nvPr/>
          </p:nvSpPr>
          <p:spPr>
            <a:xfrm>
              <a:off x="7552279" y="917523"/>
              <a:ext cx="1143001" cy="261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 anchor="t" anchorCtr="0">
              <a:noAutofit/>
            </a:bodyPr>
            <a:lstStyle/>
            <a:p>
              <a:pPr>
                <a:lnSpc>
                  <a:spcPts val="1500"/>
                </a:lnSpc>
              </a:pPr>
              <a:r>
                <a:rPr lang="pt-BR" sz="1400" b="1" dirty="0" smtClean="0">
                  <a:solidFill>
                    <a:srgbClr val="2E3A48"/>
                  </a:solidFill>
                  <a:latin typeface="Roboto Condensed" pitchFamily="2" charset="0"/>
                  <a:ea typeface="Roboto Condensed" pitchFamily="2" charset="0"/>
                </a:rPr>
                <a:t>Construído</a:t>
              </a:r>
              <a:endParaRPr lang="pt-BR" sz="1400" b="1" dirty="0">
                <a:solidFill>
                  <a:srgbClr val="2E3A48"/>
                </a:solidFill>
                <a:latin typeface="Roboto Condensed" pitchFamily="2" charset="0"/>
                <a:ea typeface="Roboto Condensed" pitchFamily="2" charset="0"/>
              </a:endParaRPr>
            </a:p>
          </p:txBody>
        </p:sp>
        <p:grpSp>
          <p:nvGrpSpPr>
            <p:cNvPr id="42" name="Grupo 41"/>
            <p:cNvGrpSpPr/>
            <p:nvPr/>
          </p:nvGrpSpPr>
          <p:grpSpPr>
            <a:xfrm>
              <a:off x="7538681" y="1198455"/>
              <a:ext cx="920672" cy="443142"/>
              <a:chOff x="10905996" y="6002667"/>
              <a:chExt cx="920672" cy="443142"/>
            </a:xfrm>
          </p:grpSpPr>
          <p:sp>
            <p:nvSpPr>
              <p:cNvPr id="43" name="CaixaDeTexto 42"/>
              <p:cNvSpPr txBox="1"/>
              <p:nvPr/>
            </p:nvSpPr>
            <p:spPr>
              <a:xfrm>
                <a:off x="11178969" y="6045699"/>
                <a:ext cx="647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2000" spc="-100" dirty="0" smtClean="0">
                    <a:solidFill>
                      <a:srgbClr val="55A840"/>
                    </a:solidFill>
                    <a:latin typeface="Roboto Condensed" pitchFamily="2" charset="0"/>
                    <a:ea typeface="Roboto Condensed" pitchFamily="2" charset="0"/>
                  </a:rPr>
                  <a:t>10</a:t>
                </a:r>
                <a:endParaRPr lang="pt-BR" sz="2000" spc="-100" dirty="0">
                  <a:solidFill>
                    <a:srgbClr val="55A840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44" name="CaixaDeTexto 43"/>
              <p:cNvSpPr txBox="1"/>
              <p:nvPr/>
            </p:nvSpPr>
            <p:spPr>
              <a:xfrm>
                <a:off x="10905996" y="6045699"/>
                <a:ext cx="647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spc="-100" dirty="0" smtClean="0">
                    <a:solidFill>
                      <a:srgbClr val="55A840"/>
                    </a:solidFill>
                    <a:latin typeface="Roboto Condensed" pitchFamily="2" charset="0"/>
                    <a:ea typeface="Roboto Condensed" pitchFamily="2" charset="0"/>
                  </a:rPr>
                  <a:t>9,0</a:t>
                </a:r>
                <a:endParaRPr lang="pt-BR" sz="2000" spc="-100" dirty="0">
                  <a:solidFill>
                    <a:srgbClr val="55A840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10970544" y="6002667"/>
                <a:ext cx="445797" cy="26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t" anchorCtr="0">
                <a:noAutofit/>
              </a:bodyPr>
              <a:lstStyle/>
              <a:p>
                <a:pPr>
                  <a:lnSpc>
                    <a:spcPts val="400"/>
                  </a:lnSpc>
                </a:pPr>
                <a:r>
                  <a:rPr lang="pt-BR" sz="800" dirty="0" smtClean="0">
                    <a:solidFill>
                      <a:srgbClr val="55A840"/>
                    </a:solidFill>
                    <a:latin typeface="Roboto Condensed" pitchFamily="2" charset="0"/>
                    <a:ea typeface="Roboto Condensed" pitchFamily="2" charset="0"/>
                  </a:rPr>
                  <a:t>DE</a:t>
                </a:r>
                <a:endParaRPr lang="pt-BR" sz="800" dirty="0">
                  <a:solidFill>
                    <a:srgbClr val="55A840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46" name="CaixaDeTexto 45"/>
              <p:cNvSpPr txBox="1"/>
              <p:nvPr/>
            </p:nvSpPr>
            <p:spPr>
              <a:xfrm>
                <a:off x="11316323" y="6002667"/>
                <a:ext cx="445797" cy="26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t" anchorCtr="0">
                <a:noAutofit/>
              </a:bodyPr>
              <a:lstStyle/>
              <a:p>
                <a:pPr algn="r">
                  <a:lnSpc>
                    <a:spcPts val="400"/>
                  </a:lnSpc>
                </a:pPr>
                <a:r>
                  <a:rPr lang="pt-BR" sz="800" dirty="0" smtClean="0">
                    <a:solidFill>
                      <a:srgbClr val="55A840"/>
                    </a:solidFill>
                    <a:latin typeface="Roboto Condensed" pitchFamily="2" charset="0"/>
                    <a:ea typeface="Roboto Condensed" pitchFamily="2" charset="0"/>
                  </a:rPr>
                  <a:t>ATÉ</a:t>
                </a:r>
                <a:endParaRPr lang="pt-BR" sz="800" dirty="0">
                  <a:solidFill>
                    <a:srgbClr val="55A840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</p:grpSp>
      </p:grpSp>
      <p:cxnSp>
        <p:nvCxnSpPr>
          <p:cNvPr id="47" name="Conector reto 46"/>
          <p:cNvCxnSpPr/>
          <p:nvPr/>
        </p:nvCxnSpPr>
        <p:spPr>
          <a:xfrm rot="16200000" flipV="1">
            <a:off x="4937418" y="3335654"/>
            <a:ext cx="5400000" cy="190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m 6" descr="edificando_controle_interno_predio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4195" y="2638463"/>
            <a:ext cx="3120390" cy="4017645"/>
          </a:xfrm>
          <a:prstGeom prst="rect">
            <a:avLst/>
          </a:prstGeom>
        </p:spPr>
      </p:pic>
      <p:pic>
        <p:nvPicPr>
          <p:cNvPr id="8" name="Imagem 7" descr="edificando_controle_interno_predio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9910" y="2638463"/>
            <a:ext cx="3114675" cy="4017645"/>
          </a:xfrm>
          <a:prstGeom prst="rect">
            <a:avLst/>
          </a:prstGeom>
        </p:spPr>
      </p:pic>
      <p:pic>
        <p:nvPicPr>
          <p:cNvPr id="9" name="Imagem 8" descr="edificando_controle_interno_predio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0048" y="3666189"/>
            <a:ext cx="3117533" cy="3000375"/>
          </a:xfrm>
          <a:prstGeom prst="rect">
            <a:avLst/>
          </a:prstGeom>
        </p:spPr>
      </p:pic>
      <p:pic>
        <p:nvPicPr>
          <p:cNvPr id="10" name="Imagem 9" descr="edificando_controle_interno_predio1.png"/>
          <p:cNvPicPr>
            <a:picLocks noChangeAspect="1"/>
          </p:cNvPicPr>
          <p:nvPr/>
        </p:nvPicPr>
        <p:blipFill>
          <a:blip r:embed="rId12"/>
          <a:srcRect t="-1139"/>
          <a:stretch>
            <a:fillRect/>
          </a:stretch>
        </p:blipFill>
        <p:spPr>
          <a:xfrm>
            <a:off x="8950048" y="3666703"/>
            <a:ext cx="3117533" cy="2999861"/>
          </a:xfrm>
          <a:prstGeom prst="rect">
            <a:avLst/>
          </a:prstGeom>
        </p:spPr>
      </p:pic>
      <p:sp>
        <p:nvSpPr>
          <p:cNvPr id="157" name="Retângulo 156"/>
          <p:cNvSpPr/>
          <p:nvPr/>
        </p:nvSpPr>
        <p:spPr>
          <a:xfrm>
            <a:off x="0" y="6747239"/>
            <a:ext cx="12204000" cy="112349"/>
          </a:xfrm>
          <a:prstGeom prst="rect">
            <a:avLst/>
          </a:prstGeom>
          <a:solidFill>
            <a:srgbClr val="35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51" descr="Imagem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955" y="2700594"/>
            <a:ext cx="5528615" cy="1158144"/>
          </a:xfrm>
          <a:prstGeom prst="rect">
            <a:avLst/>
          </a:prstGeom>
        </p:spPr>
      </p:pic>
      <p:pic>
        <p:nvPicPr>
          <p:cNvPr id="51" name="Imagem 50" descr="Imagem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041" y="3949423"/>
            <a:ext cx="3724348" cy="1444633"/>
          </a:xfrm>
          <a:prstGeom prst="rect">
            <a:avLst/>
          </a:prstGeom>
        </p:spPr>
      </p:pic>
      <p:pic>
        <p:nvPicPr>
          <p:cNvPr id="50" name="Imagem 49" descr="Imagem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7" y="3984387"/>
            <a:ext cx="4205893" cy="2029800"/>
          </a:xfrm>
          <a:prstGeom prst="rect">
            <a:avLst/>
          </a:prstGeom>
        </p:spPr>
      </p:pic>
      <p:pic>
        <p:nvPicPr>
          <p:cNvPr id="49" name="Imagem 48" descr="Imagem2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89084"/>
            <a:ext cx="3669489" cy="2115137"/>
          </a:xfrm>
          <a:prstGeom prst="rect">
            <a:avLst/>
          </a:prstGeom>
        </p:spPr>
      </p:pic>
      <p:pic>
        <p:nvPicPr>
          <p:cNvPr id="48" name="Imagem 47" descr="Imagem2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6961" y="386668"/>
            <a:ext cx="3517101" cy="2346766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0" y="6747239"/>
            <a:ext cx="12204000" cy="112349"/>
          </a:xfrm>
          <a:prstGeom prst="rect">
            <a:avLst/>
          </a:prstGeom>
          <a:solidFill>
            <a:srgbClr val="35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5" name="Grupo 44"/>
          <p:cNvGrpSpPr/>
          <p:nvPr/>
        </p:nvGrpSpPr>
        <p:grpSpPr>
          <a:xfrm>
            <a:off x="3717542" y="2229625"/>
            <a:ext cx="4180678" cy="2608021"/>
            <a:chOff x="3717542" y="2229625"/>
            <a:chExt cx="4180678" cy="2608021"/>
          </a:xfrm>
        </p:grpSpPr>
        <p:grpSp>
          <p:nvGrpSpPr>
            <p:cNvPr id="40" name="Grupo 39"/>
            <p:cNvGrpSpPr/>
            <p:nvPr/>
          </p:nvGrpSpPr>
          <p:grpSpPr>
            <a:xfrm>
              <a:off x="3717542" y="2229625"/>
              <a:ext cx="1534638" cy="742237"/>
              <a:chOff x="3717542" y="2229625"/>
              <a:chExt cx="1534638" cy="742237"/>
            </a:xfrm>
          </p:grpSpPr>
          <p:cxnSp>
            <p:nvCxnSpPr>
              <p:cNvPr id="19" name="Conector reto 18"/>
              <p:cNvCxnSpPr/>
              <p:nvPr/>
            </p:nvCxnSpPr>
            <p:spPr>
              <a:xfrm rot="10800000" flipV="1">
                <a:off x="3779839" y="2253063"/>
                <a:ext cx="1440000" cy="0"/>
              </a:xfrm>
              <a:prstGeom prst="line">
                <a:avLst/>
              </a:prstGeom>
              <a:ln w="6350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Elipse 19">
                <a:hlinkClick r:id="rId7" action="ppaction://hlinksldjump"/>
              </p:cNvPr>
              <p:cNvSpPr/>
              <p:nvPr/>
            </p:nvSpPr>
            <p:spPr>
              <a:xfrm flipH="1">
                <a:off x="3717542" y="2229625"/>
                <a:ext cx="144016" cy="144016"/>
              </a:xfrm>
              <a:prstGeom prst="ellipse">
                <a:avLst/>
              </a:prstGeom>
              <a:solidFill>
                <a:srgbClr val="354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7" name="Conector reto 36"/>
              <p:cNvCxnSpPr/>
              <p:nvPr/>
            </p:nvCxnSpPr>
            <p:spPr>
              <a:xfrm rot="5400000" flipV="1">
                <a:off x="4882655" y="2602337"/>
                <a:ext cx="720000" cy="1905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o 40"/>
            <p:cNvGrpSpPr/>
            <p:nvPr/>
          </p:nvGrpSpPr>
          <p:grpSpPr>
            <a:xfrm>
              <a:off x="3753130" y="4041993"/>
              <a:ext cx="1542268" cy="795653"/>
              <a:chOff x="3753130" y="4041993"/>
              <a:chExt cx="1542268" cy="795653"/>
            </a:xfrm>
          </p:grpSpPr>
          <p:sp>
            <p:nvSpPr>
              <p:cNvPr id="25" name="Elipse 24">
                <a:hlinkClick r:id="rId7" action="ppaction://hlinksldjump"/>
              </p:cNvPr>
              <p:cNvSpPr/>
              <p:nvPr/>
            </p:nvSpPr>
            <p:spPr>
              <a:xfrm flipH="1">
                <a:off x="3753130" y="4693630"/>
                <a:ext cx="144016" cy="144016"/>
              </a:xfrm>
              <a:prstGeom prst="ellipse">
                <a:avLst/>
              </a:prstGeom>
              <a:solidFill>
                <a:srgbClr val="354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6" name="Conector reto 25"/>
              <p:cNvCxnSpPr/>
              <p:nvPr/>
            </p:nvCxnSpPr>
            <p:spPr>
              <a:xfrm rot="10800000" flipV="1">
                <a:off x="3843788" y="4765975"/>
                <a:ext cx="1440000" cy="0"/>
              </a:xfrm>
              <a:prstGeom prst="line">
                <a:avLst/>
              </a:prstGeom>
              <a:ln w="6350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>
              <a:xfrm rot="5400000" flipV="1">
                <a:off x="4925873" y="4392468"/>
                <a:ext cx="720000" cy="1905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o 41"/>
            <p:cNvGrpSpPr/>
            <p:nvPr/>
          </p:nvGrpSpPr>
          <p:grpSpPr>
            <a:xfrm>
              <a:off x="6340873" y="3946459"/>
              <a:ext cx="1557347" cy="809794"/>
              <a:chOff x="6340873" y="3946459"/>
              <a:chExt cx="1557347" cy="809794"/>
            </a:xfrm>
          </p:grpSpPr>
          <p:cxnSp>
            <p:nvCxnSpPr>
              <p:cNvPr id="30" name="Conector reto 29"/>
              <p:cNvCxnSpPr/>
              <p:nvPr/>
            </p:nvCxnSpPr>
            <p:spPr>
              <a:xfrm rot="10800000" flipV="1">
                <a:off x="6359379" y="4670922"/>
                <a:ext cx="1440000" cy="0"/>
              </a:xfrm>
              <a:prstGeom prst="line">
                <a:avLst/>
              </a:prstGeom>
              <a:ln w="6350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Elipse 30">
                <a:hlinkClick r:id="rId7" action="ppaction://hlinksldjump"/>
              </p:cNvPr>
              <p:cNvSpPr/>
              <p:nvPr/>
            </p:nvSpPr>
            <p:spPr>
              <a:xfrm flipH="1">
                <a:off x="7754204" y="4612237"/>
                <a:ext cx="144016" cy="144016"/>
              </a:xfrm>
              <a:prstGeom prst="ellipse">
                <a:avLst/>
              </a:prstGeom>
              <a:solidFill>
                <a:srgbClr val="354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9" name="Conector reto 38"/>
              <p:cNvCxnSpPr/>
              <p:nvPr/>
            </p:nvCxnSpPr>
            <p:spPr>
              <a:xfrm rot="5400000" flipV="1">
                <a:off x="5990398" y="4296934"/>
                <a:ext cx="720000" cy="1905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m 55" descr="Imagem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631" y="892208"/>
            <a:ext cx="4675246" cy="5211650"/>
          </a:xfrm>
          <a:prstGeom prst="rect">
            <a:avLst/>
          </a:prstGeom>
        </p:spPr>
      </p:pic>
      <p:pic>
        <p:nvPicPr>
          <p:cNvPr id="55" name="Imagem 54" descr="Imagem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696" y="305203"/>
            <a:ext cx="3194040" cy="1554352"/>
          </a:xfrm>
          <a:prstGeom prst="rect">
            <a:avLst/>
          </a:prstGeom>
        </p:spPr>
      </p:pic>
      <p:pic>
        <p:nvPicPr>
          <p:cNvPr id="54" name="Imagem 53" descr="Imagem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26" y="2245810"/>
            <a:ext cx="3352523" cy="2340671"/>
          </a:xfrm>
          <a:prstGeom prst="rect">
            <a:avLst/>
          </a:prstGeom>
        </p:spPr>
      </p:pic>
      <p:pic>
        <p:nvPicPr>
          <p:cNvPr id="90" name="Imagem 89" descr="edificando_controle_interno_predio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597" y="793136"/>
            <a:ext cx="4312087" cy="5552009"/>
          </a:xfrm>
          <a:prstGeom prst="rect">
            <a:avLst/>
          </a:prstGeom>
        </p:spPr>
      </p:pic>
      <p:sp>
        <p:nvSpPr>
          <p:cNvPr id="50" name="Retângulo 49"/>
          <p:cNvSpPr/>
          <p:nvPr/>
        </p:nvSpPr>
        <p:spPr>
          <a:xfrm>
            <a:off x="0" y="6760887"/>
            <a:ext cx="12204000" cy="112349"/>
          </a:xfrm>
          <a:prstGeom prst="rect">
            <a:avLst/>
          </a:prstGeom>
          <a:solidFill>
            <a:srgbClr val="35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 descr="Imagem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8" y="3880090"/>
            <a:ext cx="6534372" cy="2511345"/>
          </a:xfrm>
          <a:prstGeom prst="rect">
            <a:avLst/>
          </a:prstGeom>
        </p:spPr>
      </p:pic>
      <p:pic>
        <p:nvPicPr>
          <p:cNvPr id="69" name="Imagem 68" descr="Imagem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331" y="175066"/>
            <a:ext cx="5126313" cy="6400271"/>
          </a:xfrm>
          <a:prstGeom prst="rect">
            <a:avLst/>
          </a:prstGeom>
        </p:spPr>
      </p:pic>
      <p:pic>
        <p:nvPicPr>
          <p:cNvPr id="68" name="Imagem 67" descr="Imagem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936" y="163894"/>
            <a:ext cx="3279377" cy="3529292"/>
          </a:xfrm>
          <a:prstGeom prst="rect">
            <a:avLst/>
          </a:prstGeom>
        </p:spPr>
      </p:pic>
      <p:pic>
        <p:nvPicPr>
          <p:cNvPr id="67" name="Imagem 66" descr="Imagem3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78" y="1082704"/>
            <a:ext cx="3352523" cy="2346766"/>
          </a:xfrm>
          <a:prstGeom prst="rect">
            <a:avLst/>
          </a:prstGeom>
        </p:spPr>
      </p:pic>
      <p:grpSp>
        <p:nvGrpSpPr>
          <p:cNvPr id="60" name="Grupo 59"/>
          <p:cNvGrpSpPr/>
          <p:nvPr/>
        </p:nvGrpSpPr>
        <p:grpSpPr>
          <a:xfrm>
            <a:off x="1599095" y="4642755"/>
            <a:ext cx="3732068" cy="1620000"/>
            <a:chOff x="1599095" y="4642755"/>
            <a:chExt cx="3732068" cy="1620000"/>
          </a:xfrm>
        </p:grpSpPr>
        <p:cxnSp>
          <p:nvCxnSpPr>
            <p:cNvPr id="35" name="Conector reto 34"/>
            <p:cNvCxnSpPr/>
            <p:nvPr/>
          </p:nvCxnSpPr>
          <p:spPr>
            <a:xfrm rot="16200000" flipV="1">
              <a:off x="798620" y="5443230"/>
              <a:ext cx="1620000" cy="1905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rot="16200000" flipV="1">
              <a:off x="2099697" y="5452755"/>
              <a:ext cx="1620000" cy="0"/>
            </a:xfrm>
            <a:prstGeom prst="line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rot="16200000" flipV="1">
              <a:off x="3290675" y="5452755"/>
              <a:ext cx="1620000" cy="0"/>
            </a:xfrm>
            <a:prstGeom prst="line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rot="16200000" flipV="1">
              <a:off x="4521163" y="5452755"/>
              <a:ext cx="1620000" cy="0"/>
            </a:xfrm>
            <a:prstGeom prst="line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Retângulo 56"/>
          <p:cNvSpPr/>
          <p:nvPr/>
        </p:nvSpPr>
        <p:spPr>
          <a:xfrm>
            <a:off x="0" y="6747239"/>
            <a:ext cx="12204000" cy="112349"/>
          </a:xfrm>
          <a:prstGeom prst="rect">
            <a:avLst/>
          </a:prstGeom>
          <a:solidFill>
            <a:srgbClr val="35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/>
          <p:cNvSpPr txBox="1"/>
          <p:nvPr/>
        </p:nvSpPr>
        <p:spPr>
          <a:xfrm>
            <a:off x="6858390" y="2857894"/>
            <a:ext cx="945482" cy="26193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pt-BR" sz="1200" b="1" dirty="0" smtClean="0">
                <a:solidFill>
                  <a:srgbClr val="FF9933"/>
                </a:solidFill>
                <a:latin typeface="Roboto Condensed" pitchFamily="2" charset="0"/>
                <a:ea typeface="Roboto Condensed" pitchFamily="2" charset="0"/>
              </a:rPr>
              <a:t>Construção iniciada</a:t>
            </a:r>
            <a:endParaRPr lang="pt-BR" sz="1200" b="1" dirty="0">
              <a:solidFill>
                <a:srgbClr val="FF9933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6858390" y="1104436"/>
            <a:ext cx="1124076" cy="26193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pt-BR" sz="1200" b="1" dirty="0" smtClean="0">
                <a:solidFill>
                  <a:srgbClr val="6666FF"/>
                </a:solidFill>
                <a:latin typeface="Roboto Condensed" pitchFamily="2" charset="0"/>
                <a:ea typeface="Roboto Condensed" pitchFamily="2" charset="0"/>
              </a:rPr>
              <a:t>Construção avançada</a:t>
            </a:r>
            <a:endParaRPr lang="pt-BR" sz="1200" b="1" dirty="0">
              <a:solidFill>
                <a:srgbClr val="6666FF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6858390" y="5514190"/>
            <a:ext cx="668792" cy="31499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pt-BR" sz="1200" b="1" dirty="0" smtClean="0">
                <a:solidFill>
                  <a:srgbClr val="FF99CC"/>
                </a:solidFill>
                <a:latin typeface="Roboto Condensed" pitchFamily="2" charset="0"/>
                <a:ea typeface="Roboto Condensed" pitchFamily="2" charset="0"/>
              </a:rPr>
              <a:t>Em  alicerce</a:t>
            </a:r>
            <a:endParaRPr lang="pt-BR" sz="1200" b="1" dirty="0">
              <a:solidFill>
                <a:srgbClr val="FF99CC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cxnSp>
        <p:nvCxnSpPr>
          <p:cNvPr id="96" name="Conector reto 95"/>
          <p:cNvCxnSpPr/>
          <p:nvPr/>
        </p:nvCxnSpPr>
        <p:spPr>
          <a:xfrm flipV="1">
            <a:off x="6840509" y="1428634"/>
            <a:ext cx="5040000" cy="190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 flipV="1">
            <a:off x="6840509" y="5048854"/>
            <a:ext cx="5040000" cy="190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Imagem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465" y="4367865"/>
            <a:ext cx="3925500" cy="1481206"/>
          </a:xfrm>
          <a:prstGeom prst="rect">
            <a:avLst/>
          </a:prstGeom>
        </p:spPr>
      </p:pic>
      <p:pic>
        <p:nvPicPr>
          <p:cNvPr id="30" name="Imagem 29" descr="Imagem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001" y="2636459"/>
            <a:ext cx="4370471" cy="1341009"/>
          </a:xfrm>
          <a:prstGeom prst="rect">
            <a:avLst/>
          </a:prstGeom>
        </p:spPr>
      </p:pic>
      <p:pic>
        <p:nvPicPr>
          <p:cNvPr id="29" name="Imagem 28" descr="Imagem4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381" y="762078"/>
            <a:ext cx="3712157" cy="1377582"/>
          </a:xfrm>
          <a:prstGeom prst="rect">
            <a:avLst/>
          </a:prstGeom>
        </p:spPr>
      </p:pic>
      <p:pic>
        <p:nvPicPr>
          <p:cNvPr id="28" name="Imagem 27" descr="Imagem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69" y="946226"/>
            <a:ext cx="3340332" cy="2346766"/>
          </a:xfrm>
          <a:prstGeom prst="rect">
            <a:avLst/>
          </a:prstGeom>
        </p:spPr>
      </p:pic>
      <p:pic>
        <p:nvPicPr>
          <p:cNvPr id="5" name="Imagem 4" descr="Predio Estagio 6 - Construíd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634" y="1407594"/>
            <a:ext cx="5362547" cy="5102039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4781051" y="1472729"/>
            <a:ext cx="2986983" cy="3801617"/>
            <a:chOff x="4781051" y="1472729"/>
            <a:chExt cx="2986983" cy="3801617"/>
          </a:xfrm>
        </p:grpSpPr>
        <p:grpSp>
          <p:nvGrpSpPr>
            <p:cNvPr id="23" name="Grupo 22"/>
            <p:cNvGrpSpPr/>
            <p:nvPr/>
          </p:nvGrpSpPr>
          <p:grpSpPr>
            <a:xfrm>
              <a:off x="4781051" y="1472729"/>
              <a:ext cx="2112095" cy="1876861"/>
              <a:chOff x="4781051" y="1472729"/>
              <a:chExt cx="2112095" cy="1876861"/>
            </a:xfrm>
          </p:grpSpPr>
          <p:cxnSp>
            <p:nvCxnSpPr>
              <p:cNvPr id="15" name="Conector reto 14"/>
              <p:cNvCxnSpPr/>
              <p:nvPr/>
            </p:nvCxnSpPr>
            <p:spPr>
              <a:xfrm rot="10800000" flipV="1">
                <a:off x="5689807" y="3275559"/>
                <a:ext cx="1152000" cy="0"/>
              </a:xfrm>
              <a:prstGeom prst="line">
                <a:avLst/>
              </a:prstGeom>
              <a:ln w="6350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Elipse 15">
                <a:hlinkClick r:id="rId7" action="ppaction://hlinksldjump"/>
              </p:cNvPr>
              <p:cNvSpPr/>
              <p:nvPr/>
            </p:nvSpPr>
            <p:spPr>
              <a:xfrm flipH="1">
                <a:off x="6749130" y="3205574"/>
                <a:ext cx="144016" cy="144016"/>
              </a:xfrm>
              <a:prstGeom prst="ellipse">
                <a:avLst/>
              </a:prstGeom>
              <a:solidFill>
                <a:srgbClr val="354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7" name="Conector reto 16"/>
              <p:cNvCxnSpPr/>
              <p:nvPr/>
            </p:nvCxnSpPr>
            <p:spPr>
              <a:xfrm rot="10800000" flipV="1">
                <a:off x="4781051" y="1542714"/>
                <a:ext cx="1152000" cy="0"/>
              </a:xfrm>
              <a:prstGeom prst="line">
                <a:avLst/>
              </a:prstGeom>
              <a:ln w="6350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Elipse 17">
                <a:hlinkClick r:id="rId7" action="ppaction://hlinksldjump"/>
              </p:cNvPr>
              <p:cNvSpPr/>
              <p:nvPr/>
            </p:nvSpPr>
            <p:spPr>
              <a:xfrm flipH="1">
                <a:off x="5840374" y="1472729"/>
                <a:ext cx="144016" cy="144016"/>
              </a:xfrm>
              <a:prstGeom prst="ellipse">
                <a:avLst/>
              </a:prstGeom>
              <a:solidFill>
                <a:srgbClr val="354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9" name="Conector reto 18"/>
            <p:cNvCxnSpPr/>
            <p:nvPr/>
          </p:nvCxnSpPr>
          <p:spPr>
            <a:xfrm rot="10800000" flipV="1">
              <a:off x="6708695" y="5200315"/>
              <a:ext cx="1008000" cy="0"/>
            </a:xfrm>
            <a:prstGeom prst="line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Elipse 19">
              <a:hlinkClick r:id="rId7" action="ppaction://hlinksldjump"/>
            </p:cNvPr>
            <p:cNvSpPr/>
            <p:nvPr/>
          </p:nvSpPr>
          <p:spPr>
            <a:xfrm flipH="1">
              <a:off x="7624018" y="5130330"/>
              <a:ext cx="144016" cy="144016"/>
            </a:xfrm>
            <a:prstGeom prst="ellipse">
              <a:avLst/>
            </a:prstGeom>
            <a:solidFill>
              <a:srgbClr val="354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Retângulo 20"/>
          <p:cNvSpPr/>
          <p:nvPr/>
        </p:nvSpPr>
        <p:spPr>
          <a:xfrm>
            <a:off x="0" y="6747239"/>
            <a:ext cx="12204000" cy="112349"/>
          </a:xfrm>
          <a:prstGeom prst="rect">
            <a:avLst/>
          </a:prstGeom>
          <a:solidFill>
            <a:srgbClr val="35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 descr="Imagem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603" y="579478"/>
            <a:ext cx="4376566" cy="5973587"/>
          </a:xfrm>
          <a:prstGeom prst="rect">
            <a:avLst/>
          </a:prstGeom>
        </p:spPr>
      </p:pic>
      <p:pic>
        <p:nvPicPr>
          <p:cNvPr id="47" name="Imagem 46" descr="Imagem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989" y="982089"/>
            <a:ext cx="3870640" cy="380359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747239"/>
            <a:ext cx="12204000" cy="112349"/>
          </a:xfrm>
          <a:prstGeom prst="rect">
            <a:avLst/>
          </a:prstGeom>
          <a:solidFill>
            <a:srgbClr val="35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6" name="Grupo 45"/>
          <p:cNvGrpSpPr/>
          <p:nvPr/>
        </p:nvGrpSpPr>
        <p:grpSpPr>
          <a:xfrm>
            <a:off x="7988962" y="601448"/>
            <a:ext cx="3707169" cy="5031929"/>
            <a:chOff x="7988962" y="601448"/>
            <a:chExt cx="3707169" cy="5031929"/>
          </a:xfrm>
        </p:grpSpPr>
        <p:grpSp>
          <p:nvGrpSpPr>
            <p:cNvPr id="44" name="Grupo 43"/>
            <p:cNvGrpSpPr/>
            <p:nvPr/>
          </p:nvGrpSpPr>
          <p:grpSpPr>
            <a:xfrm>
              <a:off x="7988962" y="601448"/>
              <a:ext cx="3707169" cy="4751224"/>
              <a:chOff x="7988962" y="601448"/>
              <a:chExt cx="3707169" cy="4751224"/>
            </a:xfrm>
          </p:grpSpPr>
          <p:pic>
            <p:nvPicPr>
              <p:cNvPr id="1026" name="Picture 2" descr="C:\Users\domingos.junior\Desktop\Edificando o Controle Interno\mp_em_mapas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88962" y="601448"/>
                <a:ext cx="3406917" cy="1593879"/>
              </a:xfrm>
              <a:prstGeom prst="rect">
                <a:avLst/>
              </a:prstGeom>
              <a:noFill/>
            </p:spPr>
          </p:pic>
          <p:pic>
            <p:nvPicPr>
              <p:cNvPr id="10" name="Imagem 9" descr="Edificando o Controle Interno - Distribuicao Estadua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3442" y="2258188"/>
                <a:ext cx="3492689" cy="3094484"/>
              </a:xfrm>
              <a:prstGeom prst="rect">
                <a:avLst/>
              </a:prstGeom>
            </p:spPr>
          </p:pic>
        </p:grpSp>
        <p:grpSp>
          <p:nvGrpSpPr>
            <p:cNvPr id="45" name="Grupo 44"/>
            <p:cNvGrpSpPr/>
            <p:nvPr/>
          </p:nvGrpSpPr>
          <p:grpSpPr>
            <a:xfrm>
              <a:off x="8319526" y="4972427"/>
              <a:ext cx="3304674" cy="660950"/>
              <a:chOff x="8319526" y="4972427"/>
              <a:chExt cx="3304674" cy="660950"/>
            </a:xfrm>
          </p:grpSpPr>
          <p:cxnSp>
            <p:nvCxnSpPr>
              <p:cNvPr id="13" name="Conector reto 12"/>
              <p:cNvCxnSpPr/>
              <p:nvPr/>
            </p:nvCxnSpPr>
            <p:spPr>
              <a:xfrm rot="10800000" flipV="1">
                <a:off x="8319526" y="5279143"/>
                <a:ext cx="3240000" cy="0"/>
              </a:xfrm>
              <a:prstGeom prst="line">
                <a:avLst/>
              </a:prstGeom>
              <a:ln w="6350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hlinkClick r:id="rId6" action="ppaction://hlinksldjump"/>
              </p:cNvPr>
              <p:cNvSpPr/>
              <p:nvPr/>
            </p:nvSpPr>
            <p:spPr>
              <a:xfrm flipH="1">
                <a:off x="8351266" y="5034335"/>
                <a:ext cx="144016" cy="144016"/>
              </a:xfrm>
              <a:prstGeom prst="ellipse">
                <a:avLst/>
              </a:prstGeom>
              <a:solidFill>
                <a:srgbClr val="55A8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8498247" y="4972427"/>
                <a:ext cx="761718" cy="267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pt-BR" sz="1000" dirty="0" smtClean="0">
                    <a:solidFill>
                      <a:srgbClr val="10253F"/>
                    </a:solidFill>
                    <a:latin typeface="Roboto Condensed" pitchFamily="2" charset="0"/>
                    <a:ea typeface="Roboto Condensed" pitchFamily="2" charset="0"/>
                  </a:rPr>
                  <a:t>CONSTRUÍDO</a:t>
                </a:r>
                <a:endParaRPr lang="pt-BR" sz="1000" dirty="0">
                  <a:solidFill>
                    <a:srgbClr val="10253F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16" name="Elipse 15">
                <a:hlinkClick r:id="rId6" action="ppaction://hlinksldjump"/>
              </p:cNvPr>
              <p:cNvSpPr/>
              <p:nvPr/>
            </p:nvSpPr>
            <p:spPr>
              <a:xfrm flipH="1">
                <a:off x="8351266" y="5427453"/>
                <a:ext cx="144016" cy="144016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8498247" y="5365545"/>
                <a:ext cx="963666" cy="267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pt-BR" sz="1000" dirty="0" smtClean="0">
                    <a:solidFill>
                      <a:srgbClr val="10253F"/>
                    </a:solidFill>
                    <a:latin typeface="Roboto Condensed" pitchFamily="2" charset="0"/>
                    <a:ea typeface="Roboto Condensed" pitchFamily="2" charset="0"/>
                  </a:rPr>
                  <a:t> CONSTRUÇÃO INICIADA</a:t>
                </a:r>
                <a:endParaRPr lang="pt-BR" sz="1000" dirty="0">
                  <a:solidFill>
                    <a:srgbClr val="10253F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18" name="Elipse 17">
                <a:hlinkClick r:id="rId6" action="ppaction://hlinksldjump"/>
              </p:cNvPr>
              <p:cNvSpPr/>
              <p:nvPr/>
            </p:nvSpPr>
            <p:spPr>
              <a:xfrm flipH="1">
                <a:off x="9568708" y="5427453"/>
                <a:ext cx="144016" cy="144016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9715689" y="5365545"/>
                <a:ext cx="908045" cy="267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pt-BR" sz="1000" dirty="0" smtClean="0">
                    <a:solidFill>
                      <a:srgbClr val="10253F"/>
                    </a:solidFill>
                    <a:latin typeface="Roboto Condensed" pitchFamily="2" charset="0"/>
                    <a:ea typeface="Roboto Condensed" pitchFamily="2" charset="0"/>
                  </a:rPr>
                  <a:t>EM ALICERCE</a:t>
                </a:r>
                <a:endParaRPr lang="pt-BR" sz="1000" dirty="0">
                  <a:solidFill>
                    <a:srgbClr val="10253F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20" name="Elipse 19">
                <a:hlinkClick r:id="rId6" action="ppaction://hlinksldjump"/>
              </p:cNvPr>
              <p:cNvSpPr/>
              <p:nvPr/>
            </p:nvSpPr>
            <p:spPr>
              <a:xfrm flipH="1">
                <a:off x="10558444" y="5034335"/>
                <a:ext cx="144016" cy="144016"/>
              </a:xfrm>
              <a:prstGeom prst="ellipse">
                <a:avLst/>
              </a:prstGeom>
              <a:solidFill>
                <a:srgbClr val="66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10705425" y="4972427"/>
                <a:ext cx="918775" cy="267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pt-BR" sz="1000" dirty="0" smtClean="0">
                    <a:solidFill>
                      <a:srgbClr val="10253F"/>
                    </a:solidFill>
                    <a:latin typeface="Roboto Condensed" pitchFamily="2" charset="0"/>
                    <a:ea typeface="Roboto Condensed" pitchFamily="2" charset="0"/>
                  </a:rPr>
                  <a:t>CONSTRUÇÃO ADIANTADA</a:t>
                </a:r>
                <a:endParaRPr lang="pt-BR" sz="1000" dirty="0">
                  <a:solidFill>
                    <a:srgbClr val="10253F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22" name="Elipse 21">
                <a:hlinkClick r:id="rId6" action="ppaction://hlinksldjump"/>
              </p:cNvPr>
              <p:cNvSpPr/>
              <p:nvPr/>
            </p:nvSpPr>
            <p:spPr>
              <a:xfrm flipH="1">
                <a:off x="10558444" y="5427453"/>
                <a:ext cx="144016" cy="144016"/>
              </a:xfrm>
              <a:prstGeom prst="ellipse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10705425" y="5381129"/>
                <a:ext cx="834701" cy="236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pt-BR" sz="1000" dirty="0" smtClean="0">
                    <a:solidFill>
                      <a:srgbClr val="10253F"/>
                    </a:solidFill>
                    <a:latin typeface="Roboto Condensed" pitchFamily="2" charset="0"/>
                    <a:ea typeface="Roboto Condensed" pitchFamily="2" charset="0"/>
                  </a:rPr>
                  <a:t>EM PROJETO</a:t>
                </a:r>
                <a:endParaRPr lang="pt-BR" sz="1000" dirty="0">
                  <a:solidFill>
                    <a:srgbClr val="10253F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sp>
            <p:nvSpPr>
              <p:cNvPr id="24" name="Elipse 23">
                <a:hlinkClick r:id="rId6" action="ppaction://hlinksldjump"/>
              </p:cNvPr>
              <p:cNvSpPr/>
              <p:nvPr/>
            </p:nvSpPr>
            <p:spPr>
              <a:xfrm flipH="1">
                <a:off x="9568708" y="5034335"/>
                <a:ext cx="144016" cy="144016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9715689" y="4972427"/>
                <a:ext cx="805740" cy="267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pt-BR" sz="1000" dirty="0" smtClean="0">
                    <a:solidFill>
                      <a:srgbClr val="10253F"/>
                    </a:solidFill>
                    <a:latin typeface="Roboto Condensed" pitchFamily="2" charset="0"/>
                    <a:ea typeface="Roboto Condensed" pitchFamily="2" charset="0"/>
                  </a:rPr>
                  <a:t>EM ACABAMENTO</a:t>
                </a:r>
                <a:endParaRPr lang="pt-BR" sz="1000" dirty="0">
                  <a:solidFill>
                    <a:srgbClr val="10253F"/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42286</TotalTime>
  <Words>53</Words>
  <Application>Microsoft Office PowerPoint</Application>
  <PresentationFormat>Personalizar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Roboto Condensed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DO PALESTRANTE</dc:title>
  <dc:creator>Domingos de Santana Junior</dc:creator>
  <cp:lastModifiedBy>Domingos de Santana Junior</cp:lastModifiedBy>
  <cp:revision>2105</cp:revision>
  <dcterms:created xsi:type="dcterms:W3CDTF">2014-10-23T13:35:24Z</dcterms:created>
  <dcterms:modified xsi:type="dcterms:W3CDTF">2017-10-05T10:51:29Z</dcterms:modified>
</cp:coreProperties>
</file>