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9" r:id="rId2"/>
    <p:sldId id="280" r:id="rId3"/>
    <p:sldId id="260" r:id="rId4"/>
    <p:sldId id="283" r:id="rId5"/>
    <p:sldId id="281" r:id="rId6"/>
    <p:sldId id="279" r:id="rId7"/>
    <p:sldId id="278" r:id="rId8"/>
    <p:sldId id="282" r:id="rId9"/>
    <p:sldId id="299" r:id="rId10"/>
    <p:sldId id="269" r:id="rId11"/>
    <p:sldId id="328" r:id="rId12"/>
    <p:sldId id="329" r:id="rId13"/>
    <p:sldId id="270" r:id="rId14"/>
    <p:sldId id="271" r:id="rId15"/>
    <p:sldId id="272" r:id="rId16"/>
    <p:sldId id="293" r:id="rId17"/>
    <p:sldId id="284" r:id="rId18"/>
    <p:sldId id="285" r:id="rId19"/>
    <p:sldId id="286" r:id="rId20"/>
    <p:sldId id="287" r:id="rId21"/>
    <p:sldId id="292" r:id="rId22"/>
    <p:sldId id="294" r:id="rId23"/>
    <p:sldId id="290" r:id="rId24"/>
    <p:sldId id="289" r:id="rId25"/>
    <p:sldId id="295" r:id="rId26"/>
    <p:sldId id="291" r:id="rId27"/>
    <p:sldId id="296" r:id="rId28"/>
    <p:sldId id="297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55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008438\dpim$\Diretoria\Projeto%20PE%20CONACI\Lista%20de%20membros%20CONA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008438\dpim$\Diretoria\Projeto%20PE%20CONACI\Lista%20de%20membros%20CONA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f008438\dpim$\Diretoria\Projeto%20PE%20CONACI\Lista%20de%20membros%20CONA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pivotSource>
    <c:name>[Lista de membros CONACI.xlsx]Plan2!Tabela dinâmica1</c:name>
    <c:fmtId val="11"/>
  </c:pivotSource>
  <c:chart>
    <c:title>
      <c:tx>
        <c:rich>
          <a:bodyPr/>
          <a:lstStyle/>
          <a:p>
            <a:pPr>
              <a:defRPr sz="1050"/>
            </a:pPr>
            <a:r>
              <a:rPr lang="pt-BR" sz="2000"/>
              <a:t>Órgãos</a:t>
            </a:r>
            <a:r>
              <a:rPr lang="pt-BR" sz="2000" baseline="0"/>
              <a:t> de Controle Interno</a:t>
            </a:r>
          </a:p>
          <a:p>
            <a:pPr>
              <a:defRPr sz="1050"/>
            </a:pPr>
            <a:r>
              <a:rPr lang="pt-BR" sz="1050" baseline="0"/>
              <a:t>Fonte: site CONACI</a:t>
            </a:r>
            <a:endParaRPr lang="pt-BR" sz="1050"/>
          </a:p>
        </c:rich>
      </c:tx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Val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Val val="1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Val val="1"/>
        </c:dLbl>
      </c:pivotFmt>
    </c:pivotFmts>
    <c:plotArea>
      <c:layout/>
      <c:barChart>
        <c:barDir val="col"/>
        <c:grouping val="stacked"/>
        <c:ser>
          <c:idx val="0"/>
          <c:order val="0"/>
          <c:tx>
            <c:strRef>
              <c:f>Plan2!$B$4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Plan2!$A$5:$A$8</c:f>
              <c:strCache>
                <c:ptCount val="3"/>
                <c:pt idx="0">
                  <c:v>Filiados</c:v>
                </c:pt>
                <c:pt idx="1">
                  <c:v>Membros Fundadores</c:v>
                </c:pt>
                <c:pt idx="2">
                  <c:v>Não Filiados</c:v>
                </c:pt>
              </c:strCache>
            </c:strRef>
          </c:cat>
          <c:val>
            <c:numRef>
              <c:f>Plan2!$B$5:$B$8</c:f>
              <c:numCache>
                <c:formatCode>General</c:formatCode>
                <c:ptCount val="3"/>
                <c:pt idx="0">
                  <c:v>21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</c:ser>
        <c:gapWidth val="20"/>
        <c:overlap val="100"/>
        <c:axId val="72828800"/>
        <c:axId val="72830336"/>
      </c:barChart>
      <c:catAx>
        <c:axId val="72828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72830336"/>
        <c:crosses val="autoZero"/>
        <c:auto val="1"/>
        <c:lblAlgn val="ctr"/>
        <c:lblOffset val="100"/>
      </c:catAx>
      <c:valAx>
        <c:axId val="72830336"/>
        <c:scaling>
          <c:orientation val="minMax"/>
        </c:scaling>
        <c:axPos val="l"/>
        <c:majorGridlines/>
        <c:numFmt formatCode="General" sourceLinked="1"/>
        <c:tickLblPos val="nextTo"/>
        <c:crossAx val="72828800"/>
        <c:crosses val="autoZero"/>
        <c:crossBetween val="between"/>
      </c:valAx>
    </c:plotArea>
    <c:plotVisOnly val="1"/>
    <c:dispBlanksAs val="gap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5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Pesquisa do Diagnóstico Organizacional - CONACI</a:t>
            </a:r>
          </a:p>
        </c:rich>
      </c:tx>
      <c:overlay val="1"/>
    </c:title>
    <c:plotArea>
      <c:layout>
        <c:manualLayout>
          <c:layoutTarget val="inner"/>
          <c:xMode val="edge"/>
          <c:yMode val="edge"/>
          <c:x val="0.26379020114758367"/>
          <c:y val="0.30514243720381334"/>
          <c:w val="0.46298398803850682"/>
          <c:h val="0.5876949899132525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tx2">
                  <a:lumMod val="60000"/>
                  <a:lumOff val="40000"/>
                  <a:alpha val="74000"/>
                </a:schemeClr>
              </a:solidFill>
            </c:spPr>
          </c:dPt>
          <c:dPt>
            <c:idx val="1"/>
            <c:spPr>
              <a:solidFill>
                <a:srgbClr val="FFFF00">
                  <a:alpha val="55000"/>
                </a:srgb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
</a:t>
                    </a:r>
                    <a:r>
                      <a:rPr lang="en-US" smtClean="0"/>
                      <a:t>60%</a:t>
                    </a:r>
                    <a:endParaRPr lang="en-US"/>
                  </a:p>
                </c:rich>
              </c:tx>
              <c:dLblPos val="ctr"/>
              <c:showLegendKey val="1"/>
              <c:showVal val="1"/>
              <c:showPercent val="1"/>
              <c:separator>
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dLblPos val="ctr"/>
              <c:showLegendKey val="1"/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ctr"/>
            <c:showLegendKey val="1"/>
            <c:showVal val="1"/>
            <c:showPercent val="1"/>
            <c:separator>
</c:separator>
            <c:showLeaderLines val="1"/>
          </c:dLbls>
          <c:cat>
            <c:strRef>
              <c:f>Plan1!$A$13:$A$14</c:f>
              <c:strCache>
                <c:ptCount val="2"/>
                <c:pt idx="0">
                  <c:v>Responderam</c:v>
                </c:pt>
                <c:pt idx="1">
                  <c:v>Não Responderam</c:v>
                </c:pt>
              </c:strCache>
            </c:strRef>
          </c:cat>
          <c:val>
            <c:numRef>
              <c:f>Plan1!$B$13:$B$14</c:f>
              <c:numCache>
                <c:formatCode>General</c:formatCode>
                <c:ptCount val="2"/>
                <c:pt idx="0">
                  <c:v>22</c:v>
                </c:pt>
                <c:pt idx="1">
                  <c:v>17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8001859134955439"/>
          <c:y val="0.87866547949301921"/>
          <c:w val="0.70845624183100619"/>
          <c:h val="0.10105110297934343"/>
        </c:manualLayout>
      </c:layout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ofPieChart>
        <c:ofPieType val="pie"/>
        <c:varyColors val="1"/>
        <c:gapWidth val="100"/>
        <c:secondPieSize val="75"/>
        <c:serLines/>
      </c:of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9622283894841019"/>
          <c:y val="4.8307566520386688E-2"/>
          <c:w val="0.54104173610339712"/>
          <c:h val="0.86228526691478791"/>
        </c:manualLayout>
      </c:layout>
      <c:pieChart>
        <c:varyColors val="1"/>
        <c:ser>
          <c:idx val="0"/>
          <c:order val="0"/>
          <c:explosion val="10"/>
          <c:dPt>
            <c:idx val="4"/>
            <c:explosion val="5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3879620067983331"/>
                  <c:y val="-1.8508910875936425E-3"/>
                </c:manualLayout>
              </c:layout>
              <c:showVal val="1"/>
              <c:showPercent val="1"/>
              <c:separator>
</c:separator>
            </c:dLbl>
            <c:dLbl>
              <c:idx val="2"/>
              <c:layout>
                <c:manualLayout>
                  <c:x val="0.11908222537756553"/>
                  <c:y val="-0.15011409288124744"/>
                </c:manualLayout>
              </c:layout>
              <c:showVal val="1"/>
              <c:showPercent val="1"/>
              <c:separator>
</c:separator>
            </c:dLbl>
            <c:dLbl>
              <c:idx val="3"/>
              <c:layout>
                <c:manualLayout>
                  <c:x val="1.9684631990781007E-2"/>
                  <c:y val="2.0780026177646932E-2"/>
                </c:manualLayout>
              </c:layout>
              <c:showVal val="1"/>
              <c:showPercent val="1"/>
              <c:separator>
</c:separator>
            </c:dLbl>
            <c:dLbl>
              <c:idx val="4"/>
              <c:layout>
                <c:manualLayout>
                  <c:x val="8.6855234284239205E-2"/>
                  <c:y val="0.19082084127239199"/>
                </c:manualLayout>
              </c:layout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Plan1!$I$4:$I$8</c:f>
              <c:strCache>
                <c:ptCount val="5"/>
                <c:pt idx="0">
                  <c:v>Tipos de agenda</c:v>
                </c:pt>
                <c:pt idx="1">
                  <c:v>Política</c:v>
                </c:pt>
                <c:pt idx="2">
                  <c:v>Técnica</c:v>
                </c:pt>
                <c:pt idx="3">
                  <c:v>Operacional</c:v>
                </c:pt>
                <c:pt idx="4">
                  <c:v>Indefinido</c:v>
                </c:pt>
              </c:strCache>
            </c:strRef>
          </c:cat>
          <c:val>
            <c:numRef>
              <c:f>Plan1!$J$4:$J$8</c:f>
              <c:numCache>
                <c:formatCode>General</c:formatCode>
                <c:ptCount val="5"/>
                <c:pt idx="1">
                  <c:v>10</c:v>
                </c:pt>
                <c:pt idx="2">
                  <c:v>8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zero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6CEAB-8205-43AB-8D99-A020655363A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70987A-3A89-46EB-8E47-FAC6118CE8F3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800" dirty="0" smtClean="0"/>
            <a:t>Dez/13</a:t>
          </a:r>
          <a:endParaRPr lang="pt-BR" sz="1800" dirty="0"/>
        </a:p>
      </dgm:t>
    </dgm:pt>
    <dgm:pt modelId="{FEE51645-1260-4B4C-B6E3-72882DEEBBD9}" type="parTrans" cxnId="{247F5339-CDA4-4DE3-B776-217919EBB73D}">
      <dgm:prSet/>
      <dgm:spPr/>
      <dgm:t>
        <a:bodyPr/>
        <a:lstStyle/>
        <a:p>
          <a:endParaRPr lang="pt-BR"/>
        </a:p>
      </dgm:t>
    </dgm:pt>
    <dgm:pt modelId="{4FE95557-877A-41D4-8B4E-66FCC6C63A30}" type="sibTrans" cxnId="{247F5339-CDA4-4DE3-B776-217919EBB73D}">
      <dgm:prSet/>
      <dgm:spPr/>
      <dgm:t>
        <a:bodyPr/>
        <a:lstStyle/>
        <a:p>
          <a:endParaRPr lang="pt-BR"/>
        </a:p>
      </dgm:t>
    </dgm:pt>
    <dgm:pt modelId="{07AAF1EC-1C7F-4356-B138-CFB2A8FD393C}">
      <dgm:prSet phldrT="[Texto]" custT="1"/>
      <dgm:spPr/>
      <dgm:t>
        <a:bodyPr/>
        <a:lstStyle/>
        <a:p>
          <a:r>
            <a:rPr lang="pt-BR" sz="1600" dirty="0" smtClean="0"/>
            <a:t> Reunião do GT [Etapa 1] </a:t>
          </a:r>
          <a:endParaRPr lang="pt-BR" sz="1600" dirty="0"/>
        </a:p>
      </dgm:t>
    </dgm:pt>
    <dgm:pt modelId="{E3A866AD-C87A-4A45-87FD-A3EF0FB5D5B0}" type="parTrans" cxnId="{E0D97B1C-0728-4CCB-A215-4CB08C72D8BC}">
      <dgm:prSet/>
      <dgm:spPr/>
      <dgm:t>
        <a:bodyPr/>
        <a:lstStyle/>
        <a:p>
          <a:endParaRPr lang="pt-BR"/>
        </a:p>
      </dgm:t>
    </dgm:pt>
    <dgm:pt modelId="{3605DF2A-6FC0-42ED-9D0C-F6619E82F1D0}" type="sibTrans" cxnId="{E0D97B1C-0728-4CCB-A215-4CB08C72D8BC}">
      <dgm:prSet/>
      <dgm:spPr/>
      <dgm:t>
        <a:bodyPr/>
        <a:lstStyle/>
        <a:p>
          <a:endParaRPr lang="pt-BR"/>
        </a:p>
      </dgm:t>
    </dgm:pt>
    <dgm:pt modelId="{9991C824-6044-4189-A88C-8DB58A66B16C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800" dirty="0" smtClean="0"/>
            <a:t>Jan/14</a:t>
          </a:r>
          <a:endParaRPr lang="pt-BR" sz="1800" dirty="0"/>
        </a:p>
      </dgm:t>
    </dgm:pt>
    <dgm:pt modelId="{8F99AA9F-128A-460D-9581-329616DCCED7}" type="parTrans" cxnId="{BC740A80-562F-489E-A1C4-47996FA909F4}">
      <dgm:prSet/>
      <dgm:spPr/>
      <dgm:t>
        <a:bodyPr/>
        <a:lstStyle/>
        <a:p>
          <a:endParaRPr lang="pt-BR"/>
        </a:p>
      </dgm:t>
    </dgm:pt>
    <dgm:pt modelId="{575035DF-14DB-4A81-839E-D2EB3117B690}" type="sibTrans" cxnId="{BC740A80-562F-489E-A1C4-47996FA909F4}">
      <dgm:prSet/>
      <dgm:spPr/>
      <dgm:t>
        <a:bodyPr/>
        <a:lstStyle/>
        <a:p>
          <a:endParaRPr lang="pt-BR"/>
        </a:p>
      </dgm:t>
    </dgm:pt>
    <dgm:pt modelId="{6C26E679-7319-40A3-BB84-9418F4D41782}">
      <dgm:prSet phldrT="[Texto]" custT="1"/>
      <dgm:spPr/>
      <dgm:t>
        <a:bodyPr/>
        <a:lstStyle/>
        <a:p>
          <a:r>
            <a:rPr lang="pt-BR" sz="1600" dirty="0" smtClean="0"/>
            <a:t>Submissão do Plano de Projeto para aprovação pela Presidência [Etapa 4] </a:t>
          </a:r>
          <a:endParaRPr lang="pt-BR" sz="1600" dirty="0"/>
        </a:p>
      </dgm:t>
    </dgm:pt>
    <dgm:pt modelId="{C1AB003D-E315-4872-8E72-3515C90EDD68}" type="parTrans" cxnId="{F1DC7C39-666C-44BD-922C-B5EA4257D9AD}">
      <dgm:prSet/>
      <dgm:spPr/>
      <dgm:t>
        <a:bodyPr/>
        <a:lstStyle/>
        <a:p>
          <a:endParaRPr lang="pt-BR"/>
        </a:p>
      </dgm:t>
    </dgm:pt>
    <dgm:pt modelId="{3535E8C7-3F05-4A53-80AB-981E6EFA2A95}" type="sibTrans" cxnId="{F1DC7C39-666C-44BD-922C-B5EA4257D9AD}">
      <dgm:prSet/>
      <dgm:spPr/>
      <dgm:t>
        <a:bodyPr/>
        <a:lstStyle/>
        <a:p>
          <a:endParaRPr lang="pt-BR"/>
        </a:p>
      </dgm:t>
    </dgm:pt>
    <dgm:pt modelId="{3F02AD84-8455-496D-B894-0B0306746A5F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800" dirty="0" err="1" smtClean="0"/>
            <a:t>Fev</a:t>
          </a:r>
          <a:r>
            <a:rPr lang="pt-BR" sz="1800" dirty="0" smtClean="0"/>
            <a:t>/14</a:t>
          </a:r>
          <a:endParaRPr lang="pt-BR" sz="1800" dirty="0"/>
        </a:p>
      </dgm:t>
    </dgm:pt>
    <dgm:pt modelId="{E093AE95-BE27-4205-BADD-2ADCE2BF3A60}" type="parTrans" cxnId="{C441EE9E-C19F-45A9-BB31-E0D48D91D3AB}">
      <dgm:prSet/>
      <dgm:spPr/>
      <dgm:t>
        <a:bodyPr/>
        <a:lstStyle/>
        <a:p>
          <a:endParaRPr lang="pt-BR"/>
        </a:p>
      </dgm:t>
    </dgm:pt>
    <dgm:pt modelId="{167538FF-E854-4DC9-922B-3511E37A38D4}" type="sibTrans" cxnId="{C441EE9E-C19F-45A9-BB31-E0D48D91D3AB}">
      <dgm:prSet/>
      <dgm:spPr/>
      <dgm:t>
        <a:bodyPr/>
        <a:lstStyle/>
        <a:p>
          <a:endParaRPr lang="pt-BR"/>
        </a:p>
      </dgm:t>
    </dgm:pt>
    <dgm:pt modelId="{A11812C3-2205-41D2-BF72-70076596227A}">
      <dgm:prSet phldrT="[Texto]" custT="1"/>
      <dgm:spPr/>
      <dgm:t>
        <a:bodyPr/>
        <a:lstStyle/>
        <a:p>
          <a:r>
            <a:rPr lang="pt-BR" sz="1600" dirty="0" smtClean="0"/>
            <a:t>Elaboração da Pesquisa [Etapa 5] </a:t>
          </a:r>
          <a:endParaRPr lang="pt-BR" sz="1600" dirty="0"/>
        </a:p>
      </dgm:t>
    </dgm:pt>
    <dgm:pt modelId="{37D8D58A-6B67-4F49-87B7-736052AFEE84}" type="parTrans" cxnId="{8C0D77F0-D34D-42F8-BB4A-14E8D0701457}">
      <dgm:prSet/>
      <dgm:spPr/>
      <dgm:t>
        <a:bodyPr/>
        <a:lstStyle/>
        <a:p>
          <a:endParaRPr lang="pt-BR"/>
        </a:p>
      </dgm:t>
    </dgm:pt>
    <dgm:pt modelId="{F499F146-2E0F-47CA-BEAB-7AC9FBE42039}" type="sibTrans" cxnId="{8C0D77F0-D34D-42F8-BB4A-14E8D0701457}">
      <dgm:prSet/>
      <dgm:spPr/>
      <dgm:t>
        <a:bodyPr/>
        <a:lstStyle/>
        <a:p>
          <a:endParaRPr lang="pt-BR"/>
        </a:p>
      </dgm:t>
    </dgm:pt>
    <dgm:pt modelId="{17EF9C11-E154-4C46-AD1C-9ABAFA6D4957}">
      <dgm:prSet phldrT="[Texto]" custT="1"/>
      <dgm:spPr/>
      <dgm:t>
        <a:bodyPr/>
        <a:lstStyle/>
        <a:p>
          <a:r>
            <a:rPr lang="pt-BR" sz="1600" dirty="0" smtClean="0"/>
            <a:t>Criação do Plano do Projeto [Etapa 1] </a:t>
          </a:r>
          <a:endParaRPr lang="pt-BR" sz="1600" dirty="0"/>
        </a:p>
      </dgm:t>
    </dgm:pt>
    <dgm:pt modelId="{E3E4F083-8566-4855-95C2-CC8FBA3D5D3E}" type="parTrans" cxnId="{7E8F01CF-F56C-45F5-A593-D8D0BE664729}">
      <dgm:prSet/>
      <dgm:spPr/>
      <dgm:t>
        <a:bodyPr/>
        <a:lstStyle/>
        <a:p>
          <a:endParaRPr lang="pt-BR"/>
        </a:p>
      </dgm:t>
    </dgm:pt>
    <dgm:pt modelId="{84838AFD-B605-48B9-B239-28360BEA916C}" type="sibTrans" cxnId="{7E8F01CF-F56C-45F5-A593-D8D0BE664729}">
      <dgm:prSet/>
      <dgm:spPr/>
      <dgm:t>
        <a:bodyPr/>
        <a:lstStyle/>
        <a:p>
          <a:endParaRPr lang="pt-BR"/>
        </a:p>
      </dgm:t>
    </dgm:pt>
    <dgm:pt modelId="{FC758B03-D72E-4475-B3B3-9DC7189922F6}">
      <dgm:prSet phldrT="[Texto]" custT="1"/>
      <dgm:spPr/>
      <dgm:t>
        <a:bodyPr/>
        <a:lstStyle/>
        <a:p>
          <a:r>
            <a:rPr lang="pt-BR" sz="1600" dirty="0" smtClean="0"/>
            <a:t>Aprovação do Plano de Projeto [Etapa 4] </a:t>
          </a:r>
          <a:endParaRPr lang="pt-BR" sz="1600" dirty="0"/>
        </a:p>
      </dgm:t>
    </dgm:pt>
    <dgm:pt modelId="{EF402BEC-E1E1-49F9-8FFA-4E32C74BE349}" type="parTrans" cxnId="{B429EF49-FB3B-42F2-BD92-9C74A3B2F005}">
      <dgm:prSet/>
      <dgm:spPr/>
      <dgm:t>
        <a:bodyPr/>
        <a:lstStyle/>
        <a:p>
          <a:endParaRPr lang="pt-BR"/>
        </a:p>
      </dgm:t>
    </dgm:pt>
    <dgm:pt modelId="{35ADD15D-E04D-4C43-8178-D48DC5E684FC}" type="sibTrans" cxnId="{B429EF49-FB3B-42F2-BD92-9C74A3B2F005}">
      <dgm:prSet/>
      <dgm:spPr/>
      <dgm:t>
        <a:bodyPr/>
        <a:lstStyle/>
        <a:p>
          <a:endParaRPr lang="pt-BR"/>
        </a:p>
      </dgm:t>
    </dgm:pt>
    <dgm:pt modelId="{A0251E3C-108F-46C1-ADD7-B291B552E76F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800" dirty="0" smtClean="0"/>
            <a:t>Mar/14</a:t>
          </a:r>
          <a:endParaRPr lang="pt-BR" sz="1800" dirty="0"/>
        </a:p>
      </dgm:t>
    </dgm:pt>
    <dgm:pt modelId="{A8EB5060-9242-493E-B9E8-8305B992E717}" type="parTrans" cxnId="{33F00FE6-21BA-4243-AC6D-306DC893C102}">
      <dgm:prSet/>
      <dgm:spPr/>
      <dgm:t>
        <a:bodyPr/>
        <a:lstStyle/>
        <a:p>
          <a:endParaRPr lang="pt-BR"/>
        </a:p>
      </dgm:t>
    </dgm:pt>
    <dgm:pt modelId="{6F9B0EE3-CB68-4977-A58B-8697CE406032}" type="sibTrans" cxnId="{33F00FE6-21BA-4243-AC6D-306DC893C102}">
      <dgm:prSet/>
      <dgm:spPr/>
      <dgm:t>
        <a:bodyPr/>
        <a:lstStyle/>
        <a:p>
          <a:endParaRPr lang="pt-BR"/>
        </a:p>
      </dgm:t>
    </dgm:pt>
    <dgm:pt modelId="{A77E2FC8-2776-4331-9940-F741DC8696AC}">
      <dgm:prSet phldrT="[Texto]" custT="1"/>
      <dgm:spPr/>
      <dgm:t>
        <a:bodyPr/>
        <a:lstStyle/>
        <a:p>
          <a:r>
            <a:rPr lang="pt-BR" sz="1600" dirty="0" smtClean="0"/>
            <a:t>Realização da Pesquisa com Presidência e Membros do CONACI [Etapa 5,6, 7]</a:t>
          </a:r>
          <a:endParaRPr lang="pt-BR" sz="1600" dirty="0"/>
        </a:p>
      </dgm:t>
    </dgm:pt>
    <dgm:pt modelId="{7DD6B10F-684B-40A1-A7DF-70B3BBF9A544}" type="parTrans" cxnId="{61306BCD-9955-4544-BD40-770A4CDEF329}">
      <dgm:prSet/>
      <dgm:spPr/>
      <dgm:t>
        <a:bodyPr/>
        <a:lstStyle/>
        <a:p>
          <a:endParaRPr lang="pt-BR"/>
        </a:p>
      </dgm:t>
    </dgm:pt>
    <dgm:pt modelId="{9158FE6A-FA6E-4DB8-A3AA-68ADF1022072}" type="sibTrans" cxnId="{61306BCD-9955-4544-BD40-770A4CDEF329}">
      <dgm:prSet/>
      <dgm:spPr/>
      <dgm:t>
        <a:bodyPr/>
        <a:lstStyle/>
        <a:p>
          <a:endParaRPr lang="pt-BR"/>
        </a:p>
      </dgm:t>
    </dgm:pt>
    <dgm:pt modelId="{F9D84EC7-56EA-4AE3-AEC0-70036776BEF7}">
      <dgm:prSet phldrT="[Texto]" custT="1"/>
      <dgm:spPr/>
      <dgm:t>
        <a:bodyPr/>
        <a:lstStyle/>
        <a:p>
          <a:r>
            <a:rPr lang="pt-BR" sz="1600" dirty="0" smtClean="0"/>
            <a:t>Apresentação dos resultados preliminares ao CONACI (11º RT)</a:t>
          </a:r>
          <a:endParaRPr lang="pt-BR" sz="1600" dirty="0"/>
        </a:p>
      </dgm:t>
    </dgm:pt>
    <dgm:pt modelId="{3BAAAB27-E986-4D52-AB36-3ECB68EB91E9}" type="parTrans" cxnId="{E804EB38-9722-45A3-9A19-136A8144E9A1}">
      <dgm:prSet/>
      <dgm:spPr/>
      <dgm:t>
        <a:bodyPr/>
        <a:lstStyle/>
        <a:p>
          <a:endParaRPr lang="pt-BR"/>
        </a:p>
      </dgm:t>
    </dgm:pt>
    <dgm:pt modelId="{A06DAF3E-9ED8-48AA-9FDB-340D653C8FE0}" type="sibTrans" cxnId="{E804EB38-9722-45A3-9A19-136A8144E9A1}">
      <dgm:prSet/>
      <dgm:spPr/>
      <dgm:t>
        <a:bodyPr/>
        <a:lstStyle/>
        <a:p>
          <a:endParaRPr lang="pt-BR"/>
        </a:p>
      </dgm:t>
    </dgm:pt>
    <dgm:pt modelId="{3EBC3E32-8FF0-4CC7-8565-DBAD2772F453}">
      <dgm:prSet phldrT="[Texto]" custT="1"/>
      <dgm:spPr/>
      <dgm:t>
        <a:bodyPr/>
        <a:lstStyle/>
        <a:p>
          <a:r>
            <a:rPr lang="pt-BR" sz="1600" dirty="0" smtClean="0"/>
            <a:t>Submissão do formato da pesquisa para aprovação da Presidência [Etapa 5] </a:t>
          </a:r>
          <a:endParaRPr lang="pt-BR" sz="1600" dirty="0"/>
        </a:p>
      </dgm:t>
    </dgm:pt>
    <dgm:pt modelId="{5E78687E-498B-4398-B906-2D1192628EA8}" type="parTrans" cxnId="{978C64CA-E3B3-433F-A149-B35739B1128B}">
      <dgm:prSet/>
      <dgm:spPr/>
      <dgm:t>
        <a:bodyPr/>
        <a:lstStyle/>
        <a:p>
          <a:endParaRPr lang="pt-BR"/>
        </a:p>
      </dgm:t>
    </dgm:pt>
    <dgm:pt modelId="{32A4AA4A-8FD1-43BB-9231-4437566928BA}" type="sibTrans" cxnId="{978C64CA-E3B3-433F-A149-B35739B1128B}">
      <dgm:prSet/>
      <dgm:spPr/>
      <dgm:t>
        <a:bodyPr/>
        <a:lstStyle/>
        <a:p>
          <a:endParaRPr lang="pt-BR"/>
        </a:p>
      </dgm:t>
    </dgm:pt>
    <dgm:pt modelId="{E970CA75-06BD-4AE9-8FEE-29CC582C9BD3}">
      <dgm:prSet phldrT="[Texto]" custT="1"/>
      <dgm:spPr/>
      <dgm:t>
        <a:bodyPr/>
        <a:lstStyle/>
        <a:p>
          <a:r>
            <a:rPr lang="pt-BR" sz="1600" dirty="0" smtClean="0"/>
            <a:t>Diagnóstico Organizacional [Etapa 2] </a:t>
          </a:r>
          <a:endParaRPr lang="pt-BR" sz="1600" dirty="0"/>
        </a:p>
      </dgm:t>
    </dgm:pt>
    <dgm:pt modelId="{55849EE2-5FF1-4E00-9034-D234B4D97EE5}" type="parTrans" cxnId="{5648E578-A682-490F-A5C7-CBA77E2CF272}">
      <dgm:prSet/>
      <dgm:spPr/>
      <dgm:t>
        <a:bodyPr/>
        <a:lstStyle/>
        <a:p>
          <a:endParaRPr lang="pt-BR"/>
        </a:p>
      </dgm:t>
    </dgm:pt>
    <dgm:pt modelId="{00FDC0D4-1E94-468B-AB5C-1334F8A004D1}" type="sibTrans" cxnId="{5648E578-A682-490F-A5C7-CBA77E2CF272}">
      <dgm:prSet/>
      <dgm:spPr/>
      <dgm:t>
        <a:bodyPr/>
        <a:lstStyle/>
        <a:p>
          <a:endParaRPr lang="pt-BR"/>
        </a:p>
      </dgm:t>
    </dgm:pt>
    <dgm:pt modelId="{111BF8C2-E7B3-48C4-A2CE-93AD38BB73EF}">
      <dgm:prSet phldrT="[Texto]" custT="1"/>
      <dgm:spPr/>
      <dgm:t>
        <a:bodyPr/>
        <a:lstStyle/>
        <a:p>
          <a:endParaRPr lang="pt-BR" sz="1600" dirty="0"/>
        </a:p>
      </dgm:t>
    </dgm:pt>
    <dgm:pt modelId="{AEAE6E1B-B64C-4FBA-9945-BB7743D9E9D8}" type="parTrans" cxnId="{FF0F17D8-5F36-47DB-AFB0-6706CEAEE55F}">
      <dgm:prSet/>
      <dgm:spPr/>
      <dgm:t>
        <a:bodyPr/>
        <a:lstStyle/>
        <a:p>
          <a:endParaRPr lang="pt-BR"/>
        </a:p>
      </dgm:t>
    </dgm:pt>
    <dgm:pt modelId="{322AE428-CB0A-484F-B091-D330413998A4}" type="sibTrans" cxnId="{FF0F17D8-5F36-47DB-AFB0-6706CEAEE55F}">
      <dgm:prSet/>
      <dgm:spPr/>
      <dgm:t>
        <a:bodyPr/>
        <a:lstStyle/>
        <a:p>
          <a:endParaRPr lang="pt-BR"/>
        </a:p>
      </dgm:t>
    </dgm:pt>
    <dgm:pt modelId="{26319FE9-C55E-47FE-91BA-679B1C9833FE}">
      <dgm:prSet phldrT="[Texto]" custT="1"/>
      <dgm:spPr/>
      <dgm:t>
        <a:bodyPr/>
        <a:lstStyle/>
        <a:p>
          <a:r>
            <a:rPr lang="pt-BR" sz="1600" dirty="0" smtClean="0"/>
            <a:t>Decisão pela manutenção dos Eixos do Planejamento: Político, Operacional e Técnico [Etapa 3] </a:t>
          </a:r>
          <a:endParaRPr lang="pt-BR" sz="1600" dirty="0"/>
        </a:p>
      </dgm:t>
    </dgm:pt>
    <dgm:pt modelId="{0D3B7E16-B199-40F6-BDF2-7742913F729E}" type="parTrans" cxnId="{B65F1277-0AC3-42FA-9DF0-03FD544CA0ED}">
      <dgm:prSet/>
      <dgm:spPr/>
      <dgm:t>
        <a:bodyPr/>
        <a:lstStyle/>
        <a:p>
          <a:endParaRPr lang="pt-BR"/>
        </a:p>
      </dgm:t>
    </dgm:pt>
    <dgm:pt modelId="{78C7338B-4742-482D-AEFD-77DED0EA83BF}" type="sibTrans" cxnId="{B65F1277-0AC3-42FA-9DF0-03FD544CA0ED}">
      <dgm:prSet/>
      <dgm:spPr/>
      <dgm:t>
        <a:bodyPr/>
        <a:lstStyle/>
        <a:p>
          <a:endParaRPr lang="pt-BR"/>
        </a:p>
      </dgm:t>
    </dgm:pt>
    <dgm:pt modelId="{79474CB6-D401-444C-9418-916912DDA765}">
      <dgm:prSet phldrT="[Texto]" custT="1"/>
      <dgm:spPr/>
      <dgm:t>
        <a:bodyPr/>
        <a:lstStyle/>
        <a:p>
          <a:r>
            <a:rPr lang="pt-BR" sz="1600" dirty="0" smtClean="0"/>
            <a:t>Apresentação de ferramenta de monitoramento utilizada por Pernambuco (11ª RT)</a:t>
          </a:r>
          <a:endParaRPr lang="pt-BR" sz="1600" dirty="0"/>
        </a:p>
      </dgm:t>
    </dgm:pt>
    <dgm:pt modelId="{EEE544DC-59A2-4919-AFB3-254B6F53052E}" type="parTrans" cxnId="{F4031056-30DA-496F-AAE3-817A247F911D}">
      <dgm:prSet/>
      <dgm:spPr/>
      <dgm:t>
        <a:bodyPr/>
        <a:lstStyle/>
        <a:p>
          <a:endParaRPr lang="pt-BR"/>
        </a:p>
      </dgm:t>
    </dgm:pt>
    <dgm:pt modelId="{22621698-3289-4229-986E-2D9C60EFC202}" type="sibTrans" cxnId="{F4031056-30DA-496F-AAE3-817A247F911D}">
      <dgm:prSet/>
      <dgm:spPr/>
      <dgm:t>
        <a:bodyPr/>
        <a:lstStyle/>
        <a:p>
          <a:endParaRPr lang="pt-BR"/>
        </a:p>
      </dgm:t>
    </dgm:pt>
    <dgm:pt modelId="{4B678AC1-4201-419B-8157-AA7470A4A25C}">
      <dgm:prSet phldrT="[Texto]" custT="1"/>
      <dgm:spPr/>
      <dgm:t>
        <a:bodyPr/>
        <a:lstStyle/>
        <a:p>
          <a:endParaRPr lang="pt-BR" sz="1600" dirty="0"/>
        </a:p>
      </dgm:t>
    </dgm:pt>
    <dgm:pt modelId="{04040E26-56CF-47F9-BA6B-8735D02746C1}" type="parTrans" cxnId="{E9D3648C-F0EC-4449-BB95-A3A4F5A0F535}">
      <dgm:prSet/>
      <dgm:spPr/>
      <dgm:t>
        <a:bodyPr/>
        <a:lstStyle/>
        <a:p>
          <a:endParaRPr lang="pt-BR"/>
        </a:p>
      </dgm:t>
    </dgm:pt>
    <dgm:pt modelId="{605C524B-4B03-4DEE-B767-27193819AD53}" type="sibTrans" cxnId="{E9D3648C-F0EC-4449-BB95-A3A4F5A0F535}">
      <dgm:prSet/>
      <dgm:spPr/>
      <dgm:t>
        <a:bodyPr/>
        <a:lstStyle/>
        <a:p>
          <a:endParaRPr lang="pt-BR"/>
        </a:p>
      </dgm:t>
    </dgm:pt>
    <dgm:pt modelId="{90D4F676-58C5-49D6-B80F-D0AE7B140D6B}" type="pres">
      <dgm:prSet presAssocID="{B4D6CEAB-8205-43AB-8D99-A020655363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FCE052-8DEC-4F44-A2D9-69D4FBF6CE22}" type="pres">
      <dgm:prSet presAssocID="{6D70987A-3A89-46EB-8E47-FAC6118CE8F3}" presName="composite" presStyleCnt="0"/>
      <dgm:spPr/>
    </dgm:pt>
    <dgm:pt modelId="{FE49FAD3-0003-48FB-B9B1-EDF5E6244F79}" type="pres">
      <dgm:prSet presAssocID="{6D70987A-3A89-46EB-8E47-FAC6118CE8F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43C692-5B28-4445-85A0-58919015C8D3}" type="pres">
      <dgm:prSet presAssocID="{6D70987A-3A89-46EB-8E47-FAC6118CE8F3}" presName="descendantText" presStyleLbl="alignAcc1" presStyleIdx="0" presStyleCnt="4" custScaleY="185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EC0885-CA67-4EAB-B060-49CE80B5DE74}" type="pres">
      <dgm:prSet presAssocID="{4FE95557-877A-41D4-8B4E-66FCC6C63A30}" presName="sp" presStyleCnt="0"/>
      <dgm:spPr/>
    </dgm:pt>
    <dgm:pt modelId="{4566D600-1A30-49AB-B833-0330CD2E1BB9}" type="pres">
      <dgm:prSet presAssocID="{9991C824-6044-4189-A88C-8DB58A66B16C}" presName="composite" presStyleCnt="0"/>
      <dgm:spPr/>
    </dgm:pt>
    <dgm:pt modelId="{AAD7A1D4-3530-4333-9112-CEE535110759}" type="pres">
      <dgm:prSet presAssocID="{9991C824-6044-4189-A88C-8DB58A66B16C}" presName="parentText" presStyleLbl="alignNode1" presStyleIdx="1" presStyleCnt="4" custLinFactNeighborY="372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22C3F6-112E-475F-B10C-5348BDD38AD5}" type="pres">
      <dgm:prSet presAssocID="{9991C824-6044-4189-A88C-8DB58A66B16C}" presName="descendantText" presStyleLbl="alignAcc1" presStyleIdx="1" presStyleCnt="4" custScaleY="96659" custLinFactNeighborY="174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4B10D0-260F-400D-96E9-FEF68FEE4B65}" type="pres">
      <dgm:prSet presAssocID="{575035DF-14DB-4A81-839E-D2EB3117B690}" presName="sp" presStyleCnt="0"/>
      <dgm:spPr/>
    </dgm:pt>
    <dgm:pt modelId="{D7679142-538A-4867-B9C5-FB750438DC67}" type="pres">
      <dgm:prSet presAssocID="{3F02AD84-8455-496D-B894-0B0306746A5F}" presName="composite" presStyleCnt="0"/>
      <dgm:spPr/>
    </dgm:pt>
    <dgm:pt modelId="{F2A74BC3-CC70-4EBA-A88B-F273E0512391}" type="pres">
      <dgm:prSet presAssocID="{3F02AD84-8455-496D-B894-0B0306746A5F}" presName="parentText" presStyleLbl="alignNode1" presStyleIdx="2" presStyleCnt="4" custLinFactNeighborY="-9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C6F3E1-1088-4270-A293-F562CAF6499C}" type="pres">
      <dgm:prSet presAssocID="{3F02AD84-8455-496D-B894-0B0306746A5F}" presName="descendantText" presStyleLbl="alignAcc1" presStyleIdx="2" presStyleCnt="4" custScaleY="105408" custLinFactNeighborY="33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157A5D-8C41-4773-A0B0-FF642A9B8473}" type="pres">
      <dgm:prSet presAssocID="{167538FF-E854-4DC9-922B-3511E37A38D4}" presName="sp" presStyleCnt="0"/>
      <dgm:spPr/>
    </dgm:pt>
    <dgm:pt modelId="{78B36FDA-EBD7-49B4-80A7-14AE1D3411E3}" type="pres">
      <dgm:prSet presAssocID="{A0251E3C-108F-46C1-ADD7-B291B552E76F}" presName="composite" presStyleCnt="0"/>
      <dgm:spPr/>
    </dgm:pt>
    <dgm:pt modelId="{F83A3BA2-4381-42FB-8CE1-229D67B6060D}" type="pres">
      <dgm:prSet presAssocID="{A0251E3C-108F-46C1-ADD7-B291B552E76F}" presName="parentText" presStyleLbl="alignNode1" presStyleIdx="3" presStyleCnt="4" custLinFactNeighborY="-969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10872B-E745-4C9C-8FDC-07274A1187F3}" type="pres">
      <dgm:prSet presAssocID="{A0251E3C-108F-46C1-ADD7-B291B552E76F}" presName="descendantText" presStyleLbl="alignAcc1" presStyleIdx="3" presStyleCnt="4" custScaleY="134339" custLinFactNeighborY="-1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29EF49-FB3B-42F2-BD92-9C74A3B2F005}" srcId="{9991C824-6044-4189-A88C-8DB58A66B16C}" destId="{FC758B03-D72E-4475-B3B3-9DC7189922F6}" srcOrd="1" destOrd="0" parTransId="{EF402BEC-E1E1-49F9-8FFA-4E32C74BE349}" sibTransId="{35ADD15D-E04D-4C43-8178-D48DC5E684FC}"/>
    <dgm:cxn modelId="{73A41D40-EC81-46C2-AA0A-618D9168CB6C}" type="presOf" srcId="{07AAF1EC-1C7F-4356-B138-CFB2A8FD393C}" destId="{5243C692-5B28-4445-85A0-58919015C8D3}" srcOrd="0" destOrd="1" presId="urn:microsoft.com/office/officeart/2005/8/layout/chevron2"/>
    <dgm:cxn modelId="{E9D3648C-F0EC-4449-BB95-A3A4F5A0F535}" srcId="{6D70987A-3A89-46EB-8E47-FAC6118CE8F3}" destId="{4B678AC1-4201-419B-8157-AA7470A4A25C}" srcOrd="0" destOrd="0" parTransId="{04040E26-56CF-47F9-BA6B-8735D02746C1}" sibTransId="{605C524B-4B03-4DEE-B767-27193819AD53}"/>
    <dgm:cxn modelId="{BD38C67E-CFE7-4A3F-BE78-8B836074432A}" type="presOf" srcId="{E970CA75-06BD-4AE9-8FEE-29CC582C9BD3}" destId="{5243C692-5B28-4445-85A0-58919015C8D3}" srcOrd="0" destOrd="3" presId="urn:microsoft.com/office/officeart/2005/8/layout/chevron2"/>
    <dgm:cxn modelId="{978C64CA-E3B3-433F-A149-B35739B1128B}" srcId="{3F02AD84-8455-496D-B894-0B0306746A5F}" destId="{3EBC3E32-8FF0-4CC7-8565-DBAD2772F453}" srcOrd="1" destOrd="0" parTransId="{5E78687E-498B-4398-B906-2D1192628EA8}" sibTransId="{32A4AA4A-8FD1-43BB-9231-4437566928BA}"/>
    <dgm:cxn modelId="{7E8F01CF-F56C-45F5-A593-D8D0BE664729}" srcId="{6D70987A-3A89-46EB-8E47-FAC6118CE8F3}" destId="{17EF9C11-E154-4C46-AD1C-9ABAFA6D4957}" srcOrd="2" destOrd="0" parTransId="{E3E4F083-8566-4855-95C2-CC8FBA3D5D3E}" sibTransId="{84838AFD-B605-48B9-B239-28360BEA916C}"/>
    <dgm:cxn modelId="{7D6195A6-AAFC-474F-9ADF-1E9CBDFFC8EF}" type="presOf" srcId="{A11812C3-2205-41D2-BF72-70076596227A}" destId="{81C6F3E1-1088-4270-A293-F562CAF6499C}" srcOrd="0" destOrd="0" presId="urn:microsoft.com/office/officeart/2005/8/layout/chevron2"/>
    <dgm:cxn modelId="{6B5AE146-ACB3-4B7B-8E85-4AE70E10F9A0}" type="presOf" srcId="{F9D84EC7-56EA-4AE3-AEC0-70036776BEF7}" destId="{D210872B-E745-4C9C-8FDC-07274A1187F3}" srcOrd="0" destOrd="1" presId="urn:microsoft.com/office/officeart/2005/8/layout/chevron2"/>
    <dgm:cxn modelId="{49DC9F51-7CFB-45E8-8E3E-0AEF0BDFE482}" type="presOf" srcId="{A0251E3C-108F-46C1-ADD7-B291B552E76F}" destId="{F83A3BA2-4381-42FB-8CE1-229D67B6060D}" srcOrd="0" destOrd="0" presId="urn:microsoft.com/office/officeart/2005/8/layout/chevron2"/>
    <dgm:cxn modelId="{B65F1277-0AC3-42FA-9DF0-03FD544CA0ED}" srcId="{6D70987A-3A89-46EB-8E47-FAC6118CE8F3}" destId="{26319FE9-C55E-47FE-91BA-679B1C9833FE}" srcOrd="4" destOrd="0" parTransId="{0D3B7E16-B199-40F6-BDF2-7742913F729E}" sibTransId="{78C7338B-4742-482D-AEFD-77DED0EA83BF}"/>
    <dgm:cxn modelId="{E0D97B1C-0728-4CCB-A215-4CB08C72D8BC}" srcId="{6D70987A-3A89-46EB-8E47-FAC6118CE8F3}" destId="{07AAF1EC-1C7F-4356-B138-CFB2A8FD393C}" srcOrd="1" destOrd="0" parTransId="{E3A866AD-C87A-4A45-87FD-A3EF0FB5D5B0}" sibTransId="{3605DF2A-6FC0-42ED-9D0C-F6619E82F1D0}"/>
    <dgm:cxn modelId="{35C01A11-F8BB-41FD-B1ED-0544976820CD}" type="presOf" srcId="{FC758B03-D72E-4475-B3B3-9DC7189922F6}" destId="{9C22C3F6-112E-475F-B10C-5348BDD38AD5}" srcOrd="0" destOrd="1" presId="urn:microsoft.com/office/officeart/2005/8/layout/chevron2"/>
    <dgm:cxn modelId="{418F3211-D213-411D-86D2-4AF62E2697A8}" type="presOf" srcId="{A77E2FC8-2776-4331-9940-F741DC8696AC}" destId="{D210872B-E745-4C9C-8FDC-07274A1187F3}" srcOrd="0" destOrd="0" presId="urn:microsoft.com/office/officeart/2005/8/layout/chevron2"/>
    <dgm:cxn modelId="{C441EE9E-C19F-45A9-BB31-E0D48D91D3AB}" srcId="{B4D6CEAB-8205-43AB-8D99-A020655363AF}" destId="{3F02AD84-8455-496D-B894-0B0306746A5F}" srcOrd="2" destOrd="0" parTransId="{E093AE95-BE27-4205-BADD-2ADCE2BF3A60}" sibTransId="{167538FF-E854-4DC9-922B-3511E37A38D4}"/>
    <dgm:cxn modelId="{69D0B594-79D7-4D5D-A571-36E7F0ED586C}" type="presOf" srcId="{6D70987A-3A89-46EB-8E47-FAC6118CE8F3}" destId="{FE49FAD3-0003-48FB-B9B1-EDF5E6244F79}" srcOrd="0" destOrd="0" presId="urn:microsoft.com/office/officeart/2005/8/layout/chevron2"/>
    <dgm:cxn modelId="{242294FE-D5E6-4AB7-8C1F-FAB0278549D0}" type="presOf" srcId="{B4D6CEAB-8205-43AB-8D99-A020655363AF}" destId="{90D4F676-58C5-49D6-B80F-D0AE7B140D6B}" srcOrd="0" destOrd="0" presId="urn:microsoft.com/office/officeart/2005/8/layout/chevron2"/>
    <dgm:cxn modelId="{33F00FE6-21BA-4243-AC6D-306DC893C102}" srcId="{B4D6CEAB-8205-43AB-8D99-A020655363AF}" destId="{A0251E3C-108F-46C1-ADD7-B291B552E76F}" srcOrd="3" destOrd="0" parTransId="{A8EB5060-9242-493E-B9E8-8305B992E717}" sibTransId="{6F9B0EE3-CB68-4977-A58B-8697CE406032}"/>
    <dgm:cxn modelId="{E804EB38-9722-45A3-9A19-136A8144E9A1}" srcId="{A0251E3C-108F-46C1-ADD7-B291B552E76F}" destId="{F9D84EC7-56EA-4AE3-AEC0-70036776BEF7}" srcOrd="1" destOrd="0" parTransId="{3BAAAB27-E986-4D52-AB36-3ECB68EB91E9}" sibTransId="{A06DAF3E-9ED8-48AA-9FDB-340D653C8FE0}"/>
    <dgm:cxn modelId="{0960AB86-D623-443E-B24F-A1EEDF228B78}" type="presOf" srcId="{111BF8C2-E7B3-48C4-A2CE-93AD38BB73EF}" destId="{5243C692-5B28-4445-85A0-58919015C8D3}" srcOrd="0" destOrd="5" presId="urn:microsoft.com/office/officeart/2005/8/layout/chevron2"/>
    <dgm:cxn modelId="{FF0F17D8-5F36-47DB-AFB0-6706CEAEE55F}" srcId="{6D70987A-3A89-46EB-8E47-FAC6118CE8F3}" destId="{111BF8C2-E7B3-48C4-A2CE-93AD38BB73EF}" srcOrd="5" destOrd="0" parTransId="{AEAE6E1B-B64C-4FBA-9945-BB7743D9E9D8}" sibTransId="{322AE428-CB0A-484F-B091-D330413998A4}"/>
    <dgm:cxn modelId="{247F5339-CDA4-4DE3-B776-217919EBB73D}" srcId="{B4D6CEAB-8205-43AB-8D99-A020655363AF}" destId="{6D70987A-3A89-46EB-8E47-FAC6118CE8F3}" srcOrd="0" destOrd="0" parTransId="{FEE51645-1260-4B4C-B6E3-72882DEEBBD9}" sibTransId="{4FE95557-877A-41D4-8B4E-66FCC6C63A30}"/>
    <dgm:cxn modelId="{BAE2045E-A7EA-4330-ADF8-19E009090CA9}" type="presOf" srcId="{6C26E679-7319-40A3-BB84-9418F4D41782}" destId="{9C22C3F6-112E-475F-B10C-5348BDD38AD5}" srcOrd="0" destOrd="0" presId="urn:microsoft.com/office/officeart/2005/8/layout/chevron2"/>
    <dgm:cxn modelId="{F1DC7C39-666C-44BD-922C-B5EA4257D9AD}" srcId="{9991C824-6044-4189-A88C-8DB58A66B16C}" destId="{6C26E679-7319-40A3-BB84-9418F4D41782}" srcOrd="0" destOrd="0" parTransId="{C1AB003D-E315-4872-8E72-3515C90EDD68}" sibTransId="{3535E8C7-3F05-4A53-80AB-981E6EFA2A95}"/>
    <dgm:cxn modelId="{684EFF5D-E3B9-44F1-AAB9-BCF9306B6B18}" type="presOf" srcId="{9991C824-6044-4189-A88C-8DB58A66B16C}" destId="{AAD7A1D4-3530-4333-9112-CEE535110759}" srcOrd="0" destOrd="0" presId="urn:microsoft.com/office/officeart/2005/8/layout/chevron2"/>
    <dgm:cxn modelId="{BC740A80-562F-489E-A1C4-47996FA909F4}" srcId="{B4D6CEAB-8205-43AB-8D99-A020655363AF}" destId="{9991C824-6044-4189-A88C-8DB58A66B16C}" srcOrd="1" destOrd="0" parTransId="{8F99AA9F-128A-460D-9581-329616DCCED7}" sibTransId="{575035DF-14DB-4A81-839E-D2EB3117B690}"/>
    <dgm:cxn modelId="{DA2CD22B-D1F2-4399-8723-6F76277BCEDE}" type="presOf" srcId="{79474CB6-D401-444C-9418-916912DDA765}" destId="{D210872B-E745-4C9C-8FDC-07274A1187F3}" srcOrd="0" destOrd="2" presId="urn:microsoft.com/office/officeart/2005/8/layout/chevron2"/>
    <dgm:cxn modelId="{8C0D77F0-D34D-42F8-BB4A-14E8D0701457}" srcId="{3F02AD84-8455-496D-B894-0B0306746A5F}" destId="{A11812C3-2205-41D2-BF72-70076596227A}" srcOrd="0" destOrd="0" parTransId="{37D8D58A-6B67-4F49-87B7-736052AFEE84}" sibTransId="{F499F146-2E0F-47CA-BEAB-7AC9FBE42039}"/>
    <dgm:cxn modelId="{7FEE7966-F334-46B0-8CD3-41B5C19CBF67}" type="presOf" srcId="{3F02AD84-8455-496D-B894-0B0306746A5F}" destId="{F2A74BC3-CC70-4EBA-A88B-F273E0512391}" srcOrd="0" destOrd="0" presId="urn:microsoft.com/office/officeart/2005/8/layout/chevron2"/>
    <dgm:cxn modelId="{61306BCD-9955-4544-BD40-770A4CDEF329}" srcId="{A0251E3C-108F-46C1-ADD7-B291B552E76F}" destId="{A77E2FC8-2776-4331-9940-F741DC8696AC}" srcOrd="0" destOrd="0" parTransId="{7DD6B10F-684B-40A1-A7DF-70B3BBF9A544}" sibTransId="{9158FE6A-FA6E-4DB8-A3AA-68ADF1022072}"/>
    <dgm:cxn modelId="{00648051-1BA6-404C-B211-DAF33636DF1B}" type="presOf" srcId="{4B678AC1-4201-419B-8157-AA7470A4A25C}" destId="{5243C692-5B28-4445-85A0-58919015C8D3}" srcOrd="0" destOrd="0" presId="urn:microsoft.com/office/officeart/2005/8/layout/chevron2"/>
    <dgm:cxn modelId="{EC215A95-B0CF-46D4-91D7-49A5073ED395}" type="presOf" srcId="{17EF9C11-E154-4C46-AD1C-9ABAFA6D4957}" destId="{5243C692-5B28-4445-85A0-58919015C8D3}" srcOrd="0" destOrd="2" presId="urn:microsoft.com/office/officeart/2005/8/layout/chevron2"/>
    <dgm:cxn modelId="{5648E578-A682-490F-A5C7-CBA77E2CF272}" srcId="{6D70987A-3A89-46EB-8E47-FAC6118CE8F3}" destId="{E970CA75-06BD-4AE9-8FEE-29CC582C9BD3}" srcOrd="3" destOrd="0" parTransId="{55849EE2-5FF1-4E00-9034-D234B4D97EE5}" sibTransId="{00FDC0D4-1E94-468B-AB5C-1334F8A004D1}"/>
    <dgm:cxn modelId="{6B5FD669-761E-4082-AEF8-4C62D2537C56}" type="presOf" srcId="{26319FE9-C55E-47FE-91BA-679B1C9833FE}" destId="{5243C692-5B28-4445-85A0-58919015C8D3}" srcOrd="0" destOrd="4" presId="urn:microsoft.com/office/officeart/2005/8/layout/chevron2"/>
    <dgm:cxn modelId="{FB07B2F6-AA26-4945-B7D5-27CCAE525DE3}" type="presOf" srcId="{3EBC3E32-8FF0-4CC7-8565-DBAD2772F453}" destId="{81C6F3E1-1088-4270-A293-F562CAF6499C}" srcOrd="0" destOrd="1" presId="urn:microsoft.com/office/officeart/2005/8/layout/chevron2"/>
    <dgm:cxn modelId="{F4031056-30DA-496F-AAE3-817A247F911D}" srcId="{A0251E3C-108F-46C1-ADD7-B291B552E76F}" destId="{79474CB6-D401-444C-9418-916912DDA765}" srcOrd="2" destOrd="0" parTransId="{EEE544DC-59A2-4919-AFB3-254B6F53052E}" sibTransId="{22621698-3289-4229-986E-2D9C60EFC202}"/>
    <dgm:cxn modelId="{3D562DC9-28CC-4B9A-82A5-74232A4E48C3}" type="presParOf" srcId="{90D4F676-58C5-49D6-B80F-D0AE7B140D6B}" destId="{1BFCE052-8DEC-4F44-A2D9-69D4FBF6CE22}" srcOrd="0" destOrd="0" presId="urn:microsoft.com/office/officeart/2005/8/layout/chevron2"/>
    <dgm:cxn modelId="{B235FF6C-1DE5-44E5-80EA-08632755CBF7}" type="presParOf" srcId="{1BFCE052-8DEC-4F44-A2D9-69D4FBF6CE22}" destId="{FE49FAD3-0003-48FB-B9B1-EDF5E6244F79}" srcOrd="0" destOrd="0" presId="urn:microsoft.com/office/officeart/2005/8/layout/chevron2"/>
    <dgm:cxn modelId="{D7D15E4E-9934-4EBA-8A30-F8788008E697}" type="presParOf" srcId="{1BFCE052-8DEC-4F44-A2D9-69D4FBF6CE22}" destId="{5243C692-5B28-4445-85A0-58919015C8D3}" srcOrd="1" destOrd="0" presId="urn:microsoft.com/office/officeart/2005/8/layout/chevron2"/>
    <dgm:cxn modelId="{C36FBEC1-3A5E-4109-A57F-CAF7B8C7D589}" type="presParOf" srcId="{90D4F676-58C5-49D6-B80F-D0AE7B140D6B}" destId="{D5EC0885-CA67-4EAB-B060-49CE80B5DE74}" srcOrd="1" destOrd="0" presId="urn:microsoft.com/office/officeart/2005/8/layout/chevron2"/>
    <dgm:cxn modelId="{7FD271FE-2E10-422E-84D9-8CF7D2BE3778}" type="presParOf" srcId="{90D4F676-58C5-49D6-B80F-D0AE7B140D6B}" destId="{4566D600-1A30-49AB-B833-0330CD2E1BB9}" srcOrd="2" destOrd="0" presId="urn:microsoft.com/office/officeart/2005/8/layout/chevron2"/>
    <dgm:cxn modelId="{825D97CF-3D93-47F6-815B-B1A1066251E2}" type="presParOf" srcId="{4566D600-1A30-49AB-B833-0330CD2E1BB9}" destId="{AAD7A1D4-3530-4333-9112-CEE535110759}" srcOrd="0" destOrd="0" presId="urn:microsoft.com/office/officeart/2005/8/layout/chevron2"/>
    <dgm:cxn modelId="{4731FD05-E253-481E-B7D4-6AEE1A760A86}" type="presParOf" srcId="{4566D600-1A30-49AB-B833-0330CD2E1BB9}" destId="{9C22C3F6-112E-475F-B10C-5348BDD38AD5}" srcOrd="1" destOrd="0" presId="urn:microsoft.com/office/officeart/2005/8/layout/chevron2"/>
    <dgm:cxn modelId="{40FFD71B-F3B5-4028-ADCB-860F2CAC2607}" type="presParOf" srcId="{90D4F676-58C5-49D6-B80F-D0AE7B140D6B}" destId="{B04B10D0-260F-400D-96E9-FEF68FEE4B65}" srcOrd="3" destOrd="0" presId="urn:microsoft.com/office/officeart/2005/8/layout/chevron2"/>
    <dgm:cxn modelId="{3F70ACDD-46CE-40DE-B33A-A777C3618531}" type="presParOf" srcId="{90D4F676-58C5-49D6-B80F-D0AE7B140D6B}" destId="{D7679142-538A-4867-B9C5-FB750438DC67}" srcOrd="4" destOrd="0" presId="urn:microsoft.com/office/officeart/2005/8/layout/chevron2"/>
    <dgm:cxn modelId="{49C87B64-9D13-461B-9D0B-24EF72C07B93}" type="presParOf" srcId="{D7679142-538A-4867-B9C5-FB750438DC67}" destId="{F2A74BC3-CC70-4EBA-A88B-F273E0512391}" srcOrd="0" destOrd="0" presId="urn:microsoft.com/office/officeart/2005/8/layout/chevron2"/>
    <dgm:cxn modelId="{03C8F166-F150-4B96-93E0-7D890EC6B19B}" type="presParOf" srcId="{D7679142-538A-4867-B9C5-FB750438DC67}" destId="{81C6F3E1-1088-4270-A293-F562CAF6499C}" srcOrd="1" destOrd="0" presId="urn:microsoft.com/office/officeart/2005/8/layout/chevron2"/>
    <dgm:cxn modelId="{43371AC1-62E1-435F-8664-247FC745879E}" type="presParOf" srcId="{90D4F676-58C5-49D6-B80F-D0AE7B140D6B}" destId="{8D157A5D-8C41-4773-A0B0-FF642A9B8473}" srcOrd="5" destOrd="0" presId="urn:microsoft.com/office/officeart/2005/8/layout/chevron2"/>
    <dgm:cxn modelId="{1625244B-4372-4161-952A-0AF7EA1C4F64}" type="presParOf" srcId="{90D4F676-58C5-49D6-B80F-D0AE7B140D6B}" destId="{78B36FDA-EBD7-49B4-80A7-14AE1D3411E3}" srcOrd="6" destOrd="0" presId="urn:microsoft.com/office/officeart/2005/8/layout/chevron2"/>
    <dgm:cxn modelId="{4CECD3F9-7606-47FD-B1D3-31058286199D}" type="presParOf" srcId="{78B36FDA-EBD7-49B4-80A7-14AE1D3411E3}" destId="{F83A3BA2-4381-42FB-8CE1-229D67B6060D}" srcOrd="0" destOrd="0" presId="urn:microsoft.com/office/officeart/2005/8/layout/chevron2"/>
    <dgm:cxn modelId="{85A98A2D-4C70-482C-80CB-A00CD327CCB8}" type="presParOf" srcId="{78B36FDA-EBD7-49B4-80A7-14AE1D3411E3}" destId="{D210872B-E745-4C9C-8FDC-07274A1187F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6CEAB-8205-43AB-8D99-A020655363A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70987A-3A89-46EB-8E47-FAC6118CE8F3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Abril/14</a:t>
          </a:r>
          <a:endParaRPr lang="pt-BR" sz="1800" dirty="0">
            <a:solidFill>
              <a:schemeClr val="tx1"/>
            </a:solidFill>
          </a:endParaRPr>
        </a:p>
      </dgm:t>
    </dgm:pt>
    <dgm:pt modelId="{FEE51645-1260-4B4C-B6E3-72882DEEBBD9}" type="parTrans" cxnId="{247F5339-CDA4-4DE3-B776-217919EBB73D}">
      <dgm:prSet/>
      <dgm:spPr/>
      <dgm:t>
        <a:bodyPr/>
        <a:lstStyle/>
        <a:p>
          <a:endParaRPr lang="pt-BR"/>
        </a:p>
      </dgm:t>
    </dgm:pt>
    <dgm:pt modelId="{4FE95557-877A-41D4-8B4E-66FCC6C63A30}" type="sibTrans" cxnId="{247F5339-CDA4-4DE3-B776-217919EBB73D}">
      <dgm:prSet/>
      <dgm:spPr/>
      <dgm:t>
        <a:bodyPr/>
        <a:lstStyle/>
        <a:p>
          <a:endParaRPr lang="pt-BR"/>
        </a:p>
      </dgm:t>
    </dgm:pt>
    <dgm:pt modelId="{07AAF1EC-1C7F-4356-B138-CFB2A8FD393C}">
      <dgm:prSet phldrT="[Texto]" custT="1"/>
      <dgm:spPr/>
      <dgm:t>
        <a:bodyPr/>
        <a:lstStyle/>
        <a:p>
          <a:r>
            <a:rPr lang="pt-BR" sz="1600" dirty="0" smtClean="0"/>
            <a:t>Avaliar sugestões e temas (</a:t>
          </a:r>
          <a:r>
            <a:rPr lang="pt-BR" sz="1600" dirty="0" err="1" smtClean="0"/>
            <a:t>Resp</a:t>
          </a:r>
          <a:r>
            <a:rPr lang="pt-BR" sz="1600" dirty="0" smtClean="0"/>
            <a:t>: Presidência)</a:t>
          </a:r>
          <a:endParaRPr lang="pt-BR" sz="1600" dirty="0"/>
        </a:p>
      </dgm:t>
    </dgm:pt>
    <dgm:pt modelId="{E3A866AD-C87A-4A45-87FD-A3EF0FB5D5B0}" type="parTrans" cxnId="{E0D97B1C-0728-4CCB-A215-4CB08C72D8BC}">
      <dgm:prSet/>
      <dgm:spPr/>
      <dgm:t>
        <a:bodyPr/>
        <a:lstStyle/>
        <a:p>
          <a:endParaRPr lang="pt-BR"/>
        </a:p>
      </dgm:t>
    </dgm:pt>
    <dgm:pt modelId="{3605DF2A-6FC0-42ED-9D0C-F6619E82F1D0}" type="sibTrans" cxnId="{E0D97B1C-0728-4CCB-A215-4CB08C72D8BC}">
      <dgm:prSet/>
      <dgm:spPr/>
      <dgm:t>
        <a:bodyPr/>
        <a:lstStyle/>
        <a:p>
          <a:endParaRPr lang="pt-BR"/>
        </a:p>
      </dgm:t>
    </dgm:pt>
    <dgm:pt modelId="{9991C824-6044-4189-A88C-8DB58A66B16C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Mai/14</a:t>
          </a:r>
          <a:endParaRPr lang="pt-BR" sz="1800" dirty="0">
            <a:solidFill>
              <a:schemeClr val="tx1"/>
            </a:solidFill>
          </a:endParaRPr>
        </a:p>
      </dgm:t>
    </dgm:pt>
    <dgm:pt modelId="{8F99AA9F-128A-460D-9581-329616DCCED7}" type="parTrans" cxnId="{BC740A80-562F-489E-A1C4-47996FA909F4}">
      <dgm:prSet/>
      <dgm:spPr/>
      <dgm:t>
        <a:bodyPr/>
        <a:lstStyle/>
        <a:p>
          <a:endParaRPr lang="pt-BR"/>
        </a:p>
      </dgm:t>
    </dgm:pt>
    <dgm:pt modelId="{575035DF-14DB-4A81-839E-D2EB3117B690}" type="sibTrans" cxnId="{BC740A80-562F-489E-A1C4-47996FA909F4}">
      <dgm:prSet/>
      <dgm:spPr/>
      <dgm:t>
        <a:bodyPr/>
        <a:lstStyle/>
        <a:p>
          <a:endParaRPr lang="pt-BR"/>
        </a:p>
      </dgm:t>
    </dgm:pt>
    <dgm:pt modelId="{6C26E679-7319-40A3-BB84-9418F4D41782}">
      <dgm:prSet phldrT="[Texto]" custT="1"/>
      <dgm:spPr/>
      <dgm:t>
        <a:bodyPr/>
        <a:lstStyle/>
        <a:p>
          <a:r>
            <a:rPr lang="pt-BR" sz="1600" dirty="0" smtClean="0"/>
            <a:t>Estabelecer Planos de Ação do Planejamento Estratégico 2014-2015 [Etapa 8] (</a:t>
          </a:r>
          <a:r>
            <a:rPr lang="pt-BR" sz="1600" dirty="0" err="1" smtClean="0"/>
            <a:t>Resp</a:t>
          </a:r>
          <a:r>
            <a:rPr lang="pt-BR" sz="1600" dirty="0" smtClean="0"/>
            <a:t>: Presidência)</a:t>
          </a:r>
          <a:endParaRPr lang="pt-BR" sz="1600" dirty="0"/>
        </a:p>
      </dgm:t>
    </dgm:pt>
    <dgm:pt modelId="{C1AB003D-E315-4872-8E72-3515C90EDD68}" type="parTrans" cxnId="{F1DC7C39-666C-44BD-922C-B5EA4257D9AD}">
      <dgm:prSet/>
      <dgm:spPr/>
      <dgm:t>
        <a:bodyPr/>
        <a:lstStyle/>
        <a:p>
          <a:endParaRPr lang="pt-BR"/>
        </a:p>
      </dgm:t>
    </dgm:pt>
    <dgm:pt modelId="{3535E8C7-3F05-4A53-80AB-981E6EFA2A95}" type="sibTrans" cxnId="{F1DC7C39-666C-44BD-922C-B5EA4257D9AD}">
      <dgm:prSet/>
      <dgm:spPr/>
      <dgm:t>
        <a:bodyPr/>
        <a:lstStyle/>
        <a:p>
          <a:endParaRPr lang="pt-BR"/>
        </a:p>
      </dgm:t>
    </dgm:pt>
    <dgm:pt modelId="{5FE45D72-4EAE-41B8-A7E9-9D6344860662}">
      <dgm:prSet phldrT="[Texto]" custT="1"/>
      <dgm:spPr/>
      <dgm:t>
        <a:bodyPr/>
        <a:lstStyle/>
        <a:p>
          <a:r>
            <a:rPr lang="pt-BR" sz="1600" dirty="0" smtClean="0"/>
            <a:t>Disponibilizar ações em ferramenta eletrônica [Etapa 9]  (</a:t>
          </a:r>
          <a:r>
            <a:rPr lang="pt-BR" sz="1600" dirty="0" err="1" smtClean="0"/>
            <a:t>Resp</a:t>
          </a:r>
          <a:r>
            <a:rPr lang="pt-BR" sz="1600" dirty="0" smtClean="0"/>
            <a:t>: GT) </a:t>
          </a:r>
          <a:endParaRPr lang="pt-BR" sz="1600" dirty="0"/>
        </a:p>
      </dgm:t>
    </dgm:pt>
    <dgm:pt modelId="{CEE2D9CC-BED1-4CA3-982E-91F10722826C}" type="parTrans" cxnId="{A55662EA-06C2-420C-82DA-48B73F0F8A1A}">
      <dgm:prSet/>
      <dgm:spPr/>
      <dgm:t>
        <a:bodyPr/>
        <a:lstStyle/>
        <a:p>
          <a:endParaRPr lang="pt-BR"/>
        </a:p>
      </dgm:t>
    </dgm:pt>
    <dgm:pt modelId="{A6F866B3-E2C1-4EEA-9505-4BFDB235AD0A}" type="sibTrans" cxnId="{A55662EA-06C2-420C-82DA-48B73F0F8A1A}">
      <dgm:prSet/>
      <dgm:spPr/>
      <dgm:t>
        <a:bodyPr/>
        <a:lstStyle/>
        <a:p>
          <a:endParaRPr lang="pt-BR"/>
        </a:p>
      </dgm:t>
    </dgm:pt>
    <dgm:pt modelId="{D178FD9E-04B1-44DC-BC6C-F221B01F8FD4}">
      <dgm:prSet phldrT="[Texto]" custT="1"/>
      <dgm:spPr/>
      <dgm:t>
        <a:bodyPr/>
        <a:lstStyle/>
        <a:p>
          <a:r>
            <a:rPr lang="pt-BR" sz="1600" dirty="0" smtClean="0"/>
            <a:t>Nomear Responsável pelo monitoramento das ações do P.E. CONACI 2014-2015 [Etapa 10] (</a:t>
          </a:r>
          <a:r>
            <a:rPr lang="pt-BR" sz="1600" dirty="0" err="1" smtClean="0"/>
            <a:t>Resp</a:t>
          </a:r>
          <a:r>
            <a:rPr lang="pt-BR" sz="1600" dirty="0" smtClean="0"/>
            <a:t>: Presidência) </a:t>
          </a:r>
          <a:endParaRPr lang="pt-BR" sz="1600" dirty="0"/>
        </a:p>
      </dgm:t>
    </dgm:pt>
    <dgm:pt modelId="{A583300A-F911-4703-94CD-C2EDA1BF5821}" type="parTrans" cxnId="{1F28ED41-A979-484B-85B7-2DE96AA692EC}">
      <dgm:prSet/>
      <dgm:spPr/>
      <dgm:t>
        <a:bodyPr/>
        <a:lstStyle/>
        <a:p>
          <a:endParaRPr lang="pt-BR"/>
        </a:p>
      </dgm:t>
    </dgm:pt>
    <dgm:pt modelId="{2DCFAC00-5856-4291-8F8B-CE68A63CC05F}" type="sibTrans" cxnId="{1F28ED41-A979-484B-85B7-2DE96AA692EC}">
      <dgm:prSet/>
      <dgm:spPr/>
      <dgm:t>
        <a:bodyPr/>
        <a:lstStyle/>
        <a:p>
          <a:endParaRPr lang="pt-BR"/>
        </a:p>
      </dgm:t>
    </dgm:pt>
    <dgm:pt modelId="{1F8FCC02-616C-4730-9C3F-B1448CF4852E}">
      <dgm:prSet phldrT="[Texto]" custT="1"/>
      <dgm:spPr/>
      <dgm:t>
        <a:bodyPr/>
        <a:lstStyle/>
        <a:p>
          <a:r>
            <a:rPr lang="pt-BR" sz="1600" dirty="0" smtClean="0"/>
            <a:t>Elaborar em conjunto os Planos de Ação para inclusão de responsáveis - 5W2H – O que, Onde, Quando, Como,Porque, Quem e Quanto? (</a:t>
          </a:r>
          <a:r>
            <a:rPr lang="pt-BR" sz="1600" dirty="0" err="1" smtClean="0"/>
            <a:t>Resp</a:t>
          </a:r>
          <a:r>
            <a:rPr lang="pt-BR" sz="1600" dirty="0" smtClean="0"/>
            <a:t>: GT e Presidência)</a:t>
          </a:r>
          <a:endParaRPr lang="pt-BR" sz="1600" dirty="0"/>
        </a:p>
      </dgm:t>
    </dgm:pt>
    <dgm:pt modelId="{3A94CD9A-291A-4927-82AD-720316077F59}" type="parTrans" cxnId="{403C76E3-1A02-48C6-85A1-DF4E0B53E485}">
      <dgm:prSet/>
      <dgm:spPr/>
      <dgm:t>
        <a:bodyPr/>
        <a:lstStyle/>
        <a:p>
          <a:endParaRPr lang="pt-BR"/>
        </a:p>
      </dgm:t>
    </dgm:pt>
    <dgm:pt modelId="{E6E4D10D-7D11-4513-AC3C-4ED0A3AA3F58}" type="sibTrans" cxnId="{403C76E3-1A02-48C6-85A1-DF4E0B53E485}">
      <dgm:prSet/>
      <dgm:spPr/>
      <dgm:t>
        <a:bodyPr/>
        <a:lstStyle/>
        <a:p>
          <a:endParaRPr lang="pt-BR"/>
        </a:p>
      </dgm:t>
    </dgm:pt>
    <dgm:pt modelId="{A7D8C951-94A5-468C-80A2-405FC7D96A34}">
      <dgm:prSet phldrT="[Texto]" custT="1"/>
      <dgm:spPr/>
      <dgm:t>
        <a:bodyPr/>
        <a:lstStyle/>
        <a:p>
          <a:r>
            <a:rPr lang="pt-BR" sz="1600" dirty="0" smtClean="0"/>
            <a:t>Realizar priorização utilizando Matriz G.U.T – Gravidade, Urgência e Tendência (</a:t>
          </a:r>
          <a:r>
            <a:rPr lang="pt-BR" sz="1600" dirty="0" err="1" smtClean="0"/>
            <a:t>Resp</a:t>
          </a:r>
          <a:r>
            <a:rPr lang="pt-BR" sz="1600" dirty="0" smtClean="0"/>
            <a:t>: Presidência) </a:t>
          </a:r>
          <a:endParaRPr lang="pt-BR" sz="1600" dirty="0"/>
        </a:p>
      </dgm:t>
    </dgm:pt>
    <dgm:pt modelId="{E42875B8-879E-4CC4-8F46-A8DFFFBD03E5}" type="parTrans" cxnId="{F5898F7B-C4BB-421E-8F01-4E30A50344E4}">
      <dgm:prSet/>
      <dgm:spPr/>
      <dgm:t>
        <a:bodyPr/>
        <a:lstStyle/>
        <a:p>
          <a:endParaRPr lang="pt-BR"/>
        </a:p>
      </dgm:t>
    </dgm:pt>
    <dgm:pt modelId="{E21C0D83-C5C6-4E61-A087-0475F24BF30D}" type="sibTrans" cxnId="{F5898F7B-C4BB-421E-8F01-4E30A50344E4}">
      <dgm:prSet/>
      <dgm:spPr/>
      <dgm:t>
        <a:bodyPr/>
        <a:lstStyle/>
        <a:p>
          <a:endParaRPr lang="pt-BR"/>
        </a:p>
      </dgm:t>
    </dgm:pt>
    <dgm:pt modelId="{DCE60927-3F1E-47F2-AAA1-23133E002806}">
      <dgm:prSet phldrT="[Texto]" custT="1"/>
      <dgm:spPr/>
      <dgm:t>
        <a:bodyPr/>
        <a:lstStyle/>
        <a:p>
          <a:r>
            <a:rPr lang="pt-BR" sz="1600" dirty="0" smtClean="0"/>
            <a:t>Decisão da Ferramenta eletrônica para o Monitoramento do P.E. CONACI (</a:t>
          </a:r>
          <a:r>
            <a:rPr lang="pt-BR" sz="1600" dirty="0" err="1" smtClean="0"/>
            <a:t>Resp</a:t>
          </a:r>
          <a:r>
            <a:rPr lang="pt-BR" sz="1600" dirty="0" smtClean="0"/>
            <a:t>: Presidência)</a:t>
          </a:r>
          <a:endParaRPr lang="pt-BR" sz="1600" dirty="0"/>
        </a:p>
      </dgm:t>
    </dgm:pt>
    <dgm:pt modelId="{A5D5FA3B-4B86-49D6-955B-0BBF0AD4D81F}" type="parTrans" cxnId="{BA57A905-6543-4BDF-8372-95A42DA03725}">
      <dgm:prSet/>
      <dgm:spPr/>
      <dgm:t>
        <a:bodyPr/>
        <a:lstStyle/>
        <a:p>
          <a:endParaRPr lang="pt-BR"/>
        </a:p>
      </dgm:t>
    </dgm:pt>
    <dgm:pt modelId="{E1F99A67-CFBD-436F-8F4B-07694B75A68E}" type="sibTrans" cxnId="{BA57A905-6543-4BDF-8372-95A42DA03725}">
      <dgm:prSet/>
      <dgm:spPr/>
      <dgm:t>
        <a:bodyPr/>
        <a:lstStyle/>
        <a:p>
          <a:endParaRPr lang="pt-BR"/>
        </a:p>
      </dgm:t>
    </dgm:pt>
    <dgm:pt modelId="{90D4F676-58C5-49D6-B80F-D0AE7B140D6B}" type="pres">
      <dgm:prSet presAssocID="{B4D6CEAB-8205-43AB-8D99-A020655363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FCE052-8DEC-4F44-A2D9-69D4FBF6CE22}" type="pres">
      <dgm:prSet presAssocID="{6D70987A-3A89-46EB-8E47-FAC6118CE8F3}" presName="composite" presStyleCnt="0"/>
      <dgm:spPr/>
    </dgm:pt>
    <dgm:pt modelId="{FE49FAD3-0003-48FB-B9B1-EDF5E6244F79}" type="pres">
      <dgm:prSet presAssocID="{6D70987A-3A89-46EB-8E47-FAC6118CE8F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43C692-5B28-4445-85A0-58919015C8D3}" type="pres">
      <dgm:prSet presAssocID="{6D70987A-3A89-46EB-8E47-FAC6118CE8F3}" presName="descendantText" presStyleLbl="alignAcc1" presStyleIdx="0" presStyleCnt="2" custScaleY="958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EC0885-CA67-4EAB-B060-49CE80B5DE74}" type="pres">
      <dgm:prSet presAssocID="{4FE95557-877A-41D4-8B4E-66FCC6C63A30}" presName="sp" presStyleCnt="0"/>
      <dgm:spPr/>
    </dgm:pt>
    <dgm:pt modelId="{4566D600-1A30-49AB-B833-0330CD2E1BB9}" type="pres">
      <dgm:prSet presAssocID="{9991C824-6044-4189-A88C-8DB58A66B16C}" presName="composite" presStyleCnt="0"/>
      <dgm:spPr/>
    </dgm:pt>
    <dgm:pt modelId="{AAD7A1D4-3530-4333-9112-CEE535110759}" type="pres">
      <dgm:prSet presAssocID="{9991C824-6044-4189-A88C-8DB58A66B16C}" presName="parentText" presStyleLbl="alignNode1" presStyleIdx="1" presStyleCnt="2" custLinFactNeighborY="372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22C3F6-112E-475F-B10C-5348BDD38AD5}" type="pres">
      <dgm:prSet presAssocID="{9991C824-6044-4189-A88C-8DB58A66B16C}" presName="descendantText" presStyleLbl="alignAcc1" presStyleIdx="1" presStyleCnt="2" custScaleY="200128" custLinFactNeighborY="174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284710-6D50-40F1-A296-32F1B78F5CAF}" type="presOf" srcId="{9991C824-6044-4189-A88C-8DB58A66B16C}" destId="{AAD7A1D4-3530-4333-9112-CEE535110759}" srcOrd="0" destOrd="0" presId="urn:microsoft.com/office/officeart/2005/8/layout/chevron2"/>
    <dgm:cxn modelId="{E0D97B1C-0728-4CCB-A215-4CB08C72D8BC}" srcId="{6D70987A-3A89-46EB-8E47-FAC6118CE8F3}" destId="{07AAF1EC-1C7F-4356-B138-CFB2A8FD393C}" srcOrd="0" destOrd="0" parTransId="{E3A866AD-C87A-4A45-87FD-A3EF0FB5D5B0}" sibTransId="{3605DF2A-6FC0-42ED-9D0C-F6619E82F1D0}"/>
    <dgm:cxn modelId="{BD15396A-E578-46E8-9923-5B697FECCF9B}" type="presOf" srcId="{B4D6CEAB-8205-43AB-8D99-A020655363AF}" destId="{90D4F676-58C5-49D6-B80F-D0AE7B140D6B}" srcOrd="0" destOrd="0" presId="urn:microsoft.com/office/officeart/2005/8/layout/chevron2"/>
    <dgm:cxn modelId="{F5898F7B-C4BB-421E-8F01-4E30A50344E4}" srcId="{6D70987A-3A89-46EB-8E47-FAC6118CE8F3}" destId="{A7D8C951-94A5-468C-80A2-405FC7D96A34}" srcOrd="1" destOrd="0" parTransId="{E42875B8-879E-4CC4-8F46-A8DFFFBD03E5}" sibTransId="{E21C0D83-C5C6-4E61-A087-0475F24BF30D}"/>
    <dgm:cxn modelId="{247F5339-CDA4-4DE3-B776-217919EBB73D}" srcId="{B4D6CEAB-8205-43AB-8D99-A020655363AF}" destId="{6D70987A-3A89-46EB-8E47-FAC6118CE8F3}" srcOrd="0" destOrd="0" parTransId="{FEE51645-1260-4B4C-B6E3-72882DEEBBD9}" sibTransId="{4FE95557-877A-41D4-8B4E-66FCC6C63A30}"/>
    <dgm:cxn modelId="{D9FBF536-0B81-4522-9561-CF213D819991}" type="presOf" srcId="{6D70987A-3A89-46EB-8E47-FAC6118CE8F3}" destId="{FE49FAD3-0003-48FB-B9B1-EDF5E6244F79}" srcOrd="0" destOrd="0" presId="urn:microsoft.com/office/officeart/2005/8/layout/chevron2"/>
    <dgm:cxn modelId="{A55662EA-06C2-420C-82DA-48B73F0F8A1A}" srcId="{9991C824-6044-4189-A88C-8DB58A66B16C}" destId="{5FE45D72-4EAE-41B8-A7E9-9D6344860662}" srcOrd="3" destOrd="0" parTransId="{CEE2D9CC-BED1-4CA3-982E-91F10722826C}" sibTransId="{A6F866B3-E2C1-4EEA-9505-4BFDB235AD0A}"/>
    <dgm:cxn modelId="{BF5A7919-C57C-414B-8E70-A169E4496EC0}" type="presOf" srcId="{07AAF1EC-1C7F-4356-B138-CFB2A8FD393C}" destId="{5243C692-5B28-4445-85A0-58919015C8D3}" srcOrd="0" destOrd="0" presId="urn:microsoft.com/office/officeart/2005/8/layout/chevron2"/>
    <dgm:cxn modelId="{92218458-04B6-4C47-A5C4-40387A303DDD}" type="presOf" srcId="{1F8FCC02-616C-4730-9C3F-B1448CF4852E}" destId="{9C22C3F6-112E-475F-B10C-5348BDD38AD5}" srcOrd="0" destOrd="1" presId="urn:microsoft.com/office/officeart/2005/8/layout/chevron2"/>
    <dgm:cxn modelId="{6034D792-BFD9-426D-8891-963EBD2A0638}" type="presOf" srcId="{5FE45D72-4EAE-41B8-A7E9-9D6344860662}" destId="{9C22C3F6-112E-475F-B10C-5348BDD38AD5}" srcOrd="0" destOrd="3" presId="urn:microsoft.com/office/officeart/2005/8/layout/chevron2"/>
    <dgm:cxn modelId="{70A41083-723E-453F-BD6E-4345A2089F76}" type="presOf" srcId="{D178FD9E-04B1-44DC-BC6C-F221B01F8FD4}" destId="{9C22C3F6-112E-475F-B10C-5348BDD38AD5}" srcOrd="0" destOrd="4" presId="urn:microsoft.com/office/officeart/2005/8/layout/chevron2"/>
    <dgm:cxn modelId="{B8635A5D-205A-4FB5-AD82-AE6BDE5EC93B}" type="presOf" srcId="{DCE60927-3F1E-47F2-AAA1-23133E002806}" destId="{9C22C3F6-112E-475F-B10C-5348BDD38AD5}" srcOrd="0" destOrd="2" presId="urn:microsoft.com/office/officeart/2005/8/layout/chevron2"/>
    <dgm:cxn modelId="{F1DC7C39-666C-44BD-922C-B5EA4257D9AD}" srcId="{9991C824-6044-4189-A88C-8DB58A66B16C}" destId="{6C26E679-7319-40A3-BB84-9418F4D41782}" srcOrd="0" destOrd="0" parTransId="{C1AB003D-E315-4872-8E72-3515C90EDD68}" sibTransId="{3535E8C7-3F05-4A53-80AB-981E6EFA2A95}"/>
    <dgm:cxn modelId="{BA57A905-6543-4BDF-8372-95A42DA03725}" srcId="{9991C824-6044-4189-A88C-8DB58A66B16C}" destId="{DCE60927-3F1E-47F2-AAA1-23133E002806}" srcOrd="2" destOrd="0" parTransId="{A5D5FA3B-4B86-49D6-955B-0BBF0AD4D81F}" sibTransId="{E1F99A67-CFBD-436F-8F4B-07694B75A68E}"/>
    <dgm:cxn modelId="{4E1B9B1F-7A35-43E7-A89E-225D691A5867}" type="presOf" srcId="{6C26E679-7319-40A3-BB84-9418F4D41782}" destId="{9C22C3F6-112E-475F-B10C-5348BDD38AD5}" srcOrd="0" destOrd="0" presId="urn:microsoft.com/office/officeart/2005/8/layout/chevron2"/>
    <dgm:cxn modelId="{E4ABC0BB-313B-4B00-8CBF-FC683171926F}" type="presOf" srcId="{A7D8C951-94A5-468C-80A2-405FC7D96A34}" destId="{5243C692-5B28-4445-85A0-58919015C8D3}" srcOrd="0" destOrd="1" presId="urn:microsoft.com/office/officeart/2005/8/layout/chevron2"/>
    <dgm:cxn modelId="{1F28ED41-A979-484B-85B7-2DE96AA692EC}" srcId="{9991C824-6044-4189-A88C-8DB58A66B16C}" destId="{D178FD9E-04B1-44DC-BC6C-F221B01F8FD4}" srcOrd="4" destOrd="0" parTransId="{A583300A-F911-4703-94CD-C2EDA1BF5821}" sibTransId="{2DCFAC00-5856-4291-8F8B-CE68A63CC05F}"/>
    <dgm:cxn modelId="{403C76E3-1A02-48C6-85A1-DF4E0B53E485}" srcId="{9991C824-6044-4189-A88C-8DB58A66B16C}" destId="{1F8FCC02-616C-4730-9C3F-B1448CF4852E}" srcOrd="1" destOrd="0" parTransId="{3A94CD9A-291A-4927-82AD-720316077F59}" sibTransId="{E6E4D10D-7D11-4513-AC3C-4ED0A3AA3F58}"/>
    <dgm:cxn modelId="{BC740A80-562F-489E-A1C4-47996FA909F4}" srcId="{B4D6CEAB-8205-43AB-8D99-A020655363AF}" destId="{9991C824-6044-4189-A88C-8DB58A66B16C}" srcOrd="1" destOrd="0" parTransId="{8F99AA9F-128A-460D-9581-329616DCCED7}" sibTransId="{575035DF-14DB-4A81-839E-D2EB3117B690}"/>
    <dgm:cxn modelId="{DA7057DC-7A59-4AA6-8972-0B553EAD3C62}" type="presParOf" srcId="{90D4F676-58C5-49D6-B80F-D0AE7B140D6B}" destId="{1BFCE052-8DEC-4F44-A2D9-69D4FBF6CE22}" srcOrd="0" destOrd="0" presId="urn:microsoft.com/office/officeart/2005/8/layout/chevron2"/>
    <dgm:cxn modelId="{5CA83BF3-8D6D-4428-8098-61F332371988}" type="presParOf" srcId="{1BFCE052-8DEC-4F44-A2D9-69D4FBF6CE22}" destId="{FE49FAD3-0003-48FB-B9B1-EDF5E6244F79}" srcOrd="0" destOrd="0" presId="urn:microsoft.com/office/officeart/2005/8/layout/chevron2"/>
    <dgm:cxn modelId="{AD5D267F-C68B-46E7-B8E5-62AFB4282856}" type="presParOf" srcId="{1BFCE052-8DEC-4F44-A2D9-69D4FBF6CE22}" destId="{5243C692-5B28-4445-85A0-58919015C8D3}" srcOrd="1" destOrd="0" presId="urn:microsoft.com/office/officeart/2005/8/layout/chevron2"/>
    <dgm:cxn modelId="{9E73F98C-1A18-4EA7-94AF-238706F031A8}" type="presParOf" srcId="{90D4F676-58C5-49D6-B80F-D0AE7B140D6B}" destId="{D5EC0885-CA67-4EAB-B060-49CE80B5DE74}" srcOrd="1" destOrd="0" presId="urn:microsoft.com/office/officeart/2005/8/layout/chevron2"/>
    <dgm:cxn modelId="{C3A56A64-3BA9-4C6F-B744-1739D3E48018}" type="presParOf" srcId="{90D4F676-58C5-49D6-B80F-D0AE7B140D6B}" destId="{4566D600-1A30-49AB-B833-0330CD2E1BB9}" srcOrd="2" destOrd="0" presId="urn:microsoft.com/office/officeart/2005/8/layout/chevron2"/>
    <dgm:cxn modelId="{505721ED-183B-429A-B415-5EEEE81068BD}" type="presParOf" srcId="{4566D600-1A30-49AB-B833-0330CD2E1BB9}" destId="{AAD7A1D4-3530-4333-9112-CEE535110759}" srcOrd="0" destOrd="0" presId="urn:microsoft.com/office/officeart/2005/8/layout/chevron2"/>
    <dgm:cxn modelId="{CB7FF147-AA36-45D4-A51C-222A9FCA1C6E}" type="presParOf" srcId="{4566D600-1A30-49AB-B833-0330CD2E1BB9}" destId="{9C22C3F6-112E-475F-B10C-5348BDD38AD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49FAD3-0003-48FB-B9B1-EDF5E6244F79}">
      <dsp:nvSpPr>
        <dsp:cNvPr id="0" name=""/>
        <dsp:cNvSpPr/>
      </dsp:nvSpPr>
      <dsp:spPr>
        <a:xfrm rot="5400000">
          <a:off x="-172608" y="494244"/>
          <a:ext cx="1150721" cy="805505"/>
        </a:xfrm>
        <a:prstGeom prst="chevron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Dez/13</a:t>
          </a:r>
          <a:endParaRPr lang="pt-BR" sz="1800" kern="1200" dirty="0"/>
        </a:p>
      </dsp:txBody>
      <dsp:txXfrm rot="5400000">
        <a:off x="-172608" y="494244"/>
        <a:ext cx="1150721" cy="805505"/>
      </dsp:txXfrm>
    </dsp:sp>
    <dsp:sp modelId="{5243C692-5B28-4445-85A0-58919015C8D3}">
      <dsp:nvSpPr>
        <dsp:cNvPr id="0" name=""/>
        <dsp:cNvSpPr/>
      </dsp:nvSpPr>
      <dsp:spPr>
        <a:xfrm rot="5400000">
          <a:off x="3891211" y="-3083262"/>
          <a:ext cx="1386353" cy="7557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 Reunião do GT [Etapa 1]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Criação do Plano do Projeto [Etapa 1]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Diagnóstico Organizacional [Etapa 2]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Decisão pela manutenção dos Eixos do Planejamento: Político, Operacional e Técnico [Etapa 3]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</dsp:txBody>
      <dsp:txXfrm rot="5400000">
        <a:off x="3891211" y="-3083262"/>
        <a:ext cx="1386353" cy="7557766"/>
      </dsp:txXfrm>
    </dsp:sp>
    <dsp:sp modelId="{AAD7A1D4-3530-4333-9112-CEE535110759}">
      <dsp:nvSpPr>
        <dsp:cNvPr id="0" name=""/>
        <dsp:cNvSpPr/>
      </dsp:nvSpPr>
      <dsp:spPr>
        <a:xfrm rot="5400000">
          <a:off x="-172608" y="1556132"/>
          <a:ext cx="1150721" cy="805505"/>
        </a:xfrm>
        <a:prstGeom prst="chevron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Jan/14</a:t>
          </a:r>
          <a:endParaRPr lang="pt-BR" sz="1800" kern="1200" dirty="0"/>
        </a:p>
      </dsp:txBody>
      <dsp:txXfrm rot="5400000">
        <a:off x="-172608" y="1556132"/>
        <a:ext cx="1150721" cy="805505"/>
      </dsp:txXfrm>
    </dsp:sp>
    <dsp:sp modelId="{9C22C3F6-112E-475F-B10C-5348BDD38AD5}">
      <dsp:nvSpPr>
        <dsp:cNvPr id="0" name=""/>
        <dsp:cNvSpPr/>
      </dsp:nvSpPr>
      <dsp:spPr>
        <a:xfrm rot="5400000">
          <a:off x="4222898" y="-1933359"/>
          <a:ext cx="722979" cy="7557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Submissão do Plano de Projeto para aprovação pela Presidência [Etapa 4]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Aprovação do Plano de Projeto [Etapa 4] </a:t>
          </a:r>
          <a:endParaRPr lang="pt-BR" sz="1600" kern="1200" dirty="0"/>
        </a:p>
      </dsp:txBody>
      <dsp:txXfrm rot="5400000">
        <a:off x="4222898" y="-1933359"/>
        <a:ext cx="722979" cy="7557766"/>
      </dsp:txXfrm>
    </dsp:sp>
    <dsp:sp modelId="{F2A74BC3-CC70-4EBA-A88B-F273E0512391}">
      <dsp:nvSpPr>
        <dsp:cNvPr id="0" name=""/>
        <dsp:cNvSpPr/>
      </dsp:nvSpPr>
      <dsp:spPr>
        <a:xfrm rot="5400000">
          <a:off x="-172608" y="2551457"/>
          <a:ext cx="1150721" cy="805505"/>
        </a:xfrm>
        <a:prstGeom prst="chevron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Fev</a:t>
          </a:r>
          <a:r>
            <a:rPr lang="pt-BR" sz="1800" kern="1200" dirty="0" smtClean="0"/>
            <a:t>/14</a:t>
          </a:r>
          <a:endParaRPr lang="pt-BR" sz="1800" kern="1200" dirty="0"/>
        </a:p>
      </dsp:txBody>
      <dsp:txXfrm rot="5400000">
        <a:off x="-172608" y="2551457"/>
        <a:ext cx="1150721" cy="805505"/>
      </dsp:txXfrm>
    </dsp:sp>
    <dsp:sp modelId="{81C6F3E1-1088-4270-A293-F562CAF6499C}">
      <dsp:nvSpPr>
        <dsp:cNvPr id="0" name=""/>
        <dsp:cNvSpPr/>
      </dsp:nvSpPr>
      <dsp:spPr>
        <a:xfrm rot="5400000">
          <a:off x="4190178" y="-999776"/>
          <a:ext cx="788419" cy="7557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Elaboração da Pesquisa [Etapa 5]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Submissão do formato da pesquisa para aprovação da Presidência [Etapa 5] </a:t>
          </a:r>
          <a:endParaRPr lang="pt-BR" sz="1600" kern="1200" dirty="0"/>
        </a:p>
      </dsp:txBody>
      <dsp:txXfrm rot="5400000">
        <a:off x="4190178" y="-999776"/>
        <a:ext cx="788419" cy="7557766"/>
      </dsp:txXfrm>
    </dsp:sp>
    <dsp:sp modelId="{F83A3BA2-4381-42FB-8CE1-229D67B6060D}">
      <dsp:nvSpPr>
        <dsp:cNvPr id="0" name=""/>
        <dsp:cNvSpPr/>
      </dsp:nvSpPr>
      <dsp:spPr>
        <a:xfrm rot="5400000">
          <a:off x="-172608" y="3588353"/>
          <a:ext cx="1150721" cy="805505"/>
        </a:xfrm>
        <a:prstGeom prst="chevron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Mar/14</a:t>
          </a:r>
          <a:endParaRPr lang="pt-BR" sz="1800" kern="1200" dirty="0"/>
        </a:p>
      </dsp:txBody>
      <dsp:txXfrm rot="5400000">
        <a:off x="-172608" y="3588353"/>
        <a:ext cx="1150721" cy="805505"/>
      </dsp:txXfrm>
    </dsp:sp>
    <dsp:sp modelId="{D210872B-E745-4C9C-8FDC-07274A1187F3}">
      <dsp:nvSpPr>
        <dsp:cNvPr id="0" name=""/>
        <dsp:cNvSpPr/>
      </dsp:nvSpPr>
      <dsp:spPr>
        <a:xfrm rot="5400000">
          <a:off x="4081981" y="108939"/>
          <a:ext cx="1004814" cy="7557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Realização da Pesquisa com Presidência e Membros do CONACI [Etapa 5,6, 7]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Apresentação dos resultados preliminares ao CONACI (11º RT)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Apresentação de ferramenta de monitoramento utilizada por Pernambuco (11ª RT)</a:t>
          </a:r>
          <a:endParaRPr lang="pt-BR" sz="1600" kern="1200" dirty="0"/>
        </a:p>
      </dsp:txBody>
      <dsp:txXfrm rot="5400000">
        <a:off x="4081981" y="108939"/>
        <a:ext cx="1004814" cy="75577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49FAD3-0003-48FB-B9B1-EDF5E6244F79}">
      <dsp:nvSpPr>
        <dsp:cNvPr id="0" name=""/>
        <dsp:cNvSpPr/>
      </dsp:nvSpPr>
      <dsp:spPr>
        <a:xfrm rot="5400000">
          <a:off x="-317133" y="320154"/>
          <a:ext cx="2114223" cy="147995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Abril/14</a:t>
          </a:r>
          <a:endParaRPr lang="pt-BR" sz="1800" kern="1200" dirty="0">
            <a:solidFill>
              <a:schemeClr val="tx1"/>
            </a:solidFill>
          </a:endParaRPr>
        </a:p>
      </dsp:txBody>
      <dsp:txXfrm rot="5400000">
        <a:off x="-317133" y="320154"/>
        <a:ext cx="2114223" cy="1479956"/>
      </dsp:txXfrm>
    </dsp:sp>
    <dsp:sp modelId="{5243C692-5B28-4445-85A0-58919015C8D3}">
      <dsp:nvSpPr>
        <dsp:cNvPr id="0" name=""/>
        <dsp:cNvSpPr/>
      </dsp:nvSpPr>
      <dsp:spPr>
        <a:xfrm rot="5400000">
          <a:off x="4226955" y="-2715510"/>
          <a:ext cx="1317310" cy="6811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Avaliar sugestões e temas (</a:t>
          </a:r>
          <a:r>
            <a:rPr lang="pt-BR" sz="1600" kern="1200" dirty="0" err="1" smtClean="0"/>
            <a:t>Resp</a:t>
          </a:r>
          <a:r>
            <a:rPr lang="pt-BR" sz="1600" kern="1200" dirty="0" smtClean="0"/>
            <a:t>: Presidência)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Realizar priorização utilizando Matriz G.U.T – Gravidade, Urgência e Tendência (</a:t>
          </a:r>
          <a:r>
            <a:rPr lang="pt-BR" sz="1600" kern="1200" dirty="0" err="1" smtClean="0"/>
            <a:t>Resp</a:t>
          </a:r>
          <a:r>
            <a:rPr lang="pt-BR" sz="1600" kern="1200" dirty="0" smtClean="0"/>
            <a:t>: Presidência) </a:t>
          </a:r>
          <a:endParaRPr lang="pt-BR" sz="1600" kern="1200" dirty="0"/>
        </a:p>
      </dsp:txBody>
      <dsp:txXfrm rot="5400000">
        <a:off x="4226955" y="-2715510"/>
        <a:ext cx="1317310" cy="6811307"/>
      </dsp:txXfrm>
    </dsp:sp>
    <dsp:sp modelId="{AAD7A1D4-3530-4333-9112-CEE535110759}">
      <dsp:nvSpPr>
        <dsp:cNvPr id="0" name=""/>
        <dsp:cNvSpPr/>
      </dsp:nvSpPr>
      <dsp:spPr>
        <a:xfrm rot="5400000">
          <a:off x="-317133" y="2883430"/>
          <a:ext cx="2114223" cy="147995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Mai/14</a:t>
          </a:r>
          <a:endParaRPr lang="pt-BR" sz="1800" kern="1200" dirty="0">
            <a:solidFill>
              <a:schemeClr val="tx1"/>
            </a:solidFill>
          </a:endParaRPr>
        </a:p>
      </dsp:txBody>
      <dsp:txXfrm rot="5400000">
        <a:off x="-317133" y="2883430"/>
        <a:ext cx="2114223" cy="1479956"/>
      </dsp:txXfrm>
    </dsp:sp>
    <dsp:sp modelId="{9C22C3F6-112E-475F-B10C-5348BDD38AD5}">
      <dsp:nvSpPr>
        <dsp:cNvPr id="0" name=""/>
        <dsp:cNvSpPr/>
      </dsp:nvSpPr>
      <dsp:spPr>
        <a:xfrm rot="5400000">
          <a:off x="3510485" y="-100258"/>
          <a:ext cx="2750249" cy="6811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Estabelecer Planos de Ação do Planejamento Estratégico 2014-2015 [Etapa 8] (</a:t>
          </a:r>
          <a:r>
            <a:rPr lang="pt-BR" sz="1600" kern="1200" dirty="0" err="1" smtClean="0"/>
            <a:t>Resp</a:t>
          </a:r>
          <a:r>
            <a:rPr lang="pt-BR" sz="1600" kern="1200" dirty="0" smtClean="0"/>
            <a:t>: Presidência)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Elaborar em conjunto os Planos de Ação para inclusão de responsáveis - 5W2H – O que, Onde, Quando, Como,Porque, Quem e Quanto? (</a:t>
          </a:r>
          <a:r>
            <a:rPr lang="pt-BR" sz="1600" kern="1200" dirty="0" err="1" smtClean="0"/>
            <a:t>Resp</a:t>
          </a:r>
          <a:r>
            <a:rPr lang="pt-BR" sz="1600" kern="1200" dirty="0" smtClean="0"/>
            <a:t>: GT e Presidência)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Decisão da Ferramenta eletrônica para o Monitoramento do P.E. CONACI (</a:t>
          </a:r>
          <a:r>
            <a:rPr lang="pt-BR" sz="1600" kern="1200" dirty="0" err="1" smtClean="0"/>
            <a:t>Resp</a:t>
          </a:r>
          <a:r>
            <a:rPr lang="pt-BR" sz="1600" kern="1200" dirty="0" smtClean="0"/>
            <a:t>: Presidência)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Disponibilizar ações em ferramenta eletrônica [Etapa 9]  (</a:t>
          </a:r>
          <a:r>
            <a:rPr lang="pt-BR" sz="1600" kern="1200" dirty="0" err="1" smtClean="0"/>
            <a:t>Resp</a:t>
          </a:r>
          <a:r>
            <a:rPr lang="pt-BR" sz="1600" kern="1200" dirty="0" smtClean="0"/>
            <a:t>: GT)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Nomear Responsável pelo monitoramento das ações do P.E. CONACI 2014-2015 [Etapa 10] (</a:t>
          </a:r>
          <a:r>
            <a:rPr lang="pt-BR" sz="1600" kern="1200" dirty="0" err="1" smtClean="0"/>
            <a:t>Resp</a:t>
          </a:r>
          <a:r>
            <a:rPr lang="pt-BR" sz="1600" kern="1200" dirty="0" smtClean="0"/>
            <a:t>: Presidência) </a:t>
          </a:r>
          <a:endParaRPr lang="pt-BR" sz="1600" kern="1200" dirty="0"/>
        </a:p>
      </dsp:txBody>
      <dsp:txXfrm rot="5400000">
        <a:off x="3510485" y="-100258"/>
        <a:ext cx="2750249" cy="6811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0.22751</cdr:x>
      <cdr:y>0.32077</cdr:y>
    </cdr:from>
    <cdr:to>
      <cdr:x>0.4432</cdr:x>
      <cdr:y>0.47702</cdr:y>
    </cdr:to>
    <cdr:cxnSp macro="">
      <cdr:nvCxnSpPr>
        <cdr:cNvPr id="3" name="Conector reto 2"/>
        <cdr:cNvCxnSpPr/>
      </cdr:nvCxnSpPr>
      <cdr:spPr>
        <a:xfrm xmlns:a="http://schemas.openxmlformats.org/drawingml/2006/main" flipH="1" flipV="1">
          <a:off x="1671042" y="1478260"/>
          <a:ext cx="1584176" cy="72008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1EC7E-1CE9-406C-AFE0-47808151FD77}" type="datetimeFigureOut">
              <a:rPr lang="pt-BR" smtClean="0"/>
              <a:pPr/>
              <a:t>01/04/2014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A104-5BC0-4B4C-B250-51C6D0D11A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497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FEDF-B10E-49A3-B971-459946A3A7F0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100F-3EEB-4FFD-A1A1-7B89477B4F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828E-CE4B-49A9-B044-2F543047DAC1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7B62-CBB1-4B06-8DD0-FAB4459678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ADB2-5938-4F0F-BEC3-323ACB0274E9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D49-EF55-44FC-915E-ECD8676DBD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1446-7CC1-43DB-90D6-18FBAFBF95EE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F15D-9909-4F2B-B0D4-06937A517C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9C21-DE03-48D3-B016-31C8A24D9E0E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F2FD-5E9A-4439-80FC-108060FE3B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0E5E-8844-41A4-AEC5-F154D18D49F0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14F9-3E53-431C-8420-CD62743475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C398-62B2-4F52-9B8D-B1CBF0E9249B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F1E6-60D1-4CBB-92BE-B44D2CEDCD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688F-AC44-4B31-8E85-950DF01E7DD4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E27E-22FC-4DB5-BC21-B911466832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60BF-B363-47CC-B0D0-6499485DF8CB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4A37-3458-46D3-84C4-593533E06E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D6C3-32B1-40CB-A56C-C88E6AA1AC4B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525F-6337-4F78-9320-6734068FF1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C6464-D61E-415C-8461-4601CCD2B713}" type="datetimeFigureOut">
              <a:rPr lang="pt-BR"/>
              <a:pPr>
                <a:defRPr/>
              </a:pPr>
              <a:t>01/04/2014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0E8B8-D384-4F1A-9FA1-F2E04C7775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trizGUT_Temas%20e%20Solu&#231;&#245;es%20-%20PE%20CONACI.xlsx" TargetMode="Externa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paineldecontrolescge.pe.gov.br/web/scge/logi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755576" y="1310903"/>
            <a:ext cx="7772400" cy="1470025"/>
          </a:xfrm>
        </p:spPr>
        <p:txBody>
          <a:bodyPr/>
          <a:lstStyle/>
          <a:p>
            <a:r>
              <a:rPr lang="pt-BR" dirty="0" smtClean="0"/>
              <a:t>GT Planejamento Estratégico</a:t>
            </a:r>
            <a:br>
              <a:rPr lang="pt-BR" dirty="0" smtClean="0"/>
            </a:br>
            <a:r>
              <a:rPr lang="pt-BR" dirty="0" smtClean="0"/>
              <a:t>Ciclo 2014-2015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5496" y="3429000"/>
            <a:ext cx="7768952" cy="17526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Equipe de Trabalho: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Secretaria da Controladoria Geral do </a:t>
            </a:r>
            <a:r>
              <a:rPr lang="pt-BR" dirty="0" smtClean="0">
                <a:solidFill>
                  <a:schemeClr val="tx1"/>
                </a:solidFill>
              </a:rPr>
              <a:t>Estado de Pernambuco </a:t>
            </a:r>
            <a:r>
              <a:rPr lang="pt-BR" dirty="0">
                <a:solidFill>
                  <a:schemeClr val="tx1"/>
                </a:solidFill>
              </a:rPr>
              <a:t>– </a:t>
            </a:r>
            <a:r>
              <a:rPr lang="pt-BR" dirty="0" smtClean="0">
                <a:solidFill>
                  <a:schemeClr val="tx1"/>
                </a:solidFill>
              </a:rPr>
              <a:t>PE (Coordenação)</a:t>
            </a:r>
            <a:endParaRPr lang="pt-BR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Secretaria da Controladoria e Transparência do Município de </a:t>
            </a:r>
            <a:r>
              <a:rPr lang="pt-BR" dirty="0" smtClean="0">
                <a:solidFill>
                  <a:schemeClr val="tx1"/>
                </a:solidFill>
              </a:rPr>
              <a:t>Fortaleza - CE</a:t>
            </a:r>
            <a:endParaRPr lang="pt-BR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Controladoria Geral de Vitória – ES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Auditoria Geral da </a:t>
            </a:r>
            <a:r>
              <a:rPr lang="pt-BR" dirty="0" smtClean="0">
                <a:solidFill>
                  <a:schemeClr val="tx1"/>
                </a:solidFill>
              </a:rPr>
              <a:t>Bahia - BA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1547664" y="534880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Patrocinadores: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tx1"/>
                </a:solidFill>
              </a:rPr>
              <a:t>Gustavo </a:t>
            </a:r>
            <a:r>
              <a:rPr lang="pt-BR" sz="1800" dirty="0" smtClean="0">
                <a:solidFill>
                  <a:schemeClr val="tx1"/>
                </a:solidFill>
              </a:rPr>
              <a:t>Úngaro, Paulo Roberto Amoras e </a:t>
            </a:r>
            <a:r>
              <a:rPr lang="pt-BR" sz="1800" dirty="0" err="1" smtClean="0">
                <a:solidFill>
                  <a:schemeClr val="tx1"/>
                </a:solidFill>
              </a:rPr>
              <a:t>Fellipe</a:t>
            </a:r>
            <a:r>
              <a:rPr lang="pt-BR" sz="1800" dirty="0" smtClean="0">
                <a:solidFill>
                  <a:schemeClr val="tx1"/>
                </a:solidFill>
              </a:rPr>
              <a:t> Mamede  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3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0631062"/>
              </p:ext>
            </p:extLst>
          </p:nvPr>
        </p:nvGraphicFramePr>
        <p:xfrm>
          <a:off x="179512" y="1274692"/>
          <a:ext cx="8856983" cy="42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84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FORÇAS</a:t>
                      </a:r>
                      <a:endParaRPr lang="pt-BR" sz="2000" dirty="0"/>
                    </a:p>
                  </a:txBody>
                  <a:tcPr/>
                </a:tc>
              </a:tr>
              <a:tr h="38445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Bom relacionamento entre os membros e forte</a:t>
                      </a:r>
                      <a:r>
                        <a:rPr lang="pt-BR" baseline="0" dirty="0" smtClean="0"/>
                        <a:t> i</a:t>
                      </a:r>
                      <a:r>
                        <a:rPr lang="pt-BR" dirty="0" smtClean="0"/>
                        <a:t>nteração política</a:t>
                      </a:r>
                      <a:endParaRPr lang="pt-BR" dirty="0"/>
                    </a:p>
                  </a:txBody>
                  <a:tcPr/>
                </a:tc>
              </a:tr>
              <a:tr h="538625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Atuação coletiva e centralizada entre os membros e baixíssima</a:t>
                      </a:r>
                      <a:r>
                        <a:rPr lang="pt-BR" baseline="0" dirty="0" smtClean="0"/>
                        <a:t> influência </a:t>
                      </a:r>
                      <a:r>
                        <a:rPr lang="pt-BR" dirty="0" smtClean="0"/>
                        <a:t>político-partidário</a:t>
                      </a:r>
                      <a:endParaRPr lang="pt-BR" dirty="0"/>
                    </a:p>
                  </a:txBody>
                  <a:tcPr/>
                </a:tc>
              </a:tr>
              <a:tr h="56876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Reunião de atores diversos, com o mesmo objetivo</a:t>
                      </a:r>
                      <a:endParaRPr lang="pt-BR" dirty="0"/>
                    </a:p>
                  </a:txBody>
                  <a:tcPr/>
                </a:tc>
              </a:tr>
              <a:tr h="490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Alta representatividade e capilaridade entre os órgãos</a:t>
                      </a:r>
                      <a:endParaRPr lang="pt-BR" dirty="0"/>
                    </a:p>
                  </a:txBody>
                  <a:tcPr/>
                </a:tc>
              </a:tr>
              <a:tr h="705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 boa integração dos membros do CONACI e a alta socialização das ações desenvolvidas pelos diversos órgãos de controle</a:t>
                      </a:r>
                      <a:endParaRPr lang="pt-BR" dirty="0"/>
                    </a:p>
                  </a:txBody>
                  <a:tcPr/>
                </a:tc>
              </a:tr>
              <a:tr h="464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Boa</a:t>
                      </a:r>
                      <a:r>
                        <a:rPr lang="pt-BR" baseline="0" dirty="0" smtClean="0"/>
                        <a:t> c</a:t>
                      </a:r>
                      <a:r>
                        <a:rPr lang="pt-BR" dirty="0" smtClean="0"/>
                        <a:t>redibilidade</a:t>
                      </a:r>
                      <a:endParaRPr lang="pt-BR" dirty="0"/>
                    </a:p>
                  </a:txBody>
                  <a:tcPr/>
                </a:tc>
              </a:tr>
              <a:tr h="705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O grupo tem um forte viés técnico-político com influência junto a autoridades superiores (Governadores, Prefeitos)</a:t>
                      </a:r>
                      <a:r>
                        <a:rPr lang="pt-BR" baseline="0" dirty="0" smtClean="0"/>
                        <a:t> e parlamentares, </a:t>
                      </a:r>
                      <a:r>
                        <a:rPr lang="pt-BR" dirty="0" smtClean="0"/>
                        <a:t>bem como junto aos demais órgãos de controle 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332656" y="200834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Diagnóstico SWOT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9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3307148"/>
              </p:ext>
            </p:extLst>
          </p:nvPr>
        </p:nvGraphicFramePr>
        <p:xfrm>
          <a:off x="179512" y="1104920"/>
          <a:ext cx="8856983" cy="465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OPORTUNIDADES (1/2)</a:t>
                      </a:r>
                      <a:endParaRPr lang="pt-BR" sz="2000" dirty="0"/>
                    </a:p>
                  </a:txBody>
                  <a:tcPr/>
                </a:tc>
              </a:tr>
              <a:tr h="313278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Aproveitar a tecnologia para intensificar o relacionamento virtual entre o CONACI</a:t>
                      </a:r>
                      <a:r>
                        <a:rPr lang="pt-BR" sz="1800" baseline="0" dirty="0" smtClean="0"/>
                        <a:t> e órgãos de Controle</a:t>
                      </a:r>
                      <a:endParaRPr lang="pt-BR" sz="1800" dirty="0"/>
                    </a:p>
                  </a:txBody>
                  <a:tcPr/>
                </a:tc>
              </a:tr>
              <a:tr h="1030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Aproveitar o momento eleitoral para buscar o comprometimento dos candidatos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com a causa “Controle Interno”, propondo temas como transparência pública, fortalecimento do controle interno e combate à corrupção nos plano de governo dos candidatos</a:t>
                      </a:r>
                      <a:endParaRPr lang="pt-BR" sz="18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Buscar apoio político para as ações do CONACI</a:t>
                      </a:r>
                      <a:r>
                        <a:rPr lang="pt-BR" sz="1800" baseline="0" dirty="0" smtClean="0"/>
                        <a:t> já que os membros tem forte viés político-técnico, com foco no atingimento da estratégia</a:t>
                      </a:r>
                      <a:endParaRPr lang="pt-BR" sz="18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Aproveitar o atual movimento social, pela moralização da política, transparência e da gestão pública</a:t>
                      </a:r>
                      <a:r>
                        <a:rPr lang="pt-BR" sz="1800" baseline="0" dirty="0" smtClean="0"/>
                        <a:t> bem como</a:t>
                      </a:r>
                      <a:r>
                        <a:rPr lang="pt-BR" sz="1800" dirty="0" smtClean="0"/>
                        <a:t> divulgar os trabalhos demonstrando</a:t>
                      </a:r>
                      <a:r>
                        <a:rPr lang="pt-BR" sz="1800" baseline="0" dirty="0" smtClean="0"/>
                        <a:t> a importância do Controle Interno</a:t>
                      </a:r>
                      <a:endParaRPr lang="pt-BR" sz="18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Ampliar a participação</a:t>
                      </a:r>
                      <a:r>
                        <a:rPr lang="pt-BR" sz="1800" baseline="0" dirty="0" smtClean="0"/>
                        <a:t> em eventos parceiros, enviando representantes e convidá-los para eventos do CONACI</a:t>
                      </a:r>
                      <a:endParaRPr lang="pt-BR" sz="1800" dirty="0" smtClean="0"/>
                    </a:p>
                  </a:txBody>
                  <a:tcPr/>
                </a:tc>
              </a:tr>
              <a:tr h="671264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Aproveitar a interação com os diversos órgãos/instituições (Congresso Nacional, ONG Contas Abertas, Instituto Ethos, Associação Brasileira de Ouvidores) para seu fortalecimento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1332656" y="200834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Diagnóstico SWOT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3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5218901"/>
              </p:ext>
            </p:extLst>
          </p:nvPr>
        </p:nvGraphicFramePr>
        <p:xfrm>
          <a:off x="179512" y="1207016"/>
          <a:ext cx="885698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OPORTUNIDADES (2/2)</a:t>
                      </a:r>
                      <a:endParaRPr lang="pt-BR" sz="20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Interagir com instituições financeiras que tenham linhas de financiamento para apoiar as ações de controle interno</a:t>
                      </a:r>
                      <a:endParaRPr lang="pt-BR" sz="18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Promover</a:t>
                      </a:r>
                      <a:r>
                        <a:rPr lang="pt-BR" sz="1800" baseline="0" dirty="0" smtClean="0"/>
                        <a:t> o re</a:t>
                      </a:r>
                      <a:r>
                        <a:rPr lang="pt-BR" sz="1800" dirty="0" smtClean="0"/>
                        <a:t>conhecimento do CONACI por meio de Lei Federal, a exemplo de diversos conselhos existentes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1332656" y="200834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Diagnóstico SWOT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1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5907496"/>
              </p:ext>
            </p:extLst>
          </p:nvPr>
        </p:nvGraphicFramePr>
        <p:xfrm>
          <a:off x="179512" y="918592"/>
          <a:ext cx="8856983" cy="48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FRAQUEZAS (1/2)</a:t>
                      </a:r>
                      <a:endParaRPr lang="pt-BR" sz="2000" dirty="0"/>
                    </a:p>
                  </a:txBody>
                  <a:tcPr/>
                </a:tc>
              </a:tr>
              <a:tr h="313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Baixas ações integradas para aperfeiçoar os Sistemas (TI) ou novas tecnologias de Controle </a:t>
                      </a:r>
                      <a:endParaRPr lang="pt-BR" dirty="0"/>
                    </a:p>
                  </a:txBody>
                  <a:tcPr/>
                </a:tc>
              </a:tr>
              <a:tr h="440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Falta de praticidade dos encontros e</a:t>
                      </a:r>
                      <a:r>
                        <a:rPr lang="pt-BR" baseline="0" dirty="0" smtClean="0"/>
                        <a:t> discussões superficiais sobre muitos temas </a:t>
                      </a:r>
                      <a:endParaRPr lang="pt-BR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Site</a:t>
                      </a:r>
                      <a:r>
                        <a:rPr lang="pt-BR" baseline="0" dirty="0" smtClean="0"/>
                        <a:t> do CONACI deficiente </a:t>
                      </a:r>
                      <a:endParaRPr lang="pt-BR" dirty="0"/>
                    </a:p>
                  </a:txBody>
                  <a:tcPr/>
                </a:tc>
              </a:tr>
              <a:tr h="67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Falta de continuidade de projetos ou demora para conclusão (PROMOIN, PEC 45, Manual),</a:t>
                      </a:r>
                      <a:r>
                        <a:rPr lang="pt-BR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além de grande dificuldade para encontros presenciais em GTs</a:t>
                      </a:r>
                      <a:endParaRPr lang="pt-BR" dirty="0"/>
                    </a:p>
                  </a:txBody>
                  <a:tcPr/>
                </a:tc>
              </a:tr>
              <a:tr h="441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Estrutura administrativa do CONACI restrita ou ausente, com sobrecarga de trabalho pelo acúmulo de funções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pelos titulares</a:t>
                      </a:r>
                      <a:endParaRPr lang="pt-BR" dirty="0"/>
                    </a:p>
                  </a:txBody>
                  <a:tcPr/>
                </a:tc>
              </a:tr>
              <a:tr h="48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Instabilidade dos titulares nos cargos, principalmente em épocas eleitorais (carreira própria)</a:t>
                      </a:r>
                      <a:endParaRPr lang="pt-BR" dirty="0"/>
                    </a:p>
                  </a:txBody>
                  <a:tcPr/>
                </a:tc>
              </a:tr>
              <a:tr h="48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Falha na comunicação Interna</a:t>
                      </a:r>
                      <a:endParaRPr lang="pt-BR" dirty="0"/>
                    </a:p>
                  </a:txBody>
                  <a:tcPr/>
                </a:tc>
              </a:tr>
              <a:tr h="48313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Ausência de instrumentos eficazes que evitem a inadimplência dos membros</a:t>
                      </a:r>
                      <a:endParaRPr lang="pt-BR" dirty="0"/>
                    </a:p>
                  </a:txBody>
                  <a:tcPr/>
                </a:tc>
              </a:tr>
              <a:tr h="48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Falta de continuidade estratégica da gestão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1332656" y="128826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Diagnóstico SWOT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9522056"/>
              </p:ext>
            </p:extLst>
          </p:nvPr>
        </p:nvGraphicFramePr>
        <p:xfrm>
          <a:off x="179512" y="1104920"/>
          <a:ext cx="8856983" cy="361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FRAQUEZAS (2/2)</a:t>
                      </a:r>
                      <a:endParaRPr lang="pt-BR" sz="2000" dirty="0"/>
                    </a:p>
                  </a:txBody>
                  <a:tcPr/>
                </a:tc>
              </a:tr>
              <a:tr h="430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Falta de integração técnica</a:t>
                      </a:r>
                      <a:endParaRPr lang="pt-B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Ausência de suporte técnico aos membros</a:t>
                      </a:r>
                      <a:endParaRPr lang="pt-B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Dificuldade na efetiva participação </a:t>
                      </a: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presencial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 membros nas reuniões ( longas distâncias, custo de deslocamento e respectiva adequação de agenda)</a:t>
                      </a:r>
                      <a:endParaRPr lang="pt-BR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Grande parte dos membros se compromete com uma atividade durante a reunião do Conselho, e, após, não concluem</a:t>
                      </a:r>
                      <a:endParaRPr lang="pt-BR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Relativa participação dos membros </a:t>
                      </a:r>
                      <a:r>
                        <a:rPr lang="pt-BR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fora</a:t>
                      </a: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das Reuniões Técnicas e Grupos de Trabalho</a:t>
                      </a:r>
                      <a:endParaRPr lang="pt-BR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responsabilidades e atividades  dos  membros  junto aos seus Órgãos lhes exigem atenção prioritária e imediata, despriorizando ações do CONACI</a:t>
                      </a:r>
                      <a:endParaRPr lang="pt-B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1332656" y="200834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Diagnóstico SWOT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0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7119441"/>
              </p:ext>
            </p:extLst>
          </p:nvPr>
        </p:nvGraphicFramePr>
        <p:xfrm>
          <a:off x="179512" y="1207016"/>
          <a:ext cx="8856983" cy="221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AMEAÇAS</a:t>
                      </a:r>
                      <a:endParaRPr lang="pt-BR" sz="20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Falta de vontade política em divulgar os problemas de cada Estado ou Município</a:t>
                      </a:r>
                      <a:endParaRPr lang="pt-BR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Falta</a:t>
                      </a:r>
                      <a:r>
                        <a:rPr lang="pt-BR" baseline="0" dirty="0" smtClean="0"/>
                        <a:t> de Autonomia e Independência, a exemplo dos membros que não são Órgãos de controle</a:t>
                      </a:r>
                      <a:endParaRPr lang="pt-BR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Ano reduzido</a:t>
                      </a:r>
                      <a:r>
                        <a:rPr lang="pt-BR" baseline="0" dirty="0" smtClean="0"/>
                        <a:t> para tomada de ações: Copa do Mundo e c</a:t>
                      </a:r>
                      <a:r>
                        <a:rPr lang="pt-BR" dirty="0" smtClean="0"/>
                        <a:t>alendário eleitoral encurtando o período legislativo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900608" y="44624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Diagnóstico SWOT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8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pt-BR" dirty="0" smtClean="0"/>
              <a:t>Sugestões de Melhorias</a:t>
            </a:r>
          </a:p>
        </p:txBody>
      </p:sp>
    </p:spTree>
    <p:extLst>
      <p:ext uri="{BB962C8B-B14F-4D97-AF65-F5344CB8AC3E}">
        <p14:creationId xmlns:p14="http://schemas.microsoft.com/office/powerpoint/2010/main" xmlns="" val="29577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3983090"/>
              </p:ext>
            </p:extLst>
          </p:nvPr>
        </p:nvGraphicFramePr>
        <p:xfrm>
          <a:off x="179512" y="1207016"/>
          <a:ext cx="8856983" cy="467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AÇÕES</a:t>
                      </a:r>
                      <a:endParaRPr lang="pt-BR" sz="20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Organizar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uma pauta técnica detalhada incluindo em todas reuniões um ponto específico para troca de experiências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práticas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Ponderar contexto, oportunidade e o momento na priorização dos 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Fixar as atenções em poucos temas de cada vez, esgotando os assuntos a serem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tratados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Propor termos de acordo entre os órgãos de controle que incentivem a troca de informações, na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prática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Intensificar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ações junto às capitais dos Estados para integrarem 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Conselho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70313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Fortalecer a atuação do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conselho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Aprimorar as funcionalidades do site do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CONACI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Fortalecer as melhores Práticas e 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relacionamento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 Tribunais de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476672" y="128826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Sugestões de MELHORIAS 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3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3809260"/>
              </p:ext>
            </p:extLst>
          </p:nvPr>
        </p:nvGraphicFramePr>
        <p:xfrm>
          <a:off x="179512" y="998375"/>
          <a:ext cx="8856983" cy="4800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AÇÕES</a:t>
                      </a:r>
                      <a:endParaRPr lang="pt-BR" sz="20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Reforçar a Secretaria Executiva através da contratação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equipe mínima para tratar, exclusivamente,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assuntos do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CONACI</a:t>
                      </a: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Fortalecer a Secretaria Executiva do CONACI, para que funcione como um “Escritório de Gestão de Projetos”, acompanhando e monitorando a execução dos trabalhos demandados</a:t>
                      </a:r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Executiva do CONACI deve priorizar a  dinamização da rede (compartilhamento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ferramentas e informações)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Solicitar a divulgação de ações por meio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 membros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dinamizar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 interação  no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Promover campanhas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publicitárias que divulguem a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atuação do CONACI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Divulgar e fazer compreender nosso papel para a Sociedade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Produzir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periódicos com m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atérias em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todos os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Estados relativas ao Controle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1476672" y="128826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Sugestões de MELHORIAS 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4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9763626"/>
              </p:ext>
            </p:extLst>
          </p:nvPr>
        </p:nvGraphicFramePr>
        <p:xfrm>
          <a:off x="179512" y="1124744"/>
          <a:ext cx="8856983" cy="4878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AÇÕES</a:t>
                      </a:r>
                      <a:endParaRPr lang="pt-BR" sz="20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Ampliar agenda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Implantar Câmaras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Técnicas Setoriais (CONACI setoriais) para discussão e inserção das atividades dos atuais Grupos de Trabalho nessas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Câmaras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Realizar processo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planejamento estratégico para ciclos de 4 anos, revisado a cada 2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Firmar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parcerias técnicas com as demais instâncias de controle interno e externo de suas respectivas unidades federativas, a exemplo de Controladorias Estaduais e Municipais, TCE, TCU, MPPE, Poder Judiciário e a Academia, entre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Ampliar filiação para abarcar municípios com população superior a 250.000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habitantes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Fomentar o uso de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web-conferências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Criar uma marca padrão de filiação ao CONACI e estimular o uso desta marca nos documentos oficiais de cada órgão</a:t>
                      </a:r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1476672" y="128826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Sugestões de MELHORIAS 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1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464496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Agenda: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900" dirty="0">
              <a:solidFill>
                <a:schemeClr val="tx1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dirty="0" smtClean="0">
                <a:solidFill>
                  <a:schemeClr val="tx1"/>
                </a:solidFill>
              </a:rPr>
              <a:t>Etapas do Projeto de Planejamento Estratégico ciclo 2014-2015</a:t>
            </a:r>
            <a:endParaRPr lang="pt-BR" dirty="0">
              <a:solidFill>
                <a:schemeClr val="tx1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dirty="0" smtClean="0">
                <a:solidFill>
                  <a:schemeClr val="tx1"/>
                </a:solidFill>
              </a:rPr>
              <a:t>Universo em análise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dirty="0" smtClean="0">
                <a:solidFill>
                  <a:schemeClr val="tx1"/>
                </a:solidFill>
              </a:rPr>
              <a:t>Aplicação da Técnica S.W.O.T (F.O.F.A)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dirty="0" smtClean="0">
                <a:solidFill>
                  <a:schemeClr val="tx1"/>
                </a:solidFill>
              </a:rPr>
              <a:t>Sugestões de Melhorias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dirty="0" smtClean="0">
                <a:solidFill>
                  <a:schemeClr val="tx1"/>
                </a:solidFill>
              </a:rPr>
              <a:t>Sugestões de Temas (por Agenda)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dirty="0" smtClean="0">
                <a:solidFill>
                  <a:schemeClr val="tx1"/>
                </a:solidFill>
              </a:rPr>
              <a:t>Próximos passos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dirty="0" smtClean="0">
                <a:solidFill>
                  <a:schemeClr val="tx1"/>
                </a:solidFill>
              </a:rPr>
              <a:t>Painel de Controle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5487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6813965"/>
              </p:ext>
            </p:extLst>
          </p:nvPr>
        </p:nvGraphicFramePr>
        <p:xfrm>
          <a:off x="179512" y="1207016"/>
          <a:ext cx="8856983" cy="147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AÇÕES</a:t>
                      </a:r>
                      <a:endParaRPr lang="pt-BR" sz="20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Nomear um substituto ao titular do CONACI componente de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 Técnico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 prazo para conclusão dos projetos em andamento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1476672" y="128826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Sugestões de MELHORIAS 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pt-BR" dirty="0" smtClean="0"/>
              <a:t>Sugestão de Temas </a:t>
            </a:r>
            <a:br>
              <a:rPr lang="pt-BR" dirty="0" smtClean="0"/>
            </a:br>
            <a:r>
              <a:rPr lang="pt-BR" dirty="0" smtClean="0"/>
              <a:t>(por Agenda)</a:t>
            </a:r>
          </a:p>
        </p:txBody>
      </p:sp>
    </p:spTree>
    <p:extLst>
      <p:ext uri="{BB962C8B-B14F-4D97-AF65-F5344CB8AC3E}">
        <p14:creationId xmlns:p14="http://schemas.microsoft.com/office/powerpoint/2010/main" xmlns="" val="27082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1974025"/>
              </p:ext>
            </p:extLst>
          </p:nvPr>
        </p:nvGraphicFramePr>
        <p:xfrm>
          <a:off x="179512" y="1207016"/>
          <a:ext cx="8856983" cy="393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AGENDA POLÍTICA</a:t>
                      </a:r>
                      <a:endParaRPr lang="pt-BR" sz="20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PEC nº 45/2009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de Modernização dos Órgãos de Controle Interno  - PROMOIN </a:t>
                      </a:r>
                      <a:endParaRPr lang="pt-BR" sz="20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554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 Fomento à implementação da Lei Anticorrupção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5548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Fortalecimento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Controle Interno a nível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nacional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Relação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institucional com os órgãos de controle externo (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TCE, MP, TCU, Poder Judiciário)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lang="pt-BR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Reconhecer</a:t>
                      </a:r>
                      <a:r>
                        <a:rPr lang="pt-BR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 </a:t>
                      </a:r>
                      <a:r>
                        <a:rPr lang="pt-BR" sz="2000" dirty="0" smtClean="0"/>
                        <a:t>CONACI por meio de Lei Federal, a exemplo de diversos Conselhos existentes (CONSAD,CONFAZ,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dirty="0" smtClean="0"/>
                        <a:t>entre outros)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188640" y="128826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Sugestões de temas 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362889"/>
              </p:ext>
            </p:extLst>
          </p:nvPr>
        </p:nvGraphicFramePr>
        <p:xfrm>
          <a:off x="179512" y="1207016"/>
          <a:ext cx="8856983" cy="4803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AGENDA TÉCNICA (1/3)</a:t>
                      </a:r>
                      <a:endParaRPr lang="pt-BR" sz="20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Padronização de Normas e Procedimentos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Gerais e Té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cnicos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(Relatório de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Auditoria, Auditoria Governamental, por  exemplo) 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Padronização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mínima dos pilares/eixos do Controle Interno no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  </a:t>
                      </a:r>
                      <a:endParaRPr lang="pt-BR" sz="20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Fortalecimento da atuação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Auditoria Governamental         </a:t>
                      </a:r>
                      <a:endParaRPr lang="pt-BR" sz="20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Transparência Pública,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Controle Social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CONSOCIAL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Implementação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LAI (intensificar)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Prevenção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Combate à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Corrupção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 Gastos  Públicos 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Qualidade e efetividade da prestação de serviços públicos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8. NBCASP e Sistemas de Custos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186680" y="135722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Sugestões de temas 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1863088"/>
              </p:ext>
            </p:extLst>
          </p:nvPr>
        </p:nvGraphicFramePr>
        <p:xfrm>
          <a:off x="179512" y="1130962"/>
          <a:ext cx="8856983" cy="460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AGENDA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dirty="0" smtClean="0"/>
                        <a:t>TÉCNICA (2/3)</a:t>
                      </a:r>
                      <a:endParaRPr lang="pt-BR" sz="2000" dirty="0"/>
                    </a:p>
                  </a:txBody>
                  <a:tcPr/>
                </a:tc>
              </a:tr>
              <a:tr h="45759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9. </a:t>
                      </a:r>
                      <a:r>
                        <a:rPr lang="pt-B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Matriz de Risco</a:t>
                      </a:r>
                      <a:endParaRPr lang="it-IT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10. </a:t>
                      </a:r>
                      <a:r>
                        <a:rPr lang="pt-B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Ação do Controle Interno e o sigilo fiscal</a:t>
                      </a:r>
                      <a:endParaRPr lang="pt-BR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 Apoio </a:t>
                      </a:r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aos gestores públicos 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por </a:t>
                      </a:r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meio do 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fortalecimento/priorização </a:t>
                      </a:r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da </a:t>
                      </a:r>
                      <a:r>
                        <a:rPr lang="pt-B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macro-função</a:t>
                      </a:r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Controladoria (Orientação, Informações Estratégicas, Racionalização de Gastos, etc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7917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 Estudos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Orientação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CONACI sobre: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Planejamento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estratégico dos órgãos de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controle e Gestão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por Resultados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 </a:t>
                      </a:r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Controle Interno Preventivo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14.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Política de capacitação dos Técnicos dos órgãos do CONACI – Reciclagem e Especialização</a:t>
                      </a:r>
                      <a:endParaRPr lang="pt-BR" sz="2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Código de Ética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188640" y="128826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Sugestões de temas 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9596214"/>
              </p:ext>
            </p:extLst>
          </p:nvPr>
        </p:nvGraphicFramePr>
        <p:xfrm>
          <a:off x="179512" y="1207016"/>
          <a:ext cx="8856983" cy="193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AGENDA TÉCNICA (3/3)</a:t>
                      </a:r>
                      <a:endParaRPr lang="pt-BR" sz="2000" dirty="0"/>
                    </a:p>
                  </a:txBody>
                  <a:tcPr/>
                </a:tc>
              </a:tr>
              <a:tr h="5411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 “Ampliação do Desenvolvimento Institucional dos Órgãos de Controle”, com foco em acompanhamento na tramitação de legislação que fortaleça o sistema de controle interno público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049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</a:t>
                      </a:r>
                      <a:r>
                        <a:rPr lang="pt-BR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Criação de Banco de Preços Unificado</a:t>
                      </a:r>
                      <a:endParaRPr lang="pt-BR" sz="20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188640" y="128826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Sugestões de temas 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3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5603392"/>
              </p:ext>
            </p:extLst>
          </p:nvPr>
        </p:nvGraphicFramePr>
        <p:xfrm>
          <a:off x="179512" y="1114558"/>
          <a:ext cx="8856983" cy="3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OPERACIONAL</a:t>
                      </a:r>
                      <a:r>
                        <a:rPr lang="pt-BR" sz="2000" baseline="0" dirty="0" smtClean="0"/>
                        <a:t> – PAUTA </a:t>
                      </a:r>
                      <a:r>
                        <a:rPr lang="pt-BR" sz="2000" dirty="0" smtClean="0"/>
                        <a:t>PERMANENTE</a:t>
                      </a:r>
                      <a:endParaRPr lang="pt-BR" sz="2000" dirty="0"/>
                    </a:p>
                  </a:txBody>
                  <a:tcPr/>
                </a:tc>
              </a:tr>
              <a:tr h="457592">
                <a:tc>
                  <a:txBody>
                    <a:bodyPr/>
                    <a:lstStyle/>
                    <a:p>
                      <a:pPr marL="0" lvl="0" indent="0" algn="just" rtl="0" fontAlgn="ctr">
                        <a:buClr>
                          <a:srgbClr val="000000"/>
                        </a:buClr>
                        <a:buSzPts val="2000"/>
                        <a:buFont typeface="Arial" pitchFamily="34" charset="0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Diagnóstico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estrutura 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pessoal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 algn="just" rtl="0" fontAlgn="ctr">
                        <a:buClr>
                          <a:srgbClr val="000000"/>
                        </a:buClr>
                        <a:buSzPts val="2000"/>
                        <a:buFont typeface="Arial" pitchFamily="34" charset="0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Unificação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 relatórios de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lvl="0" indent="0" algn="just" rtl="0" fontAlgn="ctr">
                        <a:buClr>
                          <a:srgbClr val="000000"/>
                        </a:buClr>
                        <a:buSzPts val="2000"/>
                        <a:buFont typeface="Arial" pitchFamily="34" charset="0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Sistemas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 possam ser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compartilhados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116">
                <a:tc>
                  <a:txBody>
                    <a:bodyPr/>
                    <a:lstStyle/>
                    <a:p>
                      <a:pPr marL="0" lvl="0" indent="0" algn="just" rtl="0" fontAlgn="ctr">
                        <a:buClr>
                          <a:srgbClr val="000000"/>
                        </a:buClr>
                        <a:buSzPts val="2000"/>
                        <a:buFont typeface="Arial" pitchFamily="34" charset="0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Boas práticas - </a:t>
                      </a:r>
                      <a:r>
                        <a:rPr lang="pt-BR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6996">
                <a:tc>
                  <a:txBody>
                    <a:bodyPr/>
                    <a:lstStyle/>
                    <a:p>
                      <a:pPr marL="0" lvl="0" indent="0" algn="just" rtl="0" fontAlgn="ctr">
                        <a:buClr>
                          <a:srgbClr val="000000"/>
                        </a:buClr>
                        <a:buSzPts val="2000"/>
                        <a:buFont typeface="Arial" pitchFamily="34" charset="0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Discussão sobre a implantação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das no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vas Normas Brasileiras de Contabilidade Aplicadas ao Setor Público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 algn="just" rtl="0" fontAlgn="ctr">
                        <a:buClr>
                          <a:srgbClr val="000000"/>
                        </a:buClr>
                        <a:buSzPts val="2000"/>
                        <a:buFont typeface="Arial" pitchFamily="34" charset="0"/>
                        <a:buNone/>
                      </a:pP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Fomentar a criação de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Unidades de Inteligência nos entes federados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lvl="1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7. Ferramentas e técnicas relacionada a auditorias de Obras e Serviços de Engenharia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 e de Sistemas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188640" y="128826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Sugestões de temas </a:t>
            </a:r>
            <a:endParaRPr lang="pt-BR" sz="4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pt-BR" dirty="0" smtClean="0"/>
              <a:t>Próximos Passos</a:t>
            </a:r>
          </a:p>
        </p:txBody>
      </p:sp>
    </p:spTree>
    <p:extLst>
      <p:ext uri="{BB962C8B-B14F-4D97-AF65-F5344CB8AC3E}">
        <p14:creationId xmlns:p14="http://schemas.microsoft.com/office/powerpoint/2010/main" xmlns="" val="30702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44624"/>
            <a:ext cx="9145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Etapas para a Elaboração do Plano Estratégico Ciclo 2014 -2015</a:t>
            </a:r>
            <a:endParaRPr lang="pt-BR" sz="2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534036765"/>
              </p:ext>
            </p:extLst>
          </p:nvPr>
        </p:nvGraphicFramePr>
        <p:xfrm>
          <a:off x="457200" y="1124744"/>
          <a:ext cx="82912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encrypted-tbn2.gstatic.com/images?q=tbn:ANd9GcR_em1EHYXO2gEVMJttZu6jT-yIUXRxyHhhlH33kjtwPM4wTFpSHQ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4226" y="2018965"/>
            <a:ext cx="430932" cy="4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7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760040" y="1844824"/>
            <a:ext cx="7772400" cy="1470025"/>
          </a:xfrm>
        </p:spPr>
        <p:txBody>
          <a:bodyPr/>
          <a:lstStyle/>
          <a:p>
            <a:r>
              <a:rPr lang="pt-BR" sz="6000" dirty="0" smtClean="0"/>
              <a:t>Painel de Controle</a:t>
            </a:r>
            <a:br>
              <a:rPr lang="pt-BR" sz="6000" dirty="0" smtClean="0"/>
            </a:br>
            <a:r>
              <a:rPr lang="pt-BR" sz="6000" dirty="0" smtClean="0"/>
              <a:t>SCGE-PE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75656" y="376325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http://www2.paineldecontrolescge.pe.gov.br/web/scge/login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978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44624"/>
            <a:ext cx="9145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Etapas para a Elaboração do Plano Estratégico Ciclo 2014 -2015</a:t>
            </a:r>
            <a:endParaRPr lang="pt-BR" sz="2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2460359952"/>
              </p:ext>
            </p:extLst>
          </p:nvPr>
        </p:nvGraphicFramePr>
        <p:xfrm>
          <a:off x="457200" y="1340768"/>
          <a:ext cx="83632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38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8408" cy="573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141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Z:\Diretoria\Projeto PE CONACI\Painel de Controle\Mapa part 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63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3862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Z:\Diretoria\Projeto PE CONACI\Painel de Controle\Mapa part 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755576" y="2533650"/>
            <a:ext cx="3702124" cy="381000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151" name="Grupo 4150"/>
          <p:cNvGrpSpPr/>
          <p:nvPr/>
        </p:nvGrpSpPr>
        <p:grpSpPr>
          <a:xfrm rot="20188690">
            <a:off x="9361981" y="3138693"/>
            <a:ext cx="730250" cy="339725"/>
            <a:chOff x="9811935" y="4994126"/>
            <a:chExt cx="949325" cy="457200"/>
          </a:xfrm>
        </p:grpSpPr>
        <p:sp>
          <p:nvSpPr>
            <p:cNvPr id="4133" name="Freeform 98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34" name="Freeform 99"/>
            <p:cNvSpPr>
              <a:spLocks noEditPoints="1"/>
            </p:cNvSpPr>
            <p:nvPr/>
          </p:nvSpPr>
          <p:spPr bwMode="auto">
            <a:xfrm>
              <a:off x="10031010" y="5222726"/>
              <a:ext cx="171450" cy="168275"/>
            </a:xfrm>
            <a:custGeom>
              <a:avLst/>
              <a:gdLst>
                <a:gd name="T0" fmla="*/ 4 w 108"/>
                <a:gd name="T1" fmla="*/ 92 h 106"/>
                <a:gd name="T2" fmla="*/ 4 w 108"/>
                <a:gd name="T3" fmla="*/ 92 h 106"/>
                <a:gd name="T4" fmla="*/ 12 w 108"/>
                <a:gd name="T5" fmla="*/ 100 h 106"/>
                <a:gd name="T6" fmla="*/ 22 w 108"/>
                <a:gd name="T7" fmla="*/ 104 h 106"/>
                <a:gd name="T8" fmla="*/ 34 w 108"/>
                <a:gd name="T9" fmla="*/ 106 h 106"/>
                <a:gd name="T10" fmla="*/ 46 w 108"/>
                <a:gd name="T11" fmla="*/ 104 h 106"/>
                <a:gd name="T12" fmla="*/ 60 w 108"/>
                <a:gd name="T13" fmla="*/ 102 h 106"/>
                <a:gd name="T14" fmla="*/ 60 w 108"/>
                <a:gd name="T15" fmla="*/ 102 h 106"/>
                <a:gd name="T16" fmla="*/ 72 w 108"/>
                <a:gd name="T17" fmla="*/ 98 h 106"/>
                <a:gd name="T18" fmla="*/ 82 w 108"/>
                <a:gd name="T19" fmla="*/ 94 h 106"/>
                <a:gd name="T20" fmla="*/ 92 w 108"/>
                <a:gd name="T21" fmla="*/ 86 h 106"/>
                <a:gd name="T22" fmla="*/ 102 w 108"/>
                <a:gd name="T23" fmla="*/ 72 h 106"/>
                <a:gd name="T24" fmla="*/ 102 w 108"/>
                <a:gd name="T25" fmla="*/ 72 h 106"/>
                <a:gd name="T26" fmla="*/ 106 w 108"/>
                <a:gd name="T27" fmla="*/ 66 h 106"/>
                <a:gd name="T28" fmla="*/ 108 w 108"/>
                <a:gd name="T29" fmla="*/ 60 h 106"/>
                <a:gd name="T30" fmla="*/ 106 w 108"/>
                <a:gd name="T31" fmla="*/ 48 h 106"/>
                <a:gd name="T32" fmla="*/ 104 w 108"/>
                <a:gd name="T33" fmla="*/ 38 h 106"/>
                <a:gd name="T34" fmla="*/ 98 w 108"/>
                <a:gd name="T35" fmla="*/ 26 h 106"/>
                <a:gd name="T36" fmla="*/ 84 w 108"/>
                <a:gd name="T37" fmla="*/ 10 h 106"/>
                <a:gd name="T38" fmla="*/ 78 w 108"/>
                <a:gd name="T39" fmla="*/ 4 h 106"/>
                <a:gd name="T40" fmla="*/ 74 w 108"/>
                <a:gd name="T41" fmla="*/ 0 h 106"/>
                <a:gd name="T42" fmla="*/ 72 w 108"/>
                <a:gd name="T43" fmla="*/ 0 h 106"/>
                <a:gd name="T44" fmla="*/ 72 w 108"/>
                <a:gd name="T45" fmla="*/ 0 h 106"/>
                <a:gd name="T46" fmla="*/ 66 w 108"/>
                <a:gd name="T47" fmla="*/ 2 h 106"/>
                <a:gd name="T48" fmla="*/ 54 w 108"/>
                <a:gd name="T49" fmla="*/ 6 h 106"/>
                <a:gd name="T50" fmla="*/ 38 w 108"/>
                <a:gd name="T51" fmla="*/ 16 h 106"/>
                <a:gd name="T52" fmla="*/ 16 w 108"/>
                <a:gd name="T53" fmla="*/ 36 h 106"/>
                <a:gd name="T54" fmla="*/ 16 w 108"/>
                <a:gd name="T55" fmla="*/ 36 h 106"/>
                <a:gd name="T56" fmla="*/ 6 w 108"/>
                <a:gd name="T57" fmla="*/ 52 h 106"/>
                <a:gd name="T58" fmla="*/ 0 w 108"/>
                <a:gd name="T59" fmla="*/ 66 h 106"/>
                <a:gd name="T60" fmla="*/ 0 w 108"/>
                <a:gd name="T61" fmla="*/ 72 h 106"/>
                <a:gd name="T62" fmla="*/ 0 w 108"/>
                <a:gd name="T63" fmla="*/ 80 h 106"/>
                <a:gd name="T64" fmla="*/ 2 w 108"/>
                <a:gd name="T65" fmla="*/ 86 h 106"/>
                <a:gd name="T66" fmla="*/ 4 w 108"/>
                <a:gd name="T67" fmla="*/ 92 h 106"/>
                <a:gd name="T68" fmla="*/ 4 w 108"/>
                <a:gd name="T69" fmla="*/ 92 h 106"/>
                <a:gd name="T70" fmla="*/ 68 w 108"/>
                <a:gd name="T71" fmla="*/ 22 h 106"/>
                <a:gd name="T72" fmla="*/ 68 w 108"/>
                <a:gd name="T73" fmla="*/ 22 h 106"/>
                <a:gd name="T74" fmla="*/ 74 w 108"/>
                <a:gd name="T75" fmla="*/ 30 h 106"/>
                <a:gd name="T76" fmla="*/ 82 w 108"/>
                <a:gd name="T77" fmla="*/ 42 h 106"/>
                <a:gd name="T78" fmla="*/ 86 w 108"/>
                <a:gd name="T79" fmla="*/ 52 h 106"/>
                <a:gd name="T80" fmla="*/ 86 w 108"/>
                <a:gd name="T81" fmla="*/ 56 h 106"/>
                <a:gd name="T82" fmla="*/ 84 w 108"/>
                <a:gd name="T83" fmla="*/ 62 h 106"/>
                <a:gd name="T84" fmla="*/ 84 w 108"/>
                <a:gd name="T85" fmla="*/ 62 h 106"/>
                <a:gd name="T86" fmla="*/ 78 w 108"/>
                <a:gd name="T87" fmla="*/ 70 h 106"/>
                <a:gd name="T88" fmla="*/ 72 w 108"/>
                <a:gd name="T89" fmla="*/ 76 h 106"/>
                <a:gd name="T90" fmla="*/ 66 w 108"/>
                <a:gd name="T91" fmla="*/ 78 h 106"/>
                <a:gd name="T92" fmla="*/ 56 w 108"/>
                <a:gd name="T93" fmla="*/ 82 h 106"/>
                <a:gd name="T94" fmla="*/ 40 w 108"/>
                <a:gd name="T95" fmla="*/ 86 h 106"/>
                <a:gd name="T96" fmla="*/ 40 w 108"/>
                <a:gd name="T97" fmla="*/ 86 h 106"/>
                <a:gd name="T98" fmla="*/ 34 w 108"/>
                <a:gd name="T99" fmla="*/ 86 h 106"/>
                <a:gd name="T100" fmla="*/ 30 w 108"/>
                <a:gd name="T101" fmla="*/ 86 h 106"/>
                <a:gd name="T102" fmla="*/ 26 w 108"/>
                <a:gd name="T103" fmla="*/ 84 h 106"/>
                <a:gd name="T104" fmla="*/ 22 w 108"/>
                <a:gd name="T105" fmla="*/ 80 h 106"/>
                <a:gd name="T106" fmla="*/ 22 w 108"/>
                <a:gd name="T107" fmla="*/ 80 h 106"/>
                <a:gd name="T108" fmla="*/ 20 w 108"/>
                <a:gd name="T109" fmla="*/ 76 h 106"/>
                <a:gd name="T110" fmla="*/ 22 w 108"/>
                <a:gd name="T111" fmla="*/ 68 h 106"/>
                <a:gd name="T112" fmla="*/ 24 w 108"/>
                <a:gd name="T113" fmla="*/ 60 h 106"/>
                <a:gd name="T114" fmla="*/ 32 w 108"/>
                <a:gd name="T115" fmla="*/ 50 h 106"/>
                <a:gd name="T116" fmla="*/ 32 w 108"/>
                <a:gd name="T117" fmla="*/ 50 h 106"/>
                <a:gd name="T118" fmla="*/ 44 w 108"/>
                <a:gd name="T119" fmla="*/ 38 h 106"/>
                <a:gd name="T120" fmla="*/ 54 w 108"/>
                <a:gd name="T121" fmla="*/ 30 h 106"/>
                <a:gd name="T122" fmla="*/ 68 w 108"/>
                <a:gd name="T123" fmla="*/ 22 h 106"/>
                <a:gd name="T124" fmla="*/ 68 w 108"/>
                <a:gd name="T12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35" name="Freeform 100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37" name="Freeform 102"/>
            <p:cNvSpPr>
              <a:spLocks/>
            </p:cNvSpPr>
            <p:nvPr/>
          </p:nvSpPr>
          <p:spPr bwMode="auto">
            <a:xfrm>
              <a:off x="10567585" y="5038576"/>
              <a:ext cx="193675" cy="333375"/>
            </a:xfrm>
            <a:custGeom>
              <a:avLst/>
              <a:gdLst>
                <a:gd name="T0" fmla="*/ 0 w 122"/>
                <a:gd name="T1" fmla="*/ 106 h 210"/>
                <a:gd name="T2" fmla="*/ 0 w 122"/>
                <a:gd name="T3" fmla="*/ 106 h 210"/>
                <a:gd name="T4" fmla="*/ 2 w 122"/>
                <a:gd name="T5" fmla="*/ 128 h 210"/>
                <a:gd name="T6" fmla="*/ 8 w 122"/>
                <a:gd name="T7" fmla="*/ 148 h 210"/>
                <a:gd name="T8" fmla="*/ 14 w 122"/>
                <a:gd name="T9" fmla="*/ 164 h 210"/>
                <a:gd name="T10" fmla="*/ 22 w 122"/>
                <a:gd name="T11" fmla="*/ 180 h 210"/>
                <a:gd name="T12" fmla="*/ 32 w 122"/>
                <a:gd name="T13" fmla="*/ 192 h 210"/>
                <a:gd name="T14" fmla="*/ 44 w 122"/>
                <a:gd name="T15" fmla="*/ 202 h 210"/>
                <a:gd name="T16" fmla="*/ 56 w 122"/>
                <a:gd name="T17" fmla="*/ 208 h 210"/>
                <a:gd name="T18" fmla="*/ 68 w 122"/>
                <a:gd name="T19" fmla="*/ 210 h 210"/>
                <a:gd name="T20" fmla="*/ 68 w 122"/>
                <a:gd name="T21" fmla="*/ 210 h 210"/>
                <a:gd name="T22" fmla="*/ 80 w 122"/>
                <a:gd name="T23" fmla="*/ 206 h 210"/>
                <a:gd name="T24" fmla="*/ 90 w 122"/>
                <a:gd name="T25" fmla="*/ 200 h 210"/>
                <a:gd name="T26" fmla="*/ 100 w 122"/>
                <a:gd name="T27" fmla="*/ 190 h 210"/>
                <a:gd name="T28" fmla="*/ 108 w 122"/>
                <a:gd name="T29" fmla="*/ 176 h 210"/>
                <a:gd name="T30" fmla="*/ 114 w 122"/>
                <a:gd name="T31" fmla="*/ 162 h 210"/>
                <a:gd name="T32" fmla="*/ 120 w 122"/>
                <a:gd name="T33" fmla="*/ 144 h 210"/>
                <a:gd name="T34" fmla="*/ 122 w 122"/>
                <a:gd name="T35" fmla="*/ 124 h 210"/>
                <a:gd name="T36" fmla="*/ 122 w 122"/>
                <a:gd name="T37" fmla="*/ 102 h 210"/>
                <a:gd name="T38" fmla="*/ 122 w 122"/>
                <a:gd name="T39" fmla="*/ 102 h 210"/>
                <a:gd name="T40" fmla="*/ 118 w 122"/>
                <a:gd name="T41" fmla="*/ 82 h 210"/>
                <a:gd name="T42" fmla="*/ 114 w 122"/>
                <a:gd name="T43" fmla="*/ 62 h 210"/>
                <a:gd name="T44" fmla="*/ 106 w 122"/>
                <a:gd name="T45" fmla="*/ 44 h 210"/>
                <a:gd name="T46" fmla="*/ 98 w 122"/>
                <a:gd name="T47" fmla="*/ 30 h 210"/>
                <a:gd name="T48" fmla="*/ 88 w 122"/>
                <a:gd name="T49" fmla="*/ 16 h 210"/>
                <a:gd name="T50" fmla="*/ 78 w 122"/>
                <a:gd name="T51" fmla="*/ 8 h 210"/>
                <a:gd name="T52" fmla="*/ 66 w 122"/>
                <a:gd name="T53" fmla="*/ 2 h 210"/>
                <a:gd name="T54" fmla="*/ 54 w 122"/>
                <a:gd name="T55" fmla="*/ 0 h 210"/>
                <a:gd name="T56" fmla="*/ 54 w 122"/>
                <a:gd name="T57" fmla="*/ 0 h 210"/>
                <a:gd name="T58" fmla="*/ 42 w 122"/>
                <a:gd name="T59" fmla="*/ 2 h 210"/>
                <a:gd name="T60" fmla="*/ 30 w 122"/>
                <a:gd name="T61" fmla="*/ 10 h 210"/>
                <a:gd name="T62" fmla="*/ 20 w 122"/>
                <a:gd name="T63" fmla="*/ 20 h 210"/>
                <a:gd name="T64" fmla="*/ 12 w 122"/>
                <a:gd name="T65" fmla="*/ 32 h 210"/>
                <a:gd name="T66" fmla="*/ 6 w 122"/>
                <a:gd name="T67" fmla="*/ 48 h 210"/>
                <a:gd name="T68" fmla="*/ 2 w 122"/>
                <a:gd name="T69" fmla="*/ 66 h 210"/>
                <a:gd name="T70" fmla="*/ 0 w 122"/>
                <a:gd name="T71" fmla="*/ 86 h 210"/>
                <a:gd name="T72" fmla="*/ 0 w 122"/>
                <a:gd name="T73" fmla="*/ 106 h 210"/>
                <a:gd name="T74" fmla="*/ 0 w 122"/>
                <a:gd name="T75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38" name="Freeform 103"/>
            <p:cNvSpPr>
              <a:spLocks/>
            </p:cNvSpPr>
            <p:nvPr/>
          </p:nvSpPr>
          <p:spPr bwMode="auto">
            <a:xfrm>
              <a:off x="10573935" y="5063976"/>
              <a:ext cx="165100" cy="282575"/>
            </a:xfrm>
            <a:custGeom>
              <a:avLst/>
              <a:gdLst>
                <a:gd name="T0" fmla="*/ 0 w 104"/>
                <a:gd name="T1" fmla="*/ 90 h 178"/>
                <a:gd name="T2" fmla="*/ 0 w 104"/>
                <a:gd name="T3" fmla="*/ 90 h 178"/>
                <a:gd name="T4" fmla="*/ 2 w 104"/>
                <a:gd name="T5" fmla="*/ 108 h 178"/>
                <a:gd name="T6" fmla="*/ 6 w 104"/>
                <a:gd name="T7" fmla="*/ 126 h 178"/>
                <a:gd name="T8" fmla="*/ 12 w 104"/>
                <a:gd name="T9" fmla="*/ 140 h 178"/>
                <a:gd name="T10" fmla="*/ 20 w 104"/>
                <a:gd name="T11" fmla="*/ 154 h 178"/>
                <a:gd name="T12" fmla="*/ 28 w 104"/>
                <a:gd name="T13" fmla="*/ 164 h 178"/>
                <a:gd name="T14" fmla="*/ 36 w 104"/>
                <a:gd name="T15" fmla="*/ 172 h 178"/>
                <a:gd name="T16" fmla="*/ 46 w 104"/>
                <a:gd name="T17" fmla="*/ 176 h 178"/>
                <a:gd name="T18" fmla="*/ 58 w 104"/>
                <a:gd name="T19" fmla="*/ 178 h 178"/>
                <a:gd name="T20" fmla="*/ 58 w 104"/>
                <a:gd name="T21" fmla="*/ 178 h 178"/>
                <a:gd name="T22" fmla="*/ 68 w 104"/>
                <a:gd name="T23" fmla="*/ 176 h 178"/>
                <a:gd name="T24" fmla="*/ 76 w 104"/>
                <a:gd name="T25" fmla="*/ 170 h 178"/>
                <a:gd name="T26" fmla="*/ 86 w 104"/>
                <a:gd name="T27" fmla="*/ 162 h 178"/>
                <a:gd name="T28" fmla="*/ 92 w 104"/>
                <a:gd name="T29" fmla="*/ 150 h 178"/>
                <a:gd name="T30" fmla="*/ 98 w 104"/>
                <a:gd name="T31" fmla="*/ 138 h 178"/>
                <a:gd name="T32" fmla="*/ 102 w 104"/>
                <a:gd name="T33" fmla="*/ 122 h 178"/>
                <a:gd name="T34" fmla="*/ 104 w 104"/>
                <a:gd name="T35" fmla="*/ 104 h 178"/>
                <a:gd name="T36" fmla="*/ 104 w 104"/>
                <a:gd name="T37" fmla="*/ 86 h 178"/>
                <a:gd name="T38" fmla="*/ 104 w 104"/>
                <a:gd name="T39" fmla="*/ 86 h 178"/>
                <a:gd name="T40" fmla="*/ 102 w 104"/>
                <a:gd name="T41" fmla="*/ 68 h 178"/>
                <a:gd name="T42" fmla="*/ 96 w 104"/>
                <a:gd name="T43" fmla="*/ 52 h 178"/>
                <a:gd name="T44" fmla="*/ 92 w 104"/>
                <a:gd name="T45" fmla="*/ 38 h 178"/>
                <a:gd name="T46" fmla="*/ 84 w 104"/>
                <a:gd name="T47" fmla="*/ 24 h 178"/>
                <a:gd name="T48" fmla="*/ 76 w 104"/>
                <a:gd name="T49" fmla="*/ 14 h 178"/>
                <a:gd name="T50" fmla="*/ 66 w 104"/>
                <a:gd name="T51" fmla="*/ 6 h 178"/>
                <a:gd name="T52" fmla="*/ 56 w 104"/>
                <a:gd name="T53" fmla="*/ 2 h 178"/>
                <a:gd name="T54" fmla="*/ 46 w 104"/>
                <a:gd name="T55" fmla="*/ 0 h 178"/>
                <a:gd name="T56" fmla="*/ 46 w 104"/>
                <a:gd name="T57" fmla="*/ 0 h 178"/>
                <a:gd name="T58" fmla="*/ 36 w 104"/>
                <a:gd name="T59" fmla="*/ 2 h 178"/>
                <a:gd name="T60" fmla="*/ 26 w 104"/>
                <a:gd name="T61" fmla="*/ 8 h 178"/>
                <a:gd name="T62" fmla="*/ 18 w 104"/>
                <a:gd name="T63" fmla="*/ 16 h 178"/>
                <a:gd name="T64" fmla="*/ 12 w 104"/>
                <a:gd name="T65" fmla="*/ 28 h 178"/>
                <a:gd name="T66" fmla="*/ 6 w 104"/>
                <a:gd name="T67" fmla="*/ 40 h 178"/>
                <a:gd name="T68" fmla="*/ 2 w 104"/>
                <a:gd name="T69" fmla="*/ 56 h 178"/>
                <a:gd name="T70" fmla="*/ 0 w 104"/>
                <a:gd name="T71" fmla="*/ 72 h 178"/>
                <a:gd name="T72" fmla="*/ 0 w 104"/>
                <a:gd name="T73" fmla="*/ 90 h 178"/>
                <a:gd name="T74" fmla="*/ 0 w 104"/>
                <a:gd name="T75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39" name="Freeform 104"/>
            <p:cNvSpPr>
              <a:spLocks/>
            </p:cNvSpPr>
            <p:nvPr/>
          </p:nvSpPr>
          <p:spPr bwMode="auto">
            <a:xfrm>
              <a:off x="10589810" y="5267176"/>
              <a:ext cx="133350" cy="79375"/>
            </a:xfrm>
            <a:custGeom>
              <a:avLst/>
              <a:gdLst>
                <a:gd name="T0" fmla="*/ 34 w 84"/>
                <a:gd name="T1" fmla="*/ 0 h 50"/>
                <a:gd name="T2" fmla="*/ 34 w 84"/>
                <a:gd name="T3" fmla="*/ 0 h 50"/>
                <a:gd name="T4" fmla="*/ 46 w 84"/>
                <a:gd name="T5" fmla="*/ 4 h 50"/>
                <a:gd name="T6" fmla="*/ 58 w 84"/>
                <a:gd name="T7" fmla="*/ 8 h 50"/>
                <a:gd name="T8" fmla="*/ 70 w 84"/>
                <a:gd name="T9" fmla="*/ 14 h 50"/>
                <a:gd name="T10" fmla="*/ 84 w 84"/>
                <a:gd name="T11" fmla="*/ 18 h 50"/>
                <a:gd name="T12" fmla="*/ 84 w 84"/>
                <a:gd name="T13" fmla="*/ 18 h 50"/>
                <a:gd name="T14" fmla="*/ 76 w 84"/>
                <a:gd name="T15" fmla="*/ 32 h 50"/>
                <a:gd name="T16" fmla="*/ 68 w 84"/>
                <a:gd name="T17" fmla="*/ 42 h 50"/>
                <a:gd name="T18" fmla="*/ 58 w 84"/>
                <a:gd name="T19" fmla="*/ 48 h 50"/>
                <a:gd name="T20" fmla="*/ 48 w 84"/>
                <a:gd name="T21" fmla="*/ 50 h 50"/>
                <a:gd name="T22" fmla="*/ 48 w 84"/>
                <a:gd name="T23" fmla="*/ 50 h 50"/>
                <a:gd name="T24" fmla="*/ 40 w 84"/>
                <a:gd name="T25" fmla="*/ 50 h 50"/>
                <a:gd name="T26" fmla="*/ 34 w 84"/>
                <a:gd name="T27" fmla="*/ 48 h 50"/>
                <a:gd name="T28" fmla="*/ 26 w 84"/>
                <a:gd name="T29" fmla="*/ 44 h 50"/>
                <a:gd name="T30" fmla="*/ 20 w 84"/>
                <a:gd name="T31" fmla="*/ 38 h 50"/>
                <a:gd name="T32" fmla="*/ 8 w 84"/>
                <a:gd name="T33" fmla="*/ 24 h 50"/>
                <a:gd name="T34" fmla="*/ 0 w 84"/>
                <a:gd name="T35" fmla="*/ 6 h 50"/>
                <a:gd name="T36" fmla="*/ 0 w 84"/>
                <a:gd name="T37" fmla="*/ 6 h 50"/>
                <a:gd name="T38" fmla="*/ 16 w 84"/>
                <a:gd name="T39" fmla="*/ 2 h 50"/>
                <a:gd name="T40" fmla="*/ 34 w 84"/>
                <a:gd name="T41" fmla="*/ 0 h 50"/>
                <a:gd name="T42" fmla="*/ 34 w 84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0" name="Freeform 105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1" name="Freeform 106"/>
            <p:cNvSpPr>
              <a:spLocks noEditPoints="1"/>
            </p:cNvSpPr>
            <p:nvPr/>
          </p:nvSpPr>
          <p:spPr bwMode="auto">
            <a:xfrm>
              <a:off x="9811935" y="4994126"/>
              <a:ext cx="876300" cy="457200"/>
            </a:xfrm>
            <a:custGeom>
              <a:avLst/>
              <a:gdLst>
                <a:gd name="T0" fmla="*/ 16 w 552"/>
                <a:gd name="T1" fmla="*/ 68 h 288"/>
                <a:gd name="T2" fmla="*/ 42 w 552"/>
                <a:gd name="T3" fmla="*/ 80 h 288"/>
                <a:gd name="T4" fmla="*/ 118 w 552"/>
                <a:gd name="T5" fmla="*/ 84 h 288"/>
                <a:gd name="T6" fmla="*/ 176 w 552"/>
                <a:gd name="T7" fmla="*/ 102 h 288"/>
                <a:gd name="T8" fmla="*/ 180 w 552"/>
                <a:gd name="T9" fmla="*/ 140 h 288"/>
                <a:gd name="T10" fmla="*/ 184 w 552"/>
                <a:gd name="T11" fmla="*/ 182 h 288"/>
                <a:gd name="T12" fmla="*/ 212 w 552"/>
                <a:gd name="T13" fmla="*/ 228 h 288"/>
                <a:gd name="T14" fmla="*/ 222 w 552"/>
                <a:gd name="T15" fmla="*/ 236 h 288"/>
                <a:gd name="T16" fmla="*/ 252 w 552"/>
                <a:gd name="T17" fmla="*/ 248 h 288"/>
                <a:gd name="T18" fmla="*/ 280 w 552"/>
                <a:gd name="T19" fmla="*/ 262 h 288"/>
                <a:gd name="T20" fmla="*/ 308 w 552"/>
                <a:gd name="T21" fmla="*/ 270 h 288"/>
                <a:gd name="T22" fmla="*/ 348 w 552"/>
                <a:gd name="T23" fmla="*/ 284 h 288"/>
                <a:gd name="T24" fmla="*/ 394 w 552"/>
                <a:gd name="T25" fmla="*/ 288 h 288"/>
                <a:gd name="T26" fmla="*/ 416 w 552"/>
                <a:gd name="T27" fmla="*/ 272 h 288"/>
                <a:gd name="T28" fmla="*/ 420 w 552"/>
                <a:gd name="T29" fmla="*/ 246 h 288"/>
                <a:gd name="T30" fmla="*/ 446 w 552"/>
                <a:gd name="T31" fmla="*/ 244 h 288"/>
                <a:gd name="T32" fmla="*/ 492 w 552"/>
                <a:gd name="T33" fmla="*/ 232 h 288"/>
                <a:gd name="T34" fmla="*/ 534 w 552"/>
                <a:gd name="T35" fmla="*/ 202 h 288"/>
                <a:gd name="T36" fmla="*/ 550 w 552"/>
                <a:gd name="T37" fmla="*/ 168 h 288"/>
                <a:gd name="T38" fmla="*/ 550 w 552"/>
                <a:gd name="T39" fmla="*/ 114 h 288"/>
                <a:gd name="T40" fmla="*/ 528 w 552"/>
                <a:gd name="T41" fmla="*/ 72 h 288"/>
                <a:gd name="T42" fmla="*/ 480 w 552"/>
                <a:gd name="T43" fmla="*/ 38 h 288"/>
                <a:gd name="T44" fmla="*/ 378 w 552"/>
                <a:gd name="T45" fmla="*/ 10 h 288"/>
                <a:gd name="T46" fmla="*/ 240 w 552"/>
                <a:gd name="T47" fmla="*/ 6 h 288"/>
                <a:gd name="T48" fmla="*/ 92 w 552"/>
                <a:gd name="T49" fmla="*/ 4 h 288"/>
                <a:gd name="T50" fmla="*/ 28 w 552"/>
                <a:gd name="T51" fmla="*/ 0 h 288"/>
                <a:gd name="T52" fmla="*/ 6 w 552"/>
                <a:gd name="T53" fmla="*/ 14 h 288"/>
                <a:gd name="T54" fmla="*/ 6 w 552"/>
                <a:gd name="T55" fmla="*/ 56 h 288"/>
                <a:gd name="T56" fmla="*/ 456 w 552"/>
                <a:gd name="T57" fmla="*/ 218 h 288"/>
                <a:gd name="T58" fmla="*/ 392 w 552"/>
                <a:gd name="T59" fmla="*/ 220 h 288"/>
                <a:gd name="T60" fmla="*/ 394 w 552"/>
                <a:gd name="T61" fmla="*/ 250 h 288"/>
                <a:gd name="T62" fmla="*/ 396 w 552"/>
                <a:gd name="T63" fmla="*/ 258 h 288"/>
                <a:gd name="T64" fmla="*/ 380 w 552"/>
                <a:gd name="T65" fmla="*/ 264 h 288"/>
                <a:gd name="T66" fmla="*/ 340 w 552"/>
                <a:gd name="T67" fmla="*/ 258 h 288"/>
                <a:gd name="T68" fmla="*/ 314 w 552"/>
                <a:gd name="T69" fmla="*/ 244 h 288"/>
                <a:gd name="T70" fmla="*/ 294 w 552"/>
                <a:gd name="T71" fmla="*/ 240 h 288"/>
                <a:gd name="T72" fmla="*/ 278 w 552"/>
                <a:gd name="T73" fmla="*/ 236 h 288"/>
                <a:gd name="T74" fmla="*/ 250 w 552"/>
                <a:gd name="T75" fmla="*/ 210 h 288"/>
                <a:gd name="T76" fmla="*/ 240 w 552"/>
                <a:gd name="T77" fmla="*/ 214 h 288"/>
                <a:gd name="T78" fmla="*/ 222 w 552"/>
                <a:gd name="T79" fmla="*/ 204 h 288"/>
                <a:gd name="T80" fmla="*/ 204 w 552"/>
                <a:gd name="T81" fmla="*/ 144 h 288"/>
                <a:gd name="T82" fmla="*/ 218 w 552"/>
                <a:gd name="T83" fmla="*/ 104 h 288"/>
                <a:gd name="T84" fmla="*/ 202 w 552"/>
                <a:gd name="T85" fmla="*/ 84 h 288"/>
                <a:gd name="T86" fmla="*/ 126 w 552"/>
                <a:gd name="T87" fmla="*/ 62 h 288"/>
                <a:gd name="T88" fmla="*/ 108 w 552"/>
                <a:gd name="T89" fmla="*/ 60 h 288"/>
                <a:gd name="T90" fmla="*/ 38 w 552"/>
                <a:gd name="T91" fmla="*/ 54 h 288"/>
                <a:gd name="T92" fmla="*/ 24 w 552"/>
                <a:gd name="T93" fmla="*/ 40 h 288"/>
                <a:gd name="T94" fmla="*/ 30 w 552"/>
                <a:gd name="T95" fmla="*/ 24 h 288"/>
                <a:gd name="T96" fmla="*/ 90 w 552"/>
                <a:gd name="T97" fmla="*/ 28 h 288"/>
                <a:gd name="T98" fmla="*/ 242 w 552"/>
                <a:gd name="T99" fmla="*/ 30 h 288"/>
                <a:gd name="T100" fmla="*/ 408 w 552"/>
                <a:gd name="T101" fmla="*/ 40 h 288"/>
                <a:gd name="T102" fmla="*/ 482 w 552"/>
                <a:gd name="T103" fmla="*/ 66 h 288"/>
                <a:gd name="T104" fmla="*/ 520 w 552"/>
                <a:gd name="T105" fmla="*/ 104 h 288"/>
                <a:gd name="T106" fmla="*/ 526 w 552"/>
                <a:gd name="T107" fmla="*/ 162 h 288"/>
                <a:gd name="T108" fmla="*/ 510 w 552"/>
                <a:gd name="T109" fmla="*/ 192 h 288"/>
                <a:gd name="T110" fmla="*/ 470 w 552"/>
                <a:gd name="T111" fmla="*/ 2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2" name="Freeform 107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3" name="Freeform 108"/>
            <p:cNvSpPr>
              <a:spLocks/>
            </p:cNvSpPr>
            <p:nvPr/>
          </p:nvSpPr>
          <p:spPr bwMode="auto">
            <a:xfrm>
              <a:off x="10116735" y="5219551"/>
              <a:ext cx="542925" cy="212725"/>
            </a:xfrm>
            <a:custGeom>
              <a:avLst/>
              <a:gdLst>
                <a:gd name="T0" fmla="*/ 58 w 342"/>
                <a:gd name="T1" fmla="*/ 30 h 134"/>
                <a:gd name="T2" fmla="*/ 62 w 342"/>
                <a:gd name="T3" fmla="*/ 60 h 134"/>
                <a:gd name="T4" fmla="*/ 66 w 342"/>
                <a:gd name="T5" fmla="*/ 68 h 134"/>
                <a:gd name="T6" fmla="*/ 78 w 342"/>
                <a:gd name="T7" fmla="*/ 74 h 134"/>
                <a:gd name="T8" fmla="*/ 102 w 342"/>
                <a:gd name="T9" fmla="*/ 74 h 134"/>
                <a:gd name="T10" fmla="*/ 114 w 342"/>
                <a:gd name="T11" fmla="*/ 70 h 134"/>
                <a:gd name="T12" fmla="*/ 122 w 342"/>
                <a:gd name="T13" fmla="*/ 84 h 134"/>
                <a:gd name="T14" fmla="*/ 136 w 342"/>
                <a:gd name="T15" fmla="*/ 94 h 134"/>
                <a:gd name="T16" fmla="*/ 150 w 342"/>
                <a:gd name="T17" fmla="*/ 96 h 134"/>
                <a:gd name="T18" fmla="*/ 166 w 342"/>
                <a:gd name="T19" fmla="*/ 90 h 134"/>
                <a:gd name="T20" fmla="*/ 172 w 342"/>
                <a:gd name="T21" fmla="*/ 84 h 134"/>
                <a:gd name="T22" fmla="*/ 178 w 342"/>
                <a:gd name="T23" fmla="*/ 72 h 134"/>
                <a:gd name="T24" fmla="*/ 186 w 342"/>
                <a:gd name="T25" fmla="*/ 68 h 134"/>
                <a:gd name="T26" fmla="*/ 210 w 342"/>
                <a:gd name="T27" fmla="*/ 64 h 134"/>
                <a:gd name="T28" fmla="*/ 232 w 342"/>
                <a:gd name="T29" fmla="*/ 60 h 134"/>
                <a:gd name="T30" fmla="*/ 282 w 342"/>
                <a:gd name="T31" fmla="*/ 42 h 134"/>
                <a:gd name="T32" fmla="*/ 320 w 342"/>
                <a:gd name="T33" fmla="*/ 30 h 134"/>
                <a:gd name="T34" fmla="*/ 332 w 342"/>
                <a:gd name="T35" fmla="*/ 30 h 134"/>
                <a:gd name="T36" fmla="*/ 342 w 342"/>
                <a:gd name="T37" fmla="*/ 34 h 134"/>
                <a:gd name="T38" fmla="*/ 330 w 342"/>
                <a:gd name="T39" fmla="*/ 56 h 134"/>
                <a:gd name="T40" fmla="*/ 316 w 342"/>
                <a:gd name="T41" fmla="*/ 70 h 134"/>
                <a:gd name="T42" fmla="*/ 282 w 342"/>
                <a:gd name="T43" fmla="*/ 84 h 134"/>
                <a:gd name="T44" fmla="*/ 266 w 342"/>
                <a:gd name="T45" fmla="*/ 88 h 134"/>
                <a:gd name="T46" fmla="*/ 224 w 342"/>
                <a:gd name="T47" fmla="*/ 92 h 134"/>
                <a:gd name="T48" fmla="*/ 198 w 342"/>
                <a:gd name="T49" fmla="*/ 90 h 134"/>
                <a:gd name="T50" fmla="*/ 202 w 342"/>
                <a:gd name="T51" fmla="*/ 92 h 134"/>
                <a:gd name="T52" fmla="*/ 214 w 342"/>
                <a:gd name="T53" fmla="*/ 104 h 134"/>
                <a:gd name="T54" fmla="*/ 216 w 342"/>
                <a:gd name="T55" fmla="*/ 116 h 134"/>
                <a:gd name="T56" fmla="*/ 214 w 342"/>
                <a:gd name="T57" fmla="*/ 124 h 134"/>
                <a:gd name="T58" fmla="*/ 200 w 342"/>
                <a:gd name="T59" fmla="*/ 134 h 134"/>
                <a:gd name="T60" fmla="*/ 182 w 342"/>
                <a:gd name="T61" fmla="*/ 134 h 134"/>
                <a:gd name="T62" fmla="*/ 146 w 342"/>
                <a:gd name="T63" fmla="*/ 128 h 134"/>
                <a:gd name="T64" fmla="*/ 138 w 342"/>
                <a:gd name="T65" fmla="*/ 126 h 134"/>
                <a:gd name="T66" fmla="*/ 120 w 342"/>
                <a:gd name="T67" fmla="*/ 118 h 134"/>
                <a:gd name="T68" fmla="*/ 112 w 342"/>
                <a:gd name="T69" fmla="*/ 108 h 134"/>
                <a:gd name="T70" fmla="*/ 90 w 342"/>
                <a:gd name="T71" fmla="*/ 108 h 134"/>
                <a:gd name="T72" fmla="*/ 82 w 342"/>
                <a:gd name="T73" fmla="*/ 106 h 134"/>
                <a:gd name="T74" fmla="*/ 64 w 342"/>
                <a:gd name="T75" fmla="*/ 94 h 134"/>
                <a:gd name="T76" fmla="*/ 54 w 342"/>
                <a:gd name="T77" fmla="*/ 84 h 134"/>
                <a:gd name="T78" fmla="*/ 50 w 342"/>
                <a:gd name="T79" fmla="*/ 84 h 134"/>
                <a:gd name="T80" fmla="*/ 34 w 342"/>
                <a:gd name="T81" fmla="*/ 82 h 134"/>
                <a:gd name="T82" fmla="*/ 28 w 342"/>
                <a:gd name="T83" fmla="*/ 78 h 134"/>
                <a:gd name="T84" fmla="*/ 16 w 342"/>
                <a:gd name="T85" fmla="*/ 62 h 134"/>
                <a:gd name="T86" fmla="*/ 6 w 342"/>
                <a:gd name="T87" fmla="*/ 38 h 134"/>
                <a:gd name="T88" fmla="*/ 0 w 342"/>
                <a:gd name="T89" fmla="*/ 12 h 134"/>
                <a:gd name="T90" fmla="*/ 0 w 342"/>
                <a:gd name="T91" fmla="*/ 0 h 134"/>
                <a:gd name="T92" fmla="*/ 0 w 342"/>
                <a:gd name="T93" fmla="*/ 0 h 134"/>
                <a:gd name="T94" fmla="*/ 8 w 342"/>
                <a:gd name="T95" fmla="*/ 16 h 134"/>
                <a:gd name="T96" fmla="*/ 12 w 342"/>
                <a:gd name="T97" fmla="*/ 22 h 134"/>
                <a:gd name="T98" fmla="*/ 34 w 342"/>
                <a:gd name="T99" fmla="*/ 30 h 134"/>
                <a:gd name="T100" fmla="*/ 58 w 342"/>
                <a:gd name="T101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4" name="Freeform 109"/>
            <p:cNvSpPr>
              <a:spLocks/>
            </p:cNvSpPr>
            <p:nvPr/>
          </p:nvSpPr>
          <p:spPr bwMode="auto">
            <a:xfrm>
              <a:off x="10192935" y="5175101"/>
              <a:ext cx="63500" cy="184150"/>
            </a:xfrm>
            <a:custGeom>
              <a:avLst/>
              <a:gdLst>
                <a:gd name="T0" fmla="*/ 40 w 40"/>
                <a:gd name="T1" fmla="*/ 0 h 116"/>
                <a:gd name="T2" fmla="*/ 40 w 40"/>
                <a:gd name="T3" fmla="*/ 0 h 116"/>
                <a:gd name="T4" fmla="*/ 34 w 40"/>
                <a:gd name="T5" fmla="*/ 6 h 116"/>
                <a:gd name="T6" fmla="*/ 20 w 40"/>
                <a:gd name="T7" fmla="*/ 22 h 116"/>
                <a:gd name="T8" fmla="*/ 14 w 40"/>
                <a:gd name="T9" fmla="*/ 32 h 116"/>
                <a:gd name="T10" fmla="*/ 6 w 40"/>
                <a:gd name="T11" fmla="*/ 44 h 116"/>
                <a:gd name="T12" fmla="*/ 2 w 40"/>
                <a:gd name="T13" fmla="*/ 54 h 116"/>
                <a:gd name="T14" fmla="*/ 0 w 40"/>
                <a:gd name="T15" fmla="*/ 66 h 116"/>
                <a:gd name="T16" fmla="*/ 0 w 40"/>
                <a:gd name="T17" fmla="*/ 66 h 116"/>
                <a:gd name="T18" fmla="*/ 0 w 40"/>
                <a:gd name="T19" fmla="*/ 96 h 116"/>
                <a:gd name="T20" fmla="*/ 0 w 40"/>
                <a:gd name="T21" fmla="*/ 106 h 116"/>
                <a:gd name="T22" fmla="*/ 2 w 40"/>
                <a:gd name="T23" fmla="*/ 110 h 116"/>
                <a:gd name="T24" fmla="*/ 2 w 40"/>
                <a:gd name="T25" fmla="*/ 110 h 116"/>
                <a:gd name="T26" fmla="*/ 8 w 40"/>
                <a:gd name="T27" fmla="*/ 116 h 116"/>
                <a:gd name="T28" fmla="*/ 8 w 40"/>
                <a:gd name="T29" fmla="*/ 116 h 116"/>
                <a:gd name="T30" fmla="*/ 8 w 40"/>
                <a:gd name="T31" fmla="*/ 116 h 116"/>
                <a:gd name="T32" fmla="*/ 6 w 40"/>
                <a:gd name="T33" fmla="*/ 90 h 116"/>
                <a:gd name="T34" fmla="*/ 6 w 40"/>
                <a:gd name="T35" fmla="*/ 70 h 116"/>
                <a:gd name="T36" fmla="*/ 6 w 40"/>
                <a:gd name="T37" fmla="*/ 60 h 116"/>
                <a:gd name="T38" fmla="*/ 8 w 40"/>
                <a:gd name="T39" fmla="*/ 52 h 116"/>
                <a:gd name="T40" fmla="*/ 8 w 40"/>
                <a:gd name="T41" fmla="*/ 52 h 116"/>
                <a:gd name="T42" fmla="*/ 16 w 40"/>
                <a:gd name="T43" fmla="*/ 38 h 116"/>
                <a:gd name="T44" fmla="*/ 26 w 40"/>
                <a:gd name="T45" fmla="*/ 20 h 116"/>
                <a:gd name="T46" fmla="*/ 40 w 40"/>
                <a:gd name="T47" fmla="*/ 0 h 116"/>
                <a:gd name="T48" fmla="*/ 40 w 40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5" name="Freeform 110"/>
            <p:cNvSpPr>
              <a:spLocks/>
            </p:cNvSpPr>
            <p:nvPr/>
          </p:nvSpPr>
          <p:spPr bwMode="auto">
            <a:xfrm>
              <a:off x="10275485" y="5260826"/>
              <a:ext cx="66675" cy="136525"/>
            </a:xfrm>
            <a:custGeom>
              <a:avLst/>
              <a:gdLst>
                <a:gd name="T0" fmla="*/ 42 w 42"/>
                <a:gd name="T1" fmla="*/ 0 h 86"/>
                <a:gd name="T2" fmla="*/ 42 w 42"/>
                <a:gd name="T3" fmla="*/ 0 h 86"/>
                <a:gd name="T4" fmla="*/ 24 w 42"/>
                <a:gd name="T5" fmla="*/ 18 h 86"/>
                <a:gd name="T6" fmla="*/ 10 w 42"/>
                <a:gd name="T7" fmla="*/ 36 h 86"/>
                <a:gd name="T8" fmla="*/ 4 w 42"/>
                <a:gd name="T9" fmla="*/ 44 h 86"/>
                <a:gd name="T10" fmla="*/ 2 w 42"/>
                <a:gd name="T11" fmla="*/ 52 h 86"/>
                <a:gd name="T12" fmla="*/ 2 w 42"/>
                <a:gd name="T13" fmla="*/ 52 h 86"/>
                <a:gd name="T14" fmla="*/ 0 w 42"/>
                <a:gd name="T15" fmla="*/ 58 h 86"/>
                <a:gd name="T16" fmla="*/ 0 w 42"/>
                <a:gd name="T17" fmla="*/ 66 h 86"/>
                <a:gd name="T18" fmla="*/ 4 w 42"/>
                <a:gd name="T19" fmla="*/ 78 h 86"/>
                <a:gd name="T20" fmla="*/ 8 w 42"/>
                <a:gd name="T21" fmla="*/ 86 h 86"/>
                <a:gd name="T22" fmla="*/ 10 w 42"/>
                <a:gd name="T23" fmla="*/ 86 h 86"/>
                <a:gd name="T24" fmla="*/ 12 w 42"/>
                <a:gd name="T25" fmla="*/ 86 h 86"/>
                <a:gd name="T26" fmla="*/ 12 w 42"/>
                <a:gd name="T27" fmla="*/ 86 h 86"/>
                <a:gd name="T28" fmla="*/ 14 w 42"/>
                <a:gd name="T29" fmla="*/ 84 h 86"/>
                <a:gd name="T30" fmla="*/ 14 w 42"/>
                <a:gd name="T31" fmla="*/ 80 h 86"/>
                <a:gd name="T32" fmla="*/ 12 w 42"/>
                <a:gd name="T33" fmla="*/ 72 h 86"/>
                <a:gd name="T34" fmla="*/ 10 w 42"/>
                <a:gd name="T35" fmla="*/ 60 h 86"/>
                <a:gd name="T36" fmla="*/ 12 w 42"/>
                <a:gd name="T37" fmla="*/ 52 h 86"/>
                <a:gd name="T38" fmla="*/ 14 w 42"/>
                <a:gd name="T39" fmla="*/ 44 h 86"/>
                <a:gd name="T40" fmla="*/ 14 w 42"/>
                <a:gd name="T41" fmla="*/ 44 h 86"/>
                <a:gd name="T42" fmla="*/ 22 w 42"/>
                <a:gd name="T43" fmla="*/ 28 h 86"/>
                <a:gd name="T44" fmla="*/ 32 w 42"/>
                <a:gd name="T45" fmla="*/ 14 h 86"/>
                <a:gd name="T46" fmla="*/ 42 w 42"/>
                <a:gd name="T47" fmla="*/ 0 h 86"/>
                <a:gd name="T48" fmla="*/ 42 w 42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6" name="Freeform 111"/>
            <p:cNvSpPr>
              <a:spLocks/>
            </p:cNvSpPr>
            <p:nvPr/>
          </p:nvSpPr>
          <p:spPr bwMode="auto">
            <a:xfrm>
              <a:off x="9837335" y="5073501"/>
              <a:ext cx="342900" cy="76200"/>
            </a:xfrm>
            <a:custGeom>
              <a:avLst/>
              <a:gdLst>
                <a:gd name="T0" fmla="*/ 116 w 216"/>
                <a:gd name="T1" fmla="*/ 0 h 48"/>
                <a:gd name="T2" fmla="*/ 116 w 216"/>
                <a:gd name="T3" fmla="*/ 0 h 48"/>
                <a:gd name="T4" fmla="*/ 128 w 216"/>
                <a:gd name="T5" fmla="*/ 2 h 48"/>
                <a:gd name="T6" fmla="*/ 142 w 216"/>
                <a:gd name="T7" fmla="*/ 6 h 48"/>
                <a:gd name="T8" fmla="*/ 166 w 216"/>
                <a:gd name="T9" fmla="*/ 12 h 48"/>
                <a:gd name="T10" fmla="*/ 166 w 216"/>
                <a:gd name="T11" fmla="*/ 12 h 48"/>
                <a:gd name="T12" fmla="*/ 178 w 216"/>
                <a:gd name="T13" fmla="*/ 14 h 48"/>
                <a:gd name="T14" fmla="*/ 192 w 216"/>
                <a:gd name="T15" fmla="*/ 16 h 48"/>
                <a:gd name="T16" fmla="*/ 206 w 216"/>
                <a:gd name="T17" fmla="*/ 18 h 48"/>
                <a:gd name="T18" fmla="*/ 212 w 216"/>
                <a:gd name="T19" fmla="*/ 20 h 48"/>
                <a:gd name="T20" fmla="*/ 216 w 216"/>
                <a:gd name="T21" fmla="*/ 22 h 48"/>
                <a:gd name="T22" fmla="*/ 216 w 216"/>
                <a:gd name="T23" fmla="*/ 22 h 48"/>
                <a:gd name="T24" fmla="*/ 212 w 216"/>
                <a:gd name="T25" fmla="*/ 30 h 48"/>
                <a:gd name="T26" fmla="*/ 206 w 216"/>
                <a:gd name="T27" fmla="*/ 36 h 48"/>
                <a:gd name="T28" fmla="*/ 192 w 216"/>
                <a:gd name="T29" fmla="*/ 48 h 48"/>
                <a:gd name="T30" fmla="*/ 192 w 216"/>
                <a:gd name="T31" fmla="*/ 48 h 48"/>
                <a:gd name="T32" fmla="*/ 192 w 216"/>
                <a:gd name="T33" fmla="*/ 46 h 48"/>
                <a:gd name="T34" fmla="*/ 192 w 216"/>
                <a:gd name="T35" fmla="*/ 46 h 48"/>
                <a:gd name="T36" fmla="*/ 186 w 216"/>
                <a:gd name="T37" fmla="*/ 46 h 48"/>
                <a:gd name="T38" fmla="*/ 164 w 216"/>
                <a:gd name="T39" fmla="*/ 40 h 48"/>
                <a:gd name="T40" fmla="*/ 164 w 216"/>
                <a:gd name="T41" fmla="*/ 40 h 48"/>
                <a:gd name="T42" fmla="*/ 126 w 216"/>
                <a:gd name="T43" fmla="*/ 30 h 48"/>
                <a:gd name="T44" fmla="*/ 106 w 216"/>
                <a:gd name="T45" fmla="*/ 22 h 48"/>
                <a:gd name="T46" fmla="*/ 106 w 216"/>
                <a:gd name="T47" fmla="*/ 22 h 48"/>
                <a:gd name="T48" fmla="*/ 92 w 216"/>
                <a:gd name="T49" fmla="*/ 22 h 48"/>
                <a:gd name="T50" fmla="*/ 38 w 216"/>
                <a:gd name="T51" fmla="*/ 20 h 48"/>
                <a:gd name="T52" fmla="*/ 38 w 216"/>
                <a:gd name="T53" fmla="*/ 20 h 48"/>
                <a:gd name="T54" fmla="*/ 24 w 216"/>
                <a:gd name="T55" fmla="*/ 18 h 48"/>
                <a:gd name="T56" fmla="*/ 14 w 216"/>
                <a:gd name="T57" fmla="*/ 14 h 48"/>
                <a:gd name="T58" fmla="*/ 6 w 216"/>
                <a:gd name="T59" fmla="*/ 8 h 48"/>
                <a:gd name="T60" fmla="*/ 0 w 216"/>
                <a:gd name="T61" fmla="*/ 0 h 48"/>
                <a:gd name="T62" fmla="*/ 0 w 216"/>
                <a:gd name="T63" fmla="*/ 0 h 48"/>
                <a:gd name="T64" fmla="*/ 14 w 216"/>
                <a:gd name="T65" fmla="*/ 4 h 48"/>
                <a:gd name="T66" fmla="*/ 14 w 216"/>
                <a:gd name="T67" fmla="*/ 4 h 48"/>
                <a:gd name="T68" fmla="*/ 40 w 216"/>
                <a:gd name="T69" fmla="*/ 4 h 48"/>
                <a:gd name="T70" fmla="*/ 66 w 216"/>
                <a:gd name="T71" fmla="*/ 2 h 48"/>
                <a:gd name="T72" fmla="*/ 90 w 216"/>
                <a:gd name="T73" fmla="*/ 0 h 48"/>
                <a:gd name="T74" fmla="*/ 116 w 216"/>
                <a:gd name="T75" fmla="*/ 0 h 48"/>
                <a:gd name="T76" fmla="*/ 116 w 216"/>
                <a:gd name="T7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2020546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875 L -0.16962 -0.14236 C -0.20348 -0.15463 -0.25417 -0.16111 -0.30695 -0.16111 C -0.36719 -0.16111 -0.41546 -0.15463 -0.44931 -0.14236 L -0.61094 -0.0875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iretoria\Projeto PE CONACI\Painel de Controle\CONAC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975563" y="3751684"/>
            <a:ext cx="1596437" cy="90145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 rot="20188690">
            <a:off x="9361981" y="3138693"/>
            <a:ext cx="730250" cy="339725"/>
            <a:chOff x="9811935" y="4994126"/>
            <a:chExt cx="949325" cy="457200"/>
          </a:xfrm>
        </p:grpSpPr>
        <p:sp>
          <p:nvSpPr>
            <p:cNvPr id="7" name="Freeform 98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99"/>
            <p:cNvSpPr>
              <a:spLocks noEditPoints="1"/>
            </p:cNvSpPr>
            <p:nvPr/>
          </p:nvSpPr>
          <p:spPr bwMode="auto">
            <a:xfrm>
              <a:off x="10031010" y="5222726"/>
              <a:ext cx="171450" cy="168275"/>
            </a:xfrm>
            <a:custGeom>
              <a:avLst/>
              <a:gdLst>
                <a:gd name="T0" fmla="*/ 4 w 108"/>
                <a:gd name="T1" fmla="*/ 92 h 106"/>
                <a:gd name="T2" fmla="*/ 4 w 108"/>
                <a:gd name="T3" fmla="*/ 92 h 106"/>
                <a:gd name="T4" fmla="*/ 12 w 108"/>
                <a:gd name="T5" fmla="*/ 100 h 106"/>
                <a:gd name="T6" fmla="*/ 22 w 108"/>
                <a:gd name="T7" fmla="*/ 104 h 106"/>
                <a:gd name="T8" fmla="*/ 34 w 108"/>
                <a:gd name="T9" fmla="*/ 106 h 106"/>
                <a:gd name="T10" fmla="*/ 46 w 108"/>
                <a:gd name="T11" fmla="*/ 104 h 106"/>
                <a:gd name="T12" fmla="*/ 60 w 108"/>
                <a:gd name="T13" fmla="*/ 102 h 106"/>
                <a:gd name="T14" fmla="*/ 60 w 108"/>
                <a:gd name="T15" fmla="*/ 102 h 106"/>
                <a:gd name="T16" fmla="*/ 72 w 108"/>
                <a:gd name="T17" fmla="*/ 98 h 106"/>
                <a:gd name="T18" fmla="*/ 82 w 108"/>
                <a:gd name="T19" fmla="*/ 94 h 106"/>
                <a:gd name="T20" fmla="*/ 92 w 108"/>
                <a:gd name="T21" fmla="*/ 86 h 106"/>
                <a:gd name="T22" fmla="*/ 102 w 108"/>
                <a:gd name="T23" fmla="*/ 72 h 106"/>
                <a:gd name="T24" fmla="*/ 102 w 108"/>
                <a:gd name="T25" fmla="*/ 72 h 106"/>
                <a:gd name="T26" fmla="*/ 106 w 108"/>
                <a:gd name="T27" fmla="*/ 66 h 106"/>
                <a:gd name="T28" fmla="*/ 108 w 108"/>
                <a:gd name="T29" fmla="*/ 60 h 106"/>
                <a:gd name="T30" fmla="*/ 106 w 108"/>
                <a:gd name="T31" fmla="*/ 48 h 106"/>
                <a:gd name="T32" fmla="*/ 104 w 108"/>
                <a:gd name="T33" fmla="*/ 38 h 106"/>
                <a:gd name="T34" fmla="*/ 98 w 108"/>
                <a:gd name="T35" fmla="*/ 26 h 106"/>
                <a:gd name="T36" fmla="*/ 84 w 108"/>
                <a:gd name="T37" fmla="*/ 10 h 106"/>
                <a:gd name="T38" fmla="*/ 78 w 108"/>
                <a:gd name="T39" fmla="*/ 4 h 106"/>
                <a:gd name="T40" fmla="*/ 74 w 108"/>
                <a:gd name="T41" fmla="*/ 0 h 106"/>
                <a:gd name="T42" fmla="*/ 72 w 108"/>
                <a:gd name="T43" fmla="*/ 0 h 106"/>
                <a:gd name="T44" fmla="*/ 72 w 108"/>
                <a:gd name="T45" fmla="*/ 0 h 106"/>
                <a:gd name="T46" fmla="*/ 66 w 108"/>
                <a:gd name="T47" fmla="*/ 2 h 106"/>
                <a:gd name="T48" fmla="*/ 54 w 108"/>
                <a:gd name="T49" fmla="*/ 6 h 106"/>
                <a:gd name="T50" fmla="*/ 38 w 108"/>
                <a:gd name="T51" fmla="*/ 16 h 106"/>
                <a:gd name="T52" fmla="*/ 16 w 108"/>
                <a:gd name="T53" fmla="*/ 36 h 106"/>
                <a:gd name="T54" fmla="*/ 16 w 108"/>
                <a:gd name="T55" fmla="*/ 36 h 106"/>
                <a:gd name="T56" fmla="*/ 6 w 108"/>
                <a:gd name="T57" fmla="*/ 52 h 106"/>
                <a:gd name="T58" fmla="*/ 0 w 108"/>
                <a:gd name="T59" fmla="*/ 66 h 106"/>
                <a:gd name="T60" fmla="*/ 0 w 108"/>
                <a:gd name="T61" fmla="*/ 72 h 106"/>
                <a:gd name="T62" fmla="*/ 0 w 108"/>
                <a:gd name="T63" fmla="*/ 80 h 106"/>
                <a:gd name="T64" fmla="*/ 2 w 108"/>
                <a:gd name="T65" fmla="*/ 86 h 106"/>
                <a:gd name="T66" fmla="*/ 4 w 108"/>
                <a:gd name="T67" fmla="*/ 92 h 106"/>
                <a:gd name="T68" fmla="*/ 4 w 108"/>
                <a:gd name="T69" fmla="*/ 92 h 106"/>
                <a:gd name="T70" fmla="*/ 68 w 108"/>
                <a:gd name="T71" fmla="*/ 22 h 106"/>
                <a:gd name="T72" fmla="*/ 68 w 108"/>
                <a:gd name="T73" fmla="*/ 22 h 106"/>
                <a:gd name="T74" fmla="*/ 74 w 108"/>
                <a:gd name="T75" fmla="*/ 30 h 106"/>
                <a:gd name="T76" fmla="*/ 82 w 108"/>
                <a:gd name="T77" fmla="*/ 42 h 106"/>
                <a:gd name="T78" fmla="*/ 86 w 108"/>
                <a:gd name="T79" fmla="*/ 52 h 106"/>
                <a:gd name="T80" fmla="*/ 86 w 108"/>
                <a:gd name="T81" fmla="*/ 56 h 106"/>
                <a:gd name="T82" fmla="*/ 84 w 108"/>
                <a:gd name="T83" fmla="*/ 62 h 106"/>
                <a:gd name="T84" fmla="*/ 84 w 108"/>
                <a:gd name="T85" fmla="*/ 62 h 106"/>
                <a:gd name="T86" fmla="*/ 78 w 108"/>
                <a:gd name="T87" fmla="*/ 70 h 106"/>
                <a:gd name="T88" fmla="*/ 72 w 108"/>
                <a:gd name="T89" fmla="*/ 76 h 106"/>
                <a:gd name="T90" fmla="*/ 66 w 108"/>
                <a:gd name="T91" fmla="*/ 78 h 106"/>
                <a:gd name="T92" fmla="*/ 56 w 108"/>
                <a:gd name="T93" fmla="*/ 82 h 106"/>
                <a:gd name="T94" fmla="*/ 40 w 108"/>
                <a:gd name="T95" fmla="*/ 86 h 106"/>
                <a:gd name="T96" fmla="*/ 40 w 108"/>
                <a:gd name="T97" fmla="*/ 86 h 106"/>
                <a:gd name="T98" fmla="*/ 34 w 108"/>
                <a:gd name="T99" fmla="*/ 86 h 106"/>
                <a:gd name="T100" fmla="*/ 30 w 108"/>
                <a:gd name="T101" fmla="*/ 86 h 106"/>
                <a:gd name="T102" fmla="*/ 26 w 108"/>
                <a:gd name="T103" fmla="*/ 84 h 106"/>
                <a:gd name="T104" fmla="*/ 22 w 108"/>
                <a:gd name="T105" fmla="*/ 80 h 106"/>
                <a:gd name="T106" fmla="*/ 22 w 108"/>
                <a:gd name="T107" fmla="*/ 80 h 106"/>
                <a:gd name="T108" fmla="*/ 20 w 108"/>
                <a:gd name="T109" fmla="*/ 76 h 106"/>
                <a:gd name="T110" fmla="*/ 22 w 108"/>
                <a:gd name="T111" fmla="*/ 68 h 106"/>
                <a:gd name="T112" fmla="*/ 24 w 108"/>
                <a:gd name="T113" fmla="*/ 60 h 106"/>
                <a:gd name="T114" fmla="*/ 32 w 108"/>
                <a:gd name="T115" fmla="*/ 50 h 106"/>
                <a:gd name="T116" fmla="*/ 32 w 108"/>
                <a:gd name="T117" fmla="*/ 50 h 106"/>
                <a:gd name="T118" fmla="*/ 44 w 108"/>
                <a:gd name="T119" fmla="*/ 38 h 106"/>
                <a:gd name="T120" fmla="*/ 54 w 108"/>
                <a:gd name="T121" fmla="*/ 30 h 106"/>
                <a:gd name="T122" fmla="*/ 68 w 108"/>
                <a:gd name="T123" fmla="*/ 22 h 106"/>
                <a:gd name="T124" fmla="*/ 68 w 108"/>
                <a:gd name="T12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100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2"/>
            <p:cNvSpPr>
              <a:spLocks/>
            </p:cNvSpPr>
            <p:nvPr/>
          </p:nvSpPr>
          <p:spPr bwMode="auto">
            <a:xfrm>
              <a:off x="10567585" y="5038576"/>
              <a:ext cx="193675" cy="333375"/>
            </a:xfrm>
            <a:custGeom>
              <a:avLst/>
              <a:gdLst>
                <a:gd name="T0" fmla="*/ 0 w 122"/>
                <a:gd name="T1" fmla="*/ 106 h 210"/>
                <a:gd name="T2" fmla="*/ 0 w 122"/>
                <a:gd name="T3" fmla="*/ 106 h 210"/>
                <a:gd name="T4" fmla="*/ 2 w 122"/>
                <a:gd name="T5" fmla="*/ 128 h 210"/>
                <a:gd name="T6" fmla="*/ 8 w 122"/>
                <a:gd name="T7" fmla="*/ 148 h 210"/>
                <a:gd name="T8" fmla="*/ 14 w 122"/>
                <a:gd name="T9" fmla="*/ 164 h 210"/>
                <a:gd name="T10" fmla="*/ 22 w 122"/>
                <a:gd name="T11" fmla="*/ 180 h 210"/>
                <a:gd name="T12" fmla="*/ 32 w 122"/>
                <a:gd name="T13" fmla="*/ 192 h 210"/>
                <a:gd name="T14" fmla="*/ 44 w 122"/>
                <a:gd name="T15" fmla="*/ 202 h 210"/>
                <a:gd name="T16" fmla="*/ 56 w 122"/>
                <a:gd name="T17" fmla="*/ 208 h 210"/>
                <a:gd name="T18" fmla="*/ 68 w 122"/>
                <a:gd name="T19" fmla="*/ 210 h 210"/>
                <a:gd name="T20" fmla="*/ 68 w 122"/>
                <a:gd name="T21" fmla="*/ 210 h 210"/>
                <a:gd name="T22" fmla="*/ 80 w 122"/>
                <a:gd name="T23" fmla="*/ 206 h 210"/>
                <a:gd name="T24" fmla="*/ 90 w 122"/>
                <a:gd name="T25" fmla="*/ 200 h 210"/>
                <a:gd name="T26" fmla="*/ 100 w 122"/>
                <a:gd name="T27" fmla="*/ 190 h 210"/>
                <a:gd name="T28" fmla="*/ 108 w 122"/>
                <a:gd name="T29" fmla="*/ 176 h 210"/>
                <a:gd name="T30" fmla="*/ 114 w 122"/>
                <a:gd name="T31" fmla="*/ 162 h 210"/>
                <a:gd name="T32" fmla="*/ 120 w 122"/>
                <a:gd name="T33" fmla="*/ 144 h 210"/>
                <a:gd name="T34" fmla="*/ 122 w 122"/>
                <a:gd name="T35" fmla="*/ 124 h 210"/>
                <a:gd name="T36" fmla="*/ 122 w 122"/>
                <a:gd name="T37" fmla="*/ 102 h 210"/>
                <a:gd name="T38" fmla="*/ 122 w 122"/>
                <a:gd name="T39" fmla="*/ 102 h 210"/>
                <a:gd name="T40" fmla="*/ 118 w 122"/>
                <a:gd name="T41" fmla="*/ 82 h 210"/>
                <a:gd name="T42" fmla="*/ 114 w 122"/>
                <a:gd name="T43" fmla="*/ 62 h 210"/>
                <a:gd name="T44" fmla="*/ 106 w 122"/>
                <a:gd name="T45" fmla="*/ 44 h 210"/>
                <a:gd name="T46" fmla="*/ 98 w 122"/>
                <a:gd name="T47" fmla="*/ 30 h 210"/>
                <a:gd name="T48" fmla="*/ 88 w 122"/>
                <a:gd name="T49" fmla="*/ 16 h 210"/>
                <a:gd name="T50" fmla="*/ 78 w 122"/>
                <a:gd name="T51" fmla="*/ 8 h 210"/>
                <a:gd name="T52" fmla="*/ 66 w 122"/>
                <a:gd name="T53" fmla="*/ 2 h 210"/>
                <a:gd name="T54" fmla="*/ 54 w 122"/>
                <a:gd name="T55" fmla="*/ 0 h 210"/>
                <a:gd name="T56" fmla="*/ 54 w 122"/>
                <a:gd name="T57" fmla="*/ 0 h 210"/>
                <a:gd name="T58" fmla="*/ 42 w 122"/>
                <a:gd name="T59" fmla="*/ 2 h 210"/>
                <a:gd name="T60" fmla="*/ 30 w 122"/>
                <a:gd name="T61" fmla="*/ 10 h 210"/>
                <a:gd name="T62" fmla="*/ 20 w 122"/>
                <a:gd name="T63" fmla="*/ 20 h 210"/>
                <a:gd name="T64" fmla="*/ 12 w 122"/>
                <a:gd name="T65" fmla="*/ 32 h 210"/>
                <a:gd name="T66" fmla="*/ 6 w 122"/>
                <a:gd name="T67" fmla="*/ 48 h 210"/>
                <a:gd name="T68" fmla="*/ 2 w 122"/>
                <a:gd name="T69" fmla="*/ 66 h 210"/>
                <a:gd name="T70" fmla="*/ 0 w 122"/>
                <a:gd name="T71" fmla="*/ 86 h 210"/>
                <a:gd name="T72" fmla="*/ 0 w 122"/>
                <a:gd name="T73" fmla="*/ 106 h 210"/>
                <a:gd name="T74" fmla="*/ 0 w 122"/>
                <a:gd name="T75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10573935" y="5063976"/>
              <a:ext cx="165100" cy="282575"/>
            </a:xfrm>
            <a:custGeom>
              <a:avLst/>
              <a:gdLst>
                <a:gd name="T0" fmla="*/ 0 w 104"/>
                <a:gd name="T1" fmla="*/ 90 h 178"/>
                <a:gd name="T2" fmla="*/ 0 w 104"/>
                <a:gd name="T3" fmla="*/ 90 h 178"/>
                <a:gd name="T4" fmla="*/ 2 w 104"/>
                <a:gd name="T5" fmla="*/ 108 h 178"/>
                <a:gd name="T6" fmla="*/ 6 w 104"/>
                <a:gd name="T7" fmla="*/ 126 h 178"/>
                <a:gd name="T8" fmla="*/ 12 w 104"/>
                <a:gd name="T9" fmla="*/ 140 h 178"/>
                <a:gd name="T10" fmla="*/ 20 w 104"/>
                <a:gd name="T11" fmla="*/ 154 h 178"/>
                <a:gd name="T12" fmla="*/ 28 w 104"/>
                <a:gd name="T13" fmla="*/ 164 h 178"/>
                <a:gd name="T14" fmla="*/ 36 w 104"/>
                <a:gd name="T15" fmla="*/ 172 h 178"/>
                <a:gd name="T16" fmla="*/ 46 w 104"/>
                <a:gd name="T17" fmla="*/ 176 h 178"/>
                <a:gd name="T18" fmla="*/ 58 w 104"/>
                <a:gd name="T19" fmla="*/ 178 h 178"/>
                <a:gd name="T20" fmla="*/ 58 w 104"/>
                <a:gd name="T21" fmla="*/ 178 h 178"/>
                <a:gd name="T22" fmla="*/ 68 w 104"/>
                <a:gd name="T23" fmla="*/ 176 h 178"/>
                <a:gd name="T24" fmla="*/ 76 w 104"/>
                <a:gd name="T25" fmla="*/ 170 h 178"/>
                <a:gd name="T26" fmla="*/ 86 w 104"/>
                <a:gd name="T27" fmla="*/ 162 h 178"/>
                <a:gd name="T28" fmla="*/ 92 w 104"/>
                <a:gd name="T29" fmla="*/ 150 h 178"/>
                <a:gd name="T30" fmla="*/ 98 w 104"/>
                <a:gd name="T31" fmla="*/ 138 h 178"/>
                <a:gd name="T32" fmla="*/ 102 w 104"/>
                <a:gd name="T33" fmla="*/ 122 h 178"/>
                <a:gd name="T34" fmla="*/ 104 w 104"/>
                <a:gd name="T35" fmla="*/ 104 h 178"/>
                <a:gd name="T36" fmla="*/ 104 w 104"/>
                <a:gd name="T37" fmla="*/ 86 h 178"/>
                <a:gd name="T38" fmla="*/ 104 w 104"/>
                <a:gd name="T39" fmla="*/ 86 h 178"/>
                <a:gd name="T40" fmla="*/ 102 w 104"/>
                <a:gd name="T41" fmla="*/ 68 h 178"/>
                <a:gd name="T42" fmla="*/ 96 w 104"/>
                <a:gd name="T43" fmla="*/ 52 h 178"/>
                <a:gd name="T44" fmla="*/ 92 w 104"/>
                <a:gd name="T45" fmla="*/ 38 h 178"/>
                <a:gd name="T46" fmla="*/ 84 w 104"/>
                <a:gd name="T47" fmla="*/ 24 h 178"/>
                <a:gd name="T48" fmla="*/ 76 w 104"/>
                <a:gd name="T49" fmla="*/ 14 h 178"/>
                <a:gd name="T50" fmla="*/ 66 w 104"/>
                <a:gd name="T51" fmla="*/ 6 h 178"/>
                <a:gd name="T52" fmla="*/ 56 w 104"/>
                <a:gd name="T53" fmla="*/ 2 h 178"/>
                <a:gd name="T54" fmla="*/ 46 w 104"/>
                <a:gd name="T55" fmla="*/ 0 h 178"/>
                <a:gd name="T56" fmla="*/ 46 w 104"/>
                <a:gd name="T57" fmla="*/ 0 h 178"/>
                <a:gd name="T58" fmla="*/ 36 w 104"/>
                <a:gd name="T59" fmla="*/ 2 h 178"/>
                <a:gd name="T60" fmla="*/ 26 w 104"/>
                <a:gd name="T61" fmla="*/ 8 h 178"/>
                <a:gd name="T62" fmla="*/ 18 w 104"/>
                <a:gd name="T63" fmla="*/ 16 h 178"/>
                <a:gd name="T64" fmla="*/ 12 w 104"/>
                <a:gd name="T65" fmla="*/ 28 h 178"/>
                <a:gd name="T66" fmla="*/ 6 w 104"/>
                <a:gd name="T67" fmla="*/ 40 h 178"/>
                <a:gd name="T68" fmla="*/ 2 w 104"/>
                <a:gd name="T69" fmla="*/ 56 h 178"/>
                <a:gd name="T70" fmla="*/ 0 w 104"/>
                <a:gd name="T71" fmla="*/ 72 h 178"/>
                <a:gd name="T72" fmla="*/ 0 w 104"/>
                <a:gd name="T73" fmla="*/ 90 h 178"/>
                <a:gd name="T74" fmla="*/ 0 w 104"/>
                <a:gd name="T75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10589810" y="5267176"/>
              <a:ext cx="133350" cy="79375"/>
            </a:xfrm>
            <a:custGeom>
              <a:avLst/>
              <a:gdLst>
                <a:gd name="T0" fmla="*/ 34 w 84"/>
                <a:gd name="T1" fmla="*/ 0 h 50"/>
                <a:gd name="T2" fmla="*/ 34 w 84"/>
                <a:gd name="T3" fmla="*/ 0 h 50"/>
                <a:gd name="T4" fmla="*/ 46 w 84"/>
                <a:gd name="T5" fmla="*/ 4 h 50"/>
                <a:gd name="T6" fmla="*/ 58 w 84"/>
                <a:gd name="T7" fmla="*/ 8 h 50"/>
                <a:gd name="T8" fmla="*/ 70 w 84"/>
                <a:gd name="T9" fmla="*/ 14 h 50"/>
                <a:gd name="T10" fmla="*/ 84 w 84"/>
                <a:gd name="T11" fmla="*/ 18 h 50"/>
                <a:gd name="T12" fmla="*/ 84 w 84"/>
                <a:gd name="T13" fmla="*/ 18 h 50"/>
                <a:gd name="T14" fmla="*/ 76 w 84"/>
                <a:gd name="T15" fmla="*/ 32 h 50"/>
                <a:gd name="T16" fmla="*/ 68 w 84"/>
                <a:gd name="T17" fmla="*/ 42 h 50"/>
                <a:gd name="T18" fmla="*/ 58 w 84"/>
                <a:gd name="T19" fmla="*/ 48 h 50"/>
                <a:gd name="T20" fmla="*/ 48 w 84"/>
                <a:gd name="T21" fmla="*/ 50 h 50"/>
                <a:gd name="T22" fmla="*/ 48 w 84"/>
                <a:gd name="T23" fmla="*/ 50 h 50"/>
                <a:gd name="T24" fmla="*/ 40 w 84"/>
                <a:gd name="T25" fmla="*/ 50 h 50"/>
                <a:gd name="T26" fmla="*/ 34 w 84"/>
                <a:gd name="T27" fmla="*/ 48 h 50"/>
                <a:gd name="T28" fmla="*/ 26 w 84"/>
                <a:gd name="T29" fmla="*/ 44 h 50"/>
                <a:gd name="T30" fmla="*/ 20 w 84"/>
                <a:gd name="T31" fmla="*/ 38 h 50"/>
                <a:gd name="T32" fmla="*/ 8 w 84"/>
                <a:gd name="T33" fmla="*/ 24 h 50"/>
                <a:gd name="T34" fmla="*/ 0 w 84"/>
                <a:gd name="T35" fmla="*/ 6 h 50"/>
                <a:gd name="T36" fmla="*/ 0 w 84"/>
                <a:gd name="T37" fmla="*/ 6 h 50"/>
                <a:gd name="T38" fmla="*/ 16 w 84"/>
                <a:gd name="T39" fmla="*/ 2 h 50"/>
                <a:gd name="T40" fmla="*/ 34 w 84"/>
                <a:gd name="T41" fmla="*/ 0 h 50"/>
                <a:gd name="T42" fmla="*/ 34 w 84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06"/>
            <p:cNvSpPr>
              <a:spLocks noEditPoints="1"/>
            </p:cNvSpPr>
            <p:nvPr/>
          </p:nvSpPr>
          <p:spPr bwMode="auto">
            <a:xfrm>
              <a:off x="9811935" y="4994126"/>
              <a:ext cx="876300" cy="457200"/>
            </a:xfrm>
            <a:custGeom>
              <a:avLst/>
              <a:gdLst>
                <a:gd name="T0" fmla="*/ 16 w 552"/>
                <a:gd name="T1" fmla="*/ 68 h 288"/>
                <a:gd name="T2" fmla="*/ 42 w 552"/>
                <a:gd name="T3" fmla="*/ 80 h 288"/>
                <a:gd name="T4" fmla="*/ 118 w 552"/>
                <a:gd name="T5" fmla="*/ 84 h 288"/>
                <a:gd name="T6" fmla="*/ 176 w 552"/>
                <a:gd name="T7" fmla="*/ 102 h 288"/>
                <a:gd name="T8" fmla="*/ 180 w 552"/>
                <a:gd name="T9" fmla="*/ 140 h 288"/>
                <a:gd name="T10" fmla="*/ 184 w 552"/>
                <a:gd name="T11" fmla="*/ 182 h 288"/>
                <a:gd name="T12" fmla="*/ 212 w 552"/>
                <a:gd name="T13" fmla="*/ 228 h 288"/>
                <a:gd name="T14" fmla="*/ 222 w 552"/>
                <a:gd name="T15" fmla="*/ 236 h 288"/>
                <a:gd name="T16" fmla="*/ 252 w 552"/>
                <a:gd name="T17" fmla="*/ 248 h 288"/>
                <a:gd name="T18" fmla="*/ 280 w 552"/>
                <a:gd name="T19" fmla="*/ 262 h 288"/>
                <a:gd name="T20" fmla="*/ 308 w 552"/>
                <a:gd name="T21" fmla="*/ 270 h 288"/>
                <a:gd name="T22" fmla="*/ 348 w 552"/>
                <a:gd name="T23" fmla="*/ 284 h 288"/>
                <a:gd name="T24" fmla="*/ 394 w 552"/>
                <a:gd name="T25" fmla="*/ 288 h 288"/>
                <a:gd name="T26" fmla="*/ 416 w 552"/>
                <a:gd name="T27" fmla="*/ 272 h 288"/>
                <a:gd name="T28" fmla="*/ 420 w 552"/>
                <a:gd name="T29" fmla="*/ 246 h 288"/>
                <a:gd name="T30" fmla="*/ 446 w 552"/>
                <a:gd name="T31" fmla="*/ 244 h 288"/>
                <a:gd name="T32" fmla="*/ 492 w 552"/>
                <a:gd name="T33" fmla="*/ 232 h 288"/>
                <a:gd name="T34" fmla="*/ 534 w 552"/>
                <a:gd name="T35" fmla="*/ 202 h 288"/>
                <a:gd name="T36" fmla="*/ 550 w 552"/>
                <a:gd name="T37" fmla="*/ 168 h 288"/>
                <a:gd name="T38" fmla="*/ 550 w 552"/>
                <a:gd name="T39" fmla="*/ 114 h 288"/>
                <a:gd name="T40" fmla="*/ 528 w 552"/>
                <a:gd name="T41" fmla="*/ 72 h 288"/>
                <a:gd name="T42" fmla="*/ 480 w 552"/>
                <a:gd name="T43" fmla="*/ 38 h 288"/>
                <a:gd name="T44" fmla="*/ 378 w 552"/>
                <a:gd name="T45" fmla="*/ 10 h 288"/>
                <a:gd name="T46" fmla="*/ 240 w 552"/>
                <a:gd name="T47" fmla="*/ 6 h 288"/>
                <a:gd name="T48" fmla="*/ 92 w 552"/>
                <a:gd name="T49" fmla="*/ 4 h 288"/>
                <a:gd name="T50" fmla="*/ 28 w 552"/>
                <a:gd name="T51" fmla="*/ 0 h 288"/>
                <a:gd name="T52" fmla="*/ 6 w 552"/>
                <a:gd name="T53" fmla="*/ 14 h 288"/>
                <a:gd name="T54" fmla="*/ 6 w 552"/>
                <a:gd name="T55" fmla="*/ 56 h 288"/>
                <a:gd name="T56" fmla="*/ 456 w 552"/>
                <a:gd name="T57" fmla="*/ 218 h 288"/>
                <a:gd name="T58" fmla="*/ 392 w 552"/>
                <a:gd name="T59" fmla="*/ 220 h 288"/>
                <a:gd name="T60" fmla="*/ 394 w 552"/>
                <a:gd name="T61" fmla="*/ 250 h 288"/>
                <a:gd name="T62" fmla="*/ 396 w 552"/>
                <a:gd name="T63" fmla="*/ 258 h 288"/>
                <a:gd name="T64" fmla="*/ 380 w 552"/>
                <a:gd name="T65" fmla="*/ 264 h 288"/>
                <a:gd name="T66" fmla="*/ 340 w 552"/>
                <a:gd name="T67" fmla="*/ 258 h 288"/>
                <a:gd name="T68" fmla="*/ 314 w 552"/>
                <a:gd name="T69" fmla="*/ 244 h 288"/>
                <a:gd name="T70" fmla="*/ 294 w 552"/>
                <a:gd name="T71" fmla="*/ 240 h 288"/>
                <a:gd name="T72" fmla="*/ 278 w 552"/>
                <a:gd name="T73" fmla="*/ 236 h 288"/>
                <a:gd name="T74" fmla="*/ 250 w 552"/>
                <a:gd name="T75" fmla="*/ 210 h 288"/>
                <a:gd name="T76" fmla="*/ 240 w 552"/>
                <a:gd name="T77" fmla="*/ 214 h 288"/>
                <a:gd name="T78" fmla="*/ 222 w 552"/>
                <a:gd name="T79" fmla="*/ 204 h 288"/>
                <a:gd name="T80" fmla="*/ 204 w 552"/>
                <a:gd name="T81" fmla="*/ 144 h 288"/>
                <a:gd name="T82" fmla="*/ 218 w 552"/>
                <a:gd name="T83" fmla="*/ 104 h 288"/>
                <a:gd name="T84" fmla="*/ 202 w 552"/>
                <a:gd name="T85" fmla="*/ 84 h 288"/>
                <a:gd name="T86" fmla="*/ 126 w 552"/>
                <a:gd name="T87" fmla="*/ 62 h 288"/>
                <a:gd name="T88" fmla="*/ 108 w 552"/>
                <a:gd name="T89" fmla="*/ 60 h 288"/>
                <a:gd name="T90" fmla="*/ 38 w 552"/>
                <a:gd name="T91" fmla="*/ 54 h 288"/>
                <a:gd name="T92" fmla="*/ 24 w 552"/>
                <a:gd name="T93" fmla="*/ 40 h 288"/>
                <a:gd name="T94" fmla="*/ 30 w 552"/>
                <a:gd name="T95" fmla="*/ 24 h 288"/>
                <a:gd name="T96" fmla="*/ 90 w 552"/>
                <a:gd name="T97" fmla="*/ 28 h 288"/>
                <a:gd name="T98" fmla="*/ 242 w 552"/>
                <a:gd name="T99" fmla="*/ 30 h 288"/>
                <a:gd name="T100" fmla="*/ 408 w 552"/>
                <a:gd name="T101" fmla="*/ 40 h 288"/>
                <a:gd name="T102" fmla="*/ 482 w 552"/>
                <a:gd name="T103" fmla="*/ 66 h 288"/>
                <a:gd name="T104" fmla="*/ 520 w 552"/>
                <a:gd name="T105" fmla="*/ 104 h 288"/>
                <a:gd name="T106" fmla="*/ 526 w 552"/>
                <a:gd name="T107" fmla="*/ 162 h 288"/>
                <a:gd name="T108" fmla="*/ 510 w 552"/>
                <a:gd name="T109" fmla="*/ 192 h 288"/>
                <a:gd name="T110" fmla="*/ 470 w 552"/>
                <a:gd name="T111" fmla="*/ 2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7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10116735" y="5219551"/>
              <a:ext cx="542925" cy="212725"/>
            </a:xfrm>
            <a:custGeom>
              <a:avLst/>
              <a:gdLst>
                <a:gd name="T0" fmla="*/ 58 w 342"/>
                <a:gd name="T1" fmla="*/ 30 h 134"/>
                <a:gd name="T2" fmla="*/ 62 w 342"/>
                <a:gd name="T3" fmla="*/ 60 h 134"/>
                <a:gd name="T4" fmla="*/ 66 w 342"/>
                <a:gd name="T5" fmla="*/ 68 h 134"/>
                <a:gd name="T6" fmla="*/ 78 w 342"/>
                <a:gd name="T7" fmla="*/ 74 h 134"/>
                <a:gd name="T8" fmla="*/ 102 w 342"/>
                <a:gd name="T9" fmla="*/ 74 h 134"/>
                <a:gd name="T10" fmla="*/ 114 w 342"/>
                <a:gd name="T11" fmla="*/ 70 h 134"/>
                <a:gd name="T12" fmla="*/ 122 w 342"/>
                <a:gd name="T13" fmla="*/ 84 h 134"/>
                <a:gd name="T14" fmla="*/ 136 w 342"/>
                <a:gd name="T15" fmla="*/ 94 h 134"/>
                <a:gd name="T16" fmla="*/ 150 w 342"/>
                <a:gd name="T17" fmla="*/ 96 h 134"/>
                <a:gd name="T18" fmla="*/ 166 w 342"/>
                <a:gd name="T19" fmla="*/ 90 h 134"/>
                <a:gd name="T20" fmla="*/ 172 w 342"/>
                <a:gd name="T21" fmla="*/ 84 h 134"/>
                <a:gd name="T22" fmla="*/ 178 w 342"/>
                <a:gd name="T23" fmla="*/ 72 h 134"/>
                <a:gd name="T24" fmla="*/ 186 w 342"/>
                <a:gd name="T25" fmla="*/ 68 h 134"/>
                <a:gd name="T26" fmla="*/ 210 w 342"/>
                <a:gd name="T27" fmla="*/ 64 h 134"/>
                <a:gd name="T28" fmla="*/ 232 w 342"/>
                <a:gd name="T29" fmla="*/ 60 h 134"/>
                <a:gd name="T30" fmla="*/ 282 w 342"/>
                <a:gd name="T31" fmla="*/ 42 h 134"/>
                <a:gd name="T32" fmla="*/ 320 w 342"/>
                <a:gd name="T33" fmla="*/ 30 h 134"/>
                <a:gd name="T34" fmla="*/ 332 w 342"/>
                <a:gd name="T35" fmla="*/ 30 h 134"/>
                <a:gd name="T36" fmla="*/ 342 w 342"/>
                <a:gd name="T37" fmla="*/ 34 h 134"/>
                <a:gd name="T38" fmla="*/ 330 w 342"/>
                <a:gd name="T39" fmla="*/ 56 h 134"/>
                <a:gd name="T40" fmla="*/ 316 w 342"/>
                <a:gd name="T41" fmla="*/ 70 h 134"/>
                <a:gd name="T42" fmla="*/ 282 w 342"/>
                <a:gd name="T43" fmla="*/ 84 h 134"/>
                <a:gd name="T44" fmla="*/ 266 w 342"/>
                <a:gd name="T45" fmla="*/ 88 h 134"/>
                <a:gd name="T46" fmla="*/ 224 w 342"/>
                <a:gd name="T47" fmla="*/ 92 h 134"/>
                <a:gd name="T48" fmla="*/ 198 w 342"/>
                <a:gd name="T49" fmla="*/ 90 h 134"/>
                <a:gd name="T50" fmla="*/ 202 w 342"/>
                <a:gd name="T51" fmla="*/ 92 h 134"/>
                <a:gd name="T52" fmla="*/ 214 w 342"/>
                <a:gd name="T53" fmla="*/ 104 h 134"/>
                <a:gd name="T54" fmla="*/ 216 w 342"/>
                <a:gd name="T55" fmla="*/ 116 h 134"/>
                <a:gd name="T56" fmla="*/ 214 w 342"/>
                <a:gd name="T57" fmla="*/ 124 h 134"/>
                <a:gd name="T58" fmla="*/ 200 w 342"/>
                <a:gd name="T59" fmla="*/ 134 h 134"/>
                <a:gd name="T60" fmla="*/ 182 w 342"/>
                <a:gd name="T61" fmla="*/ 134 h 134"/>
                <a:gd name="T62" fmla="*/ 146 w 342"/>
                <a:gd name="T63" fmla="*/ 128 h 134"/>
                <a:gd name="T64" fmla="*/ 138 w 342"/>
                <a:gd name="T65" fmla="*/ 126 h 134"/>
                <a:gd name="T66" fmla="*/ 120 w 342"/>
                <a:gd name="T67" fmla="*/ 118 h 134"/>
                <a:gd name="T68" fmla="*/ 112 w 342"/>
                <a:gd name="T69" fmla="*/ 108 h 134"/>
                <a:gd name="T70" fmla="*/ 90 w 342"/>
                <a:gd name="T71" fmla="*/ 108 h 134"/>
                <a:gd name="T72" fmla="*/ 82 w 342"/>
                <a:gd name="T73" fmla="*/ 106 h 134"/>
                <a:gd name="T74" fmla="*/ 64 w 342"/>
                <a:gd name="T75" fmla="*/ 94 h 134"/>
                <a:gd name="T76" fmla="*/ 54 w 342"/>
                <a:gd name="T77" fmla="*/ 84 h 134"/>
                <a:gd name="T78" fmla="*/ 50 w 342"/>
                <a:gd name="T79" fmla="*/ 84 h 134"/>
                <a:gd name="T80" fmla="*/ 34 w 342"/>
                <a:gd name="T81" fmla="*/ 82 h 134"/>
                <a:gd name="T82" fmla="*/ 28 w 342"/>
                <a:gd name="T83" fmla="*/ 78 h 134"/>
                <a:gd name="T84" fmla="*/ 16 w 342"/>
                <a:gd name="T85" fmla="*/ 62 h 134"/>
                <a:gd name="T86" fmla="*/ 6 w 342"/>
                <a:gd name="T87" fmla="*/ 38 h 134"/>
                <a:gd name="T88" fmla="*/ 0 w 342"/>
                <a:gd name="T89" fmla="*/ 12 h 134"/>
                <a:gd name="T90" fmla="*/ 0 w 342"/>
                <a:gd name="T91" fmla="*/ 0 h 134"/>
                <a:gd name="T92" fmla="*/ 0 w 342"/>
                <a:gd name="T93" fmla="*/ 0 h 134"/>
                <a:gd name="T94" fmla="*/ 8 w 342"/>
                <a:gd name="T95" fmla="*/ 16 h 134"/>
                <a:gd name="T96" fmla="*/ 12 w 342"/>
                <a:gd name="T97" fmla="*/ 22 h 134"/>
                <a:gd name="T98" fmla="*/ 34 w 342"/>
                <a:gd name="T99" fmla="*/ 30 h 134"/>
                <a:gd name="T100" fmla="*/ 58 w 342"/>
                <a:gd name="T101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10192935" y="5175101"/>
              <a:ext cx="63500" cy="184150"/>
            </a:xfrm>
            <a:custGeom>
              <a:avLst/>
              <a:gdLst>
                <a:gd name="T0" fmla="*/ 40 w 40"/>
                <a:gd name="T1" fmla="*/ 0 h 116"/>
                <a:gd name="T2" fmla="*/ 40 w 40"/>
                <a:gd name="T3" fmla="*/ 0 h 116"/>
                <a:gd name="T4" fmla="*/ 34 w 40"/>
                <a:gd name="T5" fmla="*/ 6 h 116"/>
                <a:gd name="T6" fmla="*/ 20 w 40"/>
                <a:gd name="T7" fmla="*/ 22 h 116"/>
                <a:gd name="T8" fmla="*/ 14 w 40"/>
                <a:gd name="T9" fmla="*/ 32 h 116"/>
                <a:gd name="T10" fmla="*/ 6 w 40"/>
                <a:gd name="T11" fmla="*/ 44 h 116"/>
                <a:gd name="T12" fmla="*/ 2 w 40"/>
                <a:gd name="T13" fmla="*/ 54 h 116"/>
                <a:gd name="T14" fmla="*/ 0 w 40"/>
                <a:gd name="T15" fmla="*/ 66 h 116"/>
                <a:gd name="T16" fmla="*/ 0 w 40"/>
                <a:gd name="T17" fmla="*/ 66 h 116"/>
                <a:gd name="T18" fmla="*/ 0 w 40"/>
                <a:gd name="T19" fmla="*/ 96 h 116"/>
                <a:gd name="T20" fmla="*/ 0 w 40"/>
                <a:gd name="T21" fmla="*/ 106 h 116"/>
                <a:gd name="T22" fmla="*/ 2 w 40"/>
                <a:gd name="T23" fmla="*/ 110 h 116"/>
                <a:gd name="T24" fmla="*/ 2 w 40"/>
                <a:gd name="T25" fmla="*/ 110 h 116"/>
                <a:gd name="T26" fmla="*/ 8 w 40"/>
                <a:gd name="T27" fmla="*/ 116 h 116"/>
                <a:gd name="T28" fmla="*/ 8 w 40"/>
                <a:gd name="T29" fmla="*/ 116 h 116"/>
                <a:gd name="T30" fmla="*/ 8 w 40"/>
                <a:gd name="T31" fmla="*/ 116 h 116"/>
                <a:gd name="T32" fmla="*/ 6 w 40"/>
                <a:gd name="T33" fmla="*/ 90 h 116"/>
                <a:gd name="T34" fmla="*/ 6 w 40"/>
                <a:gd name="T35" fmla="*/ 70 h 116"/>
                <a:gd name="T36" fmla="*/ 6 w 40"/>
                <a:gd name="T37" fmla="*/ 60 h 116"/>
                <a:gd name="T38" fmla="*/ 8 w 40"/>
                <a:gd name="T39" fmla="*/ 52 h 116"/>
                <a:gd name="T40" fmla="*/ 8 w 40"/>
                <a:gd name="T41" fmla="*/ 52 h 116"/>
                <a:gd name="T42" fmla="*/ 16 w 40"/>
                <a:gd name="T43" fmla="*/ 38 h 116"/>
                <a:gd name="T44" fmla="*/ 26 w 40"/>
                <a:gd name="T45" fmla="*/ 20 h 116"/>
                <a:gd name="T46" fmla="*/ 40 w 40"/>
                <a:gd name="T47" fmla="*/ 0 h 116"/>
                <a:gd name="T48" fmla="*/ 40 w 40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10275485" y="5260826"/>
              <a:ext cx="66675" cy="136525"/>
            </a:xfrm>
            <a:custGeom>
              <a:avLst/>
              <a:gdLst>
                <a:gd name="T0" fmla="*/ 42 w 42"/>
                <a:gd name="T1" fmla="*/ 0 h 86"/>
                <a:gd name="T2" fmla="*/ 42 w 42"/>
                <a:gd name="T3" fmla="*/ 0 h 86"/>
                <a:gd name="T4" fmla="*/ 24 w 42"/>
                <a:gd name="T5" fmla="*/ 18 h 86"/>
                <a:gd name="T6" fmla="*/ 10 w 42"/>
                <a:gd name="T7" fmla="*/ 36 h 86"/>
                <a:gd name="T8" fmla="*/ 4 w 42"/>
                <a:gd name="T9" fmla="*/ 44 h 86"/>
                <a:gd name="T10" fmla="*/ 2 w 42"/>
                <a:gd name="T11" fmla="*/ 52 h 86"/>
                <a:gd name="T12" fmla="*/ 2 w 42"/>
                <a:gd name="T13" fmla="*/ 52 h 86"/>
                <a:gd name="T14" fmla="*/ 0 w 42"/>
                <a:gd name="T15" fmla="*/ 58 h 86"/>
                <a:gd name="T16" fmla="*/ 0 w 42"/>
                <a:gd name="T17" fmla="*/ 66 h 86"/>
                <a:gd name="T18" fmla="*/ 4 w 42"/>
                <a:gd name="T19" fmla="*/ 78 h 86"/>
                <a:gd name="T20" fmla="*/ 8 w 42"/>
                <a:gd name="T21" fmla="*/ 86 h 86"/>
                <a:gd name="T22" fmla="*/ 10 w 42"/>
                <a:gd name="T23" fmla="*/ 86 h 86"/>
                <a:gd name="T24" fmla="*/ 12 w 42"/>
                <a:gd name="T25" fmla="*/ 86 h 86"/>
                <a:gd name="T26" fmla="*/ 12 w 42"/>
                <a:gd name="T27" fmla="*/ 86 h 86"/>
                <a:gd name="T28" fmla="*/ 14 w 42"/>
                <a:gd name="T29" fmla="*/ 84 h 86"/>
                <a:gd name="T30" fmla="*/ 14 w 42"/>
                <a:gd name="T31" fmla="*/ 80 h 86"/>
                <a:gd name="T32" fmla="*/ 12 w 42"/>
                <a:gd name="T33" fmla="*/ 72 h 86"/>
                <a:gd name="T34" fmla="*/ 10 w 42"/>
                <a:gd name="T35" fmla="*/ 60 h 86"/>
                <a:gd name="T36" fmla="*/ 12 w 42"/>
                <a:gd name="T37" fmla="*/ 52 h 86"/>
                <a:gd name="T38" fmla="*/ 14 w 42"/>
                <a:gd name="T39" fmla="*/ 44 h 86"/>
                <a:gd name="T40" fmla="*/ 14 w 42"/>
                <a:gd name="T41" fmla="*/ 44 h 86"/>
                <a:gd name="T42" fmla="*/ 22 w 42"/>
                <a:gd name="T43" fmla="*/ 28 h 86"/>
                <a:gd name="T44" fmla="*/ 32 w 42"/>
                <a:gd name="T45" fmla="*/ 14 h 86"/>
                <a:gd name="T46" fmla="*/ 42 w 42"/>
                <a:gd name="T47" fmla="*/ 0 h 86"/>
                <a:gd name="T48" fmla="*/ 42 w 42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9837335" y="5073501"/>
              <a:ext cx="342900" cy="76200"/>
            </a:xfrm>
            <a:custGeom>
              <a:avLst/>
              <a:gdLst>
                <a:gd name="T0" fmla="*/ 116 w 216"/>
                <a:gd name="T1" fmla="*/ 0 h 48"/>
                <a:gd name="T2" fmla="*/ 116 w 216"/>
                <a:gd name="T3" fmla="*/ 0 h 48"/>
                <a:gd name="T4" fmla="*/ 128 w 216"/>
                <a:gd name="T5" fmla="*/ 2 h 48"/>
                <a:gd name="T6" fmla="*/ 142 w 216"/>
                <a:gd name="T7" fmla="*/ 6 h 48"/>
                <a:gd name="T8" fmla="*/ 166 w 216"/>
                <a:gd name="T9" fmla="*/ 12 h 48"/>
                <a:gd name="T10" fmla="*/ 166 w 216"/>
                <a:gd name="T11" fmla="*/ 12 h 48"/>
                <a:gd name="T12" fmla="*/ 178 w 216"/>
                <a:gd name="T13" fmla="*/ 14 h 48"/>
                <a:gd name="T14" fmla="*/ 192 w 216"/>
                <a:gd name="T15" fmla="*/ 16 h 48"/>
                <a:gd name="T16" fmla="*/ 206 w 216"/>
                <a:gd name="T17" fmla="*/ 18 h 48"/>
                <a:gd name="T18" fmla="*/ 212 w 216"/>
                <a:gd name="T19" fmla="*/ 20 h 48"/>
                <a:gd name="T20" fmla="*/ 216 w 216"/>
                <a:gd name="T21" fmla="*/ 22 h 48"/>
                <a:gd name="T22" fmla="*/ 216 w 216"/>
                <a:gd name="T23" fmla="*/ 22 h 48"/>
                <a:gd name="T24" fmla="*/ 212 w 216"/>
                <a:gd name="T25" fmla="*/ 30 h 48"/>
                <a:gd name="T26" fmla="*/ 206 w 216"/>
                <a:gd name="T27" fmla="*/ 36 h 48"/>
                <a:gd name="T28" fmla="*/ 192 w 216"/>
                <a:gd name="T29" fmla="*/ 48 h 48"/>
                <a:gd name="T30" fmla="*/ 192 w 216"/>
                <a:gd name="T31" fmla="*/ 48 h 48"/>
                <a:gd name="T32" fmla="*/ 192 w 216"/>
                <a:gd name="T33" fmla="*/ 46 h 48"/>
                <a:gd name="T34" fmla="*/ 192 w 216"/>
                <a:gd name="T35" fmla="*/ 46 h 48"/>
                <a:gd name="T36" fmla="*/ 186 w 216"/>
                <a:gd name="T37" fmla="*/ 46 h 48"/>
                <a:gd name="T38" fmla="*/ 164 w 216"/>
                <a:gd name="T39" fmla="*/ 40 h 48"/>
                <a:gd name="T40" fmla="*/ 164 w 216"/>
                <a:gd name="T41" fmla="*/ 40 h 48"/>
                <a:gd name="T42" fmla="*/ 126 w 216"/>
                <a:gd name="T43" fmla="*/ 30 h 48"/>
                <a:gd name="T44" fmla="*/ 106 w 216"/>
                <a:gd name="T45" fmla="*/ 22 h 48"/>
                <a:gd name="T46" fmla="*/ 106 w 216"/>
                <a:gd name="T47" fmla="*/ 22 h 48"/>
                <a:gd name="T48" fmla="*/ 92 w 216"/>
                <a:gd name="T49" fmla="*/ 22 h 48"/>
                <a:gd name="T50" fmla="*/ 38 w 216"/>
                <a:gd name="T51" fmla="*/ 20 h 48"/>
                <a:gd name="T52" fmla="*/ 38 w 216"/>
                <a:gd name="T53" fmla="*/ 20 h 48"/>
                <a:gd name="T54" fmla="*/ 24 w 216"/>
                <a:gd name="T55" fmla="*/ 18 h 48"/>
                <a:gd name="T56" fmla="*/ 14 w 216"/>
                <a:gd name="T57" fmla="*/ 14 h 48"/>
                <a:gd name="T58" fmla="*/ 6 w 216"/>
                <a:gd name="T59" fmla="*/ 8 h 48"/>
                <a:gd name="T60" fmla="*/ 0 w 216"/>
                <a:gd name="T61" fmla="*/ 0 h 48"/>
                <a:gd name="T62" fmla="*/ 0 w 216"/>
                <a:gd name="T63" fmla="*/ 0 h 48"/>
                <a:gd name="T64" fmla="*/ 14 w 216"/>
                <a:gd name="T65" fmla="*/ 4 h 48"/>
                <a:gd name="T66" fmla="*/ 14 w 216"/>
                <a:gd name="T67" fmla="*/ 4 h 48"/>
                <a:gd name="T68" fmla="*/ 40 w 216"/>
                <a:gd name="T69" fmla="*/ 4 h 48"/>
                <a:gd name="T70" fmla="*/ 66 w 216"/>
                <a:gd name="T71" fmla="*/ 2 h 48"/>
                <a:gd name="T72" fmla="*/ 90 w 216"/>
                <a:gd name="T73" fmla="*/ 0 h 48"/>
                <a:gd name="T74" fmla="*/ 116 w 216"/>
                <a:gd name="T75" fmla="*/ 0 h 48"/>
                <a:gd name="T76" fmla="*/ 116 w 216"/>
                <a:gd name="T7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33897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1237 L -0.16181 0.05734 C -0.19566 0.04509 -0.24636 0.03861 -0.29914 0.03861 C -0.35938 0.03861 -0.40764 0.04509 -0.4415 0.05734 L -0.60313 0.11237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-3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Z:\Diretoria\Projeto PE CONACI\Painel de Controle\monitoramento do Plano operativo GT Planejamento estrategic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" y="26064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6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Z:\Diretoria\Projeto PE CONACI\Painel de Controle\monitoramento do da atividades gt Planejamento Estrategic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280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Z:\Diretoria\Projeto PE CONACI\Painel de Controle\monitoramento do Plano operativo GT Planejamento estrategic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" y="26064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8532440" y="4297493"/>
            <a:ext cx="504056" cy="32538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 rot="20188690">
            <a:off x="9361981" y="3138693"/>
            <a:ext cx="730250" cy="339725"/>
            <a:chOff x="9811935" y="4994126"/>
            <a:chExt cx="949325" cy="457200"/>
          </a:xfrm>
        </p:grpSpPr>
        <p:sp>
          <p:nvSpPr>
            <p:cNvPr id="8" name="Freeform 98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99"/>
            <p:cNvSpPr>
              <a:spLocks noEditPoints="1"/>
            </p:cNvSpPr>
            <p:nvPr/>
          </p:nvSpPr>
          <p:spPr bwMode="auto">
            <a:xfrm>
              <a:off x="10031010" y="5222726"/>
              <a:ext cx="171450" cy="168275"/>
            </a:xfrm>
            <a:custGeom>
              <a:avLst/>
              <a:gdLst>
                <a:gd name="T0" fmla="*/ 4 w 108"/>
                <a:gd name="T1" fmla="*/ 92 h 106"/>
                <a:gd name="T2" fmla="*/ 4 w 108"/>
                <a:gd name="T3" fmla="*/ 92 h 106"/>
                <a:gd name="T4" fmla="*/ 12 w 108"/>
                <a:gd name="T5" fmla="*/ 100 h 106"/>
                <a:gd name="T6" fmla="*/ 22 w 108"/>
                <a:gd name="T7" fmla="*/ 104 h 106"/>
                <a:gd name="T8" fmla="*/ 34 w 108"/>
                <a:gd name="T9" fmla="*/ 106 h 106"/>
                <a:gd name="T10" fmla="*/ 46 w 108"/>
                <a:gd name="T11" fmla="*/ 104 h 106"/>
                <a:gd name="T12" fmla="*/ 60 w 108"/>
                <a:gd name="T13" fmla="*/ 102 h 106"/>
                <a:gd name="T14" fmla="*/ 60 w 108"/>
                <a:gd name="T15" fmla="*/ 102 h 106"/>
                <a:gd name="T16" fmla="*/ 72 w 108"/>
                <a:gd name="T17" fmla="*/ 98 h 106"/>
                <a:gd name="T18" fmla="*/ 82 w 108"/>
                <a:gd name="T19" fmla="*/ 94 h 106"/>
                <a:gd name="T20" fmla="*/ 92 w 108"/>
                <a:gd name="T21" fmla="*/ 86 h 106"/>
                <a:gd name="T22" fmla="*/ 102 w 108"/>
                <a:gd name="T23" fmla="*/ 72 h 106"/>
                <a:gd name="T24" fmla="*/ 102 w 108"/>
                <a:gd name="T25" fmla="*/ 72 h 106"/>
                <a:gd name="T26" fmla="*/ 106 w 108"/>
                <a:gd name="T27" fmla="*/ 66 h 106"/>
                <a:gd name="T28" fmla="*/ 108 w 108"/>
                <a:gd name="T29" fmla="*/ 60 h 106"/>
                <a:gd name="T30" fmla="*/ 106 w 108"/>
                <a:gd name="T31" fmla="*/ 48 h 106"/>
                <a:gd name="T32" fmla="*/ 104 w 108"/>
                <a:gd name="T33" fmla="*/ 38 h 106"/>
                <a:gd name="T34" fmla="*/ 98 w 108"/>
                <a:gd name="T35" fmla="*/ 26 h 106"/>
                <a:gd name="T36" fmla="*/ 84 w 108"/>
                <a:gd name="T37" fmla="*/ 10 h 106"/>
                <a:gd name="T38" fmla="*/ 78 w 108"/>
                <a:gd name="T39" fmla="*/ 4 h 106"/>
                <a:gd name="T40" fmla="*/ 74 w 108"/>
                <a:gd name="T41" fmla="*/ 0 h 106"/>
                <a:gd name="T42" fmla="*/ 72 w 108"/>
                <a:gd name="T43" fmla="*/ 0 h 106"/>
                <a:gd name="T44" fmla="*/ 72 w 108"/>
                <a:gd name="T45" fmla="*/ 0 h 106"/>
                <a:gd name="T46" fmla="*/ 66 w 108"/>
                <a:gd name="T47" fmla="*/ 2 h 106"/>
                <a:gd name="T48" fmla="*/ 54 w 108"/>
                <a:gd name="T49" fmla="*/ 6 h 106"/>
                <a:gd name="T50" fmla="*/ 38 w 108"/>
                <a:gd name="T51" fmla="*/ 16 h 106"/>
                <a:gd name="T52" fmla="*/ 16 w 108"/>
                <a:gd name="T53" fmla="*/ 36 h 106"/>
                <a:gd name="T54" fmla="*/ 16 w 108"/>
                <a:gd name="T55" fmla="*/ 36 h 106"/>
                <a:gd name="T56" fmla="*/ 6 w 108"/>
                <a:gd name="T57" fmla="*/ 52 h 106"/>
                <a:gd name="T58" fmla="*/ 0 w 108"/>
                <a:gd name="T59" fmla="*/ 66 h 106"/>
                <a:gd name="T60" fmla="*/ 0 w 108"/>
                <a:gd name="T61" fmla="*/ 72 h 106"/>
                <a:gd name="T62" fmla="*/ 0 w 108"/>
                <a:gd name="T63" fmla="*/ 80 h 106"/>
                <a:gd name="T64" fmla="*/ 2 w 108"/>
                <a:gd name="T65" fmla="*/ 86 h 106"/>
                <a:gd name="T66" fmla="*/ 4 w 108"/>
                <a:gd name="T67" fmla="*/ 92 h 106"/>
                <a:gd name="T68" fmla="*/ 4 w 108"/>
                <a:gd name="T69" fmla="*/ 92 h 106"/>
                <a:gd name="T70" fmla="*/ 68 w 108"/>
                <a:gd name="T71" fmla="*/ 22 h 106"/>
                <a:gd name="T72" fmla="*/ 68 w 108"/>
                <a:gd name="T73" fmla="*/ 22 h 106"/>
                <a:gd name="T74" fmla="*/ 74 w 108"/>
                <a:gd name="T75" fmla="*/ 30 h 106"/>
                <a:gd name="T76" fmla="*/ 82 w 108"/>
                <a:gd name="T77" fmla="*/ 42 h 106"/>
                <a:gd name="T78" fmla="*/ 86 w 108"/>
                <a:gd name="T79" fmla="*/ 52 h 106"/>
                <a:gd name="T80" fmla="*/ 86 w 108"/>
                <a:gd name="T81" fmla="*/ 56 h 106"/>
                <a:gd name="T82" fmla="*/ 84 w 108"/>
                <a:gd name="T83" fmla="*/ 62 h 106"/>
                <a:gd name="T84" fmla="*/ 84 w 108"/>
                <a:gd name="T85" fmla="*/ 62 h 106"/>
                <a:gd name="T86" fmla="*/ 78 w 108"/>
                <a:gd name="T87" fmla="*/ 70 h 106"/>
                <a:gd name="T88" fmla="*/ 72 w 108"/>
                <a:gd name="T89" fmla="*/ 76 h 106"/>
                <a:gd name="T90" fmla="*/ 66 w 108"/>
                <a:gd name="T91" fmla="*/ 78 h 106"/>
                <a:gd name="T92" fmla="*/ 56 w 108"/>
                <a:gd name="T93" fmla="*/ 82 h 106"/>
                <a:gd name="T94" fmla="*/ 40 w 108"/>
                <a:gd name="T95" fmla="*/ 86 h 106"/>
                <a:gd name="T96" fmla="*/ 40 w 108"/>
                <a:gd name="T97" fmla="*/ 86 h 106"/>
                <a:gd name="T98" fmla="*/ 34 w 108"/>
                <a:gd name="T99" fmla="*/ 86 h 106"/>
                <a:gd name="T100" fmla="*/ 30 w 108"/>
                <a:gd name="T101" fmla="*/ 86 h 106"/>
                <a:gd name="T102" fmla="*/ 26 w 108"/>
                <a:gd name="T103" fmla="*/ 84 h 106"/>
                <a:gd name="T104" fmla="*/ 22 w 108"/>
                <a:gd name="T105" fmla="*/ 80 h 106"/>
                <a:gd name="T106" fmla="*/ 22 w 108"/>
                <a:gd name="T107" fmla="*/ 80 h 106"/>
                <a:gd name="T108" fmla="*/ 20 w 108"/>
                <a:gd name="T109" fmla="*/ 76 h 106"/>
                <a:gd name="T110" fmla="*/ 22 w 108"/>
                <a:gd name="T111" fmla="*/ 68 h 106"/>
                <a:gd name="T112" fmla="*/ 24 w 108"/>
                <a:gd name="T113" fmla="*/ 60 h 106"/>
                <a:gd name="T114" fmla="*/ 32 w 108"/>
                <a:gd name="T115" fmla="*/ 50 h 106"/>
                <a:gd name="T116" fmla="*/ 32 w 108"/>
                <a:gd name="T117" fmla="*/ 50 h 106"/>
                <a:gd name="T118" fmla="*/ 44 w 108"/>
                <a:gd name="T119" fmla="*/ 38 h 106"/>
                <a:gd name="T120" fmla="*/ 54 w 108"/>
                <a:gd name="T121" fmla="*/ 30 h 106"/>
                <a:gd name="T122" fmla="*/ 68 w 108"/>
                <a:gd name="T123" fmla="*/ 22 h 106"/>
                <a:gd name="T124" fmla="*/ 68 w 108"/>
                <a:gd name="T12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0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2"/>
            <p:cNvSpPr>
              <a:spLocks/>
            </p:cNvSpPr>
            <p:nvPr/>
          </p:nvSpPr>
          <p:spPr bwMode="auto">
            <a:xfrm>
              <a:off x="10567585" y="5038576"/>
              <a:ext cx="193675" cy="333375"/>
            </a:xfrm>
            <a:custGeom>
              <a:avLst/>
              <a:gdLst>
                <a:gd name="T0" fmla="*/ 0 w 122"/>
                <a:gd name="T1" fmla="*/ 106 h 210"/>
                <a:gd name="T2" fmla="*/ 0 w 122"/>
                <a:gd name="T3" fmla="*/ 106 h 210"/>
                <a:gd name="T4" fmla="*/ 2 w 122"/>
                <a:gd name="T5" fmla="*/ 128 h 210"/>
                <a:gd name="T6" fmla="*/ 8 w 122"/>
                <a:gd name="T7" fmla="*/ 148 h 210"/>
                <a:gd name="T8" fmla="*/ 14 w 122"/>
                <a:gd name="T9" fmla="*/ 164 h 210"/>
                <a:gd name="T10" fmla="*/ 22 w 122"/>
                <a:gd name="T11" fmla="*/ 180 h 210"/>
                <a:gd name="T12" fmla="*/ 32 w 122"/>
                <a:gd name="T13" fmla="*/ 192 h 210"/>
                <a:gd name="T14" fmla="*/ 44 w 122"/>
                <a:gd name="T15" fmla="*/ 202 h 210"/>
                <a:gd name="T16" fmla="*/ 56 w 122"/>
                <a:gd name="T17" fmla="*/ 208 h 210"/>
                <a:gd name="T18" fmla="*/ 68 w 122"/>
                <a:gd name="T19" fmla="*/ 210 h 210"/>
                <a:gd name="T20" fmla="*/ 68 w 122"/>
                <a:gd name="T21" fmla="*/ 210 h 210"/>
                <a:gd name="T22" fmla="*/ 80 w 122"/>
                <a:gd name="T23" fmla="*/ 206 h 210"/>
                <a:gd name="T24" fmla="*/ 90 w 122"/>
                <a:gd name="T25" fmla="*/ 200 h 210"/>
                <a:gd name="T26" fmla="*/ 100 w 122"/>
                <a:gd name="T27" fmla="*/ 190 h 210"/>
                <a:gd name="T28" fmla="*/ 108 w 122"/>
                <a:gd name="T29" fmla="*/ 176 h 210"/>
                <a:gd name="T30" fmla="*/ 114 w 122"/>
                <a:gd name="T31" fmla="*/ 162 h 210"/>
                <a:gd name="T32" fmla="*/ 120 w 122"/>
                <a:gd name="T33" fmla="*/ 144 h 210"/>
                <a:gd name="T34" fmla="*/ 122 w 122"/>
                <a:gd name="T35" fmla="*/ 124 h 210"/>
                <a:gd name="T36" fmla="*/ 122 w 122"/>
                <a:gd name="T37" fmla="*/ 102 h 210"/>
                <a:gd name="T38" fmla="*/ 122 w 122"/>
                <a:gd name="T39" fmla="*/ 102 h 210"/>
                <a:gd name="T40" fmla="*/ 118 w 122"/>
                <a:gd name="T41" fmla="*/ 82 h 210"/>
                <a:gd name="T42" fmla="*/ 114 w 122"/>
                <a:gd name="T43" fmla="*/ 62 h 210"/>
                <a:gd name="T44" fmla="*/ 106 w 122"/>
                <a:gd name="T45" fmla="*/ 44 h 210"/>
                <a:gd name="T46" fmla="*/ 98 w 122"/>
                <a:gd name="T47" fmla="*/ 30 h 210"/>
                <a:gd name="T48" fmla="*/ 88 w 122"/>
                <a:gd name="T49" fmla="*/ 16 h 210"/>
                <a:gd name="T50" fmla="*/ 78 w 122"/>
                <a:gd name="T51" fmla="*/ 8 h 210"/>
                <a:gd name="T52" fmla="*/ 66 w 122"/>
                <a:gd name="T53" fmla="*/ 2 h 210"/>
                <a:gd name="T54" fmla="*/ 54 w 122"/>
                <a:gd name="T55" fmla="*/ 0 h 210"/>
                <a:gd name="T56" fmla="*/ 54 w 122"/>
                <a:gd name="T57" fmla="*/ 0 h 210"/>
                <a:gd name="T58" fmla="*/ 42 w 122"/>
                <a:gd name="T59" fmla="*/ 2 h 210"/>
                <a:gd name="T60" fmla="*/ 30 w 122"/>
                <a:gd name="T61" fmla="*/ 10 h 210"/>
                <a:gd name="T62" fmla="*/ 20 w 122"/>
                <a:gd name="T63" fmla="*/ 20 h 210"/>
                <a:gd name="T64" fmla="*/ 12 w 122"/>
                <a:gd name="T65" fmla="*/ 32 h 210"/>
                <a:gd name="T66" fmla="*/ 6 w 122"/>
                <a:gd name="T67" fmla="*/ 48 h 210"/>
                <a:gd name="T68" fmla="*/ 2 w 122"/>
                <a:gd name="T69" fmla="*/ 66 h 210"/>
                <a:gd name="T70" fmla="*/ 0 w 122"/>
                <a:gd name="T71" fmla="*/ 86 h 210"/>
                <a:gd name="T72" fmla="*/ 0 w 122"/>
                <a:gd name="T73" fmla="*/ 106 h 210"/>
                <a:gd name="T74" fmla="*/ 0 w 122"/>
                <a:gd name="T75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3"/>
            <p:cNvSpPr>
              <a:spLocks/>
            </p:cNvSpPr>
            <p:nvPr/>
          </p:nvSpPr>
          <p:spPr bwMode="auto">
            <a:xfrm>
              <a:off x="10573935" y="5063976"/>
              <a:ext cx="165100" cy="282575"/>
            </a:xfrm>
            <a:custGeom>
              <a:avLst/>
              <a:gdLst>
                <a:gd name="T0" fmla="*/ 0 w 104"/>
                <a:gd name="T1" fmla="*/ 90 h 178"/>
                <a:gd name="T2" fmla="*/ 0 w 104"/>
                <a:gd name="T3" fmla="*/ 90 h 178"/>
                <a:gd name="T4" fmla="*/ 2 w 104"/>
                <a:gd name="T5" fmla="*/ 108 h 178"/>
                <a:gd name="T6" fmla="*/ 6 w 104"/>
                <a:gd name="T7" fmla="*/ 126 h 178"/>
                <a:gd name="T8" fmla="*/ 12 w 104"/>
                <a:gd name="T9" fmla="*/ 140 h 178"/>
                <a:gd name="T10" fmla="*/ 20 w 104"/>
                <a:gd name="T11" fmla="*/ 154 h 178"/>
                <a:gd name="T12" fmla="*/ 28 w 104"/>
                <a:gd name="T13" fmla="*/ 164 h 178"/>
                <a:gd name="T14" fmla="*/ 36 w 104"/>
                <a:gd name="T15" fmla="*/ 172 h 178"/>
                <a:gd name="T16" fmla="*/ 46 w 104"/>
                <a:gd name="T17" fmla="*/ 176 h 178"/>
                <a:gd name="T18" fmla="*/ 58 w 104"/>
                <a:gd name="T19" fmla="*/ 178 h 178"/>
                <a:gd name="T20" fmla="*/ 58 w 104"/>
                <a:gd name="T21" fmla="*/ 178 h 178"/>
                <a:gd name="T22" fmla="*/ 68 w 104"/>
                <a:gd name="T23" fmla="*/ 176 h 178"/>
                <a:gd name="T24" fmla="*/ 76 w 104"/>
                <a:gd name="T25" fmla="*/ 170 h 178"/>
                <a:gd name="T26" fmla="*/ 86 w 104"/>
                <a:gd name="T27" fmla="*/ 162 h 178"/>
                <a:gd name="T28" fmla="*/ 92 w 104"/>
                <a:gd name="T29" fmla="*/ 150 h 178"/>
                <a:gd name="T30" fmla="*/ 98 w 104"/>
                <a:gd name="T31" fmla="*/ 138 h 178"/>
                <a:gd name="T32" fmla="*/ 102 w 104"/>
                <a:gd name="T33" fmla="*/ 122 h 178"/>
                <a:gd name="T34" fmla="*/ 104 w 104"/>
                <a:gd name="T35" fmla="*/ 104 h 178"/>
                <a:gd name="T36" fmla="*/ 104 w 104"/>
                <a:gd name="T37" fmla="*/ 86 h 178"/>
                <a:gd name="T38" fmla="*/ 104 w 104"/>
                <a:gd name="T39" fmla="*/ 86 h 178"/>
                <a:gd name="T40" fmla="*/ 102 w 104"/>
                <a:gd name="T41" fmla="*/ 68 h 178"/>
                <a:gd name="T42" fmla="*/ 96 w 104"/>
                <a:gd name="T43" fmla="*/ 52 h 178"/>
                <a:gd name="T44" fmla="*/ 92 w 104"/>
                <a:gd name="T45" fmla="*/ 38 h 178"/>
                <a:gd name="T46" fmla="*/ 84 w 104"/>
                <a:gd name="T47" fmla="*/ 24 h 178"/>
                <a:gd name="T48" fmla="*/ 76 w 104"/>
                <a:gd name="T49" fmla="*/ 14 h 178"/>
                <a:gd name="T50" fmla="*/ 66 w 104"/>
                <a:gd name="T51" fmla="*/ 6 h 178"/>
                <a:gd name="T52" fmla="*/ 56 w 104"/>
                <a:gd name="T53" fmla="*/ 2 h 178"/>
                <a:gd name="T54" fmla="*/ 46 w 104"/>
                <a:gd name="T55" fmla="*/ 0 h 178"/>
                <a:gd name="T56" fmla="*/ 46 w 104"/>
                <a:gd name="T57" fmla="*/ 0 h 178"/>
                <a:gd name="T58" fmla="*/ 36 w 104"/>
                <a:gd name="T59" fmla="*/ 2 h 178"/>
                <a:gd name="T60" fmla="*/ 26 w 104"/>
                <a:gd name="T61" fmla="*/ 8 h 178"/>
                <a:gd name="T62" fmla="*/ 18 w 104"/>
                <a:gd name="T63" fmla="*/ 16 h 178"/>
                <a:gd name="T64" fmla="*/ 12 w 104"/>
                <a:gd name="T65" fmla="*/ 28 h 178"/>
                <a:gd name="T66" fmla="*/ 6 w 104"/>
                <a:gd name="T67" fmla="*/ 40 h 178"/>
                <a:gd name="T68" fmla="*/ 2 w 104"/>
                <a:gd name="T69" fmla="*/ 56 h 178"/>
                <a:gd name="T70" fmla="*/ 0 w 104"/>
                <a:gd name="T71" fmla="*/ 72 h 178"/>
                <a:gd name="T72" fmla="*/ 0 w 104"/>
                <a:gd name="T73" fmla="*/ 90 h 178"/>
                <a:gd name="T74" fmla="*/ 0 w 104"/>
                <a:gd name="T75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4"/>
            <p:cNvSpPr>
              <a:spLocks/>
            </p:cNvSpPr>
            <p:nvPr/>
          </p:nvSpPr>
          <p:spPr bwMode="auto">
            <a:xfrm>
              <a:off x="10589810" y="5267176"/>
              <a:ext cx="133350" cy="79375"/>
            </a:xfrm>
            <a:custGeom>
              <a:avLst/>
              <a:gdLst>
                <a:gd name="T0" fmla="*/ 34 w 84"/>
                <a:gd name="T1" fmla="*/ 0 h 50"/>
                <a:gd name="T2" fmla="*/ 34 w 84"/>
                <a:gd name="T3" fmla="*/ 0 h 50"/>
                <a:gd name="T4" fmla="*/ 46 w 84"/>
                <a:gd name="T5" fmla="*/ 4 h 50"/>
                <a:gd name="T6" fmla="*/ 58 w 84"/>
                <a:gd name="T7" fmla="*/ 8 h 50"/>
                <a:gd name="T8" fmla="*/ 70 w 84"/>
                <a:gd name="T9" fmla="*/ 14 h 50"/>
                <a:gd name="T10" fmla="*/ 84 w 84"/>
                <a:gd name="T11" fmla="*/ 18 h 50"/>
                <a:gd name="T12" fmla="*/ 84 w 84"/>
                <a:gd name="T13" fmla="*/ 18 h 50"/>
                <a:gd name="T14" fmla="*/ 76 w 84"/>
                <a:gd name="T15" fmla="*/ 32 h 50"/>
                <a:gd name="T16" fmla="*/ 68 w 84"/>
                <a:gd name="T17" fmla="*/ 42 h 50"/>
                <a:gd name="T18" fmla="*/ 58 w 84"/>
                <a:gd name="T19" fmla="*/ 48 h 50"/>
                <a:gd name="T20" fmla="*/ 48 w 84"/>
                <a:gd name="T21" fmla="*/ 50 h 50"/>
                <a:gd name="T22" fmla="*/ 48 w 84"/>
                <a:gd name="T23" fmla="*/ 50 h 50"/>
                <a:gd name="T24" fmla="*/ 40 w 84"/>
                <a:gd name="T25" fmla="*/ 50 h 50"/>
                <a:gd name="T26" fmla="*/ 34 w 84"/>
                <a:gd name="T27" fmla="*/ 48 h 50"/>
                <a:gd name="T28" fmla="*/ 26 w 84"/>
                <a:gd name="T29" fmla="*/ 44 h 50"/>
                <a:gd name="T30" fmla="*/ 20 w 84"/>
                <a:gd name="T31" fmla="*/ 38 h 50"/>
                <a:gd name="T32" fmla="*/ 8 w 84"/>
                <a:gd name="T33" fmla="*/ 24 h 50"/>
                <a:gd name="T34" fmla="*/ 0 w 84"/>
                <a:gd name="T35" fmla="*/ 6 h 50"/>
                <a:gd name="T36" fmla="*/ 0 w 84"/>
                <a:gd name="T37" fmla="*/ 6 h 50"/>
                <a:gd name="T38" fmla="*/ 16 w 84"/>
                <a:gd name="T39" fmla="*/ 2 h 50"/>
                <a:gd name="T40" fmla="*/ 34 w 84"/>
                <a:gd name="T41" fmla="*/ 0 h 50"/>
                <a:gd name="T42" fmla="*/ 34 w 84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05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6"/>
            <p:cNvSpPr>
              <a:spLocks noEditPoints="1"/>
            </p:cNvSpPr>
            <p:nvPr/>
          </p:nvSpPr>
          <p:spPr bwMode="auto">
            <a:xfrm>
              <a:off x="9811935" y="4994126"/>
              <a:ext cx="876300" cy="457200"/>
            </a:xfrm>
            <a:custGeom>
              <a:avLst/>
              <a:gdLst>
                <a:gd name="T0" fmla="*/ 16 w 552"/>
                <a:gd name="T1" fmla="*/ 68 h 288"/>
                <a:gd name="T2" fmla="*/ 42 w 552"/>
                <a:gd name="T3" fmla="*/ 80 h 288"/>
                <a:gd name="T4" fmla="*/ 118 w 552"/>
                <a:gd name="T5" fmla="*/ 84 h 288"/>
                <a:gd name="T6" fmla="*/ 176 w 552"/>
                <a:gd name="T7" fmla="*/ 102 h 288"/>
                <a:gd name="T8" fmla="*/ 180 w 552"/>
                <a:gd name="T9" fmla="*/ 140 h 288"/>
                <a:gd name="T10" fmla="*/ 184 w 552"/>
                <a:gd name="T11" fmla="*/ 182 h 288"/>
                <a:gd name="T12" fmla="*/ 212 w 552"/>
                <a:gd name="T13" fmla="*/ 228 h 288"/>
                <a:gd name="T14" fmla="*/ 222 w 552"/>
                <a:gd name="T15" fmla="*/ 236 h 288"/>
                <a:gd name="T16" fmla="*/ 252 w 552"/>
                <a:gd name="T17" fmla="*/ 248 h 288"/>
                <a:gd name="T18" fmla="*/ 280 w 552"/>
                <a:gd name="T19" fmla="*/ 262 h 288"/>
                <a:gd name="T20" fmla="*/ 308 w 552"/>
                <a:gd name="T21" fmla="*/ 270 h 288"/>
                <a:gd name="T22" fmla="*/ 348 w 552"/>
                <a:gd name="T23" fmla="*/ 284 h 288"/>
                <a:gd name="T24" fmla="*/ 394 w 552"/>
                <a:gd name="T25" fmla="*/ 288 h 288"/>
                <a:gd name="T26" fmla="*/ 416 w 552"/>
                <a:gd name="T27" fmla="*/ 272 h 288"/>
                <a:gd name="T28" fmla="*/ 420 w 552"/>
                <a:gd name="T29" fmla="*/ 246 h 288"/>
                <a:gd name="T30" fmla="*/ 446 w 552"/>
                <a:gd name="T31" fmla="*/ 244 h 288"/>
                <a:gd name="T32" fmla="*/ 492 w 552"/>
                <a:gd name="T33" fmla="*/ 232 h 288"/>
                <a:gd name="T34" fmla="*/ 534 w 552"/>
                <a:gd name="T35" fmla="*/ 202 h 288"/>
                <a:gd name="T36" fmla="*/ 550 w 552"/>
                <a:gd name="T37" fmla="*/ 168 h 288"/>
                <a:gd name="T38" fmla="*/ 550 w 552"/>
                <a:gd name="T39" fmla="*/ 114 h 288"/>
                <a:gd name="T40" fmla="*/ 528 w 552"/>
                <a:gd name="T41" fmla="*/ 72 h 288"/>
                <a:gd name="T42" fmla="*/ 480 w 552"/>
                <a:gd name="T43" fmla="*/ 38 h 288"/>
                <a:gd name="T44" fmla="*/ 378 w 552"/>
                <a:gd name="T45" fmla="*/ 10 h 288"/>
                <a:gd name="T46" fmla="*/ 240 w 552"/>
                <a:gd name="T47" fmla="*/ 6 h 288"/>
                <a:gd name="T48" fmla="*/ 92 w 552"/>
                <a:gd name="T49" fmla="*/ 4 h 288"/>
                <a:gd name="T50" fmla="*/ 28 w 552"/>
                <a:gd name="T51" fmla="*/ 0 h 288"/>
                <a:gd name="T52" fmla="*/ 6 w 552"/>
                <a:gd name="T53" fmla="*/ 14 h 288"/>
                <a:gd name="T54" fmla="*/ 6 w 552"/>
                <a:gd name="T55" fmla="*/ 56 h 288"/>
                <a:gd name="T56" fmla="*/ 456 w 552"/>
                <a:gd name="T57" fmla="*/ 218 h 288"/>
                <a:gd name="T58" fmla="*/ 392 w 552"/>
                <a:gd name="T59" fmla="*/ 220 h 288"/>
                <a:gd name="T60" fmla="*/ 394 w 552"/>
                <a:gd name="T61" fmla="*/ 250 h 288"/>
                <a:gd name="T62" fmla="*/ 396 w 552"/>
                <a:gd name="T63" fmla="*/ 258 h 288"/>
                <a:gd name="T64" fmla="*/ 380 w 552"/>
                <a:gd name="T65" fmla="*/ 264 h 288"/>
                <a:gd name="T66" fmla="*/ 340 w 552"/>
                <a:gd name="T67" fmla="*/ 258 h 288"/>
                <a:gd name="T68" fmla="*/ 314 w 552"/>
                <a:gd name="T69" fmla="*/ 244 h 288"/>
                <a:gd name="T70" fmla="*/ 294 w 552"/>
                <a:gd name="T71" fmla="*/ 240 h 288"/>
                <a:gd name="T72" fmla="*/ 278 w 552"/>
                <a:gd name="T73" fmla="*/ 236 h 288"/>
                <a:gd name="T74" fmla="*/ 250 w 552"/>
                <a:gd name="T75" fmla="*/ 210 h 288"/>
                <a:gd name="T76" fmla="*/ 240 w 552"/>
                <a:gd name="T77" fmla="*/ 214 h 288"/>
                <a:gd name="T78" fmla="*/ 222 w 552"/>
                <a:gd name="T79" fmla="*/ 204 h 288"/>
                <a:gd name="T80" fmla="*/ 204 w 552"/>
                <a:gd name="T81" fmla="*/ 144 h 288"/>
                <a:gd name="T82" fmla="*/ 218 w 552"/>
                <a:gd name="T83" fmla="*/ 104 h 288"/>
                <a:gd name="T84" fmla="*/ 202 w 552"/>
                <a:gd name="T85" fmla="*/ 84 h 288"/>
                <a:gd name="T86" fmla="*/ 126 w 552"/>
                <a:gd name="T87" fmla="*/ 62 h 288"/>
                <a:gd name="T88" fmla="*/ 108 w 552"/>
                <a:gd name="T89" fmla="*/ 60 h 288"/>
                <a:gd name="T90" fmla="*/ 38 w 552"/>
                <a:gd name="T91" fmla="*/ 54 h 288"/>
                <a:gd name="T92" fmla="*/ 24 w 552"/>
                <a:gd name="T93" fmla="*/ 40 h 288"/>
                <a:gd name="T94" fmla="*/ 30 w 552"/>
                <a:gd name="T95" fmla="*/ 24 h 288"/>
                <a:gd name="T96" fmla="*/ 90 w 552"/>
                <a:gd name="T97" fmla="*/ 28 h 288"/>
                <a:gd name="T98" fmla="*/ 242 w 552"/>
                <a:gd name="T99" fmla="*/ 30 h 288"/>
                <a:gd name="T100" fmla="*/ 408 w 552"/>
                <a:gd name="T101" fmla="*/ 40 h 288"/>
                <a:gd name="T102" fmla="*/ 482 w 552"/>
                <a:gd name="T103" fmla="*/ 66 h 288"/>
                <a:gd name="T104" fmla="*/ 520 w 552"/>
                <a:gd name="T105" fmla="*/ 104 h 288"/>
                <a:gd name="T106" fmla="*/ 526 w 552"/>
                <a:gd name="T107" fmla="*/ 162 h 288"/>
                <a:gd name="T108" fmla="*/ 510 w 552"/>
                <a:gd name="T109" fmla="*/ 192 h 288"/>
                <a:gd name="T110" fmla="*/ 470 w 552"/>
                <a:gd name="T111" fmla="*/ 2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7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08"/>
            <p:cNvSpPr>
              <a:spLocks/>
            </p:cNvSpPr>
            <p:nvPr/>
          </p:nvSpPr>
          <p:spPr bwMode="auto">
            <a:xfrm>
              <a:off x="10116735" y="5219551"/>
              <a:ext cx="542925" cy="212725"/>
            </a:xfrm>
            <a:custGeom>
              <a:avLst/>
              <a:gdLst>
                <a:gd name="T0" fmla="*/ 58 w 342"/>
                <a:gd name="T1" fmla="*/ 30 h 134"/>
                <a:gd name="T2" fmla="*/ 62 w 342"/>
                <a:gd name="T3" fmla="*/ 60 h 134"/>
                <a:gd name="T4" fmla="*/ 66 w 342"/>
                <a:gd name="T5" fmla="*/ 68 h 134"/>
                <a:gd name="T6" fmla="*/ 78 w 342"/>
                <a:gd name="T7" fmla="*/ 74 h 134"/>
                <a:gd name="T8" fmla="*/ 102 w 342"/>
                <a:gd name="T9" fmla="*/ 74 h 134"/>
                <a:gd name="T10" fmla="*/ 114 w 342"/>
                <a:gd name="T11" fmla="*/ 70 h 134"/>
                <a:gd name="T12" fmla="*/ 122 w 342"/>
                <a:gd name="T13" fmla="*/ 84 h 134"/>
                <a:gd name="T14" fmla="*/ 136 w 342"/>
                <a:gd name="T15" fmla="*/ 94 h 134"/>
                <a:gd name="T16" fmla="*/ 150 w 342"/>
                <a:gd name="T17" fmla="*/ 96 h 134"/>
                <a:gd name="T18" fmla="*/ 166 w 342"/>
                <a:gd name="T19" fmla="*/ 90 h 134"/>
                <a:gd name="T20" fmla="*/ 172 w 342"/>
                <a:gd name="T21" fmla="*/ 84 h 134"/>
                <a:gd name="T22" fmla="*/ 178 w 342"/>
                <a:gd name="T23" fmla="*/ 72 h 134"/>
                <a:gd name="T24" fmla="*/ 186 w 342"/>
                <a:gd name="T25" fmla="*/ 68 h 134"/>
                <a:gd name="T26" fmla="*/ 210 w 342"/>
                <a:gd name="T27" fmla="*/ 64 h 134"/>
                <a:gd name="T28" fmla="*/ 232 w 342"/>
                <a:gd name="T29" fmla="*/ 60 h 134"/>
                <a:gd name="T30" fmla="*/ 282 w 342"/>
                <a:gd name="T31" fmla="*/ 42 h 134"/>
                <a:gd name="T32" fmla="*/ 320 w 342"/>
                <a:gd name="T33" fmla="*/ 30 h 134"/>
                <a:gd name="T34" fmla="*/ 332 w 342"/>
                <a:gd name="T35" fmla="*/ 30 h 134"/>
                <a:gd name="T36" fmla="*/ 342 w 342"/>
                <a:gd name="T37" fmla="*/ 34 h 134"/>
                <a:gd name="T38" fmla="*/ 330 w 342"/>
                <a:gd name="T39" fmla="*/ 56 h 134"/>
                <a:gd name="T40" fmla="*/ 316 w 342"/>
                <a:gd name="T41" fmla="*/ 70 h 134"/>
                <a:gd name="T42" fmla="*/ 282 w 342"/>
                <a:gd name="T43" fmla="*/ 84 h 134"/>
                <a:gd name="T44" fmla="*/ 266 w 342"/>
                <a:gd name="T45" fmla="*/ 88 h 134"/>
                <a:gd name="T46" fmla="*/ 224 w 342"/>
                <a:gd name="T47" fmla="*/ 92 h 134"/>
                <a:gd name="T48" fmla="*/ 198 w 342"/>
                <a:gd name="T49" fmla="*/ 90 h 134"/>
                <a:gd name="T50" fmla="*/ 202 w 342"/>
                <a:gd name="T51" fmla="*/ 92 h 134"/>
                <a:gd name="T52" fmla="*/ 214 w 342"/>
                <a:gd name="T53" fmla="*/ 104 h 134"/>
                <a:gd name="T54" fmla="*/ 216 w 342"/>
                <a:gd name="T55" fmla="*/ 116 h 134"/>
                <a:gd name="T56" fmla="*/ 214 w 342"/>
                <a:gd name="T57" fmla="*/ 124 h 134"/>
                <a:gd name="T58" fmla="*/ 200 w 342"/>
                <a:gd name="T59" fmla="*/ 134 h 134"/>
                <a:gd name="T60" fmla="*/ 182 w 342"/>
                <a:gd name="T61" fmla="*/ 134 h 134"/>
                <a:gd name="T62" fmla="*/ 146 w 342"/>
                <a:gd name="T63" fmla="*/ 128 h 134"/>
                <a:gd name="T64" fmla="*/ 138 w 342"/>
                <a:gd name="T65" fmla="*/ 126 h 134"/>
                <a:gd name="T66" fmla="*/ 120 w 342"/>
                <a:gd name="T67" fmla="*/ 118 h 134"/>
                <a:gd name="T68" fmla="*/ 112 w 342"/>
                <a:gd name="T69" fmla="*/ 108 h 134"/>
                <a:gd name="T70" fmla="*/ 90 w 342"/>
                <a:gd name="T71" fmla="*/ 108 h 134"/>
                <a:gd name="T72" fmla="*/ 82 w 342"/>
                <a:gd name="T73" fmla="*/ 106 h 134"/>
                <a:gd name="T74" fmla="*/ 64 w 342"/>
                <a:gd name="T75" fmla="*/ 94 h 134"/>
                <a:gd name="T76" fmla="*/ 54 w 342"/>
                <a:gd name="T77" fmla="*/ 84 h 134"/>
                <a:gd name="T78" fmla="*/ 50 w 342"/>
                <a:gd name="T79" fmla="*/ 84 h 134"/>
                <a:gd name="T80" fmla="*/ 34 w 342"/>
                <a:gd name="T81" fmla="*/ 82 h 134"/>
                <a:gd name="T82" fmla="*/ 28 w 342"/>
                <a:gd name="T83" fmla="*/ 78 h 134"/>
                <a:gd name="T84" fmla="*/ 16 w 342"/>
                <a:gd name="T85" fmla="*/ 62 h 134"/>
                <a:gd name="T86" fmla="*/ 6 w 342"/>
                <a:gd name="T87" fmla="*/ 38 h 134"/>
                <a:gd name="T88" fmla="*/ 0 w 342"/>
                <a:gd name="T89" fmla="*/ 12 h 134"/>
                <a:gd name="T90" fmla="*/ 0 w 342"/>
                <a:gd name="T91" fmla="*/ 0 h 134"/>
                <a:gd name="T92" fmla="*/ 0 w 342"/>
                <a:gd name="T93" fmla="*/ 0 h 134"/>
                <a:gd name="T94" fmla="*/ 8 w 342"/>
                <a:gd name="T95" fmla="*/ 16 h 134"/>
                <a:gd name="T96" fmla="*/ 12 w 342"/>
                <a:gd name="T97" fmla="*/ 22 h 134"/>
                <a:gd name="T98" fmla="*/ 34 w 342"/>
                <a:gd name="T99" fmla="*/ 30 h 134"/>
                <a:gd name="T100" fmla="*/ 58 w 342"/>
                <a:gd name="T101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09"/>
            <p:cNvSpPr>
              <a:spLocks/>
            </p:cNvSpPr>
            <p:nvPr/>
          </p:nvSpPr>
          <p:spPr bwMode="auto">
            <a:xfrm>
              <a:off x="10192935" y="5175101"/>
              <a:ext cx="63500" cy="184150"/>
            </a:xfrm>
            <a:custGeom>
              <a:avLst/>
              <a:gdLst>
                <a:gd name="T0" fmla="*/ 40 w 40"/>
                <a:gd name="T1" fmla="*/ 0 h 116"/>
                <a:gd name="T2" fmla="*/ 40 w 40"/>
                <a:gd name="T3" fmla="*/ 0 h 116"/>
                <a:gd name="T4" fmla="*/ 34 w 40"/>
                <a:gd name="T5" fmla="*/ 6 h 116"/>
                <a:gd name="T6" fmla="*/ 20 w 40"/>
                <a:gd name="T7" fmla="*/ 22 h 116"/>
                <a:gd name="T8" fmla="*/ 14 w 40"/>
                <a:gd name="T9" fmla="*/ 32 h 116"/>
                <a:gd name="T10" fmla="*/ 6 w 40"/>
                <a:gd name="T11" fmla="*/ 44 h 116"/>
                <a:gd name="T12" fmla="*/ 2 w 40"/>
                <a:gd name="T13" fmla="*/ 54 h 116"/>
                <a:gd name="T14" fmla="*/ 0 w 40"/>
                <a:gd name="T15" fmla="*/ 66 h 116"/>
                <a:gd name="T16" fmla="*/ 0 w 40"/>
                <a:gd name="T17" fmla="*/ 66 h 116"/>
                <a:gd name="T18" fmla="*/ 0 w 40"/>
                <a:gd name="T19" fmla="*/ 96 h 116"/>
                <a:gd name="T20" fmla="*/ 0 w 40"/>
                <a:gd name="T21" fmla="*/ 106 h 116"/>
                <a:gd name="T22" fmla="*/ 2 w 40"/>
                <a:gd name="T23" fmla="*/ 110 h 116"/>
                <a:gd name="T24" fmla="*/ 2 w 40"/>
                <a:gd name="T25" fmla="*/ 110 h 116"/>
                <a:gd name="T26" fmla="*/ 8 w 40"/>
                <a:gd name="T27" fmla="*/ 116 h 116"/>
                <a:gd name="T28" fmla="*/ 8 w 40"/>
                <a:gd name="T29" fmla="*/ 116 h 116"/>
                <a:gd name="T30" fmla="*/ 8 w 40"/>
                <a:gd name="T31" fmla="*/ 116 h 116"/>
                <a:gd name="T32" fmla="*/ 6 w 40"/>
                <a:gd name="T33" fmla="*/ 90 h 116"/>
                <a:gd name="T34" fmla="*/ 6 w 40"/>
                <a:gd name="T35" fmla="*/ 70 h 116"/>
                <a:gd name="T36" fmla="*/ 6 w 40"/>
                <a:gd name="T37" fmla="*/ 60 h 116"/>
                <a:gd name="T38" fmla="*/ 8 w 40"/>
                <a:gd name="T39" fmla="*/ 52 h 116"/>
                <a:gd name="T40" fmla="*/ 8 w 40"/>
                <a:gd name="T41" fmla="*/ 52 h 116"/>
                <a:gd name="T42" fmla="*/ 16 w 40"/>
                <a:gd name="T43" fmla="*/ 38 h 116"/>
                <a:gd name="T44" fmla="*/ 26 w 40"/>
                <a:gd name="T45" fmla="*/ 20 h 116"/>
                <a:gd name="T46" fmla="*/ 40 w 40"/>
                <a:gd name="T47" fmla="*/ 0 h 116"/>
                <a:gd name="T48" fmla="*/ 40 w 40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10"/>
            <p:cNvSpPr>
              <a:spLocks/>
            </p:cNvSpPr>
            <p:nvPr/>
          </p:nvSpPr>
          <p:spPr bwMode="auto">
            <a:xfrm>
              <a:off x="10275485" y="5260826"/>
              <a:ext cx="66675" cy="136525"/>
            </a:xfrm>
            <a:custGeom>
              <a:avLst/>
              <a:gdLst>
                <a:gd name="T0" fmla="*/ 42 w 42"/>
                <a:gd name="T1" fmla="*/ 0 h 86"/>
                <a:gd name="T2" fmla="*/ 42 w 42"/>
                <a:gd name="T3" fmla="*/ 0 h 86"/>
                <a:gd name="T4" fmla="*/ 24 w 42"/>
                <a:gd name="T5" fmla="*/ 18 h 86"/>
                <a:gd name="T6" fmla="*/ 10 w 42"/>
                <a:gd name="T7" fmla="*/ 36 h 86"/>
                <a:gd name="T8" fmla="*/ 4 w 42"/>
                <a:gd name="T9" fmla="*/ 44 h 86"/>
                <a:gd name="T10" fmla="*/ 2 w 42"/>
                <a:gd name="T11" fmla="*/ 52 h 86"/>
                <a:gd name="T12" fmla="*/ 2 w 42"/>
                <a:gd name="T13" fmla="*/ 52 h 86"/>
                <a:gd name="T14" fmla="*/ 0 w 42"/>
                <a:gd name="T15" fmla="*/ 58 h 86"/>
                <a:gd name="T16" fmla="*/ 0 w 42"/>
                <a:gd name="T17" fmla="*/ 66 h 86"/>
                <a:gd name="T18" fmla="*/ 4 w 42"/>
                <a:gd name="T19" fmla="*/ 78 h 86"/>
                <a:gd name="T20" fmla="*/ 8 w 42"/>
                <a:gd name="T21" fmla="*/ 86 h 86"/>
                <a:gd name="T22" fmla="*/ 10 w 42"/>
                <a:gd name="T23" fmla="*/ 86 h 86"/>
                <a:gd name="T24" fmla="*/ 12 w 42"/>
                <a:gd name="T25" fmla="*/ 86 h 86"/>
                <a:gd name="T26" fmla="*/ 12 w 42"/>
                <a:gd name="T27" fmla="*/ 86 h 86"/>
                <a:gd name="T28" fmla="*/ 14 w 42"/>
                <a:gd name="T29" fmla="*/ 84 h 86"/>
                <a:gd name="T30" fmla="*/ 14 w 42"/>
                <a:gd name="T31" fmla="*/ 80 h 86"/>
                <a:gd name="T32" fmla="*/ 12 w 42"/>
                <a:gd name="T33" fmla="*/ 72 h 86"/>
                <a:gd name="T34" fmla="*/ 10 w 42"/>
                <a:gd name="T35" fmla="*/ 60 h 86"/>
                <a:gd name="T36" fmla="*/ 12 w 42"/>
                <a:gd name="T37" fmla="*/ 52 h 86"/>
                <a:gd name="T38" fmla="*/ 14 w 42"/>
                <a:gd name="T39" fmla="*/ 44 h 86"/>
                <a:gd name="T40" fmla="*/ 14 w 42"/>
                <a:gd name="T41" fmla="*/ 44 h 86"/>
                <a:gd name="T42" fmla="*/ 22 w 42"/>
                <a:gd name="T43" fmla="*/ 28 h 86"/>
                <a:gd name="T44" fmla="*/ 32 w 42"/>
                <a:gd name="T45" fmla="*/ 14 h 86"/>
                <a:gd name="T46" fmla="*/ 42 w 42"/>
                <a:gd name="T47" fmla="*/ 0 h 86"/>
                <a:gd name="T48" fmla="*/ 42 w 42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111"/>
            <p:cNvSpPr>
              <a:spLocks/>
            </p:cNvSpPr>
            <p:nvPr/>
          </p:nvSpPr>
          <p:spPr bwMode="auto">
            <a:xfrm>
              <a:off x="9837335" y="5073501"/>
              <a:ext cx="342900" cy="76200"/>
            </a:xfrm>
            <a:custGeom>
              <a:avLst/>
              <a:gdLst>
                <a:gd name="T0" fmla="*/ 116 w 216"/>
                <a:gd name="T1" fmla="*/ 0 h 48"/>
                <a:gd name="T2" fmla="*/ 116 w 216"/>
                <a:gd name="T3" fmla="*/ 0 h 48"/>
                <a:gd name="T4" fmla="*/ 128 w 216"/>
                <a:gd name="T5" fmla="*/ 2 h 48"/>
                <a:gd name="T6" fmla="*/ 142 w 216"/>
                <a:gd name="T7" fmla="*/ 6 h 48"/>
                <a:gd name="T8" fmla="*/ 166 w 216"/>
                <a:gd name="T9" fmla="*/ 12 h 48"/>
                <a:gd name="T10" fmla="*/ 166 w 216"/>
                <a:gd name="T11" fmla="*/ 12 h 48"/>
                <a:gd name="T12" fmla="*/ 178 w 216"/>
                <a:gd name="T13" fmla="*/ 14 h 48"/>
                <a:gd name="T14" fmla="*/ 192 w 216"/>
                <a:gd name="T15" fmla="*/ 16 h 48"/>
                <a:gd name="T16" fmla="*/ 206 w 216"/>
                <a:gd name="T17" fmla="*/ 18 h 48"/>
                <a:gd name="T18" fmla="*/ 212 w 216"/>
                <a:gd name="T19" fmla="*/ 20 h 48"/>
                <a:gd name="T20" fmla="*/ 216 w 216"/>
                <a:gd name="T21" fmla="*/ 22 h 48"/>
                <a:gd name="T22" fmla="*/ 216 w 216"/>
                <a:gd name="T23" fmla="*/ 22 h 48"/>
                <a:gd name="T24" fmla="*/ 212 w 216"/>
                <a:gd name="T25" fmla="*/ 30 h 48"/>
                <a:gd name="T26" fmla="*/ 206 w 216"/>
                <a:gd name="T27" fmla="*/ 36 h 48"/>
                <a:gd name="T28" fmla="*/ 192 w 216"/>
                <a:gd name="T29" fmla="*/ 48 h 48"/>
                <a:gd name="T30" fmla="*/ 192 w 216"/>
                <a:gd name="T31" fmla="*/ 48 h 48"/>
                <a:gd name="T32" fmla="*/ 192 w 216"/>
                <a:gd name="T33" fmla="*/ 46 h 48"/>
                <a:gd name="T34" fmla="*/ 192 w 216"/>
                <a:gd name="T35" fmla="*/ 46 h 48"/>
                <a:gd name="T36" fmla="*/ 186 w 216"/>
                <a:gd name="T37" fmla="*/ 46 h 48"/>
                <a:gd name="T38" fmla="*/ 164 w 216"/>
                <a:gd name="T39" fmla="*/ 40 h 48"/>
                <a:gd name="T40" fmla="*/ 164 w 216"/>
                <a:gd name="T41" fmla="*/ 40 h 48"/>
                <a:gd name="T42" fmla="*/ 126 w 216"/>
                <a:gd name="T43" fmla="*/ 30 h 48"/>
                <a:gd name="T44" fmla="*/ 106 w 216"/>
                <a:gd name="T45" fmla="*/ 22 h 48"/>
                <a:gd name="T46" fmla="*/ 106 w 216"/>
                <a:gd name="T47" fmla="*/ 22 h 48"/>
                <a:gd name="T48" fmla="*/ 92 w 216"/>
                <a:gd name="T49" fmla="*/ 22 h 48"/>
                <a:gd name="T50" fmla="*/ 38 w 216"/>
                <a:gd name="T51" fmla="*/ 20 h 48"/>
                <a:gd name="T52" fmla="*/ 38 w 216"/>
                <a:gd name="T53" fmla="*/ 20 h 48"/>
                <a:gd name="T54" fmla="*/ 24 w 216"/>
                <a:gd name="T55" fmla="*/ 18 h 48"/>
                <a:gd name="T56" fmla="*/ 14 w 216"/>
                <a:gd name="T57" fmla="*/ 14 h 48"/>
                <a:gd name="T58" fmla="*/ 6 w 216"/>
                <a:gd name="T59" fmla="*/ 8 h 48"/>
                <a:gd name="T60" fmla="*/ 0 w 216"/>
                <a:gd name="T61" fmla="*/ 0 h 48"/>
                <a:gd name="T62" fmla="*/ 0 w 216"/>
                <a:gd name="T63" fmla="*/ 0 h 48"/>
                <a:gd name="T64" fmla="*/ 14 w 216"/>
                <a:gd name="T65" fmla="*/ 4 h 48"/>
                <a:gd name="T66" fmla="*/ 14 w 216"/>
                <a:gd name="T67" fmla="*/ 4 h 48"/>
                <a:gd name="T68" fmla="*/ 40 w 216"/>
                <a:gd name="T69" fmla="*/ 4 h 48"/>
                <a:gd name="T70" fmla="*/ 66 w 216"/>
                <a:gd name="T71" fmla="*/ 2 h 48"/>
                <a:gd name="T72" fmla="*/ 90 w 216"/>
                <a:gd name="T73" fmla="*/ 0 h 48"/>
                <a:gd name="T74" fmla="*/ 116 w 216"/>
                <a:gd name="T75" fmla="*/ 0 h 48"/>
                <a:gd name="T76" fmla="*/ 116 w 216"/>
                <a:gd name="T7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2088861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4 0.09143 L -0.09619 -0.2 C -0.1224 -0.26621 -0.1408 -0.2963 -0.14931 -0.2919 C -0.15851 -0.28681 -0.15573 -0.24815 -0.14011 -0.17639 L -0.07292 0.14259 " pathEditMode="relative" rAng="-1319468" ptsTypes="FffFF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Z:\Diretoria\Projeto PE CONACI\Painel de Controle\atividades maximizada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7" y="332656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827584" y="3429000"/>
            <a:ext cx="3312368" cy="32538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 rot="20188690">
            <a:off x="9361981" y="3138693"/>
            <a:ext cx="730250" cy="339725"/>
            <a:chOff x="9811935" y="4994126"/>
            <a:chExt cx="949325" cy="457200"/>
          </a:xfrm>
        </p:grpSpPr>
        <p:sp>
          <p:nvSpPr>
            <p:cNvPr id="7" name="Freeform 98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99"/>
            <p:cNvSpPr>
              <a:spLocks noEditPoints="1"/>
            </p:cNvSpPr>
            <p:nvPr/>
          </p:nvSpPr>
          <p:spPr bwMode="auto">
            <a:xfrm>
              <a:off x="10031010" y="5222726"/>
              <a:ext cx="171450" cy="168275"/>
            </a:xfrm>
            <a:custGeom>
              <a:avLst/>
              <a:gdLst>
                <a:gd name="T0" fmla="*/ 4 w 108"/>
                <a:gd name="T1" fmla="*/ 92 h 106"/>
                <a:gd name="T2" fmla="*/ 4 w 108"/>
                <a:gd name="T3" fmla="*/ 92 h 106"/>
                <a:gd name="T4" fmla="*/ 12 w 108"/>
                <a:gd name="T5" fmla="*/ 100 h 106"/>
                <a:gd name="T6" fmla="*/ 22 w 108"/>
                <a:gd name="T7" fmla="*/ 104 h 106"/>
                <a:gd name="T8" fmla="*/ 34 w 108"/>
                <a:gd name="T9" fmla="*/ 106 h 106"/>
                <a:gd name="T10" fmla="*/ 46 w 108"/>
                <a:gd name="T11" fmla="*/ 104 h 106"/>
                <a:gd name="T12" fmla="*/ 60 w 108"/>
                <a:gd name="T13" fmla="*/ 102 h 106"/>
                <a:gd name="T14" fmla="*/ 60 w 108"/>
                <a:gd name="T15" fmla="*/ 102 h 106"/>
                <a:gd name="T16" fmla="*/ 72 w 108"/>
                <a:gd name="T17" fmla="*/ 98 h 106"/>
                <a:gd name="T18" fmla="*/ 82 w 108"/>
                <a:gd name="T19" fmla="*/ 94 h 106"/>
                <a:gd name="T20" fmla="*/ 92 w 108"/>
                <a:gd name="T21" fmla="*/ 86 h 106"/>
                <a:gd name="T22" fmla="*/ 102 w 108"/>
                <a:gd name="T23" fmla="*/ 72 h 106"/>
                <a:gd name="T24" fmla="*/ 102 w 108"/>
                <a:gd name="T25" fmla="*/ 72 h 106"/>
                <a:gd name="T26" fmla="*/ 106 w 108"/>
                <a:gd name="T27" fmla="*/ 66 h 106"/>
                <a:gd name="T28" fmla="*/ 108 w 108"/>
                <a:gd name="T29" fmla="*/ 60 h 106"/>
                <a:gd name="T30" fmla="*/ 106 w 108"/>
                <a:gd name="T31" fmla="*/ 48 h 106"/>
                <a:gd name="T32" fmla="*/ 104 w 108"/>
                <a:gd name="T33" fmla="*/ 38 h 106"/>
                <a:gd name="T34" fmla="*/ 98 w 108"/>
                <a:gd name="T35" fmla="*/ 26 h 106"/>
                <a:gd name="T36" fmla="*/ 84 w 108"/>
                <a:gd name="T37" fmla="*/ 10 h 106"/>
                <a:gd name="T38" fmla="*/ 78 w 108"/>
                <a:gd name="T39" fmla="*/ 4 h 106"/>
                <a:gd name="T40" fmla="*/ 74 w 108"/>
                <a:gd name="T41" fmla="*/ 0 h 106"/>
                <a:gd name="T42" fmla="*/ 72 w 108"/>
                <a:gd name="T43" fmla="*/ 0 h 106"/>
                <a:gd name="T44" fmla="*/ 72 w 108"/>
                <a:gd name="T45" fmla="*/ 0 h 106"/>
                <a:gd name="T46" fmla="*/ 66 w 108"/>
                <a:gd name="T47" fmla="*/ 2 h 106"/>
                <a:gd name="T48" fmla="*/ 54 w 108"/>
                <a:gd name="T49" fmla="*/ 6 h 106"/>
                <a:gd name="T50" fmla="*/ 38 w 108"/>
                <a:gd name="T51" fmla="*/ 16 h 106"/>
                <a:gd name="T52" fmla="*/ 16 w 108"/>
                <a:gd name="T53" fmla="*/ 36 h 106"/>
                <a:gd name="T54" fmla="*/ 16 w 108"/>
                <a:gd name="T55" fmla="*/ 36 h 106"/>
                <a:gd name="T56" fmla="*/ 6 w 108"/>
                <a:gd name="T57" fmla="*/ 52 h 106"/>
                <a:gd name="T58" fmla="*/ 0 w 108"/>
                <a:gd name="T59" fmla="*/ 66 h 106"/>
                <a:gd name="T60" fmla="*/ 0 w 108"/>
                <a:gd name="T61" fmla="*/ 72 h 106"/>
                <a:gd name="T62" fmla="*/ 0 w 108"/>
                <a:gd name="T63" fmla="*/ 80 h 106"/>
                <a:gd name="T64" fmla="*/ 2 w 108"/>
                <a:gd name="T65" fmla="*/ 86 h 106"/>
                <a:gd name="T66" fmla="*/ 4 w 108"/>
                <a:gd name="T67" fmla="*/ 92 h 106"/>
                <a:gd name="T68" fmla="*/ 4 w 108"/>
                <a:gd name="T69" fmla="*/ 92 h 106"/>
                <a:gd name="T70" fmla="*/ 68 w 108"/>
                <a:gd name="T71" fmla="*/ 22 h 106"/>
                <a:gd name="T72" fmla="*/ 68 w 108"/>
                <a:gd name="T73" fmla="*/ 22 h 106"/>
                <a:gd name="T74" fmla="*/ 74 w 108"/>
                <a:gd name="T75" fmla="*/ 30 h 106"/>
                <a:gd name="T76" fmla="*/ 82 w 108"/>
                <a:gd name="T77" fmla="*/ 42 h 106"/>
                <a:gd name="T78" fmla="*/ 86 w 108"/>
                <a:gd name="T79" fmla="*/ 52 h 106"/>
                <a:gd name="T80" fmla="*/ 86 w 108"/>
                <a:gd name="T81" fmla="*/ 56 h 106"/>
                <a:gd name="T82" fmla="*/ 84 w 108"/>
                <a:gd name="T83" fmla="*/ 62 h 106"/>
                <a:gd name="T84" fmla="*/ 84 w 108"/>
                <a:gd name="T85" fmla="*/ 62 h 106"/>
                <a:gd name="T86" fmla="*/ 78 w 108"/>
                <a:gd name="T87" fmla="*/ 70 h 106"/>
                <a:gd name="T88" fmla="*/ 72 w 108"/>
                <a:gd name="T89" fmla="*/ 76 h 106"/>
                <a:gd name="T90" fmla="*/ 66 w 108"/>
                <a:gd name="T91" fmla="*/ 78 h 106"/>
                <a:gd name="T92" fmla="*/ 56 w 108"/>
                <a:gd name="T93" fmla="*/ 82 h 106"/>
                <a:gd name="T94" fmla="*/ 40 w 108"/>
                <a:gd name="T95" fmla="*/ 86 h 106"/>
                <a:gd name="T96" fmla="*/ 40 w 108"/>
                <a:gd name="T97" fmla="*/ 86 h 106"/>
                <a:gd name="T98" fmla="*/ 34 w 108"/>
                <a:gd name="T99" fmla="*/ 86 h 106"/>
                <a:gd name="T100" fmla="*/ 30 w 108"/>
                <a:gd name="T101" fmla="*/ 86 h 106"/>
                <a:gd name="T102" fmla="*/ 26 w 108"/>
                <a:gd name="T103" fmla="*/ 84 h 106"/>
                <a:gd name="T104" fmla="*/ 22 w 108"/>
                <a:gd name="T105" fmla="*/ 80 h 106"/>
                <a:gd name="T106" fmla="*/ 22 w 108"/>
                <a:gd name="T107" fmla="*/ 80 h 106"/>
                <a:gd name="T108" fmla="*/ 20 w 108"/>
                <a:gd name="T109" fmla="*/ 76 h 106"/>
                <a:gd name="T110" fmla="*/ 22 w 108"/>
                <a:gd name="T111" fmla="*/ 68 h 106"/>
                <a:gd name="T112" fmla="*/ 24 w 108"/>
                <a:gd name="T113" fmla="*/ 60 h 106"/>
                <a:gd name="T114" fmla="*/ 32 w 108"/>
                <a:gd name="T115" fmla="*/ 50 h 106"/>
                <a:gd name="T116" fmla="*/ 32 w 108"/>
                <a:gd name="T117" fmla="*/ 50 h 106"/>
                <a:gd name="T118" fmla="*/ 44 w 108"/>
                <a:gd name="T119" fmla="*/ 38 h 106"/>
                <a:gd name="T120" fmla="*/ 54 w 108"/>
                <a:gd name="T121" fmla="*/ 30 h 106"/>
                <a:gd name="T122" fmla="*/ 68 w 108"/>
                <a:gd name="T123" fmla="*/ 22 h 106"/>
                <a:gd name="T124" fmla="*/ 68 w 108"/>
                <a:gd name="T12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100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2"/>
            <p:cNvSpPr>
              <a:spLocks/>
            </p:cNvSpPr>
            <p:nvPr/>
          </p:nvSpPr>
          <p:spPr bwMode="auto">
            <a:xfrm>
              <a:off x="10567585" y="5038576"/>
              <a:ext cx="193675" cy="333375"/>
            </a:xfrm>
            <a:custGeom>
              <a:avLst/>
              <a:gdLst>
                <a:gd name="T0" fmla="*/ 0 w 122"/>
                <a:gd name="T1" fmla="*/ 106 h 210"/>
                <a:gd name="T2" fmla="*/ 0 w 122"/>
                <a:gd name="T3" fmla="*/ 106 h 210"/>
                <a:gd name="T4" fmla="*/ 2 w 122"/>
                <a:gd name="T5" fmla="*/ 128 h 210"/>
                <a:gd name="T6" fmla="*/ 8 w 122"/>
                <a:gd name="T7" fmla="*/ 148 h 210"/>
                <a:gd name="T8" fmla="*/ 14 w 122"/>
                <a:gd name="T9" fmla="*/ 164 h 210"/>
                <a:gd name="T10" fmla="*/ 22 w 122"/>
                <a:gd name="T11" fmla="*/ 180 h 210"/>
                <a:gd name="T12" fmla="*/ 32 w 122"/>
                <a:gd name="T13" fmla="*/ 192 h 210"/>
                <a:gd name="T14" fmla="*/ 44 w 122"/>
                <a:gd name="T15" fmla="*/ 202 h 210"/>
                <a:gd name="T16" fmla="*/ 56 w 122"/>
                <a:gd name="T17" fmla="*/ 208 h 210"/>
                <a:gd name="T18" fmla="*/ 68 w 122"/>
                <a:gd name="T19" fmla="*/ 210 h 210"/>
                <a:gd name="T20" fmla="*/ 68 w 122"/>
                <a:gd name="T21" fmla="*/ 210 h 210"/>
                <a:gd name="T22" fmla="*/ 80 w 122"/>
                <a:gd name="T23" fmla="*/ 206 h 210"/>
                <a:gd name="T24" fmla="*/ 90 w 122"/>
                <a:gd name="T25" fmla="*/ 200 h 210"/>
                <a:gd name="T26" fmla="*/ 100 w 122"/>
                <a:gd name="T27" fmla="*/ 190 h 210"/>
                <a:gd name="T28" fmla="*/ 108 w 122"/>
                <a:gd name="T29" fmla="*/ 176 h 210"/>
                <a:gd name="T30" fmla="*/ 114 w 122"/>
                <a:gd name="T31" fmla="*/ 162 h 210"/>
                <a:gd name="T32" fmla="*/ 120 w 122"/>
                <a:gd name="T33" fmla="*/ 144 h 210"/>
                <a:gd name="T34" fmla="*/ 122 w 122"/>
                <a:gd name="T35" fmla="*/ 124 h 210"/>
                <a:gd name="T36" fmla="*/ 122 w 122"/>
                <a:gd name="T37" fmla="*/ 102 h 210"/>
                <a:gd name="T38" fmla="*/ 122 w 122"/>
                <a:gd name="T39" fmla="*/ 102 h 210"/>
                <a:gd name="T40" fmla="*/ 118 w 122"/>
                <a:gd name="T41" fmla="*/ 82 h 210"/>
                <a:gd name="T42" fmla="*/ 114 w 122"/>
                <a:gd name="T43" fmla="*/ 62 h 210"/>
                <a:gd name="T44" fmla="*/ 106 w 122"/>
                <a:gd name="T45" fmla="*/ 44 h 210"/>
                <a:gd name="T46" fmla="*/ 98 w 122"/>
                <a:gd name="T47" fmla="*/ 30 h 210"/>
                <a:gd name="T48" fmla="*/ 88 w 122"/>
                <a:gd name="T49" fmla="*/ 16 h 210"/>
                <a:gd name="T50" fmla="*/ 78 w 122"/>
                <a:gd name="T51" fmla="*/ 8 h 210"/>
                <a:gd name="T52" fmla="*/ 66 w 122"/>
                <a:gd name="T53" fmla="*/ 2 h 210"/>
                <a:gd name="T54" fmla="*/ 54 w 122"/>
                <a:gd name="T55" fmla="*/ 0 h 210"/>
                <a:gd name="T56" fmla="*/ 54 w 122"/>
                <a:gd name="T57" fmla="*/ 0 h 210"/>
                <a:gd name="T58" fmla="*/ 42 w 122"/>
                <a:gd name="T59" fmla="*/ 2 h 210"/>
                <a:gd name="T60" fmla="*/ 30 w 122"/>
                <a:gd name="T61" fmla="*/ 10 h 210"/>
                <a:gd name="T62" fmla="*/ 20 w 122"/>
                <a:gd name="T63" fmla="*/ 20 h 210"/>
                <a:gd name="T64" fmla="*/ 12 w 122"/>
                <a:gd name="T65" fmla="*/ 32 h 210"/>
                <a:gd name="T66" fmla="*/ 6 w 122"/>
                <a:gd name="T67" fmla="*/ 48 h 210"/>
                <a:gd name="T68" fmla="*/ 2 w 122"/>
                <a:gd name="T69" fmla="*/ 66 h 210"/>
                <a:gd name="T70" fmla="*/ 0 w 122"/>
                <a:gd name="T71" fmla="*/ 86 h 210"/>
                <a:gd name="T72" fmla="*/ 0 w 122"/>
                <a:gd name="T73" fmla="*/ 106 h 210"/>
                <a:gd name="T74" fmla="*/ 0 w 122"/>
                <a:gd name="T75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10573935" y="5063976"/>
              <a:ext cx="165100" cy="282575"/>
            </a:xfrm>
            <a:custGeom>
              <a:avLst/>
              <a:gdLst>
                <a:gd name="T0" fmla="*/ 0 w 104"/>
                <a:gd name="T1" fmla="*/ 90 h 178"/>
                <a:gd name="T2" fmla="*/ 0 w 104"/>
                <a:gd name="T3" fmla="*/ 90 h 178"/>
                <a:gd name="T4" fmla="*/ 2 w 104"/>
                <a:gd name="T5" fmla="*/ 108 h 178"/>
                <a:gd name="T6" fmla="*/ 6 w 104"/>
                <a:gd name="T7" fmla="*/ 126 h 178"/>
                <a:gd name="T8" fmla="*/ 12 w 104"/>
                <a:gd name="T9" fmla="*/ 140 h 178"/>
                <a:gd name="T10" fmla="*/ 20 w 104"/>
                <a:gd name="T11" fmla="*/ 154 h 178"/>
                <a:gd name="T12" fmla="*/ 28 w 104"/>
                <a:gd name="T13" fmla="*/ 164 h 178"/>
                <a:gd name="T14" fmla="*/ 36 w 104"/>
                <a:gd name="T15" fmla="*/ 172 h 178"/>
                <a:gd name="T16" fmla="*/ 46 w 104"/>
                <a:gd name="T17" fmla="*/ 176 h 178"/>
                <a:gd name="T18" fmla="*/ 58 w 104"/>
                <a:gd name="T19" fmla="*/ 178 h 178"/>
                <a:gd name="T20" fmla="*/ 58 w 104"/>
                <a:gd name="T21" fmla="*/ 178 h 178"/>
                <a:gd name="T22" fmla="*/ 68 w 104"/>
                <a:gd name="T23" fmla="*/ 176 h 178"/>
                <a:gd name="T24" fmla="*/ 76 w 104"/>
                <a:gd name="T25" fmla="*/ 170 h 178"/>
                <a:gd name="T26" fmla="*/ 86 w 104"/>
                <a:gd name="T27" fmla="*/ 162 h 178"/>
                <a:gd name="T28" fmla="*/ 92 w 104"/>
                <a:gd name="T29" fmla="*/ 150 h 178"/>
                <a:gd name="T30" fmla="*/ 98 w 104"/>
                <a:gd name="T31" fmla="*/ 138 h 178"/>
                <a:gd name="T32" fmla="*/ 102 w 104"/>
                <a:gd name="T33" fmla="*/ 122 h 178"/>
                <a:gd name="T34" fmla="*/ 104 w 104"/>
                <a:gd name="T35" fmla="*/ 104 h 178"/>
                <a:gd name="T36" fmla="*/ 104 w 104"/>
                <a:gd name="T37" fmla="*/ 86 h 178"/>
                <a:gd name="T38" fmla="*/ 104 w 104"/>
                <a:gd name="T39" fmla="*/ 86 h 178"/>
                <a:gd name="T40" fmla="*/ 102 w 104"/>
                <a:gd name="T41" fmla="*/ 68 h 178"/>
                <a:gd name="T42" fmla="*/ 96 w 104"/>
                <a:gd name="T43" fmla="*/ 52 h 178"/>
                <a:gd name="T44" fmla="*/ 92 w 104"/>
                <a:gd name="T45" fmla="*/ 38 h 178"/>
                <a:gd name="T46" fmla="*/ 84 w 104"/>
                <a:gd name="T47" fmla="*/ 24 h 178"/>
                <a:gd name="T48" fmla="*/ 76 w 104"/>
                <a:gd name="T49" fmla="*/ 14 h 178"/>
                <a:gd name="T50" fmla="*/ 66 w 104"/>
                <a:gd name="T51" fmla="*/ 6 h 178"/>
                <a:gd name="T52" fmla="*/ 56 w 104"/>
                <a:gd name="T53" fmla="*/ 2 h 178"/>
                <a:gd name="T54" fmla="*/ 46 w 104"/>
                <a:gd name="T55" fmla="*/ 0 h 178"/>
                <a:gd name="T56" fmla="*/ 46 w 104"/>
                <a:gd name="T57" fmla="*/ 0 h 178"/>
                <a:gd name="T58" fmla="*/ 36 w 104"/>
                <a:gd name="T59" fmla="*/ 2 h 178"/>
                <a:gd name="T60" fmla="*/ 26 w 104"/>
                <a:gd name="T61" fmla="*/ 8 h 178"/>
                <a:gd name="T62" fmla="*/ 18 w 104"/>
                <a:gd name="T63" fmla="*/ 16 h 178"/>
                <a:gd name="T64" fmla="*/ 12 w 104"/>
                <a:gd name="T65" fmla="*/ 28 h 178"/>
                <a:gd name="T66" fmla="*/ 6 w 104"/>
                <a:gd name="T67" fmla="*/ 40 h 178"/>
                <a:gd name="T68" fmla="*/ 2 w 104"/>
                <a:gd name="T69" fmla="*/ 56 h 178"/>
                <a:gd name="T70" fmla="*/ 0 w 104"/>
                <a:gd name="T71" fmla="*/ 72 h 178"/>
                <a:gd name="T72" fmla="*/ 0 w 104"/>
                <a:gd name="T73" fmla="*/ 90 h 178"/>
                <a:gd name="T74" fmla="*/ 0 w 104"/>
                <a:gd name="T75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10589810" y="5267176"/>
              <a:ext cx="133350" cy="79375"/>
            </a:xfrm>
            <a:custGeom>
              <a:avLst/>
              <a:gdLst>
                <a:gd name="T0" fmla="*/ 34 w 84"/>
                <a:gd name="T1" fmla="*/ 0 h 50"/>
                <a:gd name="T2" fmla="*/ 34 w 84"/>
                <a:gd name="T3" fmla="*/ 0 h 50"/>
                <a:gd name="T4" fmla="*/ 46 w 84"/>
                <a:gd name="T5" fmla="*/ 4 h 50"/>
                <a:gd name="T6" fmla="*/ 58 w 84"/>
                <a:gd name="T7" fmla="*/ 8 h 50"/>
                <a:gd name="T8" fmla="*/ 70 w 84"/>
                <a:gd name="T9" fmla="*/ 14 h 50"/>
                <a:gd name="T10" fmla="*/ 84 w 84"/>
                <a:gd name="T11" fmla="*/ 18 h 50"/>
                <a:gd name="T12" fmla="*/ 84 w 84"/>
                <a:gd name="T13" fmla="*/ 18 h 50"/>
                <a:gd name="T14" fmla="*/ 76 w 84"/>
                <a:gd name="T15" fmla="*/ 32 h 50"/>
                <a:gd name="T16" fmla="*/ 68 w 84"/>
                <a:gd name="T17" fmla="*/ 42 h 50"/>
                <a:gd name="T18" fmla="*/ 58 w 84"/>
                <a:gd name="T19" fmla="*/ 48 h 50"/>
                <a:gd name="T20" fmla="*/ 48 w 84"/>
                <a:gd name="T21" fmla="*/ 50 h 50"/>
                <a:gd name="T22" fmla="*/ 48 w 84"/>
                <a:gd name="T23" fmla="*/ 50 h 50"/>
                <a:gd name="T24" fmla="*/ 40 w 84"/>
                <a:gd name="T25" fmla="*/ 50 h 50"/>
                <a:gd name="T26" fmla="*/ 34 w 84"/>
                <a:gd name="T27" fmla="*/ 48 h 50"/>
                <a:gd name="T28" fmla="*/ 26 w 84"/>
                <a:gd name="T29" fmla="*/ 44 h 50"/>
                <a:gd name="T30" fmla="*/ 20 w 84"/>
                <a:gd name="T31" fmla="*/ 38 h 50"/>
                <a:gd name="T32" fmla="*/ 8 w 84"/>
                <a:gd name="T33" fmla="*/ 24 h 50"/>
                <a:gd name="T34" fmla="*/ 0 w 84"/>
                <a:gd name="T35" fmla="*/ 6 h 50"/>
                <a:gd name="T36" fmla="*/ 0 w 84"/>
                <a:gd name="T37" fmla="*/ 6 h 50"/>
                <a:gd name="T38" fmla="*/ 16 w 84"/>
                <a:gd name="T39" fmla="*/ 2 h 50"/>
                <a:gd name="T40" fmla="*/ 34 w 84"/>
                <a:gd name="T41" fmla="*/ 0 h 50"/>
                <a:gd name="T42" fmla="*/ 34 w 84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06"/>
            <p:cNvSpPr>
              <a:spLocks noEditPoints="1"/>
            </p:cNvSpPr>
            <p:nvPr/>
          </p:nvSpPr>
          <p:spPr bwMode="auto">
            <a:xfrm>
              <a:off x="9811935" y="4994126"/>
              <a:ext cx="876300" cy="457200"/>
            </a:xfrm>
            <a:custGeom>
              <a:avLst/>
              <a:gdLst>
                <a:gd name="T0" fmla="*/ 16 w 552"/>
                <a:gd name="T1" fmla="*/ 68 h 288"/>
                <a:gd name="T2" fmla="*/ 42 w 552"/>
                <a:gd name="T3" fmla="*/ 80 h 288"/>
                <a:gd name="T4" fmla="*/ 118 w 552"/>
                <a:gd name="T5" fmla="*/ 84 h 288"/>
                <a:gd name="T6" fmla="*/ 176 w 552"/>
                <a:gd name="T7" fmla="*/ 102 h 288"/>
                <a:gd name="T8" fmla="*/ 180 w 552"/>
                <a:gd name="T9" fmla="*/ 140 h 288"/>
                <a:gd name="T10" fmla="*/ 184 w 552"/>
                <a:gd name="T11" fmla="*/ 182 h 288"/>
                <a:gd name="T12" fmla="*/ 212 w 552"/>
                <a:gd name="T13" fmla="*/ 228 h 288"/>
                <a:gd name="T14" fmla="*/ 222 w 552"/>
                <a:gd name="T15" fmla="*/ 236 h 288"/>
                <a:gd name="T16" fmla="*/ 252 w 552"/>
                <a:gd name="T17" fmla="*/ 248 h 288"/>
                <a:gd name="T18" fmla="*/ 280 w 552"/>
                <a:gd name="T19" fmla="*/ 262 h 288"/>
                <a:gd name="T20" fmla="*/ 308 w 552"/>
                <a:gd name="T21" fmla="*/ 270 h 288"/>
                <a:gd name="T22" fmla="*/ 348 w 552"/>
                <a:gd name="T23" fmla="*/ 284 h 288"/>
                <a:gd name="T24" fmla="*/ 394 w 552"/>
                <a:gd name="T25" fmla="*/ 288 h 288"/>
                <a:gd name="T26" fmla="*/ 416 w 552"/>
                <a:gd name="T27" fmla="*/ 272 h 288"/>
                <a:gd name="T28" fmla="*/ 420 w 552"/>
                <a:gd name="T29" fmla="*/ 246 h 288"/>
                <a:gd name="T30" fmla="*/ 446 w 552"/>
                <a:gd name="T31" fmla="*/ 244 h 288"/>
                <a:gd name="T32" fmla="*/ 492 w 552"/>
                <a:gd name="T33" fmla="*/ 232 h 288"/>
                <a:gd name="T34" fmla="*/ 534 w 552"/>
                <a:gd name="T35" fmla="*/ 202 h 288"/>
                <a:gd name="T36" fmla="*/ 550 w 552"/>
                <a:gd name="T37" fmla="*/ 168 h 288"/>
                <a:gd name="T38" fmla="*/ 550 w 552"/>
                <a:gd name="T39" fmla="*/ 114 h 288"/>
                <a:gd name="T40" fmla="*/ 528 w 552"/>
                <a:gd name="T41" fmla="*/ 72 h 288"/>
                <a:gd name="T42" fmla="*/ 480 w 552"/>
                <a:gd name="T43" fmla="*/ 38 h 288"/>
                <a:gd name="T44" fmla="*/ 378 w 552"/>
                <a:gd name="T45" fmla="*/ 10 h 288"/>
                <a:gd name="T46" fmla="*/ 240 w 552"/>
                <a:gd name="T47" fmla="*/ 6 h 288"/>
                <a:gd name="T48" fmla="*/ 92 w 552"/>
                <a:gd name="T49" fmla="*/ 4 h 288"/>
                <a:gd name="T50" fmla="*/ 28 w 552"/>
                <a:gd name="T51" fmla="*/ 0 h 288"/>
                <a:gd name="T52" fmla="*/ 6 w 552"/>
                <a:gd name="T53" fmla="*/ 14 h 288"/>
                <a:gd name="T54" fmla="*/ 6 w 552"/>
                <a:gd name="T55" fmla="*/ 56 h 288"/>
                <a:gd name="T56" fmla="*/ 456 w 552"/>
                <a:gd name="T57" fmla="*/ 218 h 288"/>
                <a:gd name="T58" fmla="*/ 392 w 552"/>
                <a:gd name="T59" fmla="*/ 220 h 288"/>
                <a:gd name="T60" fmla="*/ 394 w 552"/>
                <a:gd name="T61" fmla="*/ 250 h 288"/>
                <a:gd name="T62" fmla="*/ 396 w 552"/>
                <a:gd name="T63" fmla="*/ 258 h 288"/>
                <a:gd name="T64" fmla="*/ 380 w 552"/>
                <a:gd name="T65" fmla="*/ 264 h 288"/>
                <a:gd name="T66" fmla="*/ 340 w 552"/>
                <a:gd name="T67" fmla="*/ 258 h 288"/>
                <a:gd name="T68" fmla="*/ 314 w 552"/>
                <a:gd name="T69" fmla="*/ 244 h 288"/>
                <a:gd name="T70" fmla="*/ 294 w 552"/>
                <a:gd name="T71" fmla="*/ 240 h 288"/>
                <a:gd name="T72" fmla="*/ 278 w 552"/>
                <a:gd name="T73" fmla="*/ 236 h 288"/>
                <a:gd name="T74" fmla="*/ 250 w 552"/>
                <a:gd name="T75" fmla="*/ 210 h 288"/>
                <a:gd name="T76" fmla="*/ 240 w 552"/>
                <a:gd name="T77" fmla="*/ 214 h 288"/>
                <a:gd name="T78" fmla="*/ 222 w 552"/>
                <a:gd name="T79" fmla="*/ 204 h 288"/>
                <a:gd name="T80" fmla="*/ 204 w 552"/>
                <a:gd name="T81" fmla="*/ 144 h 288"/>
                <a:gd name="T82" fmla="*/ 218 w 552"/>
                <a:gd name="T83" fmla="*/ 104 h 288"/>
                <a:gd name="T84" fmla="*/ 202 w 552"/>
                <a:gd name="T85" fmla="*/ 84 h 288"/>
                <a:gd name="T86" fmla="*/ 126 w 552"/>
                <a:gd name="T87" fmla="*/ 62 h 288"/>
                <a:gd name="T88" fmla="*/ 108 w 552"/>
                <a:gd name="T89" fmla="*/ 60 h 288"/>
                <a:gd name="T90" fmla="*/ 38 w 552"/>
                <a:gd name="T91" fmla="*/ 54 h 288"/>
                <a:gd name="T92" fmla="*/ 24 w 552"/>
                <a:gd name="T93" fmla="*/ 40 h 288"/>
                <a:gd name="T94" fmla="*/ 30 w 552"/>
                <a:gd name="T95" fmla="*/ 24 h 288"/>
                <a:gd name="T96" fmla="*/ 90 w 552"/>
                <a:gd name="T97" fmla="*/ 28 h 288"/>
                <a:gd name="T98" fmla="*/ 242 w 552"/>
                <a:gd name="T99" fmla="*/ 30 h 288"/>
                <a:gd name="T100" fmla="*/ 408 w 552"/>
                <a:gd name="T101" fmla="*/ 40 h 288"/>
                <a:gd name="T102" fmla="*/ 482 w 552"/>
                <a:gd name="T103" fmla="*/ 66 h 288"/>
                <a:gd name="T104" fmla="*/ 520 w 552"/>
                <a:gd name="T105" fmla="*/ 104 h 288"/>
                <a:gd name="T106" fmla="*/ 526 w 552"/>
                <a:gd name="T107" fmla="*/ 162 h 288"/>
                <a:gd name="T108" fmla="*/ 510 w 552"/>
                <a:gd name="T109" fmla="*/ 192 h 288"/>
                <a:gd name="T110" fmla="*/ 470 w 552"/>
                <a:gd name="T111" fmla="*/ 2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7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10116735" y="5219551"/>
              <a:ext cx="542925" cy="212725"/>
            </a:xfrm>
            <a:custGeom>
              <a:avLst/>
              <a:gdLst>
                <a:gd name="T0" fmla="*/ 58 w 342"/>
                <a:gd name="T1" fmla="*/ 30 h 134"/>
                <a:gd name="T2" fmla="*/ 62 w 342"/>
                <a:gd name="T3" fmla="*/ 60 h 134"/>
                <a:gd name="T4" fmla="*/ 66 w 342"/>
                <a:gd name="T5" fmla="*/ 68 h 134"/>
                <a:gd name="T6" fmla="*/ 78 w 342"/>
                <a:gd name="T7" fmla="*/ 74 h 134"/>
                <a:gd name="T8" fmla="*/ 102 w 342"/>
                <a:gd name="T9" fmla="*/ 74 h 134"/>
                <a:gd name="T10" fmla="*/ 114 w 342"/>
                <a:gd name="T11" fmla="*/ 70 h 134"/>
                <a:gd name="T12" fmla="*/ 122 w 342"/>
                <a:gd name="T13" fmla="*/ 84 h 134"/>
                <a:gd name="T14" fmla="*/ 136 w 342"/>
                <a:gd name="T15" fmla="*/ 94 h 134"/>
                <a:gd name="T16" fmla="*/ 150 w 342"/>
                <a:gd name="T17" fmla="*/ 96 h 134"/>
                <a:gd name="T18" fmla="*/ 166 w 342"/>
                <a:gd name="T19" fmla="*/ 90 h 134"/>
                <a:gd name="T20" fmla="*/ 172 w 342"/>
                <a:gd name="T21" fmla="*/ 84 h 134"/>
                <a:gd name="T22" fmla="*/ 178 w 342"/>
                <a:gd name="T23" fmla="*/ 72 h 134"/>
                <a:gd name="T24" fmla="*/ 186 w 342"/>
                <a:gd name="T25" fmla="*/ 68 h 134"/>
                <a:gd name="T26" fmla="*/ 210 w 342"/>
                <a:gd name="T27" fmla="*/ 64 h 134"/>
                <a:gd name="T28" fmla="*/ 232 w 342"/>
                <a:gd name="T29" fmla="*/ 60 h 134"/>
                <a:gd name="T30" fmla="*/ 282 w 342"/>
                <a:gd name="T31" fmla="*/ 42 h 134"/>
                <a:gd name="T32" fmla="*/ 320 w 342"/>
                <a:gd name="T33" fmla="*/ 30 h 134"/>
                <a:gd name="T34" fmla="*/ 332 w 342"/>
                <a:gd name="T35" fmla="*/ 30 h 134"/>
                <a:gd name="T36" fmla="*/ 342 w 342"/>
                <a:gd name="T37" fmla="*/ 34 h 134"/>
                <a:gd name="T38" fmla="*/ 330 w 342"/>
                <a:gd name="T39" fmla="*/ 56 h 134"/>
                <a:gd name="T40" fmla="*/ 316 w 342"/>
                <a:gd name="T41" fmla="*/ 70 h 134"/>
                <a:gd name="T42" fmla="*/ 282 w 342"/>
                <a:gd name="T43" fmla="*/ 84 h 134"/>
                <a:gd name="T44" fmla="*/ 266 w 342"/>
                <a:gd name="T45" fmla="*/ 88 h 134"/>
                <a:gd name="T46" fmla="*/ 224 w 342"/>
                <a:gd name="T47" fmla="*/ 92 h 134"/>
                <a:gd name="T48" fmla="*/ 198 w 342"/>
                <a:gd name="T49" fmla="*/ 90 h 134"/>
                <a:gd name="T50" fmla="*/ 202 w 342"/>
                <a:gd name="T51" fmla="*/ 92 h 134"/>
                <a:gd name="T52" fmla="*/ 214 w 342"/>
                <a:gd name="T53" fmla="*/ 104 h 134"/>
                <a:gd name="T54" fmla="*/ 216 w 342"/>
                <a:gd name="T55" fmla="*/ 116 h 134"/>
                <a:gd name="T56" fmla="*/ 214 w 342"/>
                <a:gd name="T57" fmla="*/ 124 h 134"/>
                <a:gd name="T58" fmla="*/ 200 w 342"/>
                <a:gd name="T59" fmla="*/ 134 h 134"/>
                <a:gd name="T60" fmla="*/ 182 w 342"/>
                <a:gd name="T61" fmla="*/ 134 h 134"/>
                <a:gd name="T62" fmla="*/ 146 w 342"/>
                <a:gd name="T63" fmla="*/ 128 h 134"/>
                <a:gd name="T64" fmla="*/ 138 w 342"/>
                <a:gd name="T65" fmla="*/ 126 h 134"/>
                <a:gd name="T66" fmla="*/ 120 w 342"/>
                <a:gd name="T67" fmla="*/ 118 h 134"/>
                <a:gd name="T68" fmla="*/ 112 w 342"/>
                <a:gd name="T69" fmla="*/ 108 h 134"/>
                <a:gd name="T70" fmla="*/ 90 w 342"/>
                <a:gd name="T71" fmla="*/ 108 h 134"/>
                <a:gd name="T72" fmla="*/ 82 w 342"/>
                <a:gd name="T73" fmla="*/ 106 h 134"/>
                <a:gd name="T74" fmla="*/ 64 w 342"/>
                <a:gd name="T75" fmla="*/ 94 h 134"/>
                <a:gd name="T76" fmla="*/ 54 w 342"/>
                <a:gd name="T77" fmla="*/ 84 h 134"/>
                <a:gd name="T78" fmla="*/ 50 w 342"/>
                <a:gd name="T79" fmla="*/ 84 h 134"/>
                <a:gd name="T80" fmla="*/ 34 w 342"/>
                <a:gd name="T81" fmla="*/ 82 h 134"/>
                <a:gd name="T82" fmla="*/ 28 w 342"/>
                <a:gd name="T83" fmla="*/ 78 h 134"/>
                <a:gd name="T84" fmla="*/ 16 w 342"/>
                <a:gd name="T85" fmla="*/ 62 h 134"/>
                <a:gd name="T86" fmla="*/ 6 w 342"/>
                <a:gd name="T87" fmla="*/ 38 h 134"/>
                <a:gd name="T88" fmla="*/ 0 w 342"/>
                <a:gd name="T89" fmla="*/ 12 h 134"/>
                <a:gd name="T90" fmla="*/ 0 w 342"/>
                <a:gd name="T91" fmla="*/ 0 h 134"/>
                <a:gd name="T92" fmla="*/ 0 w 342"/>
                <a:gd name="T93" fmla="*/ 0 h 134"/>
                <a:gd name="T94" fmla="*/ 8 w 342"/>
                <a:gd name="T95" fmla="*/ 16 h 134"/>
                <a:gd name="T96" fmla="*/ 12 w 342"/>
                <a:gd name="T97" fmla="*/ 22 h 134"/>
                <a:gd name="T98" fmla="*/ 34 w 342"/>
                <a:gd name="T99" fmla="*/ 30 h 134"/>
                <a:gd name="T100" fmla="*/ 58 w 342"/>
                <a:gd name="T101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10192935" y="5175101"/>
              <a:ext cx="63500" cy="184150"/>
            </a:xfrm>
            <a:custGeom>
              <a:avLst/>
              <a:gdLst>
                <a:gd name="T0" fmla="*/ 40 w 40"/>
                <a:gd name="T1" fmla="*/ 0 h 116"/>
                <a:gd name="T2" fmla="*/ 40 w 40"/>
                <a:gd name="T3" fmla="*/ 0 h 116"/>
                <a:gd name="T4" fmla="*/ 34 w 40"/>
                <a:gd name="T5" fmla="*/ 6 h 116"/>
                <a:gd name="T6" fmla="*/ 20 w 40"/>
                <a:gd name="T7" fmla="*/ 22 h 116"/>
                <a:gd name="T8" fmla="*/ 14 w 40"/>
                <a:gd name="T9" fmla="*/ 32 h 116"/>
                <a:gd name="T10" fmla="*/ 6 w 40"/>
                <a:gd name="T11" fmla="*/ 44 h 116"/>
                <a:gd name="T12" fmla="*/ 2 w 40"/>
                <a:gd name="T13" fmla="*/ 54 h 116"/>
                <a:gd name="T14" fmla="*/ 0 w 40"/>
                <a:gd name="T15" fmla="*/ 66 h 116"/>
                <a:gd name="T16" fmla="*/ 0 w 40"/>
                <a:gd name="T17" fmla="*/ 66 h 116"/>
                <a:gd name="T18" fmla="*/ 0 w 40"/>
                <a:gd name="T19" fmla="*/ 96 h 116"/>
                <a:gd name="T20" fmla="*/ 0 w 40"/>
                <a:gd name="T21" fmla="*/ 106 h 116"/>
                <a:gd name="T22" fmla="*/ 2 w 40"/>
                <a:gd name="T23" fmla="*/ 110 h 116"/>
                <a:gd name="T24" fmla="*/ 2 w 40"/>
                <a:gd name="T25" fmla="*/ 110 h 116"/>
                <a:gd name="T26" fmla="*/ 8 w 40"/>
                <a:gd name="T27" fmla="*/ 116 h 116"/>
                <a:gd name="T28" fmla="*/ 8 w 40"/>
                <a:gd name="T29" fmla="*/ 116 h 116"/>
                <a:gd name="T30" fmla="*/ 8 w 40"/>
                <a:gd name="T31" fmla="*/ 116 h 116"/>
                <a:gd name="T32" fmla="*/ 6 w 40"/>
                <a:gd name="T33" fmla="*/ 90 h 116"/>
                <a:gd name="T34" fmla="*/ 6 w 40"/>
                <a:gd name="T35" fmla="*/ 70 h 116"/>
                <a:gd name="T36" fmla="*/ 6 w 40"/>
                <a:gd name="T37" fmla="*/ 60 h 116"/>
                <a:gd name="T38" fmla="*/ 8 w 40"/>
                <a:gd name="T39" fmla="*/ 52 h 116"/>
                <a:gd name="T40" fmla="*/ 8 w 40"/>
                <a:gd name="T41" fmla="*/ 52 h 116"/>
                <a:gd name="T42" fmla="*/ 16 w 40"/>
                <a:gd name="T43" fmla="*/ 38 h 116"/>
                <a:gd name="T44" fmla="*/ 26 w 40"/>
                <a:gd name="T45" fmla="*/ 20 h 116"/>
                <a:gd name="T46" fmla="*/ 40 w 40"/>
                <a:gd name="T47" fmla="*/ 0 h 116"/>
                <a:gd name="T48" fmla="*/ 40 w 40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10275485" y="5260826"/>
              <a:ext cx="66675" cy="136525"/>
            </a:xfrm>
            <a:custGeom>
              <a:avLst/>
              <a:gdLst>
                <a:gd name="T0" fmla="*/ 42 w 42"/>
                <a:gd name="T1" fmla="*/ 0 h 86"/>
                <a:gd name="T2" fmla="*/ 42 w 42"/>
                <a:gd name="T3" fmla="*/ 0 h 86"/>
                <a:gd name="T4" fmla="*/ 24 w 42"/>
                <a:gd name="T5" fmla="*/ 18 h 86"/>
                <a:gd name="T6" fmla="*/ 10 w 42"/>
                <a:gd name="T7" fmla="*/ 36 h 86"/>
                <a:gd name="T8" fmla="*/ 4 w 42"/>
                <a:gd name="T9" fmla="*/ 44 h 86"/>
                <a:gd name="T10" fmla="*/ 2 w 42"/>
                <a:gd name="T11" fmla="*/ 52 h 86"/>
                <a:gd name="T12" fmla="*/ 2 w 42"/>
                <a:gd name="T13" fmla="*/ 52 h 86"/>
                <a:gd name="T14" fmla="*/ 0 w 42"/>
                <a:gd name="T15" fmla="*/ 58 h 86"/>
                <a:gd name="T16" fmla="*/ 0 w 42"/>
                <a:gd name="T17" fmla="*/ 66 h 86"/>
                <a:gd name="T18" fmla="*/ 4 w 42"/>
                <a:gd name="T19" fmla="*/ 78 h 86"/>
                <a:gd name="T20" fmla="*/ 8 w 42"/>
                <a:gd name="T21" fmla="*/ 86 h 86"/>
                <a:gd name="T22" fmla="*/ 10 w 42"/>
                <a:gd name="T23" fmla="*/ 86 h 86"/>
                <a:gd name="T24" fmla="*/ 12 w 42"/>
                <a:gd name="T25" fmla="*/ 86 h 86"/>
                <a:gd name="T26" fmla="*/ 12 w 42"/>
                <a:gd name="T27" fmla="*/ 86 h 86"/>
                <a:gd name="T28" fmla="*/ 14 w 42"/>
                <a:gd name="T29" fmla="*/ 84 h 86"/>
                <a:gd name="T30" fmla="*/ 14 w 42"/>
                <a:gd name="T31" fmla="*/ 80 h 86"/>
                <a:gd name="T32" fmla="*/ 12 w 42"/>
                <a:gd name="T33" fmla="*/ 72 h 86"/>
                <a:gd name="T34" fmla="*/ 10 w 42"/>
                <a:gd name="T35" fmla="*/ 60 h 86"/>
                <a:gd name="T36" fmla="*/ 12 w 42"/>
                <a:gd name="T37" fmla="*/ 52 h 86"/>
                <a:gd name="T38" fmla="*/ 14 w 42"/>
                <a:gd name="T39" fmla="*/ 44 h 86"/>
                <a:gd name="T40" fmla="*/ 14 w 42"/>
                <a:gd name="T41" fmla="*/ 44 h 86"/>
                <a:gd name="T42" fmla="*/ 22 w 42"/>
                <a:gd name="T43" fmla="*/ 28 h 86"/>
                <a:gd name="T44" fmla="*/ 32 w 42"/>
                <a:gd name="T45" fmla="*/ 14 h 86"/>
                <a:gd name="T46" fmla="*/ 42 w 42"/>
                <a:gd name="T47" fmla="*/ 0 h 86"/>
                <a:gd name="T48" fmla="*/ 42 w 42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9837335" y="5073501"/>
              <a:ext cx="342900" cy="76200"/>
            </a:xfrm>
            <a:custGeom>
              <a:avLst/>
              <a:gdLst>
                <a:gd name="T0" fmla="*/ 116 w 216"/>
                <a:gd name="T1" fmla="*/ 0 h 48"/>
                <a:gd name="T2" fmla="*/ 116 w 216"/>
                <a:gd name="T3" fmla="*/ 0 h 48"/>
                <a:gd name="T4" fmla="*/ 128 w 216"/>
                <a:gd name="T5" fmla="*/ 2 h 48"/>
                <a:gd name="T6" fmla="*/ 142 w 216"/>
                <a:gd name="T7" fmla="*/ 6 h 48"/>
                <a:gd name="T8" fmla="*/ 166 w 216"/>
                <a:gd name="T9" fmla="*/ 12 h 48"/>
                <a:gd name="T10" fmla="*/ 166 w 216"/>
                <a:gd name="T11" fmla="*/ 12 h 48"/>
                <a:gd name="T12" fmla="*/ 178 w 216"/>
                <a:gd name="T13" fmla="*/ 14 h 48"/>
                <a:gd name="T14" fmla="*/ 192 w 216"/>
                <a:gd name="T15" fmla="*/ 16 h 48"/>
                <a:gd name="T16" fmla="*/ 206 w 216"/>
                <a:gd name="T17" fmla="*/ 18 h 48"/>
                <a:gd name="T18" fmla="*/ 212 w 216"/>
                <a:gd name="T19" fmla="*/ 20 h 48"/>
                <a:gd name="T20" fmla="*/ 216 w 216"/>
                <a:gd name="T21" fmla="*/ 22 h 48"/>
                <a:gd name="T22" fmla="*/ 216 w 216"/>
                <a:gd name="T23" fmla="*/ 22 h 48"/>
                <a:gd name="T24" fmla="*/ 212 w 216"/>
                <a:gd name="T25" fmla="*/ 30 h 48"/>
                <a:gd name="T26" fmla="*/ 206 w 216"/>
                <a:gd name="T27" fmla="*/ 36 h 48"/>
                <a:gd name="T28" fmla="*/ 192 w 216"/>
                <a:gd name="T29" fmla="*/ 48 h 48"/>
                <a:gd name="T30" fmla="*/ 192 w 216"/>
                <a:gd name="T31" fmla="*/ 48 h 48"/>
                <a:gd name="T32" fmla="*/ 192 w 216"/>
                <a:gd name="T33" fmla="*/ 46 h 48"/>
                <a:gd name="T34" fmla="*/ 192 w 216"/>
                <a:gd name="T35" fmla="*/ 46 h 48"/>
                <a:gd name="T36" fmla="*/ 186 w 216"/>
                <a:gd name="T37" fmla="*/ 46 h 48"/>
                <a:gd name="T38" fmla="*/ 164 w 216"/>
                <a:gd name="T39" fmla="*/ 40 h 48"/>
                <a:gd name="T40" fmla="*/ 164 w 216"/>
                <a:gd name="T41" fmla="*/ 40 h 48"/>
                <a:gd name="T42" fmla="*/ 126 w 216"/>
                <a:gd name="T43" fmla="*/ 30 h 48"/>
                <a:gd name="T44" fmla="*/ 106 w 216"/>
                <a:gd name="T45" fmla="*/ 22 h 48"/>
                <a:gd name="T46" fmla="*/ 106 w 216"/>
                <a:gd name="T47" fmla="*/ 22 h 48"/>
                <a:gd name="T48" fmla="*/ 92 w 216"/>
                <a:gd name="T49" fmla="*/ 22 h 48"/>
                <a:gd name="T50" fmla="*/ 38 w 216"/>
                <a:gd name="T51" fmla="*/ 20 h 48"/>
                <a:gd name="T52" fmla="*/ 38 w 216"/>
                <a:gd name="T53" fmla="*/ 20 h 48"/>
                <a:gd name="T54" fmla="*/ 24 w 216"/>
                <a:gd name="T55" fmla="*/ 18 h 48"/>
                <a:gd name="T56" fmla="*/ 14 w 216"/>
                <a:gd name="T57" fmla="*/ 14 h 48"/>
                <a:gd name="T58" fmla="*/ 6 w 216"/>
                <a:gd name="T59" fmla="*/ 8 h 48"/>
                <a:gd name="T60" fmla="*/ 0 w 216"/>
                <a:gd name="T61" fmla="*/ 0 h 48"/>
                <a:gd name="T62" fmla="*/ 0 w 216"/>
                <a:gd name="T63" fmla="*/ 0 h 48"/>
                <a:gd name="T64" fmla="*/ 14 w 216"/>
                <a:gd name="T65" fmla="*/ 4 h 48"/>
                <a:gd name="T66" fmla="*/ 14 w 216"/>
                <a:gd name="T67" fmla="*/ 4 h 48"/>
                <a:gd name="T68" fmla="*/ 40 w 216"/>
                <a:gd name="T69" fmla="*/ 4 h 48"/>
                <a:gd name="T70" fmla="*/ 66 w 216"/>
                <a:gd name="T71" fmla="*/ 2 h 48"/>
                <a:gd name="T72" fmla="*/ 90 w 216"/>
                <a:gd name="T73" fmla="*/ 0 h 48"/>
                <a:gd name="T74" fmla="*/ 116 w 216"/>
                <a:gd name="T75" fmla="*/ 0 h 48"/>
                <a:gd name="T76" fmla="*/ 116 w 216"/>
                <a:gd name="T7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15910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30312 L -0.16129 -0.29827 C -0.20226 -0.29919 -0.25834 -0.28023 -0.31372 -0.25017 C -0.37553 -0.21688 -0.42257 -0.18035 -0.45209 -0.14173 L -0.59219 0.03538 " pathEditMode="relative" rAng="-1319468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0" y="11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Z:\Diretoria\Projeto PE CONACI\Painel de Controle\atividades com anexo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21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Z:\Diretoria\Projeto PE CONACI\Painel de Controle\CONAC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1259632" y="2849107"/>
            <a:ext cx="1728192" cy="90145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 rot="20188690">
            <a:off x="9361981" y="3138693"/>
            <a:ext cx="730250" cy="339725"/>
            <a:chOff x="9811935" y="4994126"/>
            <a:chExt cx="949325" cy="457200"/>
          </a:xfrm>
        </p:grpSpPr>
        <p:sp>
          <p:nvSpPr>
            <p:cNvPr id="7" name="Freeform 98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99"/>
            <p:cNvSpPr>
              <a:spLocks noEditPoints="1"/>
            </p:cNvSpPr>
            <p:nvPr/>
          </p:nvSpPr>
          <p:spPr bwMode="auto">
            <a:xfrm>
              <a:off x="10031010" y="5222726"/>
              <a:ext cx="171450" cy="168275"/>
            </a:xfrm>
            <a:custGeom>
              <a:avLst/>
              <a:gdLst>
                <a:gd name="T0" fmla="*/ 4 w 108"/>
                <a:gd name="T1" fmla="*/ 92 h 106"/>
                <a:gd name="T2" fmla="*/ 4 w 108"/>
                <a:gd name="T3" fmla="*/ 92 h 106"/>
                <a:gd name="T4" fmla="*/ 12 w 108"/>
                <a:gd name="T5" fmla="*/ 100 h 106"/>
                <a:gd name="T6" fmla="*/ 22 w 108"/>
                <a:gd name="T7" fmla="*/ 104 h 106"/>
                <a:gd name="T8" fmla="*/ 34 w 108"/>
                <a:gd name="T9" fmla="*/ 106 h 106"/>
                <a:gd name="T10" fmla="*/ 46 w 108"/>
                <a:gd name="T11" fmla="*/ 104 h 106"/>
                <a:gd name="T12" fmla="*/ 60 w 108"/>
                <a:gd name="T13" fmla="*/ 102 h 106"/>
                <a:gd name="T14" fmla="*/ 60 w 108"/>
                <a:gd name="T15" fmla="*/ 102 h 106"/>
                <a:gd name="T16" fmla="*/ 72 w 108"/>
                <a:gd name="T17" fmla="*/ 98 h 106"/>
                <a:gd name="T18" fmla="*/ 82 w 108"/>
                <a:gd name="T19" fmla="*/ 94 h 106"/>
                <a:gd name="T20" fmla="*/ 92 w 108"/>
                <a:gd name="T21" fmla="*/ 86 h 106"/>
                <a:gd name="T22" fmla="*/ 102 w 108"/>
                <a:gd name="T23" fmla="*/ 72 h 106"/>
                <a:gd name="T24" fmla="*/ 102 w 108"/>
                <a:gd name="T25" fmla="*/ 72 h 106"/>
                <a:gd name="T26" fmla="*/ 106 w 108"/>
                <a:gd name="T27" fmla="*/ 66 h 106"/>
                <a:gd name="T28" fmla="*/ 108 w 108"/>
                <a:gd name="T29" fmla="*/ 60 h 106"/>
                <a:gd name="T30" fmla="*/ 106 w 108"/>
                <a:gd name="T31" fmla="*/ 48 h 106"/>
                <a:gd name="T32" fmla="*/ 104 w 108"/>
                <a:gd name="T33" fmla="*/ 38 h 106"/>
                <a:gd name="T34" fmla="*/ 98 w 108"/>
                <a:gd name="T35" fmla="*/ 26 h 106"/>
                <a:gd name="T36" fmla="*/ 84 w 108"/>
                <a:gd name="T37" fmla="*/ 10 h 106"/>
                <a:gd name="T38" fmla="*/ 78 w 108"/>
                <a:gd name="T39" fmla="*/ 4 h 106"/>
                <a:gd name="T40" fmla="*/ 74 w 108"/>
                <a:gd name="T41" fmla="*/ 0 h 106"/>
                <a:gd name="T42" fmla="*/ 72 w 108"/>
                <a:gd name="T43" fmla="*/ 0 h 106"/>
                <a:gd name="T44" fmla="*/ 72 w 108"/>
                <a:gd name="T45" fmla="*/ 0 h 106"/>
                <a:gd name="T46" fmla="*/ 66 w 108"/>
                <a:gd name="T47" fmla="*/ 2 h 106"/>
                <a:gd name="T48" fmla="*/ 54 w 108"/>
                <a:gd name="T49" fmla="*/ 6 h 106"/>
                <a:gd name="T50" fmla="*/ 38 w 108"/>
                <a:gd name="T51" fmla="*/ 16 h 106"/>
                <a:gd name="T52" fmla="*/ 16 w 108"/>
                <a:gd name="T53" fmla="*/ 36 h 106"/>
                <a:gd name="T54" fmla="*/ 16 w 108"/>
                <a:gd name="T55" fmla="*/ 36 h 106"/>
                <a:gd name="T56" fmla="*/ 6 w 108"/>
                <a:gd name="T57" fmla="*/ 52 h 106"/>
                <a:gd name="T58" fmla="*/ 0 w 108"/>
                <a:gd name="T59" fmla="*/ 66 h 106"/>
                <a:gd name="T60" fmla="*/ 0 w 108"/>
                <a:gd name="T61" fmla="*/ 72 h 106"/>
                <a:gd name="T62" fmla="*/ 0 w 108"/>
                <a:gd name="T63" fmla="*/ 80 h 106"/>
                <a:gd name="T64" fmla="*/ 2 w 108"/>
                <a:gd name="T65" fmla="*/ 86 h 106"/>
                <a:gd name="T66" fmla="*/ 4 w 108"/>
                <a:gd name="T67" fmla="*/ 92 h 106"/>
                <a:gd name="T68" fmla="*/ 4 w 108"/>
                <a:gd name="T69" fmla="*/ 92 h 106"/>
                <a:gd name="T70" fmla="*/ 68 w 108"/>
                <a:gd name="T71" fmla="*/ 22 h 106"/>
                <a:gd name="T72" fmla="*/ 68 w 108"/>
                <a:gd name="T73" fmla="*/ 22 h 106"/>
                <a:gd name="T74" fmla="*/ 74 w 108"/>
                <a:gd name="T75" fmla="*/ 30 h 106"/>
                <a:gd name="T76" fmla="*/ 82 w 108"/>
                <a:gd name="T77" fmla="*/ 42 h 106"/>
                <a:gd name="T78" fmla="*/ 86 w 108"/>
                <a:gd name="T79" fmla="*/ 52 h 106"/>
                <a:gd name="T80" fmla="*/ 86 w 108"/>
                <a:gd name="T81" fmla="*/ 56 h 106"/>
                <a:gd name="T82" fmla="*/ 84 w 108"/>
                <a:gd name="T83" fmla="*/ 62 h 106"/>
                <a:gd name="T84" fmla="*/ 84 w 108"/>
                <a:gd name="T85" fmla="*/ 62 h 106"/>
                <a:gd name="T86" fmla="*/ 78 w 108"/>
                <a:gd name="T87" fmla="*/ 70 h 106"/>
                <a:gd name="T88" fmla="*/ 72 w 108"/>
                <a:gd name="T89" fmla="*/ 76 h 106"/>
                <a:gd name="T90" fmla="*/ 66 w 108"/>
                <a:gd name="T91" fmla="*/ 78 h 106"/>
                <a:gd name="T92" fmla="*/ 56 w 108"/>
                <a:gd name="T93" fmla="*/ 82 h 106"/>
                <a:gd name="T94" fmla="*/ 40 w 108"/>
                <a:gd name="T95" fmla="*/ 86 h 106"/>
                <a:gd name="T96" fmla="*/ 40 w 108"/>
                <a:gd name="T97" fmla="*/ 86 h 106"/>
                <a:gd name="T98" fmla="*/ 34 w 108"/>
                <a:gd name="T99" fmla="*/ 86 h 106"/>
                <a:gd name="T100" fmla="*/ 30 w 108"/>
                <a:gd name="T101" fmla="*/ 86 h 106"/>
                <a:gd name="T102" fmla="*/ 26 w 108"/>
                <a:gd name="T103" fmla="*/ 84 h 106"/>
                <a:gd name="T104" fmla="*/ 22 w 108"/>
                <a:gd name="T105" fmla="*/ 80 h 106"/>
                <a:gd name="T106" fmla="*/ 22 w 108"/>
                <a:gd name="T107" fmla="*/ 80 h 106"/>
                <a:gd name="T108" fmla="*/ 20 w 108"/>
                <a:gd name="T109" fmla="*/ 76 h 106"/>
                <a:gd name="T110" fmla="*/ 22 w 108"/>
                <a:gd name="T111" fmla="*/ 68 h 106"/>
                <a:gd name="T112" fmla="*/ 24 w 108"/>
                <a:gd name="T113" fmla="*/ 60 h 106"/>
                <a:gd name="T114" fmla="*/ 32 w 108"/>
                <a:gd name="T115" fmla="*/ 50 h 106"/>
                <a:gd name="T116" fmla="*/ 32 w 108"/>
                <a:gd name="T117" fmla="*/ 50 h 106"/>
                <a:gd name="T118" fmla="*/ 44 w 108"/>
                <a:gd name="T119" fmla="*/ 38 h 106"/>
                <a:gd name="T120" fmla="*/ 54 w 108"/>
                <a:gd name="T121" fmla="*/ 30 h 106"/>
                <a:gd name="T122" fmla="*/ 68 w 108"/>
                <a:gd name="T123" fmla="*/ 22 h 106"/>
                <a:gd name="T124" fmla="*/ 68 w 108"/>
                <a:gd name="T12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100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2"/>
            <p:cNvSpPr>
              <a:spLocks/>
            </p:cNvSpPr>
            <p:nvPr/>
          </p:nvSpPr>
          <p:spPr bwMode="auto">
            <a:xfrm>
              <a:off x="10567585" y="5038576"/>
              <a:ext cx="193675" cy="333375"/>
            </a:xfrm>
            <a:custGeom>
              <a:avLst/>
              <a:gdLst>
                <a:gd name="T0" fmla="*/ 0 w 122"/>
                <a:gd name="T1" fmla="*/ 106 h 210"/>
                <a:gd name="T2" fmla="*/ 0 w 122"/>
                <a:gd name="T3" fmla="*/ 106 h 210"/>
                <a:gd name="T4" fmla="*/ 2 w 122"/>
                <a:gd name="T5" fmla="*/ 128 h 210"/>
                <a:gd name="T6" fmla="*/ 8 w 122"/>
                <a:gd name="T7" fmla="*/ 148 h 210"/>
                <a:gd name="T8" fmla="*/ 14 w 122"/>
                <a:gd name="T9" fmla="*/ 164 h 210"/>
                <a:gd name="T10" fmla="*/ 22 w 122"/>
                <a:gd name="T11" fmla="*/ 180 h 210"/>
                <a:gd name="T12" fmla="*/ 32 w 122"/>
                <a:gd name="T13" fmla="*/ 192 h 210"/>
                <a:gd name="T14" fmla="*/ 44 w 122"/>
                <a:gd name="T15" fmla="*/ 202 h 210"/>
                <a:gd name="T16" fmla="*/ 56 w 122"/>
                <a:gd name="T17" fmla="*/ 208 h 210"/>
                <a:gd name="T18" fmla="*/ 68 w 122"/>
                <a:gd name="T19" fmla="*/ 210 h 210"/>
                <a:gd name="T20" fmla="*/ 68 w 122"/>
                <a:gd name="T21" fmla="*/ 210 h 210"/>
                <a:gd name="T22" fmla="*/ 80 w 122"/>
                <a:gd name="T23" fmla="*/ 206 h 210"/>
                <a:gd name="T24" fmla="*/ 90 w 122"/>
                <a:gd name="T25" fmla="*/ 200 h 210"/>
                <a:gd name="T26" fmla="*/ 100 w 122"/>
                <a:gd name="T27" fmla="*/ 190 h 210"/>
                <a:gd name="T28" fmla="*/ 108 w 122"/>
                <a:gd name="T29" fmla="*/ 176 h 210"/>
                <a:gd name="T30" fmla="*/ 114 w 122"/>
                <a:gd name="T31" fmla="*/ 162 h 210"/>
                <a:gd name="T32" fmla="*/ 120 w 122"/>
                <a:gd name="T33" fmla="*/ 144 h 210"/>
                <a:gd name="T34" fmla="*/ 122 w 122"/>
                <a:gd name="T35" fmla="*/ 124 h 210"/>
                <a:gd name="T36" fmla="*/ 122 w 122"/>
                <a:gd name="T37" fmla="*/ 102 h 210"/>
                <a:gd name="T38" fmla="*/ 122 w 122"/>
                <a:gd name="T39" fmla="*/ 102 h 210"/>
                <a:gd name="T40" fmla="*/ 118 w 122"/>
                <a:gd name="T41" fmla="*/ 82 h 210"/>
                <a:gd name="T42" fmla="*/ 114 w 122"/>
                <a:gd name="T43" fmla="*/ 62 h 210"/>
                <a:gd name="T44" fmla="*/ 106 w 122"/>
                <a:gd name="T45" fmla="*/ 44 h 210"/>
                <a:gd name="T46" fmla="*/ 98 w 122"/>
                <a:gd name="T47" fmla="*/ 30 h 210"/>
                <a:gd name="T48" fmla="*/ 88 w 122"/>
                <a:gd name="T49" fmla="*/ 16 h 210"/>
                <a:gd name="T50" fmla="*/ 78 w 122"/>
                <a:gd name="T51" fmla="*/ 8 h 210"/>
                <a:gd name="T52" fmla="*/ 66 w 122"/>
                <a:gd name="T53" fmla="*/ 2 h 210"/>
                <a:gd name="T54" fmla="*/ 54 w 122"/>
                <a:gd name="T55" fmla="*/ 0 h 210"/>
                <a:gd name="T56" fmla="*/ 54 w 122"/>
                <a:gd name="T57" fmla="*/ 0 h 210"/>
                <a:gd name="T58" fmla="*/ 42 w 122"/>
                <a:gd name="T59" fmla="*/ 2 h 210"/>
                <a:gd name="T60" fmla="*/ 30 w 122"/>
                <a:gd name="T61" fmla="*/ 10 h 210"/>
                <a:gd name="T62" fmla="*/ 20 w 122"/>
                <a:gd name="T63" fmla="*/ 20 h 210"/>
                <a:gd name="T64" fmla="*/ 12 w 122"/>
                <a:gd name="T65" fmla="*/ 32 h 210"/>
                <a:gd name="T66" fmla="*/ 6 w 122"/>
                <a:gd name="T67" fmla="*/ 48 h 210"/>
                <a:gd name="T68" fmla="*/ 2 w 122"/>
                <a:gd name="T69" fmla="*/ 66 h 210"/>
                <a:gd name="T70" fmla="*/ 0 w 122"/>
                <a:gd name="T71" fmla="*/ 86 h 210"/>
                <a:gd name="T72" fmla="*/ 0 w 122"/>
                <a:gd name="T73" fmla="*/ 106 h 210"/>
                <a:gd name="T74" fmla="*/ 0 w 122"/>
                <a:gd name="T75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10573935" y="5063976"/>
              <a:ext cx="165100" cy="282575"/>
            </a:xfrm>
            <a:custGeom>
              <a:avLst/>
              <a:gdLst>
                <a:gd name="T0" fmla="*/ 0 w 104"/>
                <a:gd name="T1" fmla="*/ 90 h 178"/>
                <a:gd name="T2" fmla="*/ 0 w 104"/>
                <a:gd name="T3" fmla="*/ 90 h 178"/>
                <a:gd name="T4" fmla="*/ 2 w 104"/>
                <a:gd name="T5" fmla="*/ 108 h 178"/>
                <a:gd name="T6" fmla="*/ 6 w 104"/>
                <a:gd name="T7" fmla="*/ 126 h 178"/>
                <a:gd name="T8" fmla="*/ 12 w 104"/>
                <a:gd name="T9" fmla="*/ 140 h 178"/>
                <a:gd name="T10" fmla="*/ 20 w 104"/>
                <a:gd name="T11" fmla="*/ 154 h 178"/>
                <a:gd name="T12" fmla="*/ 28 w 104"/>
                <a:gd name="T13" fmla="*/ 164 h 178"/>
                <a:gd name="T14" fmla="*/ 36 w 104"/>
                <a:gd name="T15" fmla="*/ 172 h 178"/>
                <a:gd name="T16" fmla="*/ 46 w 104"/>
                <a:gd name="T17" fmla="*/ 176 h 178"/>
                <a:gd name="T18" fmla="*/ 58 w 104"/>
                <a:gd name="T19" fmla="*/ 178 h 178"/>
                <a:gd name="T20" fmla="*/ 58 w 104"/>
                <a:gd name="T21" fmla="*/ 178 h 178"/>
                <a:gd name="T22" fmla="*/ 68 w 104"/>
                <a:gd name="T23" fmla="*/ 176 h 178"/>
                <a:gd name="T24" fmla="*/ 76 w 104"/>
                <a:gd name="T25" fmla="*/ 170 h 178"/>
                <a:gd name="T26" fmla="*/ 86 w 104"/>
                <a:gd name="T27" fmla="*/ 162 h 178"/>
                <a:gd name="T28" fmla="*/ 92 w 104"/>
                <a:gd name="T29" fmla="*/ 150 h 178"/>
                <a:gd name="T30" fmla="*/ 98 w 104"/>
                <a:gd name="T31" fmla="*/ 138 h 178"/>
                <a:gd name="T32" fmla="*/ 102 w 104"/>
                <a:gd name="T33" fmla="*/ 122 h 178"/>
                <a:gd name="T34" fmla="*/ 104 w 104"/>
                <a:gd name="T35" fmla="*/ 104 h 178"/>
                <a:gd name="T36" fmla="*/ 104 w 104"/>
                <a:gd name="T37" fmla="*/ 86 h 178"/>
                <a:gd name="T38" fmla="*/ 104 w 104"/>
                <a:gd name="T39" fmla="*/ 86 h 178"/>
                <a:gd name="T40" fmla="*/ 102 w 104"/>
                <a:gd name="T41" fmla="*/ 68 h 178"/>
                <a:gd name="T42" fmla="*/ 96 w 104"/>
                <a:gd name="T43" fmla="*/ 52 h 178"/>
                <a:gd name="T44" fmla="*/ 92 w 104"/>
                <a:gd name="T45" fmla="*/ 38 h 178"/>
                <a:gd name="T46" fmla="*/ 84 w 104"/>
                <a:gd name="T47" fmla="*/ 24 h 178"/>
                <a:gd name="T48" fmla="*/ 76 w 104"/>
                <a:gd name="T49" fmla="*/ 14 h 178"/>
                <a:gd name="T50" fmla="*/ 66 w 104"/>
                <a:gd name="T51" fmla="*/ 6 h 178"/>
                <a:gd name="T52" fmla="*/ 56 w 104"/>
                <a:gd name="T53" fmla="*/ 2 h 178"/>
                <a:gd name="T54" fmla="*/ 46 w 104"/>
                <a:gd name="T55" fmla="*/ 0 h 178"/>
                <a:gd name="T56" fmla="*/ 46 w 104"/>
                <a:gd name="T57" fmla="*/ 0 h 178"/>
                <a:gd name="T58" fmla="*/ 36 w 104"/>
                <a:gd name="T59" fmla="*/ 2 h 178"/>
                <a:gd name="T60" fmla="*/ 26 w 104"/>
                <a:gd name="T61" fmla="*/ 8 h 178"/>
                <a:gd name="T62" fmla="*/ 18 w 104"/>
                <a:gd name="T63" fmla="*/ 16 h 178"/>
                <a:gd name="T64" fmla="*/ 12 w 104"/>
                <a:gd name="T65" fmla="*/ 28 h 178"/>
                <a:gd name="T66" fmla="*/ 6 w 104"/>
                <a:gd name="T67" fmla="*/ 40 h 178"/>
                <a:gd name="T68" fmla="*/ 2 w 104"/>
                <a:gd name="T69" fmla="*/ 56 h 178"/>
                <a:gd name="T70" fmla="*/ 0 w 104"/>
                <a:gd name="T71" fmla="*/ 72 h 178"/>
                <a:gd name="T72" fmla="*/ 0 w 104"/>
                <a:gd name="T73" fmla="*/ 90 h 178"/>
                <a:gd name="T74" fmla="*/ 0 w 104"/>
                <a:gd name="T75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10589810" y="5267176"/>
              <a:ext cx="133350" cy="79375"/>
            </a:xfrm>
            <a:custGeom>
              <a:avLst/>
              <a:gdLst>
                <a:gd name="T0" fmla="*/ 34 w 84"/>
                <a:gd name="T1" fmla="*/ 0 h 50"/>
                <a:gd name="T2" fmla="*/ 34 w 84"/>
                <a:gd name="T3" fmla="*/ 0 h 50"/>
                <a:gd name="T4" fmla="*/ 46 w 84"/>
                <a:gd name="T5" fmla="*/ 4 h 50"/>
                <a:gd name="T6" fmla="*/ 58 w 84"/>
                <a:gd name="T7" fmla="*/ 8 h 50"/>
                <a:gd name="T8" fmla="*/ 70 w 84"/>
                <a:gd name="T9" fmla="*/ 14 h 50"/>
                <a:gd name="T10" fmla="*/ 84 w 84"/>
                <a:gd name="T11" fmla="*/ 18 h 50"/>
                <a:gd name="T12" fmla="*/ 84 w 84"/>
                <a:gd name="T13" fmla="*/ 18 h 50"/>
                <a:gd name="T14" fmla="*/ 76 w 84"/>
                <a:gd name="T15" fmla="*/ 32 h 50"/>
                <a:gd name="T16" fmla="*/ 68 w 84"/>
                <a:gd name="T17" fmla="*/ 42 h 50"/>
                <a:gd name="T18" fmla="*/ 58 w 84"/>
                <a:gd name="T19" fmla="*/ 48 h 50"/>
                <a:gd name="T20" fmla="*/ 48 w 84"/>
                <a:gd name="T21" fmla="*/ 50 h 50"/>
                <a:gd name="T22" fmla="*/ 48 w 84"/>
                <a:gd name="T23" fmla="*/ 50 h 50"/>
                <a:gd name="T24" fmla="*/ 40 w 84"/>
                <a:gd name="T25" fmla="*/ 50 h 50"/>
                <a:gd name="T26" fmla="*/ 34 w 84"/>
                <a:gd name="T27" fmla="*/ 48 h 50"/>
                <a:gd name="T28" fmla="*/ 26 w 84"/>
                <a:gd name="T29" fmla="*/ 44 h 50"/>
                <a:gd name="T30" fmla="*/ 20 w 84"/>
                <a:gd name="T31" fmla="*/ 38 h 50"/>
                <a:gd name="T32" fmla="*/ 8 w 84"/>
                <a:gd name="T33" fmla="*/ 24 h 50"/>
                <a:gd name="T34" fmla="*/ 0 w 84"/>
                <a:gd name="T35" fmla="*/ 6 h 50"/>
                <a:gd name="T36" fmla="*/ 0 w 84"/>
                <a:gd name="T37" fmla="*/ 6 h 50"/>
                <a:gd name="T38" fmla="*/ 16 w 84"/>
                <a:gd name="T39" fmla="*/ 2 h 50"/>
                <a:gd name="T40" fmla="*/ 34 w 84"/>
                <a:gd name="T41" fmla="*/ 0 h 50"/>
                <a:gd name="T42" fmla="*/ 34 w 84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06"/>
            <p:cNvSpPr>
              <a:spLocks noEditPoints="1"/>
            </p:cNvSpPr>
            <p:nvPr/>
          </p:nvSpPr>
          <p:spPr bwMode="auto">
            <a:xfrm>
              <a:off x="9811935" y="4994126"/>
              <a:ext cx="876300" cy="457200"/>
            </a:xfrm>
            <a:custGeom>
              <a:avLst/>
              <a:gdLst>
                <a:gd name="T0" fmla="*/ 16 w 552"/>
                <a:gd name="T1" fmla="*/ 68 h 288"/>
                <a:gd name="T2" fmla="*/ 42 w 552"/>
                <a:gd name="T3" fmla="*/ 80 h 288"/>
                <a:gd name="T4" fmla="*/ 118 w 552"/>
                <a:gd name="T5" fmla="*/ 84 h 288"/>
                <a:gd name="T6" fmla="*/ 176 w 552"/>
                <a:gd name="T7" fmla="*/ 102 h 288"/>
                <a:gd name="T8" fmla="*/ 180 w 552"/>
                <a:gd name="T9" fmla="*/ 140 h 288"/>
                <a:gd name="T10" fmla="*/ 184 w 552"/>
                <a:gd name="T11" fmla="*/ 182 h 288"/>
                <a:gd name="T12" fmla="*/ 212 w 552"/>
                <a:gd name="T13" fmla="*/ 228 h 288"/>
                <a:gd name="T14" fmla="*/ 222 w 552"/>
                <a:gd name="T15" fmla="*/ 236 h 288"/>
                <a:gd name="T16" fmla="*/ 252 w 552"/>
                <a:gd name="T17" fmla="*/ 248 h 288"/>
                <a:gd name="T18" fmla="*/ 280 w 552"/>
                <a:gd name="T19" fmla="*/ 262 h 288"/>
                <a:gd name="T20" fmla="*/ 308 w 552"/>
                <a:gd name="T21" fmla="*/ 270 h 288"/>
                <a:gd name="T22" fmla="*/ 348 w 552"/>
                <a:gd name="T23" fmla="*/ 284 h 288"/>
                <a:gd name="T24" fmla="*/ 394 w 552"/>
                <a:gd name="T25" fmla="*/ 288 h 288"/>
                <a:gd name="T26" fmla="*/ 416 w 552"/>
                <a:gd name="T27" fmla="*/ 272 h 288"/>
                <a:gd name="T28" fmla="*/ 420 w 552"/>
                <a:gd name="T29" fmla="*/ 246 h 288"/>
                <a:gd name="T30" fmla="*/ 446 w 552"/>
                <a:gd name="T31" fmla="*/ 244 h 288"/>
                <a:gd name="T32" fmla="*/ 492 w 552"/>
                <a:gd name="T33" fmla="*/ 232 h 288"/>
                <a:gd name="T34" fmla="*/ 534 w 552"/>
                <a:gd name="T35" fmla="*/ 202 h 288"/>
                <a:gd name="T36" fmla="*/ 550 w 552"/>
                <a:gd name="T37" fmla="*/ 168 h 288"/>
                <a:gd name="T38" fmla="*/ 550 w 552"/>
                <a:gd name="T39" fmla="*/ 114 h 288"/>
                <a:gd name="T40" fmla="*/ 528 w 552"/>
                <a:gd name="T41" fmla="*/ 72 h 288"/>
                <a:gd name="T42" fmla="*/ 480 w 552"/>
                <a:gd name="T43" fmla="*/ 38 h 288"/>
                <a:gd name="T44" fmla="*/ 378 w 552"/>
                <a:gd name="T45" fmla="*/ 10 h 288"/>
                <a:gd name="T46" fmla="*/ 240 w 552"/>
                <a:gd name="T47" fmla="*/ 6 h 288"/>
                <a:gd name="T48" fmla="*/ 92 w 552"/>
                <a:gd name="T49" fmla="*/ 4 h 288"/>
                <a:gd name="T50" fmla="*/ 28 w 552"/>
                <a:gd name="T51" fmla="*/ 0 h 288"/>
                <a:gd name="T52" fmla="*/ 6 w 552"/>
                <a:gd name="T53" fmla="*/ 14 h 288"/>
                <a:gd name="T54" fmla="*/ 6 w 552"/>
                <a:gd name="T55" fmla="*/ 56 h 288"/>
                <a:gd name="T56" fmla="*/ 456 w 552"/>
                <a:gd name="T57" fmla="*/ 218 h 288"/>
                <a:gd name="T58" fmla="*/ 392 w 552"/>
                <a:gd name="T59" fmla="*/ 220 h 288"/>
                <a:gd name="T60" fmla="*/ 394 w 552"/>
                <a:gd name="T61" fmla="*/ 250 h 288"/>
                <a:gd name="T62" fmla="*/ 396 w 552"/>
                <a:gd name="T63" fmla="*/ 258 h 288"/>
                <a:gd name="T64" fmla="*/ 380 w 552"/>
                <a:gd name="T65" fmla="*/ 264 h 288"/>
                <a:gd name="T66" fmla="*/ 340 w 552"/>
                <a:gd name="T67" fmla="*/ 258 h 288"/>
                <a:gd name="T68" fmla="*/ 314 w 552"/>
                <a:gd name="T69" fmla="*/ 244 h 288"/>
                <a:gd name="T70" fmla="*/ 294 w 552"/>
                <a:gd name="T71" fmla="*/ 240 h 288"/>
                <a:gd name="T72" fmla="*/ 278 w 552"/>
                <a:gd name="T73" fmla="*/ 236 h 288"/>
                <a:gd name="T74" fmla="*/ 250 w 552"/>
                <a:gd name="T75" fmla="*/ 210 h 288"/>
                <a:gd name="T76" fmla="*/ 240 w 552"/>
                <a:gd name="T77" fmla="*/ 214 h 288"/>
                <a:gd name="T78" fmla="*/ 222 w 552"/>
                <a:gd name="T79" fmla="*/ 204 h 288"/>
                <a:gd name="T80" fmla="*/ 204 w 552"/>
                <a:gd name="T81" fmla="*/ 144 h 288"/>
                <a:gd name="T82" fmla="*/ 218 w 552"/>
                <a:gd name="T83" fmla="*/ 104 h 288"/>
                <a:gd name="T84" fmla="*/ 202 w 552"/>
                <a:gd name="T85" fmla="*/ 84 h 288"/>
                <a:gd name="T86" fmla="*/ 126 w 552"/>
                <a:gd name="T87" fmla="*/ 62 h 288"/>
                <a:gd name="T88" fmla="*/ 108 w 552"/>
                <a:gd name="T89" fmla="*/ 60 h 288"/>
                <a:gd name="T90" fmla="*/ 38 w 552"/>
                <a:gd name="T91" fmla="*/ 54 h 288"/>
                <a:gd name="T92" fmla="*/ 24 w 552"/>
                <a:gd name="T93" fmla="*/ 40 h 288"/>
                <a:gd name="T94" fmla="*/ 30 w 552"/>
                <a:gd name="T95" fmla="*/ 24 h 288"/>
                <a:gd name="T96" fmla="*/ 90 w 552"/>
                <a:gd name="T97" fmla="*/ 28 h 288"/>
                <a:gd name="T98" fmla="*/ 242 w 552"/>
                <a:gd name="T99" fmla="*/ 30 h 288"/>
                <a:gd name="T100" fmla="*/ 408 w 552"/>
                <a:gd name="T101" fmla="*/ 40 h 288"/>
                <a:gd name="T102" fmla="*/ 482 w 552"/>
                <a:gd name="T103" fmla="*/ 66 h 288"/>
                <a:gd name="T104" fmla="*/ 520 w 552"/>
                <a:gd name="T105" fmla="*/ 104 h 288"/>
                <a:gd name="T106" fmla="*/ 526 w 552"/>
                <a:gd name="T107" fmla="*/ 162 h 288"/>
                <a:gd name="T108" fmla="*/ 510 w 552"/>
                <a:gd name="T109" fmla="*/ 192 h 288"/>
                <a:gd name="T110" fmla="*/ 470 w 552"/>
                <a:gd name="T111" fmla="*/ 2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7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10116735" y="5219551"/>
              <a:ext cx="542925" cy="212725"/>
            </a:xfrm>
            <a:custGeom>
              <a:avLst/>
              <a:gdLst>
                <a:gd name="T0" fmla="*/ 58 w 342"/>
                <a:gd name="T1" fmla="*/ 30 h 134"/>
                <a:gd name="T2" fmla="*/ 62 w 342"/>
                <a:gd name="T3" fmla="*/ 60 h 134"/>
                <a:gd name="T4" fmla="*/ 66 w 342"/>
                <a:gd name="T5" fmla="*/ 68 h 134"/>
                <a:gd name="T6" fmla="*/ 78 w 342"/>
                <a:gd name="T7" fmla="*/ 74 h 134"/>
                <a:gd name="T8" fmla="*/ 102 w 342"/>
                <a:gd name="T9" fmla="*/ 74 h 134"/>
                <a:gd name="T10" fmla="*/ 114 w 342"/>
                <a:gd name="T11" fmla="*/ 70 h 134"/>
                <a:gd name="T12" fmla="*/ 122 w 342"/>
                <a:gd name="T13" fmla="*/ 84 h 134"/>
                <a:gd name="T14" fmla="*/ 136 w 342"/>
                <a:gd name="T15" fmla="*/ 94 h 134"/>
                <a:gd name="T16" fmla="*/ 150 w 342"/>
                <a:gd name="T17" fmla="*/ 96 h 134"/>
                <a:gd name="T18" fmla="*/ 166 w 342"/>
                <a:gd name="T19" fmla="*/ 90 h 134"/>
                <a:gd name="T20" fmla="*/ 172 w 342"/>
                <a:gd name="T21" fmla="*/ 84 h 134"/>
                <a:gd name="T22" fmla="*/ 178 w 342"/>
                <a:gd name="T23" fmla="*/ 72 h 134"/>
                <a:gd name="T24" fmla="*/ 186 w 342"/>
                <a:gd name="T25" fmla="*/ 68 h 134"/>
                <a:gd name="T26" fmla="*/ 210 w 342"/>
                <a:gd name="T27" fmla="*/ 64 h 134"/>
                <a:gd name="T28" fmla="*/ 232 w 342"/>
                <a:gd name="T29" fmla="*/ 60 h 134"/>
                <a:gd name="T30" fmla="*/ 282 w 342"/>
                <a:gd name="T31" fmla="*/ 42 h 134"/>
                <a:gd name="T32" fmla="*/ 320 w 342"/>
                <a:gd name="T33" fmla="*/ 30 h 134"/>
                <a:gd name="T34" fmla="*/ 332 w 342"/>
                <a:gd name="T35" fmla="*/ 30 h 134"/>
                <a:gd name="T36" fmla="*/ 342 w 342"/>
                <a:gd name="T37" fmla="*/ 34 h 134"/>
                <a:gd name="T38" fmla="*/ 330 w 342"/>
                <a:gd name="T39" fmla="*/ 56 h 134"/>
                <a:gd name="T40" fmla="*/ 316 w 342"/>
                <a:gd name="T41" fmla="*/ 70 h 134"/>
                <a:gd name="T42" fmla="*/ 282 w 342"/>
                <a:gd name="T43" fmla="*/ 84 h 134"/>
                <a:gd name="T44" fmla="*/ 266 w 342"/>
                <a:gd name="T45" fmla="*/ 88 h 134"/>
                <a:gd name="T46" fmla="*/ 224 w 342"/>
                <a:gd name="T47" fmla="*/ 92 h 134"/>
                <a:gd name="T48" fmla="*/ 198 w 342"/>
                <a:gd name="T49" fmla="*/ 90 h 134"/>
                <a:gd name="T50" fmla="*/ 202 w 342"/>
                <a:gd name="T51" fmla="*/ 92 h 134"/>
                <a:gd name="T52" fmla="*/ 214 w 342"/>
                <a:gd name="T53" fmla="*/ 104 h 134"/>
                <a:gd name="T54" fmla="*/ 216 w 342"/>
                <a:gd name="T55" fmla="*/ 116 h 134"/>
                <a:gd name="T56" fmla="*/ 214 w 342"/>
                <a:gd name="T57" fmla="*/ 124 h 134"/>
                <a:gd name="T58" fmla="*/ 200 w 342"/>
                <a:gd name="T59" fmla="*/ 134 h 134"/>
                <a:gd name="T60" fmla="*/ 182 w 342"/>
                <a:gd name="T61" fmla="*/ 134 h 134"/>
                <a:gd name="T62" fmla="*/ 146 w 342"/>
                <a:gd name="T63" fmla="*/ 128 h 134"/>
                <a:gd name="T64" fmla="*/ 138 w 342"/>
                <a:gd name="T65" fmla="*/ 126 h 134"/>
                <a:gd name="T66" fmla="*/ 120 w 342"/>
                <a:gd name="T67" fmla="*/ 118 h 134"/>
                <a:gd name="T68" fmla="*/ 112 w 342"/>
                <a:gd name="T69" fmla="*/ 108 h 134"/>
                <a:gd name="T70" fmla="*/ 90 w 342"/>
                <a:gd name="T71" fmla="*/ 108 h 134"/>
                <a:gd name="T72" fmla="*/ 82 w 342"/>
                <a:gd name="T73" fmla="*/ 106 h 134"/>
                <a:gd name="T74" fmla="*/ 64 w 342"/>
                <a:gd name="T75" fmla="*/ 94 h 134"/>
                <a:gd name="T76" fmla="*/ 54 w 342"/>
                <a:gd name="T77" fmla="*/ 84 h 134"/>
                <a:gd name="T78" fmla="*/ 50 w 342"/>
                <a:gd name="T79" fmla="*/ 84 h 134"/>
                <a:gd name="T80" fmla="*/ 34 w 342"/>
                <a:gd name="T81" fmla="*/ 82 h 134"/>
                <a:gd name="T82" fmla="*/ 28 w 342"/>
                <a:gd name="T83" fmla="*/ 78 h 134"/>
                <a:gd name="T84" fmla="*/ 16 w 342"/>
                <a:gd name="T85" fmla="*/ 62 h 134"/>
                <a:gd name="T86" fmla="*/ 6 w 342"/>
                <a:gd name="T87" fmla="*/ 38 h 134"/>
                <a:gd name="T88" fmla="*/ 0 w 342"/>
                <a:gd name="T89" fmla="*/ 12 h 134"/>
                <a:gd name="T90" fmla="*/ 0 w 342"/>
                <a:gd name="T91" fmla="*/ 0 h 134"/>
                <a:gd name="T92" fmla="*/ 0 w 342"/>
                <a:gd name="T93" fmla="*/ 0 h 134"/>
                <a:gd name="T94" fmla="*/ 8 w 342"/>
                <a:gd name="T95" fmla="*/ 16 h 134"/>
                <a:gd name="T96" fmla="*/ 12 w 342"/>
                <a:gd name="T97" fmla="*/ 22 h 134"/>
                <a:gd name="T98" fmla="*/ 34 w 342"/>
                <a:gd name="T99" fmla="*/ 30 h 134"/>
                <a:gd name="T100" fmla="*/ 58 w 342"/>
                <a:gd name="T101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10192935" y="5175101"/>
              <a:ext cx="63500" cy="184150"/>
            </a:xfrm>
            <a:custGeom>
              <a:avLst/>
              <a:gdLst>
                <a:gd name="T0" fmla="*/ 40 w 40"/>
                <a:gd name="T1" fmla="*/ 0 h 116"/>
                <a:gd name="T2" fmla="*/ 40 w 40"/>
                <a:gd name="T3" fmla="*/ 0 h 116"/>
                <a:gd name="T4" fmla="*/ 34 w 40"/>
                <a:gd name="T5" fmla="*/ 6 h 116"/>
                <a:gd name="T6" fmla="*/ 20 w 40"/>
                <a:gd name="T7" fmla="*/ 22 h 116"/>
                <a:gd name="T8" fmla="*/ 14 w 40"/>
                <a:gd name="T9" fmla="*/ 32 h 116"/>
                <a:gd name="T10" fmla="*/ 6 w 40"/>
                <a:gd name="T11" fmla="*/ 44 h 116"/>
                <a:gd name="T12" fmla="*/ 2 w 40"/>
                <a:gd name="T13" fmla="*/ 54 h 116"/>
                <a:gd name="T14" fmla="*/ 0 w 40"/>
                <a:gd name="T15" fmla="*/ 66 h 116"/>
                <a:gd name="T16" fmla="*/ 0 w 40"/>
                <a:gd name="T17" fmla="*/ 66 h 116"/>
                <a:gd name="T18" fmla="*/ 0 w 40"/>
                <a:gd name="T19" fmla="*/ 96 h 116"/>
                <a:gd name="T20" fmla="*/ 0 w 40"/>
                <a:gd name="T21" fmla="*/ 106 h 116"/>
                <a:gd name="T22" fmla="*/ 2 w 40"/>
                <a:gd name="T23" fmla="*/ 110 h 116"/>
                <a:gd name="T24" fmla="*/ 2 w 40"/>
                <a:gd name="T25" fmla="*/ 110 h 116"/>
                <a:gd name="T26" fmla="*/ 8 w 40"/>
                <a:gd name="T27" fmla="*/ 116 h 116"/>
                <a:gd name="T28" fmla="*/ 8 w 40"/>
                <a:gd name="T29" fmla="*/ 116 h 116"/>
                <a:gd name="T30" fmla="*/ 8 w 40"/>
                <a:gd name="T31" fmla="*/ 116 h 116"/>
                <a:gd name="T32" fmla="*/ 6 w 40"/>
                <a:gd name="T33" fmla="*/ 90 h 116"/>
                <a:gd name="T34" fmla="*/ 6 w 40"/>
                <a:gd name="T35" fmla="*/ 70 h 116"/>
                <a:gd name="T36" fmla="*/ 6 w 40"/>
                <a:gd name="T37" fmla="*/ 60 h 116"/>
                <a:gd name="T38" fmla="*/ 8 w 40"/>
                <a:gd name="T39" fmla="*/ 52 h 116"/>
                <a:gd name="T40" fmla="*/ 8 w 40"/>
                <a:gd name="T41" fmla="*/ 52 h 116"/>
                <a:gd name="T42" fmla="*/ 16 w 40"/>
                <a:gd name="T43" fmla="*/ 38 h 116"/>
                <a:gd name="T44" fmla="*/ 26 w 40"/>
                <a:gd name="T45" fmla="*/ 20 h 116"/>
                <a:gd name="T46" fmla="*/ 40 w 40"/>
                <a:gd name="T47" fmla="*/ 0 h 116"/>
                <a:gd name="T48" fmla="*/ 40 w 40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10275485" y="5260826"/>
              <a:ext cx="66675" cy="136525"/>
            </a:xfrm>
            <a:custGeom>
              <a:avLst/>
              <a:gdLst>
                <a:gd name="T0" fmla="*/ 42 w 42"/>
                <a:gd name="T1" fmla="*/ 0 h 86"/>
                <a:gd name="T2" fmla="*/ 42 w 42"/>
                <a:gd name="T3" fmla="*/ 0 h 86"/>
                <a:gd name="T4" fmla="*/ 24 w 42"/>
                <a:gd name="T5" fmla="*/ 18 h 86"/>
                <a:gd name="T6" fmla="*/ 10 w 42"/>
                <a:gd name="T7" fmla="*/ 36 h 86"/>
                <a:gd name="T8" fmla="*/ 4 w 42"/>
                <a:gd name="T9" fmla="*/ 44 h 86"/>
                <a:gd name="T10" fmla="*/ 2 w 42"/>
                <a:gd name="T11" fmla="*/ 52 h 86"/>
                <a:gd name="T12" fmla="*/ 2 w 42"/>
                <a:gd name="T13" fmla="*/ 52 h 86"/>
                <a:gd name="T14" fmla="*/ 0 w 42"/>
                <a:gd name="T15" fmla="*/ 58 h 86"/>
                <a:gd name="T16" fmla="*/ 0 w 42"/>
                <a:gd name="T17" fmla="*/ 66 h 86"/>
                <a:gd name="T18" fmla="*/ 4 w 42"/>
                <a:gd name="T19" fmla="*/ 78 h 86"/>
                <a:gd name="T20" fmla="*/ 8 w 42"/>
                <a:gd name="T21" fmla="*/ 86 h 86"/>
                <a:gd name="T22" fmla="*/ 10 w 42"/>
                <a:gd name="T23" fmla="*/ 86 h 86"/>
                <a:gd name="T24" fmla="*/ 12 w 42"/>
                <a:gd name="T25" fmla="*/ 86 h 86"/>
                <a:gd name="T26" fmla="*/ 12 w 42"/>
                <a:gd name="T27" fmla="*/ 86 h 86"/>
                <a:gd name="T28" fmla="*/ 14 w 42"/>
                <a:gd name="T29" fmla="*/ 84 h 86"/>
                <a:gd name="T30" fmla="*/ 14 w 42"/>
                <a:gd name="T31" fmla="*/ 80 h 86"/>
                <a:gd name="T32" fmla="*/ 12 w 42"/>
                <a:gd name="T33" fmla="*/ 72 h 86"/>
                <a:gd name="T34" fmla="*/ 10 w 42"/>
                <a:gd name="T35" fmla="*/ 60 h 86"/>
                <a:gd name="T36" fmla="*/ 12 w 42"/>
                <a:gd name="T37" fmla="*/ 52 h 86"/>
                <a:gd name="T38" fmla="*/ 14 w 42"/>
                <a:gd name="T39" fmla="*/ 44 h 86"/>
                <a:gd name="T40" fmla="*/ 14 w 42"/>
                <a:gd name="T41" fmla="*/ 44 h 86"/>
                <a:gd name="T42" fmla="*/ 22 w 42"/>
                <a:gd name="T43" fmla="*/ 28 h 86"/>
                <a:gd name="T44" fmla="*/ 32 w 42"/>
                <a:gd name="T45" fmla="*/ 14 h 86"/>
                <a:gd name="T46" fmla="*/ 42 w 42"/>
                <a:gd name="T47" fmla="*/ 0 h 86"/>
                <a:gd name="T48" fmla="*/ 42 w 42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9837335" y="5073501"/>
              <a:ext cx="342900" cy="76200"/>
            </a:xfrm>
            <a:custGeom>
              <a:avLst/>
              <a:gdLst>
                <a:gd name="T0" fmla="*/ 116 w 216"/>
                <a:gd name="T1" fmla="*/ 0 h 48"/>
                <a:gd name="T2" fmla="*/ 116 w 216"/>
                <a:gd name="T3" fmla="*/ 0 h 48"/>
                <a:gd name="T4" fmla="*/ 128 w 216"/>
                <a:gd name="T5" fmla="*/ 2 h 48"/>
                <a:gd name="T6" fmla="*/ 142 w 216"/>
                <a:gd name="T7" fmla="*/ 6 h 48"/>
                <a:gd name="T8" fmla="*/ 166 w 216"/>
                <a:gd name="T9" fmla="*/ 12 h 48"/>
                <a:gd name="T10" fmla="*/ 166 w 216"/>
                <a:gd name="T11" fmla="*/ 12 h 48"/>
                <a:gd name="T12" fmla="*/ 178 w 216"/>
                <a:gd name="T13" fmla="*/ 14 h 48"/>
                <a:gd name="T14" fmla="*/ 192 w 216"/>
                <a:gd name="T15" fmla="*/ 16 h 48"/>
                <a:gd name="T16" fmla="*/ 206 w 216"/>
                <a:gd name="T17" fmla="*/ 18 h 48"/>
                <a:gd name="T18" fmla="*/ 212 w 216"/>
                <a:gd name="T19" fmla="*/ 20 h 48"/>
                <a:gd name="T20" fmla="*/ 216 w 216"/>
                <a:gd name="T21" fmla="*/ 22 h 48"/>
                <a:gd name="T22" fmla="*/ 216 w 216"/>
                <a:gd name="T23" fmla="*/ 22 h 48"/>
                <a:gd name="T24" fmla="*/ 212 w 216"/>
                <a:gd name="T25" fmla="*/ 30 h 48"/>
                <a:gd name="T26" fmla="*/ 206 w 216"/>
                <a:gd name="T27" fmla="*/ 36 h 48"/>
                <a:gd name="T28" fmla="*/ 192 w 216"/>
                <a:gd name="T29" fmla="*/ 48 h 48"/>
                <a:gd name="T30" fmla="*/ 192 w 216"/>
                <a:gd name="T31" fmla="*/ 48 h 48"/>
                <a:gd name="T32" fmla="*/ 192 w 216"/>
                <a:gd name="T33" fmla="*/ 46 h 48"/>
                <a:gd name="T34" fmla="*/ 192 w 216"/>
                <a:gd name="T35" fmla="*/ 46 h 48"/>
                <a:gd name="T36" fmla="*/ 186 w 216"/>
                <a:gd name="T37" fmla="*/ 46 h 48"/>
                <a:gd name="T38" fmla="*/ 164 w 216"/>
                <a:gd name="T39" fmla="*/ 40 h 48"/>
                <a:gd name="T40" fmla="*/ 164 w 216"/>
                <a:gd name="T41" fmla="*/ 40 h 48"/>
                <a:gd name="T42" fmla="*/ 126 w 216"/>
                <a:gd name="T43" fmla="*/ 30 h 48"/>
                <a:gd name="T44" fmla="*/ 106 w 216"/>
                <a:gd name="T45" fmla="*/ 22 h 48"/>
                <a:gd name="T46" fmla="*/ 106 w 216"/>
                <a:gd name="T47" fmla="*/ 22 h 48"/>
                <a:gd name="T48" fmla="*/ 92 w 216"/>
                <a:gd name="T49" fmla="*/ 22 h 48"/>
                <a:gd name="T50" fmla="*/ 38 w 216"/>
                <a:gd name="T51" fmla="*/ 20 h 48"/>
                <a:gd name="T52" fmla="*/ 38 w 216"/>
                <a:gd name="T53" fmla="*/ 20 h 48"/>
                <a:gd name="T54" fmla="*/ 24 w 216"/>
                <a:gd name="T55" fmla="*/ 18 h 48"/>
                <a:gd name="T56" fmla="*/ 14 w 216"/>
                <a:gd name="T57" fmla="*/ 14 h 48"/>
                <a:gd name="T58" fmla="*/ 6 w 216"/>
                <a:gd name="T59" fmla="*/ 8 h 48"/>
                <a:gd name="T60" fmla="*/ 0 w 216"/>
                <a:gd name="T61" fmla="*/ 0 h 48"/>
                <a:gd name="T62" fmla="*/ 0 w 216"/>
                <a:gd name="T63" fmla="*/ 0 h 48"/>
                <a:gd name="T64" fmla="*/ 14 w 216"/>
                <a:gd name="T65" fmla="*/ 4 h 48"/>
                <a:gd name="T66" fmla="*/ 14 w 216"/>
                <a:gd name="T67" fmla="*/ 4 h 48"/>
                <a:gd name="T68" fmla="*/ 40 w 216"/>
                <a:gd name="T69" fmla="*/ 4 h 48"/>
                <a:gd name="T70" fmla="*/ 66 w 216"/>
                <a:gd name="T71" fmla="*/ 2 h 48"/>
                <a:gd name="T72" fmla="*/ 90 w 216"/>
                <a:gd name="T73" fmla="*/ 0 h 48"/>
                <a:gd name="T74" fmla="*/ 116 w 216"/>
                <a:gd name="T75" fmla="*/ 0 h 48"/>
                <a:gd name="T76" fmla="*/ 116 w 216"/>
                <a:gd name="T7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311019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45341 L -0.25712 -0.51098 C -0.3132 -0.52601 -0.38421 -0.50936 -0.45348 -0.4726 C -0.53004 -0.43098 -0.58681 -0.3778 -0.61858 -0.31653 L -0.77379 -0.03237 " pathEditMode="relative" rAng="-1319468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pt-BR" dirty="0" smtClean="0"/>
              <a:t>Universo em análise</a:t>
            </a:r>
          </a:p>
        </p:txBody>
      </p:sp>
    </p:spTree>
    <p:extLst>
      <p:ext uri="{BB962C8B-B14F-4D97-AF65-F5344CB8AC3E}">
        <p14:creationId xmlns:p14="http://schemas.microsoft.com/office/powerpoint/2010/main" xmlns="" val="28932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17" y="260648"/>
            <a:ext cx="9165117" cy="572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2043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Z:\Diretoria\Projeto PE CONACI\Painel de Controle\CONAC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915816" y="2689747"/>
            <a:ext cx="1638300" cy="90145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 rot="20188690">
            <a:off x="9361981" y="3138693"/>
            <a:ext cx="730250" cy="339725"/>
            <a:chOff x="9811935" y="4994126"/>
            <a:chExt cx="949325" cy="457200"/>
          </a:xfrm>
        </p:grpSpPr>
        <p:sp>
          <p:nvSpPr>
            <p:cNvPr id="7" name="Freeform 98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99"/>
            <p:cNvSpPr>
              <a:spLocks noEditPoints="1"/>
            </p:cNvSpPr>
            <p:nvPr/>
          </p:nvSpPr>
          <p:spPr bwMode="auto">
            <a:xfrm>
              <a:off x="10031010" y="5222726"/>
              <a:ext cx="171450" cy="168275"/>
            </a:xfrm>
            <a:custGeom>
              <a:avLst/>
              <a:gdLst>
                <a:gd name="T0" fmla="*/ 4 w 108"/>
                <a:gd name="T1" fmla="*/ 92 h 106"/>
                <a:gd name="T2" fmla="*/ 4 w 108"/>
                <a:gd name="T3" fmla="*/ 92 h 106"/>
                <a:gd name="T4" fmla="*/ 12 w 108"/>
                <a:gd name="T5" fmla="*/ 100 h 106"/>
                <a:gd name="T6" fmla="*/ 22 w 108"/>
                <a:gd name="T7" fmla="*/ 104 h 106"/>
                <a:gd name="T8" fmla="*/ 34 w 108"/>
                <a:gd name="T9" fmla="*/ 106 h 106"/>
                <a:gd name="T10" fmla="*/ 46 w 108"/>
                <a:gd name="T11" fmla="*/ 104 h 106"/>
                <a:gd name="T12" fmla="*/ 60 w 108"/>
                <a:gd name="T13" fmla="*/ 102 h 106"/>
                <a:gd name="T14" fmla="*/ 60 w 108"/>
                <a:gd name="T15" fmla="*/ 102 h 106"/>
                <a:gd name="T16" fmla="*/ 72 w 108"/>
                <a:gd name="T17" fmla="*/ 98 h 106"/>
                <a:gd name="T18" fmla="*/ 82 w 108"/>
                <a:gd name="T19" fmla="*/ 94 h 106"/>
                <a:gd name="T20" fmla="*/ 92 w 108"/>
                <a:gd name="T21" fmla="*/ 86 h 106"/>
                <a:gd name="T22" fmla="*/ 102 w 108"/>
                <a:gd name="T23" fmla="*/ 72 h 106"/>
                <a:gd name="T24" fmla="*/ 102 w 108"/>
                <a:gd name="T25" fmla="*/ 72 h 106"/>
                <a:gd name="T26" fmla="*/ 106 w 108"/>
                <a:gd name="T27" fmla="*/ 66 h 106"/>
                <a:gd name="T28" fmla="*/ 108 w 108"/>
                <a:gd name="T29" fmla="*/ 60 h 106"/>
                <a:gd name="T30" fmla="*/ 106 w 108"/>
                <a:gd name="T31" fmla="*/ 48 h 106"/>
                <a:gd name="T32" fmla="*/ 104 w 108"/>
                <a:gd name="T33" fmla="*/ 38 h 106"/>
                <a:gd name="T34" fmla="*/ 98 w 108"/>
                <a:gd name="T35" fmla="*/ 26 h 106"/>
                <a:gd name="T36" fmla="*/ 84 w 108"/>
                <a:gd name="T37" fmla="*/ 10 h 106"/>
                <a:gd name="T38" fmla="*/ 78 w 108"/>
                <a:gd name="T39" fmla="*/ 4 h 106"/>
                <a:gd name="T40" fmla="*/ 74 w 108"/>
                <a:gd name="T41" fmla="*/ 0 h 106"/>
                <a:gd name="T42" fmla="*/ 72 w 108"/>
                <a:gd name="T43" fmla="*/ 0 h 106"/>
                <a:gd name="T44" fmla="*/ 72 w 108"/>
                <a:gd name="T45" fmla="*/ 0 h 106"/>
                <a:gd name="T46" fmla="*/ 66 w 108"/>
                <a:gd name="T47" fmla="*/ 2 h 106"/>
                <a:gd name="T48" fmla="*/ 54 w 108"/>
                <a:gd name="T49" fmla="*/ 6 h 106"/>
                <a:gd name="T50" fmla="*/ 38 w 108"/>
                <a:gd name="T51" fmla="*/ 16 h 106"/>
                <a:gd name="T52" fmla="*/ 16 w 108"/>
                <a:gd name="T53" fmla="*/ 36 h 106"/>
                <a:gd name="T54" fmla="*/ 16 w 108"/>
                <a:gd name="T55" fmla="*/ 36 h 106"/>
                <a:gd name="T56" fmla="*/ 6 w 108"/>
                <a:gd name="T57" fmla="*/ 52 h 106"/>
                <a:gd name="T58" fmla="*/ 0 w 108"/>
                <a:gd name="T59" fmla="*/ 66 h 106"/>
                <a:gd name="T60" fmla="*/ 0 w 108"/>
                <a:gd name="T61" fmla="*/ 72 h 106"/>
                <a:gd name="T62" fmla="*/ 0 w 108"/>
                <a:gd name="T63" fmla="*/ 80 h 106"/>
                <a:gd name="T64" fmla="*/ 2 w 108"/>
                <a:gd name="T65" fmla="*/ 86 h 106"/>
                <a:gd name="T66" fmla="*/ 4 w 108"/>
                <a:gd name="T67" fmla="*/ 92 h 106"/>
                <a:gd name="T68" fmla="*/ 4 w 108"/>
                <a:gd name="T69" fmla="*/ 92 h 106"/>
                <a:gd name="T70" fmla="*/ 68 w 108"/>
                <a:gd name="T71" fmla="*/ 22 h 106"/>
                <a:gd name="T72" fmla="*/ 68 w 108"/>
                <a:gd name="T73" fmla="*/ 22 h 106"/>
                <a:gd name="T74" fmla="*/ 74 w 108"/>
                <a:gd name="T75" fmla="*/ 30 h 106"/>
                <a:gd name="T76" fmla="*/ 82 w 108"/>
                <a:gd name="T77" fmla="*/ 42 h 106"/>
                <a:gd name="T78" fmla="*/ 86 w 108"/>
                <a:gd name="T79" fmla="*/ 52 h 106"/>
                <a:gd name="T80" fmla="*/ 86 w 108"/>
                <a:gd name="T81" fmla="*/ 56 h 106"/>
                <a:gd name="T82" fmla="*/ 84 w 108"/>
                <a:gd name="T83" fmla="*/ 62 h 106"/>
                <a:gd name="T84" fmla="*/ 84 w 108"/>
                <a:gd name="T85" fmla="*/ 62 h 106"/>
                <a:gd name="T86" fmla="*/ 78 w 108"/>
                <a:gd name="T87" fmla="*/ 70 h 106"/>
                <a:gd name="T88" fmla="*/ 72 w 108"/>
                <a:gd name="T89" fmla="*/ 76 h 106"/>
                <a:gd name="T90" fmla="*/ 66 w 108"/>
                <a:gd name="T91" fmla="*/ 78 h 106"/>
                <a:gd name="T92" fmla="*/ 56 w 108"/>
                <a:gd name="T93" fmla="*/ 82 h 106"/>
                <a:gd name="T94" fmla="*/ 40 w 108"/>
                <a:gd name="T95" fmla="*/ 86 h 106"/>
                <a:gd name="T96" fmla="*/ 40 w 108"/>
                <a:gd name="T97" fmla="*/ 86 h 106"/>
                <a:gd name="T98" fmla="*/ 34 w 108"/>
                <a:gd name="T99" fmla="*/ 86 h 106"/>
                <a:gd name="T100" fmla="*/ 30 w 108"/>
                <a:gd name="T101" fmla="*/ 86 h 106"/>
                <a:gd name="T102" fmla="*/ 26 w 108"/>
                <a:gd name="T103" fmla="*/ 84 h 106"/>
                <a:gd name="T104" fmla="*/ 22 w 108"/>
                <a:gd name="T105" fmla="*/ 80 h 106"/>
                <a:gd name="T106" fmla="*/ 22 w 108"/>
                <a:gd name="T107" fmla="*/ 80 h 106"/>
                <a:gd name="T108" fmla="*/ 20 w 108"/>
                <a:gd name="T109" fmla="*/ 76 h 106"/>
                <a:gd name="T110" fmla="*/ 22 w 108"/>
                <a:gd name="T111" fmla="*/ 68 h 106"/>
                <a:gd name="T112" fmla="*/ 24 w 108"/>
                <a:gd name="T113" fmla="*/ 60 h 106"/>
                <a:gd name="T114" fmla="*/ 32 w 108"/>
                <a:gd name="T115" fmla="*/ 50 h 106"/>
                <a:gd name="T116" fmla="*/ 32 w 108"/>
                <a:gd name="T117" fmla="*/ 50 h 106"/>
                <a:gd name="T118" fmla="*/ 44 w 108"/>
                <a:gd name="T119" fmla="*/ 38 h 106"/>
                <a:gd name="T120" fmla="*/ 54 w 108"/>
                <a:gd name="T121" fmla="*/ 30 h 106"/>
                <a:gd name="T122" fmla="*/ 68 w 108"/>
                <a:gd name="T123" fmla="*/ 22 h 106"/>
                <a:gd name="T124" fmla="*/ 68 w 108"/>
                <a:gd name="T12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100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2"/>
            <p:cNvSpPr>
              <a:spLocks/>
            </p:cNvSpPr>
            <p:nvPr/>
          </p:nvSpPr>
          <p:spPr bwMode="auto">
            <a:xfrm>
              <a:off x="10567585" y="5038576"/>
              <a:ext cx="193675" cy="333375"/>
            </a:xfrm>
            <a:custGeom>
              <a:avLst/>
              <a:gdLst>
                <a:gd name="T0" fmla="*/ 0 w 122"/>
                <a:gd name="T1" fmla="*/ 106 h 210"/>
                <a:gd name="T2" fmla="*/ 0 w 122"/>
                <a:gd name="T3" fmla="*/ 106 h 210"/>
                <a:gd name="T4" fmla="*/ 2 w 122"/>
                <a:gd name="T5" fmla="*/ 128 h 210"/>
                <a:gd name="T6" fmla="*/ 8 w 122"/>
                <a:gd name="T7" fmla="*/ 148 h 210"/>
                <a:gd name="T8" fmla="*/ 14 w 122"/>
                <a:gd name="T9" fmla="*/ 164 h 210"/>
                <a:gd name="T10" fmla="*/ 22 w 122"/>
                <a:gd name="T11" fmla="*/ 180 h 210"/>
                <a:gd name="T12" fmla="*/ 32 w 122"/>
                <a:gd name="T13" fmla="*/ 192 h 210"/>
                <a:gd name="T14" fmla="*/ 44 w 122"/>
                <a:gd name="T15" fmla="*/ 202 h 210"/>
                <a:gd name="T16" fmla="*/ 56 w 122"/>
                <a:gd name="T17" fmla="*/ 208 h 210"/>
                <a:gd name="T18" fmla="*/ 68 w 122"/>
                <a:gd name="T19" fmla="*/ 210 h 210"/>
                <a:gd name="T20" fmla="*/ 68 w 122"/>
                <a:gd name="T21" fmla="*/ 210 h 210"/>
                <a:gd name="T22" fmla="*/ 80 w 122"/>
                <a:gd name="T23" fmla="*/ 206 h 210"/>
                <a:gd name="T24" fmla="*/ 90 w 122"/>
                <a:gd name="T25" fmla="*/ 200 h 210"/>
                <a:gd name="T26" fmla="*/ 100 w 122"/>
                <a:gd name="T27" fmla="*/ 190 h 210"/>
                <a:gd name="T28" fmla="*/ 108 w 122"/>
                <a:gd name="T29" fmla="*/ 176 h 210"/>
                <a:gd name="T30" fmla="*/ 114 w 122"/>
                <a:gd name="T31" fmla="*/ 162 h 210"/>
                <a:gd name="T32" fmla="*/ 120 w 122"/>
                <a:gd name="T33" fmla="*/ 144 h 210"/>
                <a:gd name="T34" fmla="*/ 122 w 122"/>
                <a:gd name="T35" fmla="*/ 124 h 210"/>
                <a:gd name="T36" fmla="*/ 122 w 122"/>
                <a:gd name="T37" fmla="*/ 102 h 210"/>
                <a:gd name="T38" fmla="*/ 122 w 122"/>
                <a:gd name="T39" fmla="*/ 102 h 210"/>
                <a:gd name="T40" fmla="*/ 118 w 122"/>
                <a:gd name="T41" fmla="*/ 82 h 210"/>
                <a:gd name="T42" fmla="*/ 114 w 122"/>
                <a:gd name="T43" fmla="*/ 62 h 210"/>
                <a:gd name="T44" fmla="*/ 106 w 122"/>
                <a:gd name="T45" fmla="*/ 44 h 210"/>
                <a:gd name="T46" fmla="*/ 98 w 122"/>
                <a:gd name="T47" fmla="*/ 30 h 210"/>
                <a:gd name="T48" fmla="*/ 88 w 122"/>
                <a:gd name="T49" fmla="*/ 16 h 210"/>
                <a:gd name="T50" fmla="*/ 78 w 122"/>
                <a:gd name="T51" fmla="*/ 8 h 210"/>
                <a:gd name="T52" fmla="*/ 66 w 122"/>
                <a:gd name="T53" fmla="*/ 2 h 210"/>
                <a:gd name="T54" fmla="*/ 54 w 122"/>
                <a:gd name="T55" fmla="*/ 0 h 210"/>
                <a:gd name="T56" fmla="*/ 54 w 122"/>
                <a:gd name="T57" fmla="*/ 0 h 210"/>
                <a:gd name="T58" fmla="*/ 42 w 122"/>
                <a:gd name="T59" fmla="*/ 2 h 210"/>
                <a:gd name="T60" fmla="*/ 30 w 122"/>
                <a:gd name="T61" fmla="*/ 10 h 210"/>
                <a:gd name="T62" fmla="*/ 20 w 122"/>
                <a:gd name="T63" fmla="*/ 20 h 210"/>
                <a:gd name="T64" fmla="*/ 12 w 122"/>
                <a:gd name="T65" fmla="*/ 32 h 210"/>
                <a:gd name="T66" fmla="*/ 6 w 122"/>
                <a:gd name="T67" fmla="*/ 48 h 210"/>
                <a:gd name="T68" fmla="*/ 2 w 122"/>
                <a:gd name="T69" fmla="*/ 66 h 210"/>
                <a:gd name="T70" fmla="*/ 0 w 122"/>
                <a:gd name="T71" fmla="*/ 86 h 210"/>
                <a:gd name="T72" fmla="*/ 0 w 122"/>
                <a:gd name="T73" fmla="*/ 106 h 210"/>
                <a:gd name="T74" fmla="*/ 0 w 122"/>
                <a:gd name="T75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10573935" y="5063976"/>
              <a:ext cx="165100" cy="282575"/>
            </a:xfrm>
            <a:custGeom>
              <a:avLst/>
              <a:gdLst>
                <a:gd name="T0" fmla="*/ 0 w 104"/>
                <a:gd name="T1" fmla="*/ 90 h 178"/>
                <a:gd name="T2" fmla="*/ 0 w 104"/>
                <a:gd name="T3" fmla="*/ 90 h 178"/>
                <a:gd name="T4" fmla="*/ 2 w 104"/>
                <a:gd name="T5" fmla="*/ 108 h 178"/>
                <a:gd name="T6" fmla="*/ 6 w 104"/>
                <a:gd name="T7" fmla="*/ 126 h 178"/>
                <a:gd name="T8" fmla="*/ 12 w 104"/>
                <a:gd name="T9" fmla="*/ 140 h 178"/>
                <a:gd name="T10" fmla="*/ 20 w 104"/>
                <a:gd name="T11" fmla="*/ 154 h 178"/>
                <a:gd name="T12" fmla="*/ 28 w 104"/>
                <a:gd name="T13" fmla="*/ 164 h 178"/>
                <a:gd name="T14" fmla="*/ 36 w 104"/>
                <a:gd name="T15" fmla="*/ 172 h 178"/>
                <a:gd name="T16" fmla="*/ 46 w 104"/>
                <a:gd name="T17" fmla="*/ 176 h 178"/>
                <a:gd name="T18" fmla="*/ 58 w 104"/>
                <a:gd name="T19" fmla="*/ 178 h 178"/>
                <a:gd name="T20" fmla="*/ 58 w 104"/>
                <a:gd name="T21" fmla="*/ 178 h 178"/>
                <a:gd name="T22" fmla="*/ 68 w 104"/>
                <a:gd name="T23" fmla="*/ 176 h 178"/>
                <a:gd name="T24" fmla="*/ 76 w 104"/>
                <a:gd name="T25" fmla="*/ 170 h 178"/>
                <a:gd name="T26" fmla="*/ 86 w 104"/>
                <a:gd name="T27" fmla="*/ 162 h 178"/>
                <a:gd name="T28" fmla="*/ 92 w 104"/>
                <a:gd name="T29" fmla="*/ 150 h 178"/>
                <a:gd name="T30" fmla="*/ 98 w 104"/>
                <a:gd name="T31" fmla="*/ 138 h 178"/>
                <a:gd name="T32" fmla="*/ 102 w 104"/>
                <a:gd name="T33" fmla="*/ 122 h 178"/>
                <a:gd name="T34" fmla="*/ 104 w 104"/>
                <a:gd name="T35" fmla="*/ 104 h 178"/>
                <a:gd name="T36" fmla="*/ 104 w 104"/>
                <a:gd name="T37" fmla="*/ 86 h 178"/>
                <a:gd name="T38" fmla="*/ 104 w 104"/>
                <a:gd name="T39" fmla="*/ 86 h 178"/>
                <a:gd name="T40" fmla="*/ 102 w 104"/>
                <a:gd name="T41" fmla="*/ 68 h 178"/>
                <a:gd name="T42" fmla="*/ 96 w 104"/>
                <a:gd name="T43" fmla="*/ 52 h 178"/>
                <a:gd name="T44" fmla="*/ 92 w 104"/>
                <a:gd name="T45" fmla="*/ 38 h 178"/>
                <a:gd name="T46" fmla="*/ 84 w 104"/>
                <a:gd name="T47" fmla="*/ 24 h 178"/>
                <a:gd name="T48" fmla="*/ 76 w 104"/>
                <a:gd name="T49" fmla="*/ 14 h 178"/>
                <a:gd name="T50" fmla="*/ 66 w 104"/>
                <a:gd name="T51" fmla="*/ 6 h 178"/>
                <a:gd name="T52" fmla="*/ 56 w 104"/>
                <a:gd name="T53" fmla="*/ 2 h 178"/>
                <a:gd name="T54" fmla="*/ 46 w 104"/>
                <a:gd name="T55" fmla="*/ 0 h 178"/>
                <a:gd name="T56" fmla="*/ 46 w 104"/>
                <a:gd name="T57" fmla="*/ 0 h 178"/>
                <a:gd name="T58" fmla="*/ 36 w 104"/>
                <a:gd name="T59" fmla="*/ 2 h 178"/>
                <a:gd name="T60" fmla="*/ 26 w 104"/>
                <a:gd name="T61" fmla="*/ 8 h 178"/>
                <a:gd name="T62" fmla="*/ 18 w 104"/>
                <a:gd name="T63" fmla="*/ 16 h 178"/>
                <a:gd name="T64" fmla="*/ 12 w 104"/>
                <a:gd name="T65" fmla="*/ 28 h 178"/>
                <a:gd name="T66" fmla="*/ 6 w 104"/>
                <a:gd name="T67" fmla="*/ 40 h 178"/>
                <a:gd name="T68" fmla="*/ 2 w 104"/>
                <a:gd name="T69" fmla="*/ 56 h 178"/>
                <a:gd name="T70" fmla="*/ 0 w 104"/>
                <a:gd name="T71" fmla="*/ 72 h 178"/>
                <a:gd name="T72" fmla="*/ 0 w 104"/>
                <a:gd name="T73" fmla="*/ 90 h 178"/>
                <a:gd name="T74" fmla="*/ 0 w 104"/>
                <a:gd name="T75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10589810" y="5267176"/>
              <a:ext cx="133350" cy="79375"/>
            </a:xfrm>
            <a:custGeom>
              <a:avLst/>
              <a:gdLst>
                <a:gd name="T0" fmla="*/ 34 w 84"/>
                <a:gd name="T1" fmla="*/ 0 h 50"/>
                <a:gd name="T2" fmla="*/ 34 w 84"/>
                <a:gd name="T3" fmla="*/ 0 h 50"/>
                <a:gd name="T4" fmla="*/ 46 w 84"/>
                <a:gd name="T5" fmla="*/ 4 h 50"/>
                <a:gd name="T6" fmla="*/ 58 w 84"/>
                <a:gd name="T7" fmla="*/ 8 h 50"/>
                <a:gd name="T8" fmla="*/ 70 w 84"/>
                <a:gd name="T9" fmla="*/ 14 h 50"/>
                <a:gd name="T10" fmla="*/ 84 w 84"/>
                <a:gd name="T11" fmla="*/ 18 h 50"/>
                <a:gd name="T12" fmla="*/ 84 w 84"/>
                <a:gd name="T13" fmla="*/ 18 h 50"/>
                <a:gd name="T14" fmla="*/ 76 w 84"/>
                <a:gd name="T15" fmla="*/ 32 h 50"/>
                <a:gd name="T16" fmla="*/ 68 w 84"/>
                <a:gd name="T17" fmla="*/ 42 h 50"/>
                <a:gd name="T18" fmla="*/ 58 w 84"/>
                <a:gd name="T19" fmla="*/ 48 h 50"/>
                <a:gd name="T20" fmla="*/ 48 w 84"/>
                <a:gd name="T21" fmla="*/ 50 h 50"/>
                <a:gd name="T22" fmla="*/ 48 w 84"/>
                <a:gd name="T23" fmla="*/ 50 h 50"/>
                <a:gd name="T24" fmla="*/ 40 w 84"/>
                <a:gd name="T25" fmla="*/ 50 h 50"/>
                <a:gd name="T26" fmla="*/ 34 w 84"/>
                <a:gd name="T27" fmla="*/ 48 h 50"/>
                <a:gd name="T28" fmla="*/ 26 w 84"/>
                <a:gd name="T29" fmla="*/ 44 h 50"/>
                <a:gd name="T30" fmla="*/ 20 w 84"/>
                <a:gd name="T31" fmla="*/ 38 h 50"/>
                <a:gd name="T32" fmla="*/ 8 w 84"/>
                <a:gd name="T33" fmla="*/ 24 h 50"/>
                <a:gd name="T34" fmla="*/ 0 w 84"/>
                <a:gd name="T35" fmla="*/ 6 h 50"/>
                <a:gd name="T36" fmla="*/ 0 w 84"/>
                <a:gd name="T37" fmla="*/ 6 h 50"/>
                <a:gd name="T38" fmla="*/ 16 w 84"/>
                <a:gd name="T39" fmla="*/ 2 h 50"/>
                <a:gd name="T40" fmla="*/ 34 w 84"/>
                <a:gd name="T41" fmla="*/ 0 h 50"/>
                <a:gd name="T42" fmla="*/ 34 w 84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06"/>
            <p:cNvSpPr>
              <a:spLocks noEditPoints="1"/>
            </p:cNvSpPr>
            <p:nvPr/>
          </p:nvSpPr>
          <p:spPr bwMode="auto">
            <a:xfrm>
              <a:off x="9811935" y="4994126"/>
              <a:ext cx="876300" cy="457200"/>
            </a:xfrm>
            <a:custGeom>
              <a:avLst/>
              <a:gdLst>
                <a:gd name="T0" fmla="*/ 16 w 552"/>
                <a:gd name="T1" fmla="*/ 68 h 288"/>
                <a:gd name="T2" fmla="*/ 42 w 552"/>
                <a:gd name="T3" fmla="*/ 80 h 288"/>
                <a:gd name="T4" fmla="*/ 118 w 552"/>
                <a:gd name="T5" fmla="*/ 84 h 288"/>
                <a:gd name="T6" fmla="*/ 176 w 552"/>
                <a:gd name="T7" fmla="*/ 102 h 288"/>
                <a:gd name="T8" fmla="*/ 180 w 552"/>
                <a:gd name="T9" fmla="*/ 140 h 288"/>
                <a:gd name="T10" fmla="*/ 184 w 552"/>
                <a:gd name="T11" fmla="*/ 182 h 288"/>
                <a:gd name="T12" fmla="*/ 212 w 552"/>
                <a:gd name="T13" fmla="*/ 228 h 288"/>
                <a:gd name="T14" fmla="*/ 222 w 552"/>
                <a:gd name="T15" fmla="*/ 236 h 288"/>
                <a:gd name="T16" fmla="*/ 252 w 552"/>
                <a:gd name="T17" fmla="*/ 248 h 288"/>
                <a:gd name="T18" fmla="*/ 280 w 552"/>
                <a:gd name="T19" fmla="*/ 262 h 288"/>
                <a:gd name="T20" fmla="*/ 308 w 552"/>
                <a:gd name="T21" fmla="*/ 270 h 288"/>
                <a:gd name="T22" fmla="*/ 348 w 552"/>
                <a:gd name="T23" fmla="*/ 284 h 288"/>
                <a:gd name="T24" fmla="*/ 394 w 552"/>
                <a:gd name="T25" fmla="*/ 288 h 288"/>
                <a:gd name="T26" fmla="*/ 416 w 552"/>
                <a:gd name="T27" fmla="*/ 272 h 288"/>
                <a:gd name="T28" fmla="*/ 420 w 552"/>
                <a:gd name="T29" fmla="*/ 246 h 288"/>
                <a:gd name="T30" fmla="*/ 446 w 552"/>
                <a:gd name="T31" fmla="*/ 244 h 288"/>
                <a:gd name="T32" fmla="*/ 492 w 552"/>
                <a:gd name="T33" fmla="*/ 232 h 288"/>
                <a:gd name="T34" fmla="*/ 534 w 552"/>
                <a:gd name="T35" fmla="*/ 202 h 288"/>
                <a:gd name="T36" fmla="*/ 550 w 552"/>
                <a:gd name="T37" fmla="*/ 168 h 288"/>
                <a:gd name="T38" fmla="*/ 550 w 552"/>
                <a:gd name="T39" fmla="*/ 114 h 288"/>
                <a:gd name="T40" fmla="*/ 528 w 552"/>
                <a:gd name="T41" fmla="*/ 72 h 288"/>
                <a:gd name="T42" fmla="*/ 480 w 552"/>
                <a:gd name="T43" fmla="*/ 38 h 288"/>
                <a:gd name="T44" fmla="*/ 378 w 552"/>
                <a:gd name="T45" fmla="*/ 10 h 288"/>
                <a:gd name="T46" fmla="*/ 240 w 552"/>
                <a:gd name="T47" fmla="*/ 6 h 288"/>
                <a:gd name="T48" fmla="*/ 92 w 552"/>
                <a:gd name="T49" fmla="*/ 4 h 288"/>
                <a:gd name="T50" fmla="*/ 28 w 552"/>
                <a:gd name="T51" fmla="*/ 0 h 288"/>
                <a:gd name="T52" fmla="*/ 6 w 552"/>
                <a:gd name="T53" fmla="*/ 14 h 288"/>
                <a:gd name="T54" fmla="*/ 6 w 552"/>
                <a:gd name="T55" fmla="*/ 56 h 288"/>
                <a:gd name="T56" fmla="*/ 456 w 552"/>
                <a:gd name="T57" fmla="*/ 218 h 288"/>
                <a:gd name="T58" fmla="*/ 392 w 552"/>
                <a:gd name="T59" fmla="*/ 220 h 288"/>
                <a:gd name="T60" fmla="*/ 394 w 552"/>
                <a:gd name="T61" fmla="*/ 250 h 288"/>
                <a:gd name="T62" fmla="*/ 396 w 552"/>
                <a:gd name="T63" fmla="*/ 258 h 288"/>
                <a:gd name="T64" fmla="*/ 380 w 552"/>
                <a:gd name="T65" fmla="*/ 264 h 288"/>
                <a:gd name="T66" fmla="*/ 340 w 552"/>
                <a:gd name="T67" fmla="*/ 258 h 288"/>
                <a:gd name="T68" fmla="*/ 314 w 552"/>
                <a:gd name="T69" fmla="*/ 244 h 288"/>
                <a:gd name="T70" fmla="*/ 294 w 552"/>
                <a:gd name="T71" fmla="*/ 240 h 288"/>
                <a:gd name="T72" fmla="*/ 278 w 552"/>
                <a:gd name="T73" fmla="*/ 236 h 288"/>
                <a:gd name="T74" fmla="*/ 250 w 552"/>
                <a:gd name="T75" fmla="*/ 210 h 288"/>
                <a:gd name="T76" fmla="*/ 240 w 552"/>
                <a:gd name="T77" fmla="*/ 214 h 288"/>
                <a:gd name="T78" fmla="*/ 222 w 552"/>
                <a:gd name="T79" fmla="*/ 204 h 288"/>
                <a:gd name="T80" fmla="*/ 204 w 552"/>
                <a:gd name="T81" fmla="*/ 144 h 288"/>
                <a:gd name="T82" fmla="*/ 218 w 552"/>
                <a:gd name="T83" fmla="*/ 104 h 288"/>
                <a:gd name="T84" fmla="*/ 202 w 552"/>
                <a:gd name="T85" fmla="*/ 84 h 288"/>
                <a:gd name="T86" fmla="*/ 126 w 552"/>
                <a:gd name="T87" fmla="*/ 62 h 288"/>
                <a:gd name="T88" fmla="*/ 108 w 552"/>
                <a:gd name="T89" fmla="*/ 60 h 288"/>
                <a:gd name="T90" fmla="*/ 38 w 552"/>
                <a:gd name="T91" fmla="*/ 54 h 288"/>
                <a:gd name="T92" fmla="*/ 24 w 552"/>
                <a:gd name="T93" fmla="*/ 40 h 288"/>
                <a:gd name="T94" fmla="*/ 30 w 552"/>
                <a:gd name="T95" fmla="*/ 24 h 288"/>
                <a:gd name="T96" fmla="*/ 90 w 552"/>
                <a:gd name="T97" fmla="*/ 28 h 288"/>
                <a:gd name="T98" fmla="*/ 242 w 552"/>
                <a:gd name="T99" fmla="*/ 30 h 288"/>
                <a:gd name="T100" fmla="*/ 408 w 552"/>
                <a:gd name="T101" fmla="*/ 40 h 288"/>
                <a:gd name="T102" fmla="*/ 482 w 552"/>
                <a:gd name="T103" fmla="*/ 66 h 288"/>
                <a:gd name="T104" fmla="*/ 520 w 552"/>
                <a:gd name="T105" fmla="*/ 104 h 288"/>
                <a:gd name="T106" fmla="*/ 526 w 552"/>
                <a:gd name="T107" fmla="*/ 162 h 288"/>
                <a:gd name="T108" fmla="*/ 510 w 552"/>
                <a:gd name="T109" fmla="*/ 192 h 288"/>
                <a:gd name="T110" fmla="*/ 470 w 552"/>
                <a:gd name="T111" fmla="*/ 2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7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10116735" y="5219551"/>
              <a:ext cx="542925" cy="212725"/>
            </a:xfrm>
            <a:custGeom>
              <a:avLst/>
              <a:gdLst>
                <a:gd name="T0" fmla="*/ 58 w 342"/>
                <a:gd name="T1" fmla="*/ 30 h 134"/>
                <a:gd name="T2" fmla="*/ 62 w 342"/>
                <a:gd name="T3" fmla="*/ 60 h 134"/>
                <a:gd name="T4" fmla="*/ 66 w 342"/>
                <a:gd name="T5" fmla="*/ 68 h 134"/>
                <a:gd name="T6" fmla="*/ 78 w 342"/>
                <a:gd name="T7" fmla="*/ 74 h 134"/>
                <a:gd name="T8" fmla="*/ 102 w 342"/>
                <a:gd name="T9" fmla="*/ 74 h 134"/>
                <a:gd name="T10" fmla="*/ 114 w 342"/>
                <a:gd name="T11" fmla="*/ 70 h 134"/>
                <a:gd name="T12" fmla="*/ 122 w 342"/>
                <a:gd name="T13" fmla="*/ 84 h 134"/>
                <a:gd name="T14" fmla="*/ 136 w 342"/>
                <a:gd name="T15" fmla="*/ 94 h 134"/>
                <a:gd name="T16" fmla="*/ 150 w 342"/>
                <a:gd name="T17" fmla="*/ 96 h 134"/>
                <a:gd name="T18" fmla="*/ 166 w 342"/>
                <a:gd name="T19" fmla="*/ 90 h 134"/>
                <a:gd name="T20" fmla="*/ 172 w 342"/>
                <a:gd name="T21" fmla="*/ 84 h 134"/>
                <a:gd name="T22" fmla="*/ 178 w 342"/>
                <a:gd name="T23" fmla="*/ 72 h 134"/>
                <a:gd name="T24" fmla="*/ 186 w 342"/>
                <a:gd name="T25" fmla="*/ 68 h 134"/>
                <a:gd name="T26" fmla="*/ 210 w 342"/>
                <a:gd name="T27" fmla="*/ 64 h 134"/>
                <a:gd name="T28" fmla="*/ 232 w 342"/>
                <a:gd name="T29" fmla="*/ 60 h 134"/>
                <a:gd name="T30" fmla="*/ 282 w 342"/>
                <a:gd name="T31" fmla="*/ 42 h 134"/>
                <a:gd name="T32" fmla="*/ 320 w 342"/>
                <a:gd name="T33" fmla="*/ 30 h 134"/>
                <a:gd name="T34" fmla="*/ 332 w 342"/>
                <a:gd name="T35" fmla="*/ 30 h 134"/>
                <a:gd name="T36" fmla="*/ 342 w 342"/>
                <a:gd name="T37" fmla="*/ 34 h 134"/>
                <a:gd name="T38" fmla="*/ 330 w 342"/>
                <a:gd name="T39" fmla="*/ 56 h 134"/>
                <a:gd name="T40" fmla="*/ 316 w 342"/>
                <a:gd name="T41" fmla="*/ 70 h 134"/>
                <a:gd name="T42" fmla="*/ 282 w 342"/>
                <a:gd name="T43" fmla="*/ 84 h 134"/>
                <a:gd name="T44" fmla="*/ 266 w 342"/>
                <a:gd name="T45" fmla="*/ 88 h 134"/>
                <a:gd name="T46" fmla="*/ 224 w 342"/>
                <a:gd name="T47" fmla="*/ 92 h 134"/>
                <a:gd name="T48" fmla="*/ 198 w 342"/>
                <a:gd name="T49" fmla="*/ 90 h 134"/>
                <a:gd name="T50" fmla="*/ 202 w 342"/>
                <a:gd name="T51" fmla="*/ 92 h 134"/>
                <a:gd name="T52" fmla="*/ 214 w 342"/>
                <a:gd name="T53" fmla="*/ 104 h 134"/>
                <a:gd name="T54" fmla="*/ 216 w 342"/>
                <a:gd name="T55" fmla="*/ 116 h 134"/>
                <a:gd name="T56" fmla="*/ 214 w 342"/>
                <a:gd name="T57" fmla="*/ 124 h 134"/>
                <a:gd name="T58" fmla="*/ 200 w 342"/>
                <a:gd name="T59" fmla="*/ 134 h 134"/>
                <a:gd name="T60" fmla="*/ 182 w 342"/>
                <a:gd name="T61" fmla="*/ 134 h 134"/>
                <a:gd name="T62" fmla="*/ 146 w 342"/>
                <a:gd name="T63" fmla="*/ 128 h 134"/>
                <a:gd name="T64" fmla="*/ 138 w 342"/>
                <a:gd name="T65" fmla="*/ 126 h 134"/>
                <a:gd name="T66" fmla="*/ 120 w 342"/>
                <a:gd name="T67" fmla="*/ 118 h 134"/>
                <a:gd name="T68" fmla="*/ 112 w 342"/>
                <a:gd name="T69" fmla="*/ 108 h 134"/>
                <a:gd name="T70" fmla="*/ 90 w 342"/>
                <a:gd name="T71" fmla="*/ 108 h 134"/>
                <a:gd name="T72" fmla="*/ 82 w 342"/>
                <a:gd name="T73" fmla="*/ 106 h 134"/>
                <a:gd name="T74" fmla="*/ 64 w 342"/>
                <a:gd name="T75" fmla="*/ 94 h 134"/>
                <a:gd name="T76" fmla="*/ 54 w 342"/>
                <a:gd name="T77" fmla="*/ 84 h 134"/>
                <a:gd name="T78" fmla="*/ 50 w 342"/>
                <a:gd name="T79" fmla="*/ 84 h 134"/>
                <a:gd name="T80" fmla="*/ 34 w 342"/>
                <a:gd name="T81" fmla="*/ 82 h 134"/>
                <a:gd name="T82" fmla="*/ 28 w 342"/>
                <a:gd name="T83" fmla="*/ 78 h 134"/>
                <a:gd name="T84" fmla="*/ 16 w 342"/>
                <a:gd name="T85" fmla="*/ 62 h 134"/>
                <a:gd name="T86" fmla="*/ 6 w 342"/>
                <a:gd name="T87" fmla="*/ 38 h 134"/>
                <a:gd name="T88" fmla="*/ 0 w 342"/>
                <a:gd name="T89" fmla="*/ 12 h 134"/>
                <a:gd name="T90" fmla="*/ 0 w 342"/>
                <a:gd name="T91" fmla="*/ 0 h 134"/>
                <a:gd name="T92" fmla="*/ 0 w 342"/>
                <a:gd name="T93" fmla="*/ 0 h 134"/>
                <a:gd name="T94" fmla="*/ 8 w 342"/>
                <a:gd name="T95" fmla="*/ 16 h 134"/>
                <a:gd name="T96" fmla="*/ 12 w 342"/>
                <a:gd name="T97" fmla="*/ 22 h 134"/>
                <a:gd name="T98" fmla="*/ 34 w 342"/>
                <a:gd name="T99" fmla="*/ 30 h 134"/>
                <a:gd name="T100" fmla="*/ 58 w 342"/>
                <a:gd name="T101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10192935" y="5175101"/>
              <a:ext cx="63500" cy="184150"/>
            </a:xfrm>
            <a:custGeom>
              <a:avLst/>
              <a:gdLst>
                <a:gd name="T0" fmla="*/ 40 w 40"/>
                <a:gd name="T1" fmla="*/ 0 h 116"/>
                <a:gd name="T2" fmla="*/ 40 w 40"/>
                <a:gd name="T3" fmla="*/ 0 h 116"/>
                <a:gd name="T4" fmla="*/ 34 w 40"/>
                <a:gd name="T5" fmla="*/ 6 h 116"/>
                <a:gd name="T6" fmla="*/ 20 w 40"/>
                <a:gd name="T7" fmla="*/ 22 h 116"/>
                <a:gd name="T8" fmla="*/ 14 w 40"/>
                <a:gd name="T9" fmla="*/ 32 h 116"/>
                <a:gd name="T10" fmla="*/ 6 w 40"/>
                <a:gd name="T11" fmla="*/ 44 h 116"/>
                <a:gd name="T12" fmla="*/ 2 w 40"/>
                <a:gd name="T13" fmla="*/ 54 h 116"/>
                <a:gd name="T14" fmla="*/ 0 w 40"/>
                <a:gd name="T15" fmla="*/ 66 h 116"/>
                <a:gd name="T16" fmla="*/ 0 w 40"/>
                <a:gd name="T17" fmla="*/ 66 h 116"/>
                <a:gd name="T18" fmla="*/ 0 w 40"/>
                <a:gd name="T19" fmla="*/ 96 h 116"/>
                <a:gd name="T20" fmla="*/ 0 w 40"/>
                <a:gd name="T21" fmla="*/ 106 h 116"/>
                <a:gd name="T22" fmla="*/ 2 w 40"/>
                <a:gd name="T23" fmla="*/ 110 h 116"/>
                <a:gd name="T24" fmla="*/ 2 w 40"/>
                <a:gd name="T25" fmla="*/ 110 h 116"/>
                <a:gd name="T26" fmla="*/ 8 w 40"/>
                <a:gd name="T27" fmla="*/ 116 h 116"/>
                <a:gd name="T28" fmla="*/ 8 w 40"/>
                <a:gd name="T29" fmla="*/ 116 h 116"/>
                <a:gd name="T30" fmla="*/ 8 w 40"/>
                <a:gd name="T31" fmla="*/ 116 h 116"/>
                <a:gd name="T32" fmla="*/ 6 w 40"/>
                <a:gd name="T33" fmla="*/ 90 h 116"/>
                <a:gd name="T34" fmla="*/ 6 w 40"/>
                <a:gd name="T35" fmla="*/ 70 h 116"/>
                <a:gd name="T36" fmla="*/ 6 w 40"/>
                <a:gd name="T37" fmla="*/ 60 h 116"/>
                <a:gd name="T38" fmla="*/ 8 w 40"/>
                <a:gd name="T39" fmla="*/ 52 h 116"/>
                <a:gd name="T40" fmla="*/ 8 w 40"/>
                <a:gd name="T41" fmla="*/ 52 h 116"/>
                <a:gd name="T42" fmla="*/ 16 w 40"/>
                <a:gd name="T43" fmla="*/ 38 h 116"/>
                <a:gd name="T44" fmla="*/ 26 w 40"/>
                <a:gd name="T45" fmla="*/ 20 h 116"/>
                <a:gd name="T46" fmla="*/ 40 w 40"/>
                <a:gd name="T47" fmla="*/ 0 h 116"/>
                <a:gd name="T48" fmla="*/ 40 w 40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10275485" y="5260826"/>
              <a:ext cx="66675" cy="136525"/>
            </a:xfrm>
            <a:custGeom>
              <a:avLst/>
              <a:gdLst>
                <a:gd name="T0" fmla="*/ 42 w 42"/>
                <a:gd name="T1" fmla="*/ 0 h 86"/>
                <a:gd name="T2" fmla="*/ 42 w 42"/>
                <a:gd name="T3" fmla="*/ 0 h 86"/>
                <a:gd name="T4" fmla="*/ 24 w 42"/>
                <a:gd name="T5" fmla="*/ 18 h 86"/>
                <a:gd name="T6" fmla="*/ 10 w 42"/>
                <a:gd name="T7" fmla="*/ 36 h 86"/>
                <a:gd name="T8" fmla="*/ 4 w 42"/>
                <a:gd name="T9" fmla="*/ 44 h 86"/>
                <a:gd name="T10" fmla="*/ 2 w 42"/>
                <a:gd name="T11" fmla="*/ 52 h 86"/>
                <a:gd name="T12" fmla="*/ 2 w 42"/>
                <a:gd name="T13" fmla="*/ 52 h 86"/>
                <a:gd name="T14" fmla="*/ 0 w 42"/>
                <a:gd name="T15" fmla="*/ 58 h 86"/>
                <a:gd name="T16" fmla="*/ 0 w 42"/>
                <a:gd name="T17" fmla="*/ 66 h 86"/>
                <a:gd name="T18" fmla="*/ 4 w 42"/>
                <a:gd name="T19" fmla="*/ 78 h 86"/>
                <a:gd name="T20" fmla="*/ 8 w 42"/>
                <a:gd name="T21" fmla="*/ 86 h 86"/>
                <a:gd name="T22" fmla="*/ 10 w 42"/>
                <a:gd name="T23" fmla="*/ 86 h 86"/>
                <a:gd name="T24" fmla="*/ 12 w 42"/>
                <a:gd name="T25" fmla="*/ 86 h 86"/>
                <a:gd name="T26" fmla="*/ 12 w 42"/>
                <a:gd name="T27" fmla="*/ 86 h 86"/>
                <a:gd name="T28" fmla="*/ 14 w 42"/>
                <a:gd name="T29" fmla="*/ 84 h 86"/>
                <a:gd name="T30" fmla="*/ 14 w 42"/>
                <a:gd name="T31" fmla="*/ 80 h 86"/>
                <a:gd name="T32" fmla="*/ 12 w 42"/>
                <a:gd name="T33" fmla="*/ 72 h 86"/>
                <a:gd name="T34" fmla="*/ 10 w 42"/>
                <a:gd name="T35" fmla="*/ 60 h 86"/>
                <a:gd name="T36" fmla="*/ 12 w 42"/>
                <a:gd name="T37" fmla="*/ 52 h 86"/>
                <a:gd name="T38" fmla="*/ 14 w 42"/>
                <a:gd name="T39" fmla="*/ 44 h 86"/>
                <a:gd name="T40" fmla="*/ 14 w 42"/>
                <a:gd name="T41" fmla="*/ 44 h 86"/>
                <a:gd name="T42" fmla="*/ 22 w 42"/>
                <a:gd name="T43" fmla="*/ 28 h 86"/>
                <a:gd name="T44" fmla="*/ 32 w 42"/>
                <a:gd name="T45" fmla="*/ 14 h 86"/>
                <a:gd name="T46" fmla="*/ 42 w 42"/>
                <a:gd name="T47" fmla="*/ 0 h 86"/>
                <a:gd name="T48" fmla="*/ 42 w 42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9837335" y="5073501"/>
              <a:ext cx="342900" cy="76200"/>
            </a:xfrm>
            <a:custGeom>
              <a:avLst/>
              <a:gdLst>
                <a:gd name="T0" fmla="*/ 116 w 216"/>
                <a:gd name="T1" fmla="*/ 0 h 48"/>
                <a:gd name="T2" fmla="*/ 116 w 216"/>
                <a:gd name="T3" fmla="*/ 0 h 48"/>
                <a:gd name="T4" fmla="*/ 128 w 216"/>
                <a:gd name="T5" fmla="*/ 2 h 48"/>
                <a:gd name="T6" fmla="*/ 142 w 216"/>
                <a:gd name="T7" fmla="*/ 6 h 48"/>
                <a:gd name="T8" fmla="*/ 166 w 216"/>
                <a:gd name="T9" fmla="*/ 12 h 48"/>
                <a:gd name="T10" fmla="*/ 166 w 216"/>
                <a:gd name="T11" fmla="*/ 12 h 48"/>
                <a:gd name="T12" fmla="*/ 178 w 216"/>
                <a:gd name="T13" fmla="*/ 14 h 48"/>
                <a:gd name="T14" fmla="*/ 192 w 216"/>
                <a:gd name="T15" fmla="*/ 16 h 48"/>
                <a:gd name="T16" fmla="*/ 206 w 216"/>
                <a:gd name="T17" fmla="*/ 18 h 48"/>
                <a:gd name="T18" fmla="*/ 212 w 216"/>
                <a:gd name="T19" fmla="*/ 20 h 48"/>
                <a:gd name="T20" fmla="*/ 216 w 216"/>
                <a:gd name="T21" fmla="*/ 22 h 48"/>
                <a:gd name="T22" fmla="*/ 216 w 216"/>
                <a:gd name="T23" fmla="*/ 22 h 48"/>
                <a:gd name="T24" fmla="*/ 212 w 216"/>
                <a:gd name="T25" fmla="*/ 30 h 48"/>
                <a:gd name="T26" fmla="*/ 206 w 216"/>
                <a:gd name="T27" fmla="*/ 36 h 48"/>
                <a:gd name="T28" fmla="*/ 192 w 216"/>
                <a:gd name="T29" fmla="*/ 48 h 48"/>
                <a:gd name="T30" fmla="*/ 192 w 216"/>
                <a:gd name="T31" fmla="*/ 48 h 48"/>
                <a:gd name="T32" fmla="*/ 192 w 216"/>
                <a:gd name="T33" fmla="*/ 46 h 48"/>
                <a:gd name="T34" fmla="*/ 192 w 216"/>
                <a:gd name="T35" fmla="*/ 46 h 48"/>
                <a:gd name="T36" fmla="*/ 186 w 216"/>
                <a:gd name="T37" fmla="*/ 46 h 48"/>
                <a:gd name="T38" fmla="*/ 164 w 216"/>
                <a:gd name="T39" fmla="*/ 40 h 48"/>
                <a:gd name="T40" fmla="*/ 164 w 216"/>
                <a:gd name="T41" fmla="*/ 40 h 48"/>
                <a:gd name="T42" fmla="*/ 126 w 216"/>
                <a:gd name="T43" fmla="*/ 30 h 48"/>
                <a:gd name="T44" fmla="*/ 106 w 216"/>
                <a:gd name="T45" fmla="*/ 22 h 48"/>
                <a:gd name="T46" fmla="*/ 106 w 216"/>
                <a:gd name="T47" fmla="*/ 22 h 48"/>
                <a:gd name="T48" fmla="*/ 92 w 216"/>
                <a:gd name="T49" fmla="*/ 22 h 48"/>
                <a:gd name="T50" fmla="*/ 38 w 216"/>
                <a:gd name="T51" fmla="*/ 20 h 48"/>
                <a:gd name="T52" fmla="*/ 38 w 216"/>
                <a:gd name="T53" fmla="*/ 20 h 48"/>
                <a:gd name="T54" fmla="*/ 24 w 216"/>
                <a:gd name="T55" fmla="*/ 18 h 48"/>
                <a:gd name="T56" fmla="*/ 14 w 216"/>
                <a:gd name="T57" fmla="*/ 14 h 48"/>
                <a:gd name="T58" fmla="*/ 6 w 216"/>
                <a:gd name="T59" fmla="*/ 8 h 48"/>
                <a:gd name="T60" fmla="*/ 0 w 216"/>
                <a:gd name="T61" fmla="*/ 0 h 48"/>
                <a:gd name="T62" fmla="*/ 0 w 216"/>
                <a:gd name="T63" fmla="*/ 0 h 48"/>
                <a:gd name="T64" fmla="*/ 14 w 216"/>
                <a:gd name="T65" fmla="*/ 4 h 48"/>
                <a:gd name="T66" fmla="*/ 14 w 216"/>
                <a:gd name="T67" fmla="*/ 4 h 48"/>
                <a:gd name="T68" fmla="*/ 40 w 216"/>
                <a:gd name="T69" fmla="*/ 4 h 48"/>
                <a:gd name="T70" fmla="*/ 66 w 216"/>
                <a:gd name="T71" fmla="*/ 2 h 48"/>
                <a:gd name="T72" fmla="*/ 90 w 216"/>
                <a:gd name="T73" fmla="*/ 0 h 48"/>
                <a:gd name="T74" fmla="*/ 116 w 216"/>
                <a:gd name="T75" fmla="*/ 0 h 48"/>
                <a:gd name="T76" fmla="*/ 116 w 216"/>
                <a:gd name="T7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916394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5 -0.45364 L -0.08369 -0.51121 C -0.13976 -0.52624 -0.21094 -0.5096 -0.27987 -0.47283 C -0.3566 -0.43121 -0.41337 -0.37803 -0.44514 -0.31676 L -0.60053 -0.03283 " pathEditMode="relative" rAng="-1319468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016" y="332656"/>
            <a:ext cx="917321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218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Diretoria\Projeto PE CONACI\Painel de Controle\CONAC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28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606528" y="2923473"/>
            <a:ext cx="1584176" cy="90145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 rot="20188690">
            <a:off x="9361981" y="3138693"/>
            <a:ext cx="730250" cy="339725"/>
            <a:chOff x="9811935" y="4994126"/>
            <a:chExt cx="949325" cy="457200"/>
          </a:xfrm>
        </p:grpSpPr>
        <p:sp>
          <p:nvSpPr>
            <p:cNvPr id="7" name="Freeform 98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99"/>
            <p:cNvSpPr>
              <a:spLocks noEditPoints="1"/>
            </p:cNvSpPr>
            <p:nvPr/>
          </p:nvSpPr>
          <p:spPr bwMode="auto">
            <a:xfrm>
              <a:off x="10031010" y="5222726"/>
              <a:ext cx="171450" cy="168275"/>
            </a:xfrm>
            <a:custGeom>
              <a:avLst/>
              <a:gdLst>
                <a:gd name="T0" fmla="*/ 4 w 108"/>
                <a:gd name="T1" fmla="*/ 92 h 106"/>
                <a:gd name="T2" fmla="*/ 4 w 108"/>
                <a:gd name="T3" fmla="*/ 92 h 106"/>
                <a:gd name="T4" fmla="*/ 12 w 108"/>
                <a:gd name="T5" fmla="*/ 100 h 106"/>
                <a:gd name="T6" fmla="*/ 22 w 108"/>
                <a:gd name="T7" fmla="*/ 104 h 106"/>
                <a:gd name="T8" fmla="*/ 34 w 108"/>
                <a:gd name="T9" fmla="*/ 106 h 106"/>
                <a:gd name="T10" fmla="*/ 46 w 108"/>
                <a:gd name="T11" fmla="*/ 104 h 106"/>
                <a:gd name="T12" fmla="*/ 60 w 108"/>
                <a:gd name="T13" fmla="*/ 102 h 106"/>
                <a:gd name="T14" fmla="*/ 60 w 108"/>
                <a:gd name="T15" fmla="*/ 102 h 106"/>
                <a:gd name="T16" fmla="*/ 72 w 108"/>
                <a:gd name="T17" fmla="*/ 98 h 106"/>
                <a:gd name="T18" fmla="*/ 82 w 108"/>
                <a:gd name="T19" fmla="*/ 94 h 106"/>
                <a:gd name="T20" fmla="*/ 92 w 108"/>
                <a:gd name="T21" fmla="*/ 86 h 106"/>
                <a:gd name="T22" fmla="*/ 102 w 108"/>
                <a:gd name="T23" fmla="*/ 72 h 106"/>
                <a:gd name="T24" fmla="*/ 102 w 108"/>
                <a:gd name="T25" fmla="*/ 72 h 106"/>
                <a:gd name="T26" fmla="*/ 106 w 108"/>
                <a:gd name="T27" fmla="*/ 66 h 106"/>
                <a:gd name="T28" fmla="*/ 108 w 108"/>
                <a:gd name="T29" fmla="*/ 60 h 106"/>
                <a:gd name="T30" fmla="*/ 106 w 108"/>
                <a:gd name="T31" fmla="*/ 48 h 106"/>
                <a:gd name="T32" fmla="*/ 104 w 108"/>
                <a:gd name="T33" fmla="*/ 38 h 106"/>
                <a:gd name="T34" fmla="*/ 98 w 108"/>
                <a:gd name="T35" fmla="*/ 26 h 106"/>
                <a:gd name="T36" fmla="*/ 84 w 108"/>
                <a:gd name="T37" fmla="*/ 10 h 106"/>
                <a:gd name="T38" fmla="*/ 78 w 108"/>
                <a:gd name="T39" fmla="*/ 4 h 106"/>
                <a:gd name="T40" fmla="*/ 74 w 108"/>
                <a:gd name="T41" fmla="*/ 0 h 106"/>
                <a:gd name="T42" fmla="*/ 72 w 108"/>
                <a:gd name="T43" fmla="*/ 0 h 106"/>
                <a:gd name="T44" fmla="*/ 72 w 108"/>
                <a:gd name="T45" fmla="*/ 0 h 106"/>
                <a:gd name="T46" fmla="*/ 66 w 108"/>
                <a:gd name="T47" fmla="*/ 2 h 106"/>
                <a:gd name="T48" fmla="*/ 54 w 108"/>
                <a:gd name="T49" fmla="*/ 6 h 106"/>
                <a:gd name="T50" fmla="*/ 38 w 108"/>
                <a:gd name="T51" fmla="*/ 16 h 106"/>
                <a:gd name="T52" fmla="*/ 16 w 108"/>
                <a:gd name="T53" fmla="*/ 36 h 106"/>
                <a:gd name="T54" fmla="*/ 16 w 108"/>
                <a:gd name="T55" fmla="*/ 36 h 106"/>
                <a:gd name="T56" fmla="*/ 6 w 108"/>
                <a:gd name="T57" fmla="*/ 52 h 106"/>
                <a:gd name="T58" fmla="*/ 0 w 108"/>
                <a:gd name="T59" fmla="*/ 66 h 106"/>
                <a:gd name="T60" fmla="*/ 0 w 108"/>
                <a:gd name="T61" fmla="*/ 72 h 106"/>
                <a:gd name="T62" fmla="*/ 0 w 108"/>
                <a:gd name="T63" fmla="*/ 80 h 106"/>
                <a:gd name="T64" fmla="*/ 2 w 108"/>
                <a:gd name="T65" fmla="*/ 86 h 106"/>
                <a:gd name="T66" fmla="*/ 4 w 108"/>
                <a:gd name="T67" fmla="*/ 92 h 106"/>
                <a:gd name="T68" fmla="*/ 4 w 108"/>
                <a:gd name="T69" fmla="*/ 92 h 106"/>
                <a:gd name="T70" fmla="*/ 68 w 108"/>
                <a:gd name="T71" fmla="*/ 22 h 106"/>
                <a:gd name="T72" fmla="*/ 68 w 108"/>
                <a:gd name="T73" fmla="*/ 22 h 106"/>
                <a:gd name="T74" fmla="*/ 74 w 108"/>
                <a:gd name="T75" fmla="*/ 30 h 106"/>
                <a:gd name="T76" fmla="*/ 82 w 108"/>
                <a:gd name="T77" fmla="*/ 42 h 106"/>
                <a:gd name="T78" fmla="*/ 86 w 108"/>
                <a:gd name="T79" fmla="*/ 52 h 106"/>
                <a:gd name="T80" fmla="*/ 86 w 108"/>
                <a:gd name="T81" fmla="*/ 56 h 106"/>
                <a:gd name="T82" fmla="*/ 84 w 108"/>
                <a:gd name="T83" fmla="*/ 62 h 106"/>
                <a:gd name="T84" fmla="*/ 84 w 108"/>
                <a:gd name="T85" fmla="*/ 62 h 106"/>
                <a:gd name="T86" fmla="*/ 78 w 108"/>
                <a:gd name="T87" fmla="*/ 70 h 106"/>
                <a:gd name="T88" fmla="*/ 72 w 108"/>
                <a:gd name="T89" fmla="*/ 76 h 106"/>
                <a:gd name="T90" fmla="*/ 66 w 108"/>
                <a:gd name="T91" fmla="*/ 78 h 106"/>
                <a:gd name="T92" fmla="*/ 56 w 108"/>
                <a:gd name="T93" fmla="*/ 82 h 106"/>
                <a:gd name="T94" fmla="*/ 40 w 108"/>
                <a:gd name="T95" fmla="*/ 86 h 106"/>
                <a:gd name="T96" fmla="*/ 40 w 108"/>
                <a:gd name="T97" fmla="*/ 86 h 106"/>
                <a:gd name="T98" fmla="*/ 34 w 108"/>
                <a:gd name="T99" fmla="*/ 86 h 106"/>
                <a:gd name="T100" fmla="*/ 30 w 108"/>
                <a:gd name="T101" fmla="*/ 86 h 106"/>
                <a:gd name="T102" fmla="*/ 26 w 108"/>
                <a:gd name="T103" fmla="*/ 84 h 106"/>
                <a:gd name="T104" fmla="*/ 22 w 108"/>
                <a:gd name="T105" fmla="*/ 80 h 106"/>
                <a:gd name="T106" fmla="*/ 22 w 108"/>
                <a:gd name="T107" fmla="*/ 80 h 106"/>
                <a:gd name="T108" fmla="*/ 20 w 108"/>
                <a:gd name="T109" fmla="*/ 76 h 106"/>
                <a:gd name="T110" fmla="*/ 22 w 108"/>
                <a:gd name="T111" fmla="*/ 68 h 106"/>
                <a:gd name="T112" fmla="*/ 24 w 108"/>
                <a:gd name="T113" fmla="*/ 60 h 106"/>
                <a:gd name="T114" fmla="*/ 32 w 108"/>
                <a:gd name="T115" fmla="*/ 50 h 106"/>
                <a:gd name="T116" fmla="*/ 32 w 108"/>
                <a:gd name="T117" fmla="*/ 50 h 106"/>
                <a:gd name="T118" fmla="*/ 44 w 108"/>
                <a:gd name="T119" fmla="*/ 38 h 106"/>
                <a:gd name="T120" fmla="*/ 54 w 108"/>
                <a:gd name="T121" fmla="*/ 30 h 106"/>
                <a:gd name="T122" fmla="*/ 68 w 108"/>
                <a:gd name="T123" fmla="*/ 22 h 106"/>
                <a:gd name="T124" fmla="*/ 68 w 108"/>
                <a:gd name="T12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100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2"/>
            <p:cNvSpPr>
              <a:spLocks/>
            </p:cNvSpPr>
            <p:nvPr/>
          </p:nvSpPr>
          <p:spPr bwMode="auto">
            <a:xfrm>
              <a:off x="10567585" y="5038576"/>
              <a:ext cx="193675" cy="333375"/>
            </a:xfrm>
            <a:custGeom>
              <a:avLst/>
              <a:gdLst>
                <a:gd name="T0" fmla="*/ 0 w 122"/>
                <a:gd name="T1" fmla="*/ 106 h 210"/>
                <a:gd name="T2" fmla="*/ 0 w 122"/>
                <a:gd name="T3" fmla="*/ 106 h 210"/>
                <a:gd name="T4" fmla="*/ 2 w 122"/>
                <a:gd name="T5" fmla="*/ 128 h 210"/>
                <a:gd name="T6" fmla="*/ 8 w 122"/>
                <a:gd name="T7" fmla="*/ 148 h 210"/>
                <a:gd name="T8" fmla="*/ 14 w 122"/>
                <a:gd name="T9" fmla="*/ 164 h 210"/>
                <a:gd name="T10" fmla="*/ 22 w 122"/>
                <a:gd name="T11" fmla="*/ 180 h 210"/>
                <a:gd name="T12" fmla="*/ 32 w 122"/>
                <a:gd name="T13" fmla="*/ 192 h 210"/>
                <a:gd name="T14" fmla="*/ 44 w 122"/>
                <a:gd name="T15" fmla="*/ 202 h 210"/>
                <a:gd name="T16" fmla="*/ 56 w 122"/>
                <a:gd name="T17" fmla="*/ 208 h 210"/>
                <a:gd name="T18" fmla="*/ 68 w 122"/>
                <a:gd name="T19" fmla="*/ 210 h 210"/>
                <a:gd name="T20" fmla="*/ 68 w 122"/>
                <a:gd name="T21" fmla="*/ 210 h 210"/>
                <a:gd name="T22" fmla="*/ 80 w 122"/>
                <a:gd name="T23" fmla="*/ 206 h 210"/>
                <a:gd name="T24" fmla="*/ 90 w 122"/>
                <a:gd name="T25" fmla="*/ 200 h 210"/>
                <a:gd name="T26" fmla="*/ 100 w 122"/>
                <a:gd name="T27" fmla="*/ 190 h 210"/>
                <a:gd name="T28" fmla="*/ 108 w 122"/>
                <a:gd name="T29" fmla="*/ 176 h 210"/>
                <a:gd name="T30" fmla="*/ 114 w 122"/>
                <a:gd name="T31" fmla="*/ 162 h 210"/>
                <a:gd name="T32" fmla="*/ 120 w 122"/>
                <a:gd name="T33" fmla="*/ 144 h 210"/>
                <a:gd name="T34" fmla="*/ 122 w 122"/>
                <a:gd name="T35" fmla="*/ 124 h 210"/>
                <a:gd name="T36" fmla="*/ 122 w 122"/>
                <a:gd name="T37" fmla="*/ 102 h 210"/>
                <a:gd name="T38" fmla="*/ 122 w 122"/>
                <a:gd name="T39" fmla="*/ 102 h 210"/>
                <a:gd name="T40" fmla="*/ 118 w 122"/>
                <a:gd name="T41" fmla="*/ 82 h 210"/>
                <a:gd name="T42" fmla="*/ 114 w 122"/>
                <a:gd name="T43" fmla="*/ 62 h 210"/>
                <a:gd name="T44" fmla="*/ 106 w 122"/>
                <a:gd name="T45" fmla="*/ 44 h 210"/>
                <a:gd name="T46" fmla="*/ 98 w 122"/>
                <a:gd name="T47" fmla="*/ 30 h 210"/>
                <a:gd name="T48" fmla="*/ 88 w 122"/>
                <a:gd name="T49" fmla="*/ 16 h 210"/>
                <a:gd name="T50" fmla="*/ 78 w 122"/>
                <a:gd name="T51" fmla="*/ 8 h 210"/>
                <a:gd name="T52" fmla="*/ 66 w 122"/>
                <a:gd name="T53" fmla="*/ 2 h 210"/>
                <a:gd name="T54" fmla="*/ 54 w 122"/>
                <a:gd name="T55" fmla="*/ 0 h 210"/>
                <a:gd name="T56" fmla="*/ 54 w 122"/>
                <a:gd name="T57" fmla="*/ 0 h 210"/>
                <a:gd name="T58" fmla="*/ 42 w 122"/>
                <a:gd name="T59" fmla="*/ 2 h 210"/>
                <a:gd name="T60" fmla="*/ 30 w 122"/>
                <a:gd name="T61" fmla="*/ 10 h 210"/>
                <a:gd name="T62" fmla="*/ 20 w 122"/>
                <a:gd name="T63" fmla="*/ 20 h 210"/>
                <a:gd name="T64" fmla="*/ 12 w 122"/>
                <a:gd name="T65" fmla="*/ 32 h 210"/>
                <a:gd name="T66" fmla="*/ 6 w 122"/>
                <a:gd name="T67" fmla="*/ 48 h 210"/>
                <a:gd name="T68" fmla="*/ 2 w 122"/>
                <a:gd name="T69" fmla="*/ 66 h 210"/>
                <a:gd name="T70" fmla="*/ 0 w 122"/>
                <a:gd name="T71" fmla="*/ 86 h 210"/>
                <a:gd name="T72" fmla="*/ 0 w 122"/>
                <a:gd name="T73" fmla="*/ 106 h 210"/>
                <a:gd name="T74" fmla="*/ 0 w 122"/>
                <a:gd name="T75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10573935" y="5063976"/>
              <a:ext cx="165100" cy="282575"/>
            </a:xfrm>
            <a:custGeom>
              <a:avLst/>
              <a:gdLst>
                <a:gd name="T0" fmla="*/ 0 w 104"/>
                <a:gd name="T1" fmla="*/ 90 h 178"/>
                <a:gd name="T2" fmla="*/ 0 w 104"/>
                <a:gd name="T3" fmla="*/ 90 h 178"/>
                <a:gd name="T4" fmla="*/ 2 w 104"/>
                <a:gd name="T5" fmla="*/ 108 h 178"/>
                <a:gd name="T6" fmla="*/ 6 w 104"/>
                <a:gd name="T7" fmla="*/ 126 h 178"/>
                <a:gd name="T8" fmla="*/ 12 w 104"/>
                <a:gd name="T9" fmla="*/ 140 h 178"/>
                <a:gd name="T10" fmla="*/ 20 w 104"/>
                <a:gd name="T11" fmla="*/ 154 h 178"/>
                <a:gd name="T12" fmla="*/ 28 w 104"/>
                <a:gd name="T13" fmla="*/ 164 h 178"/>
                <a:gd name="T14" fmla="*/ 36 w 104"/>
                <a:gd name="T15" fmla="*/ 172 h 178"/>
                <a:gd name="T16" fmla="*/ 46 w 104"/>
                <a:gd name="T17" fmla="*/ 176 h 178"/>
                <a:gd name="T18" fmla="*/ 58 w 104"/>
                <a:gd name="T19" fmla="*/ 178 h 178"/>
                <a:gd name="T20" fmla="*/ 58 w 104"/>
                <a:gd name="T21" fmla="*/ 178 h 178"/>
                <a:gd name="T22" fmla="*/ 68 w 104"/>
                <a:gd name="T23" fmla="*/ 176 h 178"/>
                <a:gd name="T24" fmla="*/ 76 w 104"/>
                <a:gd name="T25" fmla="*/ 170 h 178"/>
                <a:gd name="T26" fmla="*/ 86 w 104"/>
                <a:gd name="T27" fmla="*/ 162 h 178"/>
                <a:gd name="T28" fmla="*/ 92 w 104"/>
                <a:gd name="T29" fmla="*/ 150 h 178"/>
                <a:gd name="T30" fmla="*/ 98 w 104"/>
                <a:gd name="T31" fmla="*/ 138 h 178"/>
                <a:gd name="T32" fmla="*/ 102 w 104"/>
                <a:gd name="T33" fmla="*/ 122 h 178"/>
                <a:gd name="T34" fmla="*/ 104 w 104"/>
                <a:gd name="T35" fmla="*/ 104 h 178"/>
                <a:gd name="T36" fmla="*/ 104 w 104"/>
                <a:gd name="T37" fmla="*/ 86 h 178"/>
                <a:gd name="T38" fmla="*/ 104 w 104"/>
                <a:gd name="T39" fmla="*/ 86 h 178"/>
                <a:gd name="T40" fmla="*/ 102 w 104"/>
                <a:gd name="T41" fmla="*/ 68 h 178"/>
                <a:gd name="T42" fmla="*/ 96 w 104"/>
                <a:gd name="T43" fmla="*/ 52 h 178"/>
                <a:gd name="T44" fmla="*/ 92 w 104"/>
                <a:gd name="T45" fmla="*/ 38 h 178"/>
                <a:gd name="T46" fmla="*/ 84 w 104"/>
                <a:gd name="T47" fmla="*/ 24 h 178"/>
                <a:gd name="T48" fmla="*/ 76 w 104"/>
                <a:gd name="T49" fmla="*/ 14 h 178"/>
                <a:gd name="T50" fmla="*/ 66 w 104"/>
                <a:gd name="T51" fmla="*/ 6 h 178"/>
                <a:gd name="T52" fmla="*/ 56 w 104"/>
                <a:gd name="T53" fmla="*/ 2 h 178"/>
                <a:gd name="T54" fmla="*/ 46 w 104"/>
                <a:gd name="T55" fmla="*/ 0 h 178"/>
                <a:gd name="T56" fmla="*/ 46 w 104"/>
                <a:gd name="T57" fmla="*/ 0 h 178"/>
                <a:gd name="T58" fmla="*/ 36 w 104"/>
                <a:gd name="T59" fmla="*/ 2 h 178"/>
                <a:gd name="T60" fmla="*/ 26 w 104"/>
                <a:gd name="T61" fmla="*/ 8 h 178"/>
                <a:gd name="T62" fmla="*/ 18 w 104"/>
                <a:gd name="T63" fmla="*/ 16 h 178"/>
                <a:gd name="T64" fmla="*/ 12 w 104"/>
                <a:gd name="T65" fmla="*/ 28 h 178"/>
                <a:gd name="T66" fmla="*/ 6 w 104"/>
                <a:gd name="T67" fmla="*/ 40 h 178"/>
                <a:gd name="T68" fmla="*/ 2 w 104"/>
                <a:gd name="T69" fmla="*/ 56 h 178"/>
                <a:gd name="T70" fmla="*/ 0 w 104"/>
                <a:gd name="T71" fmla="*/ 72 h 178"/>
                <a:gd name="T72" fmla="*/ 0 w 104"/>
                <a:gd name="T73" fmla="*/ 90 h 178"/>
                <a:gd name="T74" fmla="*/ 0 w 104"/>
                <a:gd name="T75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10589810" y="5267176"/>
              <a:ext cx="133350" cy="79375"/>
            </a:xfrm>
            <a:custGeom>
              <a:avLst/>
              <a:gdLst>
                <a:gd name="T0" fmla="*/ 34 w 84"/>
                <a:gd name="T1" fmla="*/ 0 h 50"/>
                <a:gd name="T2" fmla="*/ 34 w 84"/>
                <a:gd name="T3" fmla="*/ 0 h 50"/>
                <a:gd name="T4" fmla="*/ 46 w 84"/>
                <a:gd name="T5" fmla="*/ 4 h 50"/>
                <a:gd name="T6" fmla="*/ 58 w 84"/>
                <a:gd name="T7" fmla="*/ 8 h 50"/>
                <a:gd name="T8" fmla="*/ 70 w 84"/>
                <a:gd name="T9" fmla="*/ 14 h 50"/>
                <a:gd name="T10" fmla="*/ 84 w 84"/>
                <a:gd name="T11" fmla="*/ 18 h 50"/>
                <a:gd name="T12" fmla="*/ 84 w 84"/>
                <a:gd name="T13" fmla="*/ 18 h 50"/>
                <a:gd name="T14" fmla="*/ 76 w 84"/>
                <a:gd name="T15" fmla="*/ 32 h 50"/>
                <a:gd name="T16" fmla="*/ 68 w 84"/>
                <a:gd name="T17" fmla="*/ 42 h 50"/>
                <a:gd name="T18" fmla="*/ 58 w 84"/>
                <a:gd name="T19" fmla="*/ 48 h 50"/>
                <a:gd name="T20" fmla="*/ 48 w 84"/>
                <a:gd name="T21" fmla="*/ 50 h 50"/>
                <a:gd name="T22" fmla="*/ 48 w 84"/>
                <a:gd name="T23" fmla="*/ 50 h 50"/>
                <a:gd name="T24" fmla="*/ 40 w 84"/>
                <a:gd name="T25" fmla="*/ 50 h 50"/>
                <a:gd name="T26" fmla="*/ 34 w 84"/>
                <a:gd name="T27" fmla="*/ 48 h 50"/>
                <a:gd name="T28" fmla="*/ 26 w 84"/>
                <a:gd name="T29" fmla="*/ 44 h 50"/>
                <a:gd name="T30" fmla="*/ 20 w 84"/>
                <a:gd name="T31" fmla="*/ 38 h 50"/>
                <a:gd name="T32" fmla="*/ 8 w 84"/>
                <a:gd name="T33" fmla="*/ 24 h 50"/>
                <a:gd name="T34" fmla="*/ 0 w 84"/>
                <a:gd name="T35" fmla="*/ 6 h 50"/>
                <a:gd name="T36" fmla="*/ 0 w 84"/>
                <a:gd name="T37" fmla="*/ 6 h 50"/>
                <a:gd name="T38" fmla="*/ 16 w 84"/>
                <a:gd name="T39" fmla="*/ 2 h 50"/>
                <a:gd name="T40" fmla="*/ 34 w 84"/>
                <a:gd name="T41" fmla="*/ 0 h 50"/>
                <a:gd name="T42" fmla="*/ 34 w 84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06"/>
            <p:cNvSpPr>
              <a:spLocks noEditPoints="1"/>
            </p:cNvSpPr>
            <p:nvPr/>
          </p:nvSpPr>
          <p:spPr bwMode="auto">
            <a:xfrm>
              <a:off x="9811935" y="4994126"/>
              <a:ext cx="876300" cy="457200"/>
            </a:xfrm>
            <a:custGeom>
              <a:avLst/>
              <a:gdLst>
                <a:gd name="T0" fmla="*/ 16 w 552"/>
                <a:gd name="T1" fmla="*/ 68 h 288"/>
                <a:gd name="T2" fmla="*/ 42 w 552"/>
                <a:gd name="T3" fmla="*/ 80 h 288"/>
                <a:gd name="T4" fmla="*/ 118 w 552"/>
                <a:gd name="T5" fmla="*/ 84 h 288"/>
                <a:gd name="T6" fmla="*/ 176 w 552"/>
                <a:gd name="T7" fmla="*/ 102 h 288"/>
                <a:gd name="T8" fmla="*/ 180 w 552"/>
                <a:gd name="T9" fmla="*/ 140 h 288"/>
                <a:gd name="T10" fmla="*/ 184 w 552"/>
                <a:gd name="T11" fmla="*/ 182 h 288"/>
                <a:gd name="T12" fmla="*/ 212 w 552"/>
                <a:gd name="T13" fmla="*/ 228 h 288"/>
                <a:gd name="T14" fmla="*/ 222 w 552"/>
                <a:gd name="T15" fmla="*/ 236 h 288"/>
                <a:gd name="T16" fmla="*/ 252 w 552"/>
                <a:gd name="T17" fmla="*/ 248 h 288"/>
                <a:gd name="T18" fmla="*/ 280 w 552"/>
                <a:gd name="T19" fmla="*/ 262 h 288"/>
                <a:gd name="T20" fmla="*/ 308 w 552"/>
                <a:gd name="T21" fmla="*/ 270 h 288"/>
                <a:gd name="T22" fmla="*/ 348 w 552"/>
                <a:gd name="T23" fmla="*/ 284 h 288"/>
                <a:gd name="T24" fmla="*/ 394 w 552"/>
                <a:gd name="T25" fmla="*/ 288 h 288"/>
                <a:gd name="T26" fmla="*/ 416 w 552"/>
                <a:gd name="T27" fmla="*/ 272 h 288"/>
                <a:gd name="T28" fmla="*/ 420 w 552"/>
                <a:gd name="T29" fmla="*/ 246 h 288"/>
                <a:gd name="T30" fmla="*/ 446 w 552"/>
                <a:gd name="T31" fmla="*/ 244 h 288"/>
                <a:gd name="T32" fmla="*/ 492 w 552"/>
                <a:gd name="T33" fmla="*/ 232 h 288"/>
                <a:gd name="T34" fmla="*/ 534 w 552"/>
                <a:gd name="T35" fmla="*/ 202 h 288"/>
                <a:gd name="T36" fmla="*/ 550 w 552"/>
                <a:gd name="T37" fmla="*/ 168 h 288"/>
                <a:gd name="T38" fmla="*/ 550 w 552"/>
                <a:gd name="T39" fmla="*/ 114 h 288"/>
                <a:gd name="T40" fmla="*/ 528 w 552"/>
                <a:gd name="T41" fmla="*/ 72 h 288"/>
                <a:gd name="T42" fmla="*/ 480 w 552"/>
                <a:gd name="T43" fmla="*/ 38 h 288"/>
                <a:gd name="T44" fmla="*/ 378 w 552"/>
                <a:gd name="T45" fmla="*/ 10 h 288"/>
                <a:gd name="T46" fmla="*/ 240 w 552"/>
                <a:gd name="T47" fmla="*/ 6 h 288"/>
                <a:gd name="T48" fmla="*/ 92 w 552"/>
                <a:gd name="T49" fmla="*/ 4 h 288"/>
                <a:gd name="T50" fmla="*/ 28 w 552"/>
                <a:gd name="T51" fmla="*/ 0 h 288"/>
                <a:gd name="T52" fmla="*/ 6 w 552"/>
                <a:gd name="T53" fmla="*/ 14 h 288"/>
                <a:gd name="T54" fmla="*/ 6 w 552"/>
                <a:gd name="T55" fmla="*/ 56 h 288"/>
                <a:gd name="T56" fmla="*/ 456 w 552"/>
                <a:gd name="T57" fmla="*/ 218 h 288"/>
                <a:gd name="T58" fmla="*/ 392 w 552"/>
                <a:gd name="T59" fmla="*/ 220 h 288"/>
                <a:gd name="T60" fmla="*/ 394 w 552"/>
                <a:gd name="T61" fmla="*/ 250 h 288"/>
                <a:gd name="T62" fmla="*/ 396 w 552"/>
                <a:gd name="T63" fmla="*/ 258 h 288"/>
                <a:gd name="T64" fmla="*/ 380 w 552"/>
                <a:gd name="T65" fmla="*/ 264 h 288"/>
                <a:gd name="T66" fmla="*/ 340 w 552"/>
                <a:gd name="T67" fmla="*/ 258 h 288"/>
                <a:gd name="T68" fmla="*/ 314 w 552"/>
                <a:gd name="T69" fmla="*/ 244 h 288"/>
                <a:gd name="T70" fmla="*/ 294 w 552"/>
                <a:gd name="T71" fmla="*/ 240 h 288"/>
                <a:gd name="T72" fmla="*/ 278 w 552"/>
                <a:gd name="T73" fmla="*/ 236 h 288"/>
                <a:gd name="T74" fmla="*/ 250 w 552"/>
                <a:gd name="T75" fmla="*/ 210 h 288"/>
                <a:gd name="T76" fmla="*/ 240 w 552"/>
                <a:gd name="T77" fmla="*/ 214 h 288"/>
                <a:gd name="T78" fmla="*/ 222 w 552"/>
                <a:gd name="T79" fmla="*/ 204 h 288"/>
                <a:gd name="T80" fmla="*/ 204 w 552"/>
                <a:gd name="T81" fmla="*/ 144 h 288"/>
                <a:gd name="T82" fmla="*/ 218 w 552"/>
                <a:gd name="T83" fmla="*/ 104 h 288"/>
                <a:gd name="T84" fmla="*/ 202 w 552"/>
                <a:gd name="T85" fmla="*/ 84 h 288"/>
                <a:gd name="T86" fmla="*/ 126 w 552"/>
                <a:gd name="T87" fmla="*/ 62 h 288"/>
                <a:gd name="T88" fmla="*/ 108 w 552"/>
                <a:gd name="T89" fmla="*/ 60 h 288"/>
                <a:gd name="T90" fmla="*/ 38 w 552"/>
                <a:gd name="T91" fmla="*/ 54 h 288"/>
                <a:gd name="T92" fmla="*/ 24 w 552"/>
                <a:gd name="T93" fmla="*/ 40 h 288"/>
                <a:gd name="T94" fmla="*/ 30 w 552"/>
                <a:gd name="T95" fmla="*/ 24 h 288"/>
                <a:gd name="T96" fmla="*/ 90 w 552"/>
                <a:gd name="T97" fmla="*/ 28 h 288"/>
                <a:gd name="T98" fmla="*/ 242 w 552"/>
                <a:gd name="T99" fmla="*/ 30 h 288"/>
                <a:gd name="T100" fmla="*/ 408 w 552"/>
                <a:gd name="T101" fmla="*/ 40 h 288"/>
                <a:gd name="T102" fmla="*/ 482 w 552"/>
                <a:gd name="T103" fmla="*/ 66 h 288"/>
                <a:gd name="T104" fmla="*/ 520 w 552"/>
                <a:gd name="T105" fmla="*/ 104 h 288"/>
                <a:gd name="T106" fmla="*/ 526 w 552"/>
                <a:gd name="T107" fmla="*/ 162 h 288"/>
                <a:gd name="T108" fmla="*/ 510 w 552"/>
                <a:gd name="T109" fmla="*/ 192 h 288"/>
                <a:gd name="T110" fmla="*/ 470 w 552"/>
                <a:gd name="T111" fmla="*/ 2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7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10116735" y="5219551"/>
              <a:ext cx="542925" cy="212725"/>
            </a:xfrm>
            <a:custGeom>
              <a:avLst/>
              <a:gdLst>
                <a:gd name="T0" fmla="*/ 58 w 342"/>
                <a:gd name="T1" fmla="*/ 30 h 134"/>
                <a:gd name="T2" fmla="*/ 62 w 342"/>
                <a:gd name="T3" fmla="*/ 60 h 134"/>
                <a:gd name="T4" fmla="*/ 66 w 342"/>
                <a:gd name="T5" fmla="*/ 68 h 134"/>
                <a:gd name="T6" fmla="*/ 78 w 342"/>
                <a:gd name="T7" fmla="*/ 74 h 134"/>
                <a:gd name="T8" fmla="*/ 102 w 342"/>
                <a:gd name="T9" fmla="*/ 74 h 134"/>
                <a:gd name="T10" fmla="*/ 114 w 342"/>
                <a:gd name="T11" fmla="*/ 70 h 134"/>
                <a:gd name="T12" fmla="*/ 122 w 342"/>
                <a:gd name="T13" fmla="*/ 84 h 134"/>
                <a:gd name="T14" fmla="*/ 136 w 342"/>
                <a:gd name="T15" fmla="*/ 94 h 134"/>
                <a:gd name="T16" fmla="*/ 150 w 342"/>
                <a:gd name="T17" fmla="*/ 96 h 134"/>
                <a:gd name="T18" fmla="*/ 166 w 342"/>
                <a:gd name="T19" fmla="*/ 90 h 134"/>
                <a:gd name="T20" fmla="*/ 172 w 342"/>
                <a:gd name="T21" fmla="*/ 84 h 134"/>
                <a:gd name="T22" fmla="*/ 178 w 342"/>
                <a:gd name="T23" fmla="*/ 72 h 134"/>
                <a:gd name="T24" fmla="*/ 186 w 342"/>
                <a:gd name="T25" fmla="*/ 68 h 134"/>
                <a:gd name="T26" fmla="*/ 210 w 342"/>
                <a:gd name="T27" fmla="*/ 64 h 134"/>
                <a:gd name="T28" fmla="*/ 232 w 342"/>
                <a:gd name="T29" fmla="*/ 60 h 134"/>
                <a:gd name="T30" fmla="*/ 282 w 342"/>
                <a:gd name="T31" fmla="*/ 42 h 134"/>
                <a:gd name="T32" fmla="*/ 320 w 342"/>
                <a:gd name="T33" fmla="*/ 30 h 134"/>
                <a:gd name="T34" fmla="*/ 332 w 342"/>
                <a:gd name="T35" fmla="*/ 30 h 134"/>
                <a:gd name="T36" fmla="*/ 342 w 342"/>
                <a:gd name="T37" fmla="*/ 34 h 134"/>
                <a:gd name="T38" fmla="*/ 330 w 342"/>
                <a:gd name="T39" fmla="*/ 56 h 134"/>
                <a:gd name="T40" fmla="*/ 316 w 342"/>
                <a:gd name="T41" fmla="*/ 70 h 134"/>
                <a:gd name="T42" fmla="*/ 282 w 342"/>
                <a:gd name="T43" fmla="*/ 84 h 134"/>
                <a:gd name="T44" fmla="*/ 266 w 342"/>
                <a:gd name="T45" fmla="*/ 88 h 134"/>
                <a:gd name="T46" fmla="*/ 224 w 342"/>
                <a:gd name="T47" fmla="*/ 92 h 134"/>
                <a:gd name="T48" fmla="*/ 198 w 342"/>
                <a:gd name="T49" fmla="*/ 90 h 134"/>
                <a:gd name="T50" fmla="*/ 202 w 342"/>
                <a:gd name="T51" fmla="*/ 92 h 134"/>
                <a:gd name="T52" fmla="*/ 214 w 342"/>
                <a:gd name="T53" fmla="*/ 104 h 134"/>
                <a:gd name="T54" fmla="*/ 216 w 342"/>
                <a:gd name="T55" fmla="*/ 116 h 134"/>
                <a:gd name="T56" fmla="*/ 214 w 342"/>
                <a:gd name="T57" fmla="*/ 124 h 134"/>
                <a:gd name="T58" fmla="*/ 200 w 342"/>
                <a:gd name="T59" fmla="*/ 134 h 134"/>
                <a:gd name="T60" fmla="*/ 182 w 342"/>
                <a:gd name="T61" fmla="*/ 134 h 134"/>
                <a:gd name="T62" fmla="*/ 146 w 342"/>
                <a:gd name="T63" fmla="*/ 128 h 134"/>
                <a:gd name="T64" fmla="*/ 138 w 342"/>
                <a:gd name="T65" fmla="*/ 126 h 134"/>
                <a:gd name="T66" fmla="*/ 120 w 342"/>
                <a:gd name="T67" fmla="*/ 118 h 134"/>
                <a:gd name="T68" fmla="*/ 112 w 342"/>
                <a:gd name="T69" fmla="*/ 108 h 134"/>
                <a:gd name="T70" fmla="*/ 90 w 342"/>
                <a:gd name="T71" fmla="*/ 108 h 134"/>
                <a:gd name="T72" fmla="*/ 82 w 342"/>
                <a:gd name="T73" fmla="*/ 106 h 134"/>
                <a:gd name="T74" fmla="*/ 64 w 342"/>
                <a:gd name="T75" fmla="*/ 94 h 134"/>
                <a:gd name="T76" fmla="*/ 54 w 342"/>
                <a:gd name="T77" fmla="*/ 84 h 134"/>
                <a:gd name="T78" fmla="*/ 50 w 342"/>
                <a:gd name="T79" fmla="*/ 84 h 134"/>
                <a:gd name="T80" fmla="*/ 34 w 342"/>
                <a:gd name="T81" fmla="*/ 82 h 134"/>
                <a:gd name="T82" fmla="*/ 28 w 342"/>
                <a:gd name="T83" fmla="*/ 78 h 134"/>
                <a:gd name="T84" fmla="*/ 16 w 342"/>
                <a:gd name="T85" fmla="*/ 62 h 134"/>
                <a:gd name="T86" fmla="*/ 6 w 342"/>
                <a:gd name="T87" fmla="*/ 38 h 134"/>
                <a:gd name="T88" fmla="*/ 0 w 342"/>
                <a:gd name="T89" fmla="*/ 12 h 134"/>
                <a:gd name="T90" fmla="*/ 0 w 342"/>
                <a:gd name="T91" fmla="*/ 0 h 134"/>
                <a:gd name="T92" fmla="*/ 0 w 342"/>
                <a:gd name="T93" fmla="*/ 0 h 134"/>
                <a:gd name="T94" fmla="*/ 8 w 342"/>
                <a:gd name="T95" fmla="*/ 16 h 134"/>
                <a:gd name="T96" fmla="*/ 12 w 342"/>
                <a:gd name="T97" fmla="*/ 22 h 134"/>
                <a:gd name="T98" fmla="*/ 34 w 342"/>
                <a:gd name="T99" fmla="*/ 30 h 134"/>
                <a:gd name="T100" fmla="*/ 58 w 342"/>
                <a:gd name="T101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10192935" y="5175101"/>
              <a:ext cx="63500" cy="184150"/>
            </a:xfrm>
            <a:custGeom>
              <a:avLst/>
              <a:gdLst>
                <a:gd name="T0" fmla="*/ 40 w 40"/>
                <a:gd name="T1" fmla="*/ 0 h 116"/>
                <a:gd name="T2" fmla="*/ 40 w 40"/>
                <a:gd name="T3" fmla="*/ 0 h 116"/>
                <a:gd name="T4" fmla="*/ 34 w 40"/>
                <a:gd name="T5" fmla="*/ 6 h 116"/>
                <a:gd name="T6" fmla="*/ 20 w 40"/>
                <a:gd name="T7" fmla="*/ 22 h 116"/>
                <a:gd name="T8" fmla="*/ 14 w 40"/>
                <a:gd name="T9" fmla="*/ 32 h 116"/>
                <a:gd name="T10" fmla="*/ 6 w 40"/>
                <a:gd name="T11" fmla="*/ 44 h 116"/>
                <a:gd name="T12" fmla="*/ 2 w 40"/>
                <a:gd name="T13" fmla="*/ 54 h 116"/>
                <a:gd name="T14" fmla="*/ 0 w 40"/>
                <a:gd name="T15" fmla="*/ 66 h 116"/>
                <a:gd name="T16" fmla="*/ 0 w 40"/>
                <a:gd name="T17" fmla="*/ 66 h 116"/>
                <a:gd name="T18" fmla="*/ 0 w 40"/>
                <a:gd name="T19" fmla="*/ 96 h 116"/>
                <a:gd name="T20" fmla="*/ 0 w 40"/>
                <a:gd name="T21" fmla="*/ 106 h 116"/>
                <a:gd name="T22" fmla="*/ 2 w 40"/>
                <a:gd name="T23" fmla="*/ 110 h 116"/>
                <a:gd name="T24" fmla="*/ 2 w 40"/>
                <a:gd name="T25" fmla="*/ 110 h 116"/>
                <a:gd name="T26" fmla="*/ 8 w 40"/>
                <a:gd name="T27" fmla="*/ 116 h 116"/>
                <a:gd name="T28" fmla="*/ 8 w 40"/>
                <a:gd name="T29" fmla="*/ 116 h 116"/>
                <a:gd name="T30" fmla="*/ 8 w 40"/>
                <a:gd name="T31" fmla="*/ 116 h 116"/>
                <a:gd name="T32" fmla="*/ 6 w 40"/>
                <a:gd name="T33" fmla="*/ 90 h 116"/>
                <a:gd name="T34" fmla="*/ 6 w 40"/>
                <a:gd name="T35" fmla="*/ 70 h 116"/>
                <a:gd name="T36" fmla="*/ 6 w 40"/>
                <a:gd name="T37" fmla="*/ 60 h 116"/>
                <a:gd name="T38" fmla="*/ 8 w 40"/>
                <a:gd name="T39" fmla="*/ 52 h 116"/>
                <a:gd name="T40" fmla="*/ 8 w 40"/>
                <a:gd name="T41" fmla="*/ 52 h 116"/>
                <a:gd name="T42" fmla="*/ 16 w 40"/>
                <a:gd name="T43" fmla="*/ 38 h 116"/>
                <a:gd name="T44" fmla="*/ 26 w 40"/>
                <a:gd name="T45" fmla="*/ 20 h 116"/>
                <a:gd name="T46" fmla="*/ 40 w 40"/>
                <a:gd name="T47" fmla="*/ 0 h 116"/>
                <a:gd name="T48" fmla="*/ 40 w 40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10275485" y="5260826"/>
              <a:ext cx="66675" cy="136525"/>
            </a:xfrm>
            <a:custGeom>
              <a:avLst/>
              <a:gdLst>
                <a:gd name="T0" fmla="*/ 42 w 42"/>
                <a:gd name="T1" fmla="*/ 0 h 86"/>
                <a:gd name="T2" fmla="*/ 42 w 42"/>
                <a:gd name="T3" fmla="*/ 0 h 86"/>
                <a:gd name="T4" fmla="*/ 24 w 42"/>
                <a:gd name="T5" fmla="*/ 18 h 86"/>
                <a:gd name="T6" fmla="*/ 10 w 42"/>
                <a:gd name="T7" fmla="*/ 36 h 86"/>
                <a:gd name="T8" fmla="*/ 4 w 42"/>
                <a:gd name="T9" fmla="*/ 44 h 86"/>
                <a:gd name="T10" fmla="*/ 2 w 42"/>
                <a:gd name="T11" fmla="*/ 52 h 86"/>
                <a:gd name="T12" fmla="*/ 2 w 42"/>
                <a:gd name="T13" fmla="*/ 52 h 86"/>
                <a:gd name="T14" fmla="*/ 0 w 42"/>
                <a:gd name="T15" fmla="*/ 58 h 86"/>
                <a:gd name="T16" fmla="*/ 0 w 42"/>
                <a:gd name="T17" fmla="*/ 66 h 86"/>
                <a:gd name="T18" fmla="*/ 4 w 42"/>
                <a:gd name="T19" fmla="*/ 78 h 86"/>
                <a:gd name="T20" fmla="*/ 8 w 42"/>
                <a:gd name="T21" fmla="*/ 86 h 86"/>
                <a:gd name="T22" fmla="*/ 10 w 42"/>
                <a:gd name="T23" fmla="*/ 86 h 86"/>
                <a:gd name="T24" fmla="*/ 12 w 42"/>
                <a:gd name="T25" fmla="*/ 86 h 86"/>
                <a:gd name="T26" fmla="*/ 12 w 42"/>
                <a:gd name="T27" fmla="*/ 86 h 86"/>
                <a:gd name="T28" fmla="*/ 14 w 42"/>
                <a:gd name="T29" fmla="*/ 84 h 86"/>
                <a:gd name="T30" fmla="*/ 14 w 42"/>
                <a:gd name="T31" fmla="*/ 80 h 86"/>
                <a:gd name="T32" fmla="*/ 12 w 42"/>
                <a:gd name="T33" fmla="*/ 72 h 86"/>
                <a:gd name="T34" fmla="*/ 10 w 42"/>
                <a:gd name="T35" fmla="*/ 60 h 86"/>
                <a:gd name="T36" fmla="*/ 12 w 42"/>
                <a:gd name="T37" fmla="*/ 52 h 86"/>
                <a:gd name="T38" fmla="*/ 14 w 42"/>
                <a:gd name="T39" fmla="*/ 44 h 86"/>
                <a:gd name="T40" fmla="*/ 14 w 42"/>
                <a:gd name="T41" fmla="*/ 44 h 86"/>
                <a:gd name="T42" fmla="*/ 22 w 42"/>
                <a:gd name="T43" fmla="*/ 28 h 86"/>
                <a:gd name="T44" fmla="*/ 32 w 42"/>
                <a:gd name="T45" fmla="*/ 14 h 86"/>
                <a:gd name="T46" fmla="*/ 42 w 42"/>
                <a:gd name="T47" fmla="*/ 0 h 86"/>
                <a:gd name="T48" fmla="*/ 42 w 42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9837335" y="5073501"/>
              <a:ext cx="342900" cy="76200"/>
            </a:xfrm>
            <a:custGeom>
              <a:avLst/>
              <a:gdLst>
                <a:gd name="T0" fmla="*/ 116 w 216"/>
                <a:gd name="T1" fmla="*/ 0 h 48"/>
                <a:gd name="T2" fmla="*/ 116 w 216"/>
                <a:gd name="T3" fmla="*/ 0 h 48"/>
                <a:gd name="T4" fmla="*/ 128 w 216"/>
                <a:gd name="T5" fmla="*/ 2 h 48"/>
                <a:gd name="T6" fmla="*/ 142 w 216"/>
                <a:gd name="T7" fmla="*/ 6 h 48"/>
                <a:gd name="T8" fmla="*/ 166 w 216"/>
                <a:gd name="T9" fmla="*/ 12 h 48"/>
                <a:gd name="T10" fmla="*/ 166 w 216"/>
                <a:gd name="T11" fmla="*/ 12 h 48"/>
                <a:gd name="T12" fmla="*/ 178 w 216"/>
                <a:gd name="T13" fmla="*/ 14 h 48"/>
                <a:gd name="T14" fmla="*/ 192 w 216"/>
                <a:gd name="T15" fmla="*/ 16 h 48"/>
                <a:gd name="T16" fmla="*/ 206 w 216"/>
                <a:gd name="T17" fmla="*/ 18 h 48"/>
                <a:gd name="T18" fmla="*/ 212 w 216"/>
                <a:gd name="T19" fmla="*/ 20 h 48"/>
                <a:gd name="T20" fmla="*/ 216 w 216"/>
                <a:gd name="T21" fmla="*/ 22 h 48"/>
                <a:gd name="T22" fmla="*/ 216 w 216"/>
                <a:gd name="T23" fmla="*/ 22 h 48"/>
                <a:gd name="T24" fmla="*/ 212 w 216"/>
                <a:gd name="T25" fmla="*/ 30 h 48"/>
                <a:gd name="T26" fmla="*/ 206 w 216"/>
                <a:gd name="T27" fmla="*/ 36 h 48"/>
                <a:gd name="T28" fmla="*/ 192 w 216"/>
                <a:gd name="T29" fmla="*/ 48 h 48"/>
                <a:gd name="T30" fmla="*/ 192 w 216"/>
                <a:gd name="T31" fmla="*/ 48 h 48"/>
                <a:gd name="T32" fmla="*/ 192 w 216"/>
                <a:gd name="T33" fmla="*/ 46 h 48"/>
                <a:gd name="T34" fmla="*/ 192 w 216"/>
                <a:gd name="T35" fmla="*/ 46 h 48"/>
                <a:gd name="T36" fmla="*/ 186 w 216"/>
                <a:gd name="T37" fmla="*/ 46 h 48"/>
                <a:gd name="T38" fmla="*/ 164 w 216"/>
                <a:gd name="T39" fmla="*/ 40 h 48"/>
                <a:gd name="T40" fmla="*/ 164 w 216"/>
                <a:gd name="T41" fmla="*/ 40 h 48"/>
                <a:gd name="T42" fmla="*/ 126 w 216"/>
                <a:gd name="T43" fmla="*/ 30 h 48"/>
                <a:gd name="T44" fmla="*/ 106 w 216"/>
                <a:gd name="T45" fmla="*/ 22 h 48"/>
                <a:gd name="T46" fmla="*/ 106 w 216"/>
                <a:gd name="T47" fmla="*/ 22 h 48"/>
                <a:gd name="T48" fmla="*/ 92 w 216"/>
                <a:gd name="T49" fmla="*/ 22 h 48"/>
                <a:gd name="T50" fmla="*/ 38 w 216"/>
                <a:gd name="T51" fmla="*/ 20 h 48"/>
                <a:gd name="T52" fmla="*/ 38 w 216"/>
                <a:gd name="T53" fmla="*/ 20 h 48"/>
                <a:gd name="T54" fmla="*/ 24 w 216"/>
                <a:gd name="T55" fmla="*/ 18 h 48"/>
                <a:gd name="T56" fmla="*/ 14 w 216"/>
                <a:gd name="T57" fmla="*/ 14 h 48"/>
                <a:gd name="T58" fmla="*/ 6 w 216"/>
                <a:gd name="T59" fmla="*/ 8 h 48"/>
                <a:gd name="T60" fmla="*/ 0 w 216"/>
                <a:gd name="T61" fmla="*/ 0 h 48"/>
                <a:gd name="T62" fmla="*/ 0 w 216"/>
                <a:gd name="T63" fmla="*/ 0 h 48"/>
                <a:gd name="T64" fmla="*/ 14 w 216"/>
                <a:gd name="T65" fmla="*/ 4 h 48"/>
                <a:gd name="T66" fmla="*/ 14 w 216"/>
                <a:gd name="T67" fmla="*/ 4 h 48"/>
                <a:gd name="T68" fmla="*/ 40 w 216"/>
                <a:gd name="T69" fmla="*/ 4 h 48"/>
                <a:gd name="T70" fmla="*/ 66 w 216"/>
                <a:gd name="T71" fmla="*/ 2 h 48"/>
                <a:gd name="T72" fmla="*/ 90 w 216"/>
                <a:gd name="T73" fmla="*/ 0 h 48"/>
                <a:gd name="T74" fmla="*/ 116 w 216"/>
                <a:gd name="T75" fmla="*/ 0 h 48"/>
                <a:gd name="T76" fmla="*/ 116 w 216"/>
                <a:gd name="T7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5205005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163 -0.41572 L 0.09739 -0.4733 C 0.04131 -0.48832 -0.02987 -0.47168 -0.09879 -0.43491 C -0.17553 -0.3933 -0.2323 -0.34012 -0.26407 -0.27884 L -0.41945 0.00509 " pathEditMode="relative" rAng="-1319468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7320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0320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Z:\Diretoria\Projeto PE CONACI\Painel de Controle\CONAC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20" y="44624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348536" y="2692740"/>
            <a:ext cx="1584176" cy="90145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 rot="20188690">
            <a:off x="9361981" y="3138693"/>
            <a:ext cx="730250" cy="339725"/>
            <a:chOff x="9811935" y="4994126"/>
            <a:chExt cx="949325" cy="457200"/>
          </a:xfrm>
        </p:grpSpPr>
        <p:sp>
          <p:nvSpPr>
            <p:cNvPr id="7" name="Freeform 98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99"/>
            <p:cNvSpPr>
              <a:spLocks noEditPoints="1"/>
            </p:cNvSpPr>
            <p:nvPr/>
          </p:nvSpPr>
          <p:spPr bwMode="auto">
            <a:xfrm>
              <a:off x="10031010" y="5222726"/>
              <a:ext cx="171450" cy="168275"/>
            </a:xfrm>
            <a:custGeom>
              <a:avLst/>
              <a:gdLst>
                <a:gd name="T0" fmla="*/ 4 w 108"/>
                <a:gd name="T1" fmla="*/ 92 h 106"/>
                <a:gd name="T2" fmla="*/ 4 w 108"/>
                <a:gd name="T3" fmla="*/ 92 h 106"/>
                <a:gd name="T4" fmla="*/ 12 w 108"/>
                <a:gd name="T5" fmla="*/ 100 h 106"/>
                <a:gd name="T6" fmla="*/ 22 w 108"/>
                <a:gd name="T7" fmla="*/ 104 h 106"/>
                <a:gd name="T8" fmla="*/ 34 w 108"/>
                <a:gd name="T9" fmla="*/ 106 h 106"/>
                <a:gd name="T10" fmla="*/ 46 w 108"/>
                <a:gd name="T11" fmla="*/ 104 h 106"/>
                <a:gd name="T12" fmla="*/ 60 w 108"/>
                <a:gd name="T13" fmla="*/ 102 h 106"/>
                <a:gd name="T14" fmla="*/ 60 w 108"/>
                <a:gd name="T15" fmla="*/ 102 h 106"/>
                <a:gd name="T16" fmla="*/ 72 w 108"/>
                <a:gd name="T17" fmla="*/ 98 h 106"/>
                <a:gd name="T18" fmla="*/ 82 w 108"/>
                <a:gd name="T19" fmla="*/ 94 h 106"/>
                <a:gd name="T20" fmla="*/ 92 w 108"/>
                <a:gd name="T21" fmla="*/ 86 h 106"/>
                <a:gd name="T22" fmla="*/ 102 w 108"/>
                <a:gd name="T23" fmla="*/ 72 h 106"/>
                <a:gd name="T24" fmla="*/ 102 w 108"/>
                <a:gd name="T25" fmla="*/ 72 h 106"/>
                <a:gd name="T26" fmla="*/ 106 w 108"/>
                <a:gd name="T27" fmla="*/ 66 h 106"/>
                <a:gd name="T28" fmla="*/ 108 w 108"/>
                <a:gd name="T29" fmla="*/ 60 h 106"/>
                <a:gd name="T30" fmla="*/ 106 w 108"/>
                <a:gd name="T31" fmla="*/ 48 h 106"/>
                <a:gd name="T32" fmla="*/ 104 w 108"/>
                <a:gd name="T33" fmla="*/ 38 h 106"/>
                <a:gd name="T34" fmla="*/ 98 w 108"/>
                <a:gd name="T35" fmla="*/ 26 h 106"/>
                <a:gd name="T36" fmla="*/ 84 w 108"/>
                <a:gd name="T37" fmla="*/ 10 h 106"/>
                <a:gd name="T38" fmla="*/ 78 w 108"/>
                <a:gd name="T39" fmla="*/ 4 h 106"/>
                <a:gd name="T40" fmla="*/ 74 w 108"/>
                <a:gd name="T41" fmla="*/ 0 h 106"/>
                <a:gd name="T42" fmla="*/ 72 w 108"/>
                <a:gd name="T43" fmla="*/ 0 h 106"/>
                <a:gd name="T44" fmla="*/ 72 w 108"/>
                <a:gd name="T45" fmla="*/ 0 h 106"/>
                <a:gd name="T46" fmla="*/ 66 w 108"/>
                <a:gd name="T47" fmla="*/ 2 h 106"/>
                <a:gd name="T48" fmla="*/ 54 w 108"/>
                <a:gd name="T49" fmla="*/ 6 h 106"/>
                <a:gd name="T50" fmla="*/ 38 w 108"/>
                <a:gd name="T51" fmla="*/ 16 h 106"/>
                <a:gd name="T52" fmla="*/ 16 w 108"/>
                <a:gd name="T53" fmla="*/ 36 h 106"/>
                <a:gd name="T54" fmla="*/ 16 w 108"/>
                <a:gd name="T55" fmla="*/ 36 h 106"/>
                <a:gd name="T56" fmla="*/ 6 w 108"/>
                <a:gd name="T57" fmla="*/ 52 h 106"/>
                <a:gd name="T58" fmla="*/ 0 w 108"/>
                <a:gd name="T59" fmla="*/ 66 h 106"/>
                <a:gd name="T60" fmla="*/ 0 w 108"/>
                <a:gd name="T61" fmla="*/ 72 h 106"/>
                <a:gd name="T62" fmla="*/ 0 w 108"/>
                <a:gd name="T63" fmla="*/ 80 h 106"/>
                <a:gd name="T64" fmla="*/ 2 w 108"/>
                <a:gd name="T65" fmla="*/ 86 h 106"/>
                <a:gd name="T66" fmla="*/ 4 w 108"/>
                <a:gd name="T67" fmla="*/ 92 h 106"/>
                <a:gd name="T68" fmla="*/ 4 w 108"/>
                <a:gd name="T69" fmla="*/ 92 h 106"/>
                <a:gd name="T70" fmla="*/ 68 w 108"/>
                <a:gd name="T71" fmla="*/ 22 h 106"/>
                <a:gd name="T72" fmla="*/ 68 w 108"/>
                <a:gd name="T73" fmla="*/ 22 h 106"/>
                <a:gd name="T74" fmla="*/ 74 w 108"/>
                <a:gd name="T75" fmla="*/ 30 h 106"/>
                <a:gd name="T76" fmla="*/ 82 w 108"/>
                <a:gd name="T77" fmla="*/ 42 h 106"/>
                <a:gd name="T78" fmla="*/ 86 w 108"/>
                <a:gd name="T79" fmla="*/ 52 h 106"/>
                <a:gd name="T80" fmla="*/ 86 w 108"/>
                <a:gd name="T81" fmla="*/ 56 h 106"/>
                <a:gd name="T82" fmla="*/ 84 w 108"/>
                <a:gd name="T83" fmla="*/ 62 h 106"/>
                <a:gd name="T84" fmla="*/ 84 w 108"/>
                <a:gd name="T85" fmla="*/ 62 h 106"/>
                <a:gd name="T86" fmla="*/ 78 w 108"/>
                <a:gd name="T87" fmla="*/ 70 h 106"/>
                <a:gd name="T88" fmla="*/ 72 w 108"/>
                <a:gd name="T89" fmla="*/ 76 h 106"/>
                <a:gd name="T90" fmla="*/ 66 w 108"/>
                <a:gd name="T91" fmla="*/ 78 h 106"/>
                <a:gd name="T92" fmla="*/ 56 w 108"/>
                <a:gd name="T93" fmla="*/ 82 h 106"/>
                <a:gd name="T94" fmla="*/ 40 w 108"/>
                <a:gd name="T95" fmla="*/ 86 h 106"/>
                <a:gd name="T96" fmla="*/ 40 w 108"/>
                <a:gd name="T97" fmla="*/ 86 h 106"/>
                <a:gd name="T98" fmla="*/ 34 w 108"/>
                <a:gd name="T99" fmla="*/ 86 h 106"/>
                <a:gd name="T100" fmla="*/ 30 w 108"/>
                <a:gd name="T101" fmla="*/ 86 h 106"/>
                <a:gd name="T102" fmla="*/ 26 w 108"/>
                <a:gd name="T103" fmla="*/ 84 h 106"/>
                <a:gd name="T104" fmla="*/ 22 w 108"/>
                <a:gd name="T105" fmla="*/ 80 h 106"/>
                <a:gd name="T106" fmla="*/ 22 w 108"/>
                <a:gd name="T107" fmla="*/ 80 h 106"/>
                <a:gd name="T108" fmla="*/ 20 w 108"/>
                <a:gd name="T109" fmla="*/ 76 h 106"/>
                <a:gd name="T110" fmla="*/ 22 w 108"/>
                <a:gd name="T111" fmla="*/ 68 h 106"/>
                <a:gd name="T112" fmla="*/ 24 w 108"/>
                <a:gd name="T113" fmla="*/ 60 h 106"/>
                <a:gd name="T114" fmla="*/ 32 w 108"/>
                <a:gd name="T115" fmla="*/ 50 h 106"/>
                <a:gd name="T116" fmla="*/ 32 w 108"/>
                <a:gd name="T117" fmla="*/ 50 h 106"/>
                <a:gd name="T118" fmla="*/ 44 w 108"/>
                <a:gd name="T119" fmla="*/ 38 h 106"/>
                <a:gd name="T120" fmla="*/ 54 w 108"/>
                <a:gd name="T121" fmla="*/ 30 h 106"/>
                <a:gd name="T122" fmla="*/ 68 w 108"/>
                <a:gd name="T123" fmla="*/ 22 h 106"/>
                <a:gd name="T124" fmla="*/ 68 w 108"/>
                <a:gd name="T12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100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2"/>
            <p:cNvSpPr>
              <a:spLocks/>
            </p:cNvSpPr>
            <p:nvPr/>
          </p:nvSpPr>
          <p:spPr bwMode="auto">
            <a:xfrm>
              <a:off x="10567585" y="5038576"/>
              <a:ext cx="193675" cy="333375"/>
            </a:xfrm>
            <a:custGeom>
              <a:avLst/>
              <a:gdLst>
                <a:gd name="T0" fmla="*/ 0 w 122"/>
                <a:gd name="T1" fmla="*/ 106 h 210"/>
                <a:gd name="T2" fmla="*/ 0 w 122"/>
                <a:gd name="T3" fmla="*/ 106 h 210"/>
                <a:gd name="T4" fmla="*/ 2 w 122"/>
                <a:gd name="T5" fmla="*/ 128 h 210"/>
                <a:gd name="T6" fmla="*/ 8 w 122"/>
                <a:gd name="T7" fmla="*/ 148 h 210"/>
                <a:gd name="T8" fmla="*/ 14 w 122"/>
                <a:gd name="T9" fmla="*/ 164 h 210"/>
                <a:gd name="T10" fmla="*/ 22 w 122"/>
                <a:gd name="T11" fmla="*/ 180 h 210"/>
                <a:gd name="T12" fmla="*/ 32 w 122"/>
                <a:gd name="T13" fmla="*/ 192 h 210"/>
                <a:gd name="T14" fmla="*/ 44 w 122"/>
                <a:gd name="T15" fmla="*/ 202 h 210"/>
                <a:gd name="T16" fmla="*/ 56 w 122"/>
                <a:gd name="T17" fmla="*/ 208 h 210"/>
                <a:gd name="T18" fmla="*/ 68 w 122"/>
                <a:gd name="T19" fmla="*/ 210 h 210"/>
                <a:gd name="T20" fmla="*/ 68 w 122"/>
                <a:gd name="T21" fmla="*/ 210 h 210"/>
                <a:gd name="T22" fmla="*/ 80 w 122"/>
                <a:gd name="T23" fmla="*/ 206 h 210"/>
                <a:gd name="T24" fmla="*/ 90 w 122"/>
                <a:gd name="T25" fmla="*/ 200 h 210"/>
                <a:gd name="T26" fmla="*/ 100 w 122"/>
                <a:gd name="T27" fmla="*/ 190 h 210"/>
                <a:gd name="T28" fmla="*/ 108 w 122"/>
                <a:gd name="T29" fmla="*/ 176 h 210"/>
                <a:gd name="T30" fmla="*/ 114 w 122"/>
                <a:gd name="T31" fmla="*/ 162 h 210"/>
                <a:gd name="T32" fmla="*/ 120 w 122"/>
                <a:gd name="T33" fmla="*/ 144 h 210"/>
                <a:gd name="T34" fmla="*/ 122 w 122"/>
                <a:gd name="T35" fmla="*/ 124 h 210"/>
                <a:gd name="T36" fmla="*/ 122 w 122"/>
                <a:gd name="T37" fmla="*/ 102 h 210"/>
                <a:gd name="T38" fmla="*/ 122 w 122"/>
                <a:gd name="T39" fmla="*/ 102 h 210"/>
                <a:gd name="T40" fmla="*/ 118 w 122"/>
                <a:gd name="T41" fmla="*/ 82 h 210"/>
                <a:gd name="T42" fmla="*/ 114 w 122"/>
                <a:gd name="T43" fmla="*/ 62 h 210"/>
                <a:gd name="T44" fmla="*/ 106 w 122"/>
                <a:gd name="T45" fmla="*/ 44 h 210"/>
                <a:gd name="T46" fmla="*/ 98 w 122"/>
                <a:gd name="T47" fmla="*/ 30 h 210"/>
                <a:gd name="T48" fmla="*/ 88 w 122"/>
                <a:gd name="T49" fmla="*/ 16 h 210"/>
                <a:gd name="T50" fmla="*/ 78 w 122"/>
                <a:gd name="T51" fmla="*/ 8 h 210"/>
                <a:gd name="T52" fmla="*/ 66 w 122"/>
                <a:gd name="T53" fmla="*/ 2 h 210"/>
                <a:gd name="T54" fmla="*/ 54 w 122"/>
                <a:gd name="T55" fmla="*/ 0 h 210"/>
                <a:gd name="T56" fmla="*/ 54 w 122"/>
                <a:gd name="T57" fmla="*/ 0 h 210"/>
                <a:gd name="T58" fmla="*/ 42 w 122"/>
                <a:gd name="T59" fmla="*/ 2 h 210"/>
                <a:gd name="T60" fmla="*/ 30 w 122"/>
                <a:gd name="T61" fmla="*/ 10 h 210"/>
                <a:gd name="T62" fmla="*/ 20 w 122"/>
                <a:gd name="T63" fmla="*/ 20 h 210"/>
                <a:gd name="T64" fmla="*/ 12 w 122"/>
                <a:gd name="T65" fmla="*/ 32 h 210"/>
                <a:gd name="T66" fmla="*/ 6 w 122"/>
                <a:gd name="T67" fmla="*/ 48 h 210"/>
                <a:gd name="T68" fmla="*/ 2 w 122"/>
                <a:gd name="T69" fmla="*/ 66 h 210"/>
                <a:gd name="T70" fmla="*/ 0 w 122"/>
                <a:gd name="T71" fmla="*/ 86 h 210"/>
                <a:gd name="T72" fmla="*/ 0 w 122"/>
                <a:gd name="T73" fmla="*/ 106 h 210"/>
                <a:gd name="T74" fmla="*/ 0 w 122"/>
                <a:gd name="T75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10573935" y="5063976"/>
              <a:ext cx="165100" cy="282575"/>
            </a:xfrm>
            <a:custGeom>
              <a:avLst/>
              <a:gdLst>
                <a:gd name="T0" fmla="*/ 0 w 104"/>
                <a:gd name="T1" fmla="*/ 90 h 178"/>
                <a:gd name="T2" fmla="*/ 0 w 104"/>
                <a:gd name="T3" fmla="*/ 90 h 178"/>
                <a:gd name="T4" fmla="*/ 2 w 104"/>
                <a:gd name="T5" fmla="*/ 108 h 178"/>
                <a:gd name="T6" fmla="*/ 6 w 104"/>
                <a:gd name="T7" fmla="*/ 126 h 178"/>
                <a:gd name="T8" fmla="*/ 12 w 104"/>
                <a:gd name="T9" fmla="*/ 140 h 178"/>
                <a:gd name="T10" fmla="*/ 20 w 104"/>
                <a:gd name="T11" fmla="*/ 154 h 178"/>
                <a:gd name="T12" fmla="*/ 28 w 104"/>
                <a:gd name="T13" fmla="*/ 164 h 178"/>
                <a:gd name="T14" fmla="*/ 36 w 104"/>
                <a:gd name="T15" fmla="*/ 172 h 178"/>
                <a:gd name="T16" fmla="*/ 46 w 104"/>
                <a:gd name="T17" fmla="*/ 176 h 178"/>
                <a:gd name="T18" fmla="*/ 58 w 104"/>
                <a:gd name="T19" fmla="*/ 178 h 178"/>
                <a:gd name="T20" fmla="*/ 58 w 104"/>
                <a:gd name="T21" fmla="*/ 178 h 178"/>
                <a:gd name="T22" fmla="*/ 68 w 104"/>
                <a:gd name="T23" fmla="*/ 176 h 178"/>
                <a:gd name="T24" fmla="*/ 76 w 104"/>
                <a:gd name="T25" fmla="*/ 170 h 178"/>
                <a:gd name="T26" fmla="*/ 86 w 104"/>
                <a:gd name="T27" fmla="*/ 162 h 178"/>
                <a:gd name="T28" fmla="*/ 92 w 104"/>
                <a:gd name="T29" fmla="*/ 150 h 178"/>
                <a:gd name="T30" fmla="*/ 98 w 104"/>
                <a:gd name="T31" fmla="*/ 138 h 178"/>
                <a:gd name="T32" fmla="*/ 102 w 104"/>
                <a:gd name="T33" fmla="*/ 122 h 178"/>
                <a:gd name="T34" fmla="*/ 104 w 104"/>
                <a:gd name="T35" fmla="*/ 104 h 178"/>
                <a:gd name="T36" fmla="*/ 104 w 104"/>
                <a:gd name="T37" fmla="*/ 86 h 178"/>
                <a:gd name="T38" fmla="*/ 104 w 104"/>
                <a:gd name="T39" fmla="*/ 86 h 178"/>
                <a:gd name="T40" fmla="*/ 102 w 104"/>
                <a:gd name="T41" fmla="*/ 68 h 178"/>
                <a:gd name="T42" fmla="*/ 96 w 104"/>
                <a:gd name="T43" fmla="*/ 52 h 178"/>
                <a:gd name="T44" fmla="*/ 92 w 104"/>
                <a:gd name="T45" fmla="*/ 38 h 178"/>
                <a:gd name="T46" fmla="*/ 84 w 104"/>
                <a:gd name="T47" fmla="*/ 24 h 178"/>
                <a:gd name="T48" fmla="*/ 76 w 104"/>
                <a:gd name="T49" fmla="*/ 14 h 178"/>
                <a:gd name="T50" fmla="*/ 66 w 104"/>
                <a:gd name="T51" fmla="*/ 6 h 178"/>
                <a:gd name="T52" fmla="*/ 56 w 104"/>
                <a:gd name="T53" fmla="*/ 2 h 178"/>
                <a:gd name="T54" fmla="*/ 46 w 104"/>
                <a:gd name="T55" fmla="*/ 0 h 178"/>
                <a:gd name="T56" fmla="*/ 46 w 104"/>
                <a:gd name="T57" fmla="*/ 0 h 178"/>
                <a:gd name="T58" fmla="*/ 36 w 104"/>
                <a:gd name="T59" fmla="*/ 2 h 178"/>
                <a:gd name="T60" fmla="*/ 26 w 104"/>
                <a:gd name="T61" fmla="*/ 8 h 178"/>
                <a:gd name="T62" fmla="*/ 18 w 104"/>
                <a:gd name="T63" fmla="*/ 16 h 178"/>
                <a:gd name="T64" fmla="*/ 12 w 104"/>
                <a:gd name="T65" fmla="*/ 28 h 178"/>
                <a:gd name="T66" fmla="*/ 6 w 104"/>
                <a:gd name="T67" fmla="*/ 40 h 178"/>
                <a:gd name="T68" fmla="*/ 2 w 104"/>
                <a:gd name="T69" fmla="*/ 56 h 178"/>
                <a:gd name="T70" fmla="*/ 0 w 104"/>
                <a:gd name="T71" fmla="*/ 72 h 178"/>
                <a:gd name="T72" fmla="*/ 0 w 104"/>
                <a:gd name="T73" fmla="*/ 90 h 178"/>
                <a:gd name="T74" fmla="*/ 0 w 104"/>
                <a:gd name="T75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10589810" y="5267176"/>
              <a:ext cx="133350" cy="79375"/>
            </a:xfrm>
            <a:custGeom>
              <a:avLst/>
              <a:gdLst>
                <a:gd name="T0" fmla="*/ 34 w 84"/>
                <a:gd name="T1" fmla="*/ 0 h 50"/>
                <a:gd name="T2" fmla="*/ 34 w 84"/>
                <a:gd name="T3" fmla="*/ 0 h 50"/>
                <a:gd name="T4" fmla="*/ 46 w 84"/>
                <a:gd name="T5" fmla="*/ 4 h 50"/>
                <a:gd name="T6" fmla="*/ 58 w 84"/>
                <a:gd name="T7" fmla="*/ 8 h 50"/>
                <a:gd name="T8" fmla="*/ 70 w 84"/>
                <a:gd name="T9" fmla="*/ 14 h 50"/>
                <a:gd name="T10" fmla="*/ 84 w 84"/>
                <a:gd name="T11" fmla="*/ 18 h 50"/>
                <a:gd name="T12" fmla="*/ 84 w 84"/>
                <a:gd name="T13" fmla="*/ 18 h 50"/>
                <a:gd name="T14" fmla="*/ 76 w 84"/>
                <a:gd name="T15" fmla="*/ 32 h 50"/>
                <a:gd name="T16" fmla="*/ 68 w 84"/>
                <a:gd name="T17" fmla="*/ 42 h 50"/>
                <a:gd name="T18" fmla="*/ 58 w 84"/>
                <a:gd name="T19" fmla="*/ 48 h 50"/>
                <a:gd name="T20" fmla="*/ 48 w 84"/>
                <a:gd name="T21" fmla="*/ 50 h 50"/>
                <a:gd name="T22" fmla="*/ 48 w 84"/>
                <a:gd name="T23" fmla="*/ 50 h 50"/>
                <a:gd name="T24" fmla="*/ 40 w 84"/>
                <a:gd name="T25" fmla="*/ 50 h 50"/>
                <a:gd name="T26" fmla="*/ 34 w 84"/>
                <a:gd name="T27" fmla="*/ 48 h 50"/>
                <a:gd name="T28" fmla="*/ 26 w 84"/>
                <a:gd name="T29" fmla="*/ 44 h 50"/>
                <a:gd name="T30" fmla="*/ 20 w 84"/>
                <a:gd name="T31" fmla="*/ 38 h 50"/>
                <a:gd name="T32" fmla="*/ 8 w 84"/>
                <a:gd name="T33" fmla="*/ 24 h 50"/>
                <a:gd name="T34" fmla="*/ 0 w 84"/>
                <a:gd name="T35" fmla="*/ 6 h 50"/>
                <a:gd name="T36" fmla="*/ 0 w 84"/>
                <a:gd name="T37" fmla="*/ 6 h 50"/>
                <a:gd name="T38" fmla="*/ 16 w 84"/>
                <a:gd name="T39" fmla="*/ 2 h 50"/>
                <a:gd name="T40" fmla="*/ 34 w 84"/>
                <a:gd name="T41" fmla="*/ 0 h 50"/>
                <a:gd name="T42" fmla="*/ 34 w 84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06"/>
            <p:cNvSpPr>
              <a:spLocks noEditPoints="1"/>
            </p:cNvSpPr>
            <p:nvPr/>
          </p:nvSpPr>
          <p:spPr bwMode="auto">
            <a:xfrm>
              <a:off x="9811935" y="4994126"/>
              <a:ext cx="876300" cy="457200"/>
            </a:xfrm>
            <a:custGeom>
              <a:avLst/>
              <a:gdLst>
                <a:gd name="T0" fmla="*/ 16 w 552"/>
                <a:gd name="T1" fmla="*/ 68 h 288"/>
                <a:gd name="T2" fmla="*/ 42 w 552"/>
                <a:gd name="T3" fmla="*/ 80 h 288"/>
                <a:gd name="T4" fmla="*/ 118 w 552"/>
                <a:gd name="T5" fmla="*/ 84 h 288"/>
                <a:gd name="T6" fmla="*/ 176 w 552"/>
                <a:gd name="T7" fmla="*/ 102 h 288"/>
                <a:gd name="T8" fmla="*/ 180 w 552"/>
                <a:gd name="T9" fmla="*/ 140 h 288"/>
                <a:gd name="T10" fmla="*/ 184 w 552"/>
                <a:gd name="T11" fmla="*/ 182 h 288"/>
                <a:gd name="T12" fmla="*/ 212 w 552"/>
                <a:gd name="T13" fmla="*/ 228 h 288"/>
                <a:gd name="T14" fmla="*/ 222 w 552"/>
                <a:gd name="T15" fmla="*/ 236 h 288"/>
                <a:gd name="T16" fmla="*/ 252 w 552"/>
                <a:gd name="T17" fmla="*/ 248 h 288"/>
                <a:gd name="T18" fmla="*/ 280 w 552"/>
                <a:gd name="T19" fmla="*/ 262 h 288"/>
                <a:gd name="T20" fmla="*/ 308 w 552"/>
                <a:gd name="T21" fmla="*/ 270 h 288"/>
                <a:gd name="T22" fmla="*/ 348 w 552"/>
                <a:gd name="T23" fmla="*/ 284 h 288"/>
                <a:gd name="T24" fmla="*/ 394 w 552"/>
                <a:gd name="T25" fmla="*/ 288 h 288"/>
                <a:gd name="T26" fmla="*/ 416 w 552"/>
                <a:gd name="T27" fmla="*/ 272 h 288"/>
                <a:gd name="T28" fmla="*/ 420 w 552"/>
                <a:gd name="T29" fmla="*/ 246 h 288"/>
                <a:gd name="T30" fmla="*/ 446 w 552"/>
                <a:gd name="T31" fmla="*/ 244 h 288"/>
                <a:gd name="T32" fmla="*/ 492 w 552"/>
                <a:gd name="T33" fmla="*/ 232 h 288"/>
                <a:gd name="T34" fmla="*/ 534 w 552"/>
                <a:gd name="T35" fmla="*/ 202 h 288"/>
                <a:gd name="T36" fmla="*/ 550 w 552"/>
                <a:gd name="T37" fmla="*/ 168 h 288"/>
                <a:gd name="T38" fmla="*/ 550 w 552"/>
                <a:gd name="T39" fmla="*/ 114 h 288"/>
                <a:gd name="T40" fmla="*/ 528 w 552"/>
                <a:gd name="T41" fmla="*/ 72 h 288"/>
                <a:gd name="T42" fmla="*/ 480 w 552"/>
                <a:gd name="T43" fmla="*/ 38 h 288"/>
                <a:gd name="T44" fmla="*/ 378 w 552"/>
                <a:gd name="T45" fmla="*/ 10 h 288"/>
                <a:gd name="T46" fmla="*/ 240 w 552"/>
                <a:gd name="T47" fmla="*/ 6 h 288"/>
                <a:gd name="T48" fmla="*/ 92 w 552"/>
                <a:gd name="T49" fmla="*/ 4 h 288"/>
                <a:gd name="T50" fmla="*/ 28 w 552"/>
                <a:gd name="T51" fmla="*/ 0 h 288"/>
                <a:gd name="T52" fmla="*/ 6 w 552"/>
                <a:gd name="T53" fmla="*/ 14 h 288"/>
                <a:gd name="T54" fmla="*/ 6 w 552"/>
                <a:gd name="T55" fmla="*/ 56 h 288"/>
                <a:gd name="T56" fmla="*/ 456 w 552"/>
                <a:gd name="T57" fmla="*/ 218 h 288"/>
                <a:gd name="T58" fmla="*/ 392 w 552"/>
                <a:gd name="T59" fmla="*/ 220 h 288"/>
                <a:gd name="T60" fmla="*/ 394 w 552"/>
                <a:gd name="T61" fmla="*/ 250 h 288"/>
                <a:gd name="T62" fmla="*/ 396 w 552"/>
                <a:gd name="T63" fmla="*/ 258 h 288"/>
                <a:gd name="T64" fmla="*/ 380 w 552"/>
                <a:gd name="T65" fmla="*/ 264 h 288"/>
                <a:gd name="T66" fmla="*/ 340 w 552"/>
                <a:gd name="T67" fmla="*/ 258 h 288"/>
                <a:gd name="T68" fmla="*/ 314 w 552"/>
                <a:gd name="T69" fmla="*/ 244 h 288"/>
                <a:gd name="T70" fmla="*/ 294 w 552"/>
                <a:gd name="T71" fmla="*/ 240 h 288"/>
                <a:gd name="T72" fmla="*/ 278 w 552"/>
                <a:gd name="T73" fmla="*/ 236 h 288"/>
                <a:gd name="T74" fmla="*/ 250 w 552"/>
                <a:gd name="T75" fmla="*/ 210 h 288"/>
                <a:gd name="T76" fmla="*/ 240 w 552"/>
                <a:gd name="T77" fmla="*/ 214 h 288"/>
                <a:gd name="T78" fmla="*/ 222 w 552"/>
                <a:gd name="T79" fmla="*/ 204 h 288"/>
                <a:gd name="T80" fmla="*/ 204 w 552"/>
                <a:gd name="T81" fmla="*/ 144 h 288"/>
                <a:gd name="T82" fmla="*/ 218 w 552"/>
                <a:gd name="T83" fmla="*/ 104 h 288"/>
                <a:gd name="T84" fmla="*/ 202 w 552"/>
                <a:gd name="T85" fmla="*/ 84 h 288"/>
                <a:gd name="T86" fmla="*/ 126 w 552"/>
                <a:gd name="T87" fmla="*/ 62 h 288"/>
                <a:gd name="T88" fmla="*/ 108 w 552"/>
                <a:gd name="T89" fmla="*/ 60 h 288"/>
                <a:gd name="T90" fmla="*/ 38 w 552"/>
                <a:gd name="T91" fmla="*/ 54 h 288"/>
                <a:gd name="T92" fmla="*/ 24 w 552"/>
                <a:gd name="T93" fmla="*/ 40 h 288"/>
                <a:gd name="T94" fmla="*/ 30 w 552"/>
                <a:gd name="T95" fmla="*/ 24 h 288"/>
                <a:gd name="T96" fmla="*/ 90 w 552"/>
                <a:gd name="T97" fmla="*/ 28 h 288"/>
                <a:gd name="T98" fmla="*/ 242 w 552"/>
                <a:gd name="T99" fmla="*/ 30 h 288"/>
                <a:gd name="T100" fmla="*/ 408 w 552"/>
                <a:gd name="T101" fmla="*/ 40 h 288"/>
                <a:gd name="T102" fmla="*/ 482 w 552"/>
                <a:gd name="T103" fmla="*/ 66 h 288"/>
                <a:gd name="T104" fmla="*/ 520 w 552"/>
                <a:gd name="T105" fmla="*/ 104 h 288"/>
                <a:gd name="T106" fmla="*/ 526 w 552"/>
                <a:gd name="T107" fmla="*/ 162 h 288"/>
                <a:gd name="T108" fmla="*/ 510 w 552"/>
                <a:gd name="T109" fmla="*/ 192 h 288"/>
                <a:gd name="T110" fmla="*/ 470 w 552"/>
                <a:gd name="T111" fmla="*/ 2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7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10116735" y="5219551"/>
              <a:ext cx="542925" cy="212725"/>
            </a:xfrm>
            <a:custGeom>
              <a:avLst/>
              <a:gdLst>
                <a:gd name="T0" fmla="*/ 58 w 342"/>
                <a:gd name="T1" fmla="*/ 30 h 134"/>
                <a:gd name="T2" fmla="*/ 62 w 342"/>
                <a:gd name="T3" fmla="*/ 60 h 134"/>
                <a:gd name="T4" fmla="*/ 66 w 342"/>
                <a:gd name="T5" fmla="*/ 68 h 134"/>
                <a:gd name="T6" fmla="*/ 78 w 342"/>
                <a:gd name="T7" fmla="*/ 74 h 134"/>
                <a:gd name="T8" fmla="*/ 102 w 342"/>
                <a:gd name="T9" fmla="*/ 74 h 134"/>
                <a:gd name="T10" fmla="*/ 114 w 342"/>
                <a:gd name="T11" fmla="*/ 70 h 134"/>
                <a:gd name="T12" fmla="*/ 122 w 342"/>
                <a:gd name="T13" fmla="*/ 84 h 134"/>
                <a:gd name="T14" fmla="*/ 136 w 342"/>
                <a:gd name="T15" fmla="*/ 94 h 134"/>
                <a:gd name="T16" fmla="*/ 150 w 342"/>
                <a:gd name="T17" fmla="*/ 96 h 134"/>
                <a:gd name="T18" fmla="*/ 166 w 342"/>
                <a:gd name="T19" fmla="*/ 90 h 134"/>
                <a:gd name="T20" fmla="*/ 172 w 342"/>
                <a:gd name="T21" fmla="*/ 84 h 134"/>
                <a:gd name="T22" fmla="*/ 178 w 342"/>
                <a:gd name="T23" fmla="*/ 72 h 134"/>
                <a:gd name="T24" fmla="*/ 186 w 342"/>
                <a:gd name="T25" fmla="*/ 68 h 134"/>
                <a:gd name="T26" fmla="*/ 210 w 342"/>
                <a:gd name="T27" fmla="*/ 64 h 134"/>
                <a:gd name="T28" fmla="*/ 232 w 342"/>
                <a:gd name="T29" fmla="*/ 60 h 134"/>
                <a:gd name="T30" fmla="*/ 282 w 342"/>
                <a:gd name="T31" fmla="*/ 42 h 134"/>
                <a:gd name="T32" fmla="*/ 320 w 342"/>
                <a:gd name="T33" fmla="*/ 30 h 134"/>
                <a:gd name="T34" fmla="*/ 332 w 342"/>
                <a:gd name="T35" fmla="*/ 30 h 134"/>
                <a:gd name="T36" fmla="*/ 342 w 342"/>
                <a:gd name="T37" fmla="*/ 34 h 134"/>
                <a:gd name="T38" fmla="*/ 330 w 342"/>
                <a:gd name="T39" fmla="*/ 56 h 134"/>
                <a:gd name="T40" fmla="*/ 316 w 342"/>
                <a:gd name="T41" fmla="*/ 70 h 134"/>
                <a:gd name="T42" fmla="*/ 282 w 342"/>
                <a:gd name="T43" fmla="*/ 84 h 134"/>
                <a:gd name="T44" fmla="*/ 266 w 342"/>
                <a:gd name="T45" fmla="*/ 88 h 134"/>
                <a:gd name="T46" fmla="*/ 224 w 342"/>
                <a:gd name="T47" fmla="*/ 92 h 134"/>
                <a:gd name="T48" fmla="*/ 198 w 342"/>
                <a:gd name="T49" fmla="*/ 90 h 134"/>
                <a:gd name="T50" fmla="*/ 202 w 342"/>
                <a:gd name="T51" fmla="*/ 92 h 134"/>
                <a:gd name="T52" fmla="*/ 214 w 342"/>
                <a:gd name="T53" fmla="*/ 104 h 134"/>
                <a:gd name="T54" fmla="*/ 216 w 342"/>
                <a:gd name="T55" fmla="*/ 116 h 134"/>
                <a:gd name="T56" fmla="*/ 214 w 342"/>
                <a:gd name="T57" fmla="*/ 124 h 134"/>
                <a:gd name="T58" fmla="*/ 200 w 342"/>
                <a:gd name="T59" fmla="*/ 134 h 134"/>
                <a:gd name="T60" fmla="*/ 182 w 342"/>
                <a:gd name="T61" fmla="*/ 134 h 134"/>
                <a:gd name="T62" fmla="*/ 146 w 342"/>
                <a:gd name="T63" fmla="*/ 128 h 134"/>
                <a:gd name="T64" fmla="*/ 138 w 342"/>
                <a:gd name="T65" fmla="*/ 126 h 134"/>
                <a:gd name="T66" fmla="*/ 120 w 342"/>
                <a:gd name="T67" fmla="*/ 118 h 134"/>
                <a:gd name="T68" fmla="*/ 112 w 342"/>
                <a:gd name="T69" fmla="*/ 108 h 134"/>
                <a:gd name="T70" fmla="*/ 90 w 342"/>
                <a:gd name="T71" fmla="*/ 108 h 134"/>
                <a:gd name="T72" fmla="*/ 82 w 342"/>
                <a:gd name="T73" fmla="*/ 106 h 134"/>
                <a:gd name="T74" fmla="*/ 64 w 342"/>
                <a:gd name="T75" fmla="*/ 94 h 134"/>
                <a:gd name="T76" fmla="*/ 54 w 342"/>
                <a:gd name="T77" fmla="*/ 84 h 134"/>
                <a:gd name="T78" fmla="*/ 50 w 342"/>
                <a:gd name="T79" fmla="*/ 84 h 134"/>
                <a:gd name="T80" fmla="*/ 34 w 342"/>
                <a:gd name="T81" fmla="*/ 82 h 134"/>
                <a:gd name="T82" fmla="*/ 28 w 342"/>
                <a:gd name="T83" fmla="*/ 78 h 134"/>
                <a:gd name="T84" fmla="*/ 16 w 342"/>
                <a:gd name="T85" fmla="*/ 62 h 134"/>
                <a:gd name="T86" fmla="*/ 6 w 342"/>
                <a:gd name="T87" fmla="*/ 38 h 134"/>
                <a:gd name="T88" fmla="*/ 0 w 342"/>
                <a:gd name="T89" fmla="*/ 12 h 134"/>
                <a:gd name="T90" fmla="*/ 0 w 342"/>
                <a:gd name="T91" fmla="*/ 0 h 134"/>
                <a:gd name="T92" fmla="*/ 0 w 342"/>
                <a:gd name="T93" fmla="*/ 0 h 134"/>
                <a:gd name="T94" fmla="*/ 8 w 342"/>
                <a:gd name="T95" fmla="*/ 16 h 134"/>
                <a:gd name="T96" fmla="*/ 12 w 342"/>
                <a:gd name="T97" fmla="*/ 22 h 134"/>
                <a:gd name="T98" fmla="*/ 34 w 342"/>
                <a:gd name="T99" fmla="*/ 30 h 134"/>
                <a:gd name="T100" fmla="*/ 58 w 342"/>
                <a:gd name="T101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10192935" y="5175101"/>
              <a:ext cx="63500" cy="184150"/>
            </a:xfrm>
            <a:custGeom>
              <a:avLst/>
              <a:gdLst>
                <a:gd name="T0" fmla="*/ 40 w 40"/>
                <a:gd name="T1" fmla="*/ 0 h 116"/>
                <a:gd name="T2" fmla="*/ 40 w 40"/>
                <a:gd name="T3" fmla="*/ 0 h 116"/>
                <a:gd name="T4" fmla="*/ 34 w 40"/>
                <a:gd name="T5" fmla="*/ 6 h 116"/>
                <a:gd name="T6" fmla="*/ 20 w 40"/>
                <a:gd name="T7" fmla="*/ 22 h 116"/>
                <a:gd name="T8" fmla="*/ 14 w 40"/>
                <a:gd name="T9" fmla="*/ 32 h 116"/>
                <a:gd name="T10" fmla="*/ 6 w 40"/>
                <a:gd name="T11" fmla="*/ 44 h 116"/>
                <a:gd name="T12" fmla="*/ 2 w 40"/>
                <a:gd name="T13" fmla="*/ 54 h 116"/>
                <a:gd name="T14" fmla="*/ 0 w 40"/>
                <a:gd name="T15" fmla="*/ 66 h 116"/>
                <a:gd name="T16" fmla="*/ 0 w 40"/>
                <a:gd name="T17" fmla="*/ 66 h 116"/>
                <a:gd name="T18" fmla="*/ 0 w 40"/>
                <a:gd name="T19" fmla="*/ 96 h 116"/>
                <a:gd name="T20" fmla="*/ 0 w 40"/>
                <a:gd name="T21" fmla="*/ 106 h 116"/>
                <a:gd name="T22" fmla="*/ 2 w 40"/>
                <a:gd name="T23" fmla="*/ 110 h 116"/>
                <a:gd name="T24" fmla="*/ 2 w 40"/>
                <a:gd name="T25" fmla="*/ 110 h 116"/>
                <a:gd name="T26" fmla="*/ 8 w 40"/>
                <a:gd name="T27" fmla="*/ 116 h 116"/>
                <a:gd name="T28" fmla="*/ 8 w 40"/>
                <a:gd name="T29" fmla="*/ 116 h 116"/>
                <a:gd name="T30" fmla="*/ 8 w 40"/>
                <a:gd name="T31" fmla="*/ 116 h 116"/>
                <a:gd name="T32" fmla="*/ 6 w 40"/>
                <a:gd name="T33" fmla="*/ 90 h 116"/>
                <a:gd name="T34" fmla="*/ 6 w 40"/>
                <a:gd name="T35" fmla="*/ 70 h 116"/>
                <a:gd name="T36" fmla="*/ 6 w 40"/>
                <a:gd name="T37" fmla="*/ 60 h 116"/>
                <a:gd name="T38" fmla="*/ 8 w 40"/>
                <a:gd name="T39" fmla="*/ 52 h 116"/>
                <a:gd name="T40" fmla="*/ 8 w 40"/>
                <a:gd name="T41" fmla="*/ 52 h 116"/>
                <a:gd name="T42" fmla="*/ 16 w 40"/>
                <a:gd name="T43" fmla="*/ 38 h 116"/>
                <a:gd name="T44" fmla="*/ 26 w 40"/>
                <a:gd name="T45" fmla="*/ 20 h 116"/>
                <a:gd name="T46" fmla="*/ 40 w 40"/>
                <a:gd name="T47" fmla="*/ 0 h 116"/>
                <a:gd name="T48" fmla="*/ 40 w 40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10275485" y="5260826"/>
              <a:ext cx="66675" cy="136525"/>
            </a:xfrm>
            <a:custGeom>
              <a:avLst/>
              <a:gdLst>
                <a:gd name="T0" fmla="*/ 42 w 42"/>
                <a:gd name="T1" fmla="*/ 0 h 86"/>
                <a:gd name="T2" fmla="*/ 42 w 42"/>
                <a:gd name="T3" fmla="*/ 0 h 86"/>
                <a:gd name="T4" fmla="*/ 24 w 42"/>
                <a:gd name="T5" fmla="*/ 18 h 86"/>
                <a:gd name="T6" fmla="*/ 10 w 42"/>
                <a:gd name="T7" fmla="*/ 36 h 86"/>
                <a:gd name="T8" fmla="*/ 4 w 42"/>
                <a:gd name="T9" fmla="*/ 44 h 86"/>
                <a:gd name="T10" fmla="*/ 2 w 42"/>
                <a:gd name="T11" fmla="*/ 52 h 86"/>
                <a:gd name="T12" fmla="*/ 2 w 42"/>
                <a:gd name="T13" fmla="*/ 52 h 86"/>
                <a:gd name="T14" fmla="*/ 0 w 42"/>
                <a:gd name="T15" fmla="*/ 58 h 86"/>
                <a:gd name="T16" fmla="*/ 0 w 42"/>
                <a:gd name="T17" fmla="*/ 66 h 86"/>
                <a:gd name="T18" fmla="*/ 4 w 42"/>
                <a:gd name="T19" fmla="*/ 78 h 86"/>
                <a:gd name="T20" fmla="*/ 8 w 42"/>
                <a:gd name="T21" fmla="*/ 86 h 86"/>
                <a:gd name="T22" fmla="*/ 10 w 42"/>
                <a:gd name="T23" fmla="*/ 86 h 86"/>
                <a:gd name="T24" fmla="*/ 12 w 42"/>
                <a:gd name="T25" fmla="*/ 86 h 86"/>
                <a:gd name="T26" fmla="*/ 12 w 42"/>
                <a:gd name="T27" fmla="*/ 86 h 86"/>
                <a:gd name="T28" fmla="*/ 14 w 42"/>
                <a:gd name="T29" fmla="*/ 84 h 86"/>
                <a:gd name="T30" fmla="*/ 14 w 42"/>
                <a:gd name="T31" fmla="*/ 80 h 86"/>
                <a:gd name="T32" fmla="*/ 12 w 42"/>
                <a:gd name="T33" fmla="*/ 72 h 86"/>
                <a:gd name="T34" fmla="*/ 10 w 42"/>
                <a:gd name="T35" fmla="*/ 60 h 86"/>
                <a:gd name="T36" fmla="*/ 12 w 42"/>
                <a:gd name="T37" fmla="*/ 52 h 86"/>
                <a:gd name="T38" fmla="*/ 14 w 42"/>
                <a:gd name="T39" fmla="*/ 44 h 86"/>
                <a:gd name="T40" fmla="*/ 14 w 42"/>
                <a:gd name="T41" fmla="*/ 44 h 86"/>
                <a:gd name="T42" fmla="*/ 22 w 42"/>
                <a:gd name="T43" fmla="*/ 28 h 86"/>
                <a:gd name="T44" fmla="*/ 32 w 42"/>
                <a:gd name="T45" fmla="*/ 14 h 86"/>
                <a:gd name="T46" fmla="*/ 42 w 42"/>
                <a:gd name="T47" fmla="*/ 0 h 86"/>
                <a:gd name="T48" fmla="*/ 42 w 42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9837335" y="5073501"/>
              <a:ext cx="342900" cy="76200"/>
            </a:xfrm>
            <a:custGeom>
              <a:avLst/>
              <a:gdLst>
                <a:gd name="T0" fmla="*/ 116 w 216"/>
                <a:gd name="T1" fmla="*/ 0 h 48"/>
                <a:gd name="T2" fmla="*/ 116 w 216"/>
                <a:gd name="T3" fmla="*/ 0 h 48"/>
                <a:gd name="T4" fmla="*/ 128 w 216"/>
                <a:gd name="T5" fmla="*/ 2 h 48"/>
                <a:gd name="T6" fmla="*/ 142 w 216"/>
                <a:gd name="T7" fmla="*/ 6 h 48"/>
                <a:gd name="T8" fmla="*/ 166 w 216"/>
                <a:gd name="T9" fmla="*/ 12 h 48"/>
                <a:gd name="T10" fmla="*/ 166 w 216"/>
                <a:gd name="T11" fmla="*/ 12 h 48"/>
                <a:gd name="T12" fmla="*/ 178 w 216"/>
                <a:gd name="T13" fmla="*/ 14 h 48"/>
                <a:gd name="T14" fmla="*/ 192 w 216"/>
                <a:gd name="T15" fmla="*/ 16 h 48"/>
                <a:gd name="T16" fmla="*/ 206 w 216"/>
                <a:gd name="T17" fmla="*/ 18 h 48"/>
                <a:gd name="T18" fmla="*/ 212 w 216"/>
                <a:gd name="T19" fmla="*/ 20 h 48"/>
                <a:gd name="T20" fmla="*/ 216 w 216"/>
                <a:gd name="T21" fmla="*/ 22 h 48"/>
                <a:gd name="T22" fmla="*/ 216 w 216"/>
                <a:gd name="T23" fmla="*/ 22 h 48"/>
                <a:gd name="T24" fmla="*/ 212 w 216"/>
                <a:gd name="T25" fmla="*/ 30 h 48"/>
                <a:gd name="T26" fmla="*/ 206 w 216"/>
                <a:gd name="T27" fmla="*/ 36 h 48"/>
                <a:gd name="T28" fmla="*/ 192 w 216"/>
                <a:gd name="T29" fmla="*/ 48 h 48"/>
                <a:gd name="T30" fmla="*/ 192 w 216"/>
                <a:gd name="T31" fmla="*/ 48 h 48"/>
                <a:gd name="T32" fmla="*/ 192 w 216"/>
                <a:gd name="T33" fmla="*/ 46 h 48"/>
                <a:gd name="T34" fmla="*/ 192 w 216"/>
                <a:gd name="T35" fmla="*/ 46 h 48"/>
                <a:gd name="T36" fmla="*/ 186 w 216"/>
                <a:gd name="T37" fmla="*/ 46 h 48"/>
                <a:gd name="T38" fmla="*/ 164 w 216"/>
                <a:gd name="T39" fmla="*/ 40 h 48"/>
                <a:gd name="T40" fmla="*/ 164 w 216"/>
                <a:gd name="T41" fmla="*/ 40 h 48"/>
                <a:gd name="T42" fmla="*/ 126 w 216"/>
                <a:gd name="T43" fmla="*/ 30 h 48"/>
                <a:gd name="T44" fmla="*/ 106 w 216"/>
                <a:gd name="T45" fmla="*/ 22 h 48"/>
                <a:gd name="T46" fmla="*/ 106 w 216"/>
                <a:gd name="T47" fmla="*/ 22 h 48"/>
                <a:gd name="T48" fmla="*/ 92 w 216"/>
                <a:gd name="T49" fmla="*/ 22 h 48"/>
                <a:gd name="T50" fmla="*/ 38 w 216"/>
                <a:gd name="T51" fmla="*/ 20 h 48"/>
                <a:gd name="T52" fmla="*/ 38 w 216"/>
                <a:gd name="T53" fmla="*/ 20 h 48"/>
                <a:gd name="T54" fmla="*/ 24 w 216"/>
                <a:gd name="T55" fmla="*/ 18 h 48"/>
                <a:gd name="T56" fmla="*/ 14 w 216"/>
                <a:gd name="T57" fmla="*/ 14 h 48"/>
                <a:gd name="T58" fmla="*/ 6 w 216"/>
                <a:gd name="T59" fmla="*/ 8 h 48"/>
                <a:gd name="T60" fmla="*/ 0 w 216"/>
                <a:gd name="T61" fmla="*/ 0 h 48"/>
                <a:gd name="T62" fmla="*/ 0 w 216"/>
                <a:gd name="T63" fmla="*/ 0 h 48"/>
                <a:gd name="T64" fmla="*/ 14 w 216"/>
                <a:gd name="T65" fmla="*/ 4 h 48"/>
                <a:gd name="T66" fmla="*/ 14 w 216"/>
                <a:gd name="T67" fmla="*/ 4 h 48"/>
                <a:gd name="T68" fmla="*/ 40 w 216"/>
                <a:gd name="T69" fmla="*/ 4 h 48"/>
                <a:gd name="T70" fmla="*/ 66 w 216"/>
                <a:gd name="T71" fmla="*/ 2 h 48"/>
                <a:gd name="T72" fmla="*/ 90 w 216"/>
                <a:gd name="T73" fmla="*/ 0 h 48"/>
                <a:gd name="T74" fmla="*/ 116 w 216"/>
                <a:gd name="T75" fmla="*/ 0 h 48"/>
                <a:gd name="T76" fmla="*/ 116 w 216"/>
                <a:gd name="T7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20140695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42613 L 0.28645 -0.4837 C 0.23038 -0.49873 0.1592 -0.48208 0.09027 -0.44532 C 0.01354 -0.4037 -0.04323 -0.35052 -0.075 -0.28925 L -0.23039 -0.00532 " pathEditMode="relative" rAng="-1319468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8032"/>
            <a:ext cx="917321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350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Diretoria\Projeto PE CONACI\Painel de Controle\CONAC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59632" y="3901802"/>
            <a:ext cx="1619250" cy="895350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 rot="20188690">
            <a:off x="9361981" y="3138693"/>
            <a:ext cx="730250" cy="339725"/>
            <a:chOff x="9811935" y="4994126"/>
            <a:chExt cx="949325" cy="457200"/>
          </a:xfrm>
        </p:grpSpPr>
        <p:sp>
          <p:nvSpPr>
            <p:cNvPr id="7" name="Freeform 98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99"/>
            <p:cNvSpPr>
              <a:spLocks noEditPoints="1"/>
            </p:cNvSpPr>
            <p:nvPr/>
          </p:nvSpPr>
          <p:spPr bwMode="auto">
            <a:xfrm>
              <a:off x="10031010" y="5222726"/>
              <a:ext cx="171450" cy="168275"/>
            </a:xfrm>
            <a:custGeom>
              <a:avLst/>
              <a:gdLst>
                <a:gd name="T0" fmla="*/ 4 w 108"/>
                <a:gd name="T1" fmla="*/ 92 h 106"/>
                <a:gd name="T2" fmla="*/ 4 w 108"/>
                <a:gd name="T3" fmla="*/ 92 h 106"/>
                <a:gd name="T4" fmla="*/ 12 w 108"/>
                <a:gd name="T5" fmla="*/ 100 h 106"/>
                <a:gd name="T6" fmla="*/ 22 w 108"/>
                <a:gd name="T7" fmla="*/ 104 h 106"/>
                <a:gd name="T8" fmla="*/ 34 w 108"/>
                <a:gd name="T9" fmla="*/ 106 h 106"/>
                <a:gd name="T10" fmla="*/ 46 w 108"/>
                <a:gd name="T11" fmla="*/ 104 h 106"/>
                <a:gd name="T12" fmla="*/ 60 w 108"/>
                <a:gd name="T13" fmla="*/ 102 h 106"/>
                <a:gd name="T14" fmla="*/ 60 w 108"/>
                <a:gd name="T15" fmla="*/ 102 h 106"/>
                <a:gd name="T16" fmla="*/ 72 w 108"/>
                <a:gd name="T17" fmla="*/ 98 h 106"/>
                <a:gd name="T18" fmla="*/ 82 w 108"/>
                <a:gd name="T19" fmla="*/ 94 h 106"/>
                <a:gd name="T20" fmla="*/ 92 w 108"/>
                <a:gd name="T21" fmla="*/ 86 h 106"/>
                <a:gd name="T22" fmla="*/ 102 w 108"/>
                <a:gd name="T23" fmla="*/ 72 h 106"/>
                <a:gd name="T24" fmla="*/ 102 w 108"/>
                <a:gd name="T25" fmla="*/ 72 h 106"/>
                <a:gd name="T26" fmla="*/ 106 w 108"/>
                <a:gd name="T27" fmla="*/ 66 h 106"/>
                <a:gd name="T28" fmla="*/ 108 w 108"/>
                <a:gd name="T29" fmla="*/ 60 h 106"/>
                <a:gd name="T30" fmla="*/ 106 w 108"/>
                <a:gd name="T31" fmla="*/ 48 h 106"/>
                <a:gd name="T32" fmla="*/ 104 w 108"/>
                <a:gd name="T33" fmla="*/ 38 h 106"/>
                <a:gd name="T34" fmla="*/ 98 w 108"/>
                <a:gd name="T35" fmla="*/ 26 h 106"/>
                <a:gd name="T36" fmla="*/ 84 w 108"/>
                <a:gd name="T37" fmla="*/ 10 h 106"/>
                <a:gd name="T38" fmla="*/ 78 w 108"/>
                <a:gd name="T39" fmla="*/ 4 h 106"/>
                <a:gd name="T40" fmla="*/ 74 w 108"/>
                <a:gd name="T41" fmla="*/ 0 h 106"/>
                <a:gd name="T42" fmla="*/ 72 w 108"/>
                <a:gd name="T43" fmla="*/ 0 h 106"/>
                <a:gd name="T44" fmla="*/ 72 w 108"/>
                <a:gd name="T45" fmla="*/ 0 h 106"/>
                <a:gd name="T46" fmla="*/ 66 w 108"/>
                <a:gd name="T47" fmla="*/ 2 h 106"/>
                <a:gd name="T48" fmla="*/ 54 w 108"/>
                <a:gd name="T49" fmla="*/ 6 h 106"/>
                <a:gd name="T50" fmla="*/ 38 w 108"/>
                <a:gd name="T51" fmla="*/ 16 h 106"/>
                <a:gd name="T52" fmla="*/ 16 w 108"/>
                <a:gd name="T53" fmla="*/ 36 h 106"/>
                <a:gd name="T54" fmla="*/ 16 w 108"/>
                <a:gd name="T55" fmla="*/ 36 h 106"/>
                <a:gd name="T56" fmla="*/ 6 w 108"/>
                <a:gd name="T57" fmla="*/ 52 h 106"/>
                <a:gd name="T58" fmla="*/ 0 w 108"/>
                <a:gd name="T59" fmla="*/ 66 h 106"/>
                <a:gd name="T60" fmla="*/ 0 w 108"/>
                <a:gd name="T61" fmla="*/ 72 h 106"/>
                <a:gd name="T62" fmla="*/ 0 w 108"/>
                <a:gd name="T63" fmla="*/ 80 h 106"/>
                <a:gd name="T64" fmla="*/ 2 w 108"/>
                <a:gd name="T65" fmla="*/ 86 h 106"/>
                <a:gd name="T66" fmla="*/ 4 w 108"/>
                <a:gd name="T67" fmla="*/ 92 h 106"/>
                <a:gd name="T68" fmla="*/ 4 w 108"/>
                <a:gd name="T69" fmla="*/ 92 h 106"/>
                <a:gd name="T70" fmla="*/ 68 w 108"/>
                <a:gd name="T71" fmla="*/ 22 h 106"/>
                <a:gd name="T72" fmla="*/ 68 w 108"/>
                <a:gd name="T73" fmla="*/ 22 h 106"/>
                <a:gd name="T74" fmla="*/ 74 w 108"/>
                <a:gd name="T75" fmla="*/ 30 h 106"/>
                <a:gd name="T76" fmla="*/ 82 w 108"/>
                <a:gd name="T77" fmla="*/ 42 h 106"/>
                <a:gd name="T78" fmla="*/ 86 w 108"/>
                <a:gd name="T79" fmla="*/ 52 h 106"/>
                <a:gd name="T80" fmla="*/ 86 w 108"/>
                <a:gd name="T81" fmla="*/ 56 h 106"/>
                <a:gd name="T82" fmla="*/ 84 w 108"/>
                <a:gd name="T83" fmla="*/ 62 h 106"/>
                <a:gd name="T84" fmla="*/ 84 w 108"/>
                <a:gd name="T85" fmla="*/ 62 h 106"/>
                <a:gd name="T86" fmla="*/ 78 w 108"/>
                <a:gd name="T87" fmla="*/ 70 h 106"/>
                <a:gd name="T88" fmla="*/ 72 w 108"/>
                <a:gd name="T89" fmla="*/ 76 h 106"/>
                <a:gd name="T90" fmla="*/ 66 w 108"/>
                <a:gd name="T91" fmla="*/ 78 h 106"/>
                <a:gd name="T92" fmla="*/ 56 w 108"/>
                <a:gd name="T93" fmla="*/ 82 h 106"/>
                <a:gd name="T94" fmla="*/ 40 w 108"/>
                <a:gd name="T95" fmla="*/ 86 h 106"/>
                <a:gd name="T96" fmla="*/ 40 w 108"/>
                <a:gd name="T97" fmla="*/ 86 h 106"/>
                <a:gd name="T98" fmla="*/ 34 w 108"/>
                <a:gd name="T99" fmla="*/ 86 h 106"/>
                <a:gd name="T100" fmla="*/ 30 w 108"/>
                <a:gd name="T101" fmla="*/ 86 h 106"/>
                <a:gd name="T102" fmla="*/ 26 w 108"/>
                <a:gd name="T103" fmla="*/ 84 h 106"/>
                <a:gd name="T104" fmla="*/ 22 w 108"/>
                <a:gd name="T105" fmla="*/ 80 h 106"/>
                <a:gd name="T106" fmla="*/ 22 w 108"/>
                <a:gd name="T107" fmla="*/ 80 h 106"/>
                <a:gd name="T108" fmla="*/ 20 w 108"/>
                <a:gd name="T109" fmla="*/ 76 h 106"/>
                <a:gd name="T110" fmla="*/ 22 w 108"/>
                <a:gd name="T111" fmla="*/ 68 h 106"/>
                <a:gd name="T112" fmla="*/ 24 w 108"/>
                <a:gd name="T113" fmla="*/ 60 h 106"/>
                <a:gd name="T114" fmla="*/ 32 w 108"/>
                <a:gd name="T115" fmla="*/ 50 h 106"/>
                <a:gd name="T116" fmla="*/ 32 w 108"/>
                <a:gd name="T117" fmla="*/ 50 h 106"/>
                <a:gd name="T118" fmla="*/ 44 w 108"/>
                <a:gd name="T119" fmla="*/ 38 h 106"/>
                <a:gd name="T120" fmla="*/ 54 w 108"/>
                <a:gd name="T121" fmla="*/ 30 h 106"/>
                <a:gd name="T122" fmla="*/ 68 w 108"/>
                <a:gd name="T123" fmla="*/ 22 h 106"/>
                <a:gd name="T124" fmla="*/ 68 w 108"/>
                <a:gd name="T12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100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2"/>
            <p:cNvSpPr>
              <a:spLocks/>
            </p:cNvSpPr>
            <p:nvPr/>
          </p:nvSpPr>
          <p:spPr bwMode="auto">
            <a:xfrm>
              <a:off x="10567585" y="5038576"/>
              <a:ext cx="193675" cy="333375"/>
            </a:xfrm>
            <a:custGeom>
              <a:avLst/>
              <a:gdLst>
                <a:gd name="T0" fmla="*/ 0 w 122"/>
                <a:gd name="T1" fmla="*/ 106 h 210"/>
                <a:gd name="T2" fmla="*/ 0 w 122"/>
                <a:gd name="T3" fmla="*/ 106 h 210"/>
                <a:gd name="T4" fmla="*/ 2 w 122"/>
                <a:gd name="T5" fmla="*/ 128 h 210"/>
                <a:gd name="T6" fmla="*/ 8 w 122"/>
                <a:gd name="T7" fmla="*/ 148 h 210"/>
                <a:gd name="T8" fmla="*/ 14 w 122"/>
                <a:gd name="T9" fmla="*/ 164 h 210"/>
                <a:gd name="T10" fmla="*/ 22 w 122"/>
                <a:gd name="T11" fmla="*/ 180 h 210"/>
                <a:gd name="T12" fmla="*/ 32 w 122"/>
                <a:gd name="T13" fmla="*/ 192 h 210"/>
                <a:gd name="T14" fmla="*/ 44 w 122"/>
                <a:gd name="T15" fmla="*/ 202 h 210"/>
                <a:gd name="T16" fmla="*/ 56 w 122"/>
                <a:gd name="T17" fmla="*/ 208 h 210"/>
                <a:gd name="T18" fmla="*/ 68 w 122"/>
                <a:gd name="T19" fmla="*/ 210 h 210"/>
                <a:gd name="T20" fmla="*/ 68 w 122"/>
                <a:gd name="T21" fmla="*/ 210 h 210"/>
                <a:gd name="T22" fmla="*/ 80 w 122"/>
                <a:gd name="T23" fmla="*/ 206 h 210"/>
                <a:gd name="T24" fmla="*/ 90 w 122"/>
                <a:gd name="T25" fmla="*/ 200 h 210"/>
                <a:gd name="T26" fmla="*/ 100 w 122"/>
                <a:gd name="T27" fmla="*/ 190 h 210"/>
                <a:gd name="T28" fmla="*/ 108 w 122"/>
                <a:gd name="T29" fmla="*/ 176 h 210"/>
                <a:gd name="T30" fmla="*/ 114 w 122"/>
                <a:gd name="T31" fmla="*/ 162 h 210"/>
                <a:gd name="T32" fmla="*/ 120 w 122"/>
                <a:gd name="T33" fmla="*/ 144 h 210"/>
                <a:gd name="T34" fmla="*/ 122 w 122"/>
                <a:gd name="T35" fmla="*/ 124 h 210"/>
                <a:gd name="T36" fmla="*/ 122 w 122"/>
                <a:gd name="T37" fmla="*/ 102 h 210"/>
                <a:gd name="T38" fmla="*/ 122 w 122"/>
                <a:gd name="T39" fmla="*/ 102 h 210"/>
                <a:gd name="T40" fmla="*/ 118 w 122"/>
                <a:gd name="T41" fmla="*/ 82 h 210"/>
                <a:gd name="T42" fmla="*/ 114 w 122"/>
                <a:gd name="T43" fmla="*/ 62 h 210"/>
                <a:gd name="T44" fmla="*/ 106 w 122"/>
                <a:gd name="T45" fmla="*/ 44 h 210"/>
                <a:gd name="T46" fmla="*/ 98 w 122"/>
                <a:gd name="T47" fmla="*/ 30 h 210"/>
                <a:gd name="T48" fmla="*/ 88 w 122"/>
                <a:gd name="T49" fmla="*/ 16 h 210"/>
                <a:gd name="T50" fmla="*/ 78 w 122"/>
                <a:gd name="T51" fmla="*/ 8 h 210"/>
                <a:gd name="T52" fmla="*/ 66 w 122"/>
                <a:gd name="T53" fmla="*/ 2 h 210"/>
                <a:gd name="T54" fmla="*/ 54 w 122"/>
                <a:gd name="T55" fmla="*/ 0 h 210"/>
                <a:gd name="T56" fmla="*/ 54 w 122"/>
                <a:gd name="T57" fmla="*/ 0 h 210"/>
                <a:gd name="T58" fmla="*/ 42 w 122"/>
                <a:gd name="T59" fmla="*/ 2 h 210"/>
                <a:gd name="T60" fmla="*/ 30 w 122"/>
                <a:gd name="T61" fmla="*/ 10 h 210"/>
                <a:gd name="T62" fmla="*/ 20 w 122"/>
                <a:gd name="T63" fmla="*/ 20 h 210"/>
                <a:gd name="T64" fmla="*/ 12 w 122"/>
                <a:gd name="T65" fmla="*/ 32 h 210"/>
                <a:gd name="T66" fmla="*/ 6 w 122"/>
                <a:gd name="T67" fmla="*/ 48 h 210"/>
                <a:gd name="T68" fmla="*/ 2 w 122"/>
                <a:gd name="T69" fmla="*/ 66 h 210"/>
                <a:gd name="T70" fmla="*/ 0 w 122"/>
                <a:gd name="T71" fmla="*/ 86 h 210"/>
                <a:gd name="T72" fmla="*/ 0 w 122"/>
                <a:gd name="T73" fmla="*/ 106 h 210"/>
                <a:gd name="T74" fmla="*/ 0 w 122"/>
                <a:gd name="T75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10573935" y="5063976"/>
              <a:ext cx="165100" cy="282575"/>
            </a:xfrm>
            <a:custGeom>
              <a:avLst/>
              <a:gdLst>
                <a:gd name="T0" fmla="*/ 0 w 104"/>
                <a:gd name="T1" fmla="*/ 90 h 178"/>
                <a:gd name="T2" fmla="*/ 0 w 104"/>
                <a:gd name="T3" fmla="*/ 90 h 178"/>
                <a:gd name="T4" fmla="*/ 2 w 104"/>
                <a:gd name="T5" fmla="*/ 108 h 178"/>
                <a:gd name="T6" fmla="*/ 6 w 104"/>
                <a:gd name="T7" fmla="*/ 126 h 178"/>
                <a:gd name="T8" fmla="*/ 12 w 104"/>
                <a:gd name="T9" fmla="*/ 140 h 178"/>
                <a:gd name="T10" fmla="*/ 20 w 104"/>
                <a:gd name="T11" fmla="*/ 154 h 178"/>
                <a:gd name="T12" fmla="*/ 28 w 104"/>
                <a:gd name="T13" fmla="*/ 164 h 178"/>
                <a:gd name="T14" fmla="*/ 36 w 104"/>
                <a:gd name="T15" fmla="*/ 172 h 178"/>
                <a:gd name="T16" fmla="*/ 46 w 104"/>
                <a:gd name="T17" fmla="*/ 176 h 178"/>
                <a:gd name="T18" fmla="*/ 58 w 104"/>
                <a:gd name="T19" fmla="*/ 178 h 178"/>
                <a:gd name="T20" fmla="*/ 58 w 104"/>
                <a:gd name="T21" fmla="*/ 178 h 178"/>
                <a:gd name="T22" fmla="*/ 68 w 104"/>
                <a:gd name="T23" fmla="*/ 176 h 178"/>
                <a:gd name="T24" fmla="*/ 76 w 104"/>
                <a:gd name="T25" fmla="*/ 170 h 178"/>
                <a:gd name="T26" fmla="*/ 86 w 104"/>
                <a:gd name="T27" fmla="*/ 162 h 178"/>
                <a:gd name="T28" fmla="*/ 92 w 104"/>
                <a:gd name="T29" fmla="*/ 150 h 178"/>
                <a:gd name="T30" fmla="*/ 98 w 104"/>
                <a:gd name="T31" fmla="*/ 138 h 178"/>
                <a:gd name="T32" fmla="*/ 102 w 104"/>
                <a:gd name="T33" fmla="*/ 122 h 178"/>
                <a:gd name="T34" fmla="*/ 104 w 104"/>
                <a:gd name="T35" fmla="*/ 104 h 178"/>
                <a:gd name="T36" fmla="*/ 104 w 104"/>
                <a:gd name="T37" fmla="*/ 86 h 178"/>
                <a:gd name="T38" fmla="*/ 104 w 104"/>
                <a:gd name="T39" fmla="*/ 86 h 178"/>
                <a:gd name="T40" fmla="*/ 102 w 104"/>
                <a:gd name="T41" fmla="*/ 68 h 178"/>
                <a:gd name="T42" fmla="*/ 96 w 104"/>
                <a:gd name="T43" fmla="*/ 52 h 178"/>
                <a:gd name="T44" fmla="*/ 92 w 104"/>
                <a:gd name="T45" fmla="*/ 38 h 178"/>
                <a:gd name="T46" fmla="*/ 84 w 104"/>
                <a:gd name="T47" fmla="*/ 24 h 178"/>
                <a:gd name="T48" fmla="*/ 76 w 104"/>
                <a:gd name="T49" fmla="*/ 14 h 178"/>
                <a:gd name="T50" fmla="*/ 66 w 104"/>
                <a:gd name="T51" fmla="*/ 6 h 178"/>
                <a:gd name="T52" fmla="*/ 56 w 104"/>
                <a:gd name="T53" fmla="*/ 2 h 178"/>
                <a:gd name="T54" fmla="*/ 46 w 104"/>
                <a:gd name="T55" fmla="*/ 0 h 178"/>
                <a:gd name="T56" fmla="*/ 46 w 104"/>
                <a:gd name="T57" fmla="*/ 0 h 178"/>
                <a:gd name="T58" fmla="*/ 36 w 104"/>
                <a:gd name="T59" fmla="*/ 2 h 178"/>
                <a:gd name="T60" fmla="*/ 26 w 104"/>
                <a:gd name="T61" fmla="*/ 8 h 178"/>
                <a:gd name="T62" fmla="*/ 18 w 104"/>
                <a:gd name="T63" fmla="*/ 16 h 178"/>
                <a:gd name="T64" fmla="*/ 12 w 104"/>
                <a:gd name="T65" fmla="*/ 28 h 178"/>
                <a:gd name="T66" fmla="*/ 6 w 104"/>
                <a:gd name="T67" fmla="*/ 40 h 178"/>
                <a:gd name="T68" fmla="*/ 2 w 104"/>
                <a:gd name="T69" fmla="*/ 56 h 178"/>
                <a:gd name="T70" fmla="*/ 0 w 104"/>
                <a:gd name="T71" fmla="*/ 72 h 178"/>
                <a:gd name="T72" fmla="*/ 0 w 104"/>
                <a:gd name="T73" fmla="*/ 90 h 178"/>
                <a:gd name="T74" fmla="*/ 0 w 104"/>
                <a:gd name="T75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10589810" y="5267176"/>
              <a:ext cx="133350" cy="79375"/>
            </a:xfrm>
            <a:custGeom>
              <a:avLst/>
              <a:gdLst>
                <a:gd name="T0" fmla="*/ 34 w 84"/>
                <a:gd name="T1" fmla="*/ 0 h 50"/>
                <a:gd name="T2" fmla="*/ 34 w 84"/>
                <a:gd name="T3" fmla="*/ 0 h 50"/>
                <a:gd name="T4" fmla="*/ 46 w 84"/>
                <a:gd name="T5" fmla="*/ 4 h 50"/>
                <a:gd name="T6" fmla="*/ 58 w 84"/>
                <a:gd name="T7" fmla="*/ 8 h 50"/>
                <a:gd name="T8" fmla="*/ 70 w 84"/>
                <a:gd name="T9" fmla="*/ 14 h 50"/>
                <a:gd name="T10" fmla="*/ 84 w 84"/>
                <a:gd name="T11" fmla="*/ 18 h 50"/>
                <a:gd name="T12" fmla="*/ 84 w 84"/>
                <a:gd name="T13" fmla="*/ 18 h 50"/>
                <a:gd name="T14" fmla="*/ 76 w 84"/>
                <a:gd name="T15" fmla="*/ 32 h 50"/>
                <a:gd name="T16" fmla="*/ 68 w 84"/>
                <a:gd name="T17" fmla="*/ 42 h 50"/>
                <a:gd name="T18" fmla="*/ 58 w 84"/>
                <a:gd name="T19" fmla="*/ 48 h 50"/>
                <a:gd name="T20" fmla="*/ 48 w 84"/>
                <a:gd name="T21" fmla="*/ 50 h 50"/>
                <a:gd name="T22" fmla="*/ 48 w 84"/>
                <a:gd name="T23" fmla="*/ 50 h 50"/>
                <a:gd name="T24" fmla="*/ 40 w 84"/>
                <a:gd name="T25" fmla="*/ 50 h 50"/>
                <a:gd name="T26" fmla="*/ 34 w 84"/>
                <a:gd name="T27" fmla="*/ 48 h 50"/>
                <a:gd name="T28" fmla="*/ 26 w 84"/>
                <a:gd name="T29" fmla="*/ 44 h 50"/>
                <a:gd name="T30" fmla="*/ 20 w 84"/>
                <a:gd name="T31" fmla="*/ 38 h 50"/>
                <a:gd name="T32" fmla="*/ 8 w 84"/>
                <a:gd name="T33" fmla="*/ 24 h 50"/>
                <a:gd name="T34" fmla="*/ 0 w 84"/>
                <a:gd name="T35" fmla="*/ 6 h 50"/>
                <a:gd name="T36" fmla="*/ 0 w 84"/>
                <a:gd name="T37" fmla="*/ 6 h 50"/>
                <a:gd name="T38" fmla="*/ 16 w 84"/>
                <a:gd name="T39" fmla="*/ 2 h 50"/>
                <a:gd name="T40" fmla="*/ 34 w 84"/>
                <a:gd name="T41" fmla="*/ 0 h 50"/>
                <a:gd name="T42" fmla="*/ 34 w 84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06"/>
            <p:cNvSpPr>
              <a:spLocks noEditPoints="1"/>
            </p:cNvSpPr>
            <p:nvPr/>
          </p:nvSpPr>
          <p:spPr bwMode="auto">
            <a:xfrm>
              <a:off x="9811935" y="4994126"/>
              <a:ext cx="876300" cy="457200"/>
            </a:xfrm>
            <a:custGeom>
              <a:avLst/>
              <a:gdLst>
                <a:gd name="T0" fmla="*/ 16 w 552"/>
                <a:gd name="T1" fmla="*/ 68 h 288"/>
                <a:gd name="T2" fmla="*/ 42 w 552"/>
                <a:gd name="T3" fmla="*/ 80 h 288"/>
                <a:gd name="T4" fmla="*/ 118 w 552"/>
                <a:gd name="T5" fmla="*/ 84 h 288"/>
                <a:gd name="T6" fmla="*/ 176 w 552"/>
                <a:gd name="T7" fmla="*/ 102 h 288"/>
                <a:gd name="T8" fmla="*/ 180 w 552"/>
                <a:gd name="T9" fmla="*/ 140 h 288"/>
                <a:gd name="T10" fmla="*/ 184 w 552"/>
                <a:gd name="T11" fmla="*/ 182 h 288"/>
                <a:gd name="T12" fmla="*/ 212 w 552"/>
                <a:gd name="T13" fmla="*/ 228 h 288"/>
                <a:gd name="T14" fmla="*/ 222 w 552"/>
                <a:gd name="T15" fmla="*/ 236 h 288"/>
                <a:gd name="T16" fmla="*/ 252 w 552"/>
                <a:gd name="T17" fmla="*/ 248 h 288"/>
                <a:gd name="T18" fmla="*/ 280 w 552"/>
                <a:gd name="T19" fmla="*/ 262 h 288"/>
                <a:gd name="T20" fmla="*/ 308 w 552"/>
                <a:gd name="T21" fmla="*/ 270 h 288"/>
                <a:gd name="T22" fmla="*/ 348 w 552"/>
                <a:gd name="T23" fmla="*/ 284 h 288"/>
                <a:gd name="T24" fmla="*/ 394 w 552"/>
                <a:gd name="T25" fmla="*/ 288 h 288"/>
                <a:gd name="T26" fmla="*/ 416 w 552"/>
                <a:gd name="T27" fmla="*/ 272 h 288"/>
                <a:gd name="T28" fmla="*/ 420 w 552"/>
                <a:gd name="T29" fmla="*/ 246 h 288"/>
                <a:gd name="T30" fmla="*/ 446 w 552"/>
                <a:gd name="T31" fmla="*/ 244 h 288"/>
                <a:gd name="T32" fmla="*/ 492 w 552"/>
                <a:gd name="T33" fmla="*/ 232 h 288"/>
                <a:gd name="T34" fmla="*/ 534 w 552"/>
                <a:gd name="T35" fmla="*/ 202 h 288"/>
                <a:gd name="T36" fmla="*/ 550 w 552"/>
                <a:gd name="T37" fmla="*/ 168 h 288"/>
                <a:gd name="T38" fmla="*/ 550 w 552"/>
                <a:gd name="T39" fmla="*/ 114 h 288"/>
                <a:gd name="T40" fmla="*/ 528 w 552"/>
                <a:gd name="T41" fmla="*/ 72 h 288"/>
                <a:gd name="T42" fmla="*/ 480 w 552"/>
                <a:gd name="T43" fmla="*/ 38 h 288"/>
                <a:gd name="T44" fmla="*/ 378 w 552"/>
                <a:gd name="T45" fmla="*/ 10 h 288"/>
                <a:gd name="T46" fmla="*/ 240 w 552"/>
                <a:gd name="T47" fmla="*/ 6 h 288"/>
                <a:gd name="T48" fmla="*/ 92 w 552"/>
                <a:gd name="T49" fmla="*/ 4 h 288"/>
                <a:gd name="T50" fmla="*/ 28 w 552"/>
                <a:gd name="T51" fmla="*/ 0 h 288"/>
                <a:gd name="T52" fmla="*/ 6 w 552"/>
                <a:gd name="T53" fmla="*/ 14 h 288"/>
                <a:gd name="T54" fmla="*/ 6 w 552"/>
                <a:gd name="T55" fmla="*/ 56 h 288"/>
                <a:gd name="T56" fmla="*/ 456 w 552"/>
                <a:gd name="T57" fmla="*/ 218 h 288"/>
                <a:gd name="T58" fmla="*/ 392 w 552"/>
                <a:gd name="T59" fmla="*/ 220 h 288"/>
                <a:gd name="T60" fmla="*/ 394 w 552"/>
                <a:gd name="T61" fmla="*/ 250 h 288"/>
                <a:gd name="T62" fmla="*/ 396 w 552"/>
                <a:gd name="T63" fmla="*/ 258 h 288"/>
                <a:gd name="T64" fmla="*/ 380 w 552"/>
                <a:gd name="T65" fmla="*/ 264 h 288"/>
                <a:gd name="T66" fmla="*/ 340 w 552"/>
                <a:gd name="T67" fmla="*/ 258 h 288"/>
                <a:gd name="T68" fmla="*/ 314 w 552"/>
                <a:gd name="T69" fmla="*/ 244 h 288"/>
                <a:gd name="T70" fmla="*/ 294 w 552"/>
                <a:gd name="T71" fmla="*/ 240 h 288"/>
                <a:gd name="T72" fmla="*/ 278 w 552"/>
                <a:gd name="T73" fmla="*/ 236 h 288"/>
                <a:gd name="T74" fmla="*/ 250 w 552"/>
                <a:gd name="T75" fmla="*/ 210 h 288"/>
                <a:gd name="T76" fmla="*/ 240 w 552"/>
                <a:gd name="T77" fmla="*/ 214 h 288"/>
                <a:gd name="T78" fmla="*/ 222 w 552"/>
                <a:gd name="T79" fmla="*/ 204 h 288"/>
                <a:gd name="T80" fmla="*/ 204 w 552"/>
                <a:gd name="T81" fmla="*/ 144 h 288"/>
                <a:gd name="T82" fmla="*/ 218 w 552"/>
                <a:gd name="T83" fmla="*/ 104 h 288"/>
                <a:gd name="T84" fmla="*/ 202 w 552"/>
                <a:gd name="T85" fmla="*/ 84 h 288"/>
                <a:gd name="T86" fmla="*/ 126 w 552"/>
                <a:gd name="T87" fmla="*/ 62 h 288"/>
                <a:gd name="T88" fmla="*/ 108 w 552"/>
                <a:gd name="T89" fmla="*/ 60 h 288"/>
                <a:gd name="T90" fmla="*/ 38 w 552"/>
                <a:gd name="T91" fmla="*/ 54 h 288"/>
                <a:gd name="T92" fmla="*/ 24 w 552"/>
                <a:gd name="T93" fmla="*/ 40 h 288"/>
                <a:gd name="T94" fmla="*/ 30 w 552"/>
                <a:gd name="T95" fmla="*/ 24 h 288"/>
                <a:gd name="T96" fmla="*/ 90 w 552"/>
                <a:gd name="T97" fmla="*/ 28 h 288"/>
                <a:gd name="T98" fmla="*/ 242 w 552"/>
                <a:gd name="T99" fmla="*/ 30 h 288"/>
                <a:gd name="T100" fmla="*/ 408 w 552"/>
                <a:gd name="T101" fmla="*/ 40 h 288"/>
                <a:gd name="T102" fmla="*/ 482 w 552"/>
                <a:gd name="T103" fmla="*/ 66 h 288"/>
                <a:gd name="T104" fmla="*/ 520 w 552"/>
                <a:gd name="T105" fmla="*/ 104 h 288"/>
                <a:gd name="T106" fmla="*/ 526 w 552"/>
                <a:gd name="T107" fmla="*/ 162 h 288"/>
                <a:gd name="T108" fmla="*/ 510 w 552"/>
                <a:gd name="T109" fmla="*/ 192 h 288"/>
                <a:gd name="T110" fmla="*/ 470 w 552"/>
                <a:gd name="T111" fmla="*/ 2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7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10116735" y="5219551"/>
              <a:ext cx="542925" cy="212725"/>
            </a:xfrm>
            <a:custGeom>
              <a:avLst/>
              <a:gdLst>
                <a:gd name="T0" fmla="*/ 58 w 342"/>
                <a:gd name="T1" fmla="*/ 30 h 134"/>
                <a:gd name="T2" fmla="*/ 62 w 342"/>
                <a:gd name="T3" fmla="*/ 60 h 134"/>
                <a:gd name="T4" fmla="*/ 66 w 342"/>
                <a:gd name="T5" fmla="*/ 68 h 134"/>
                <a:gd name="T6" fmla="*/ 78 w 342"/>
                <a:gd name="T7" fmla="*/ 74 h 134"/>
                <a:gd name="T8" fmla="*/ 102 w 342"/>
                <a:gd name="T9" fmla="*/ 74 h 134"/>
                <a:gd name="T10" fmla="*/ 114 w 342"/>
                <a:gd name="T11" fmla="*/ 70 h 134"/>
                <a:gd name="T12" fmla="*/ 122 w 342"/>
                <a:gd name="T13" fmla="*/ 84 h 134"/>
                <a:gd name="T14" fmla="*/ 136 w 342"/>
                <a:gd name="T15" fmla="*/ 94 h 134"/>
                <a:gd name="T16" fmla="*/ 150 w 342"/>
                <a:gd name="T17" fmla="*/ 96 h 134"/>
                <a:gd name="T18" fmla="*/ 166 w 342"/>
                <a:gd name="T19" fmla="*/ 90 h 134"/>
                <a:gd name="T20" fmla="*/ 172 w 342"/>
                <a:gd name="T21" fmla="*/ 84 h 134"/>
                <a:gd name="T22" fmla="*/ 178 w 342"/>
                <a:gd name="T23" fmla="*/ 72 h 134"/>
                <a:gd name="T24" fmla="*/ 186 w 342"/>
                <a:gd name="T25" fmla="*/ 68 h 134"/>
                <a:gd name="T26" fmla="*/ 210 w 342"/>
                <a:gd name="T27" fmla="*/ 64 h 134"/>
                <a:gd name="T28" fmla="*/ 232 w 342"/>
                <a:gd name="T29" fmla="*/ 60 h 134"/>
                <a:gd name="T30" fmla="*/ 282 w 342"/>
                <a:gd name="T31" fmla="*/ 42 h 134"/>
                <a:gd name="T32" fmla="*/ 320 w 342"/>
                <a:gd name="T33" fmla="*/ 30 h 134"/>
                <a:gd name="T34" fmla="*/ 332 w 342"/>
                <a:gd name="T35" fmla="*/ 30 h 134"/>
                <a:gd name="T36" fmla="*/ 342 w 342"/>
                <a:gd name="T37" fmla="*/ 34 h 134"/>
                <a:gd name="T38" fmla="*/ 330 w 342"/>
                <a:gd name="T39" fmla="*/ 56 h 134"/>
                <a:gd name="T40" fmla="*/ 316 w 342"/>
                <a:gd name="T41" fmla="*/ 70 h 134"/>
                <a:gd name="T42" fmla="*/ 282 w 342"/>
                <a:gd name="T43" fmla="*/ 84 h 134"/>
                <a:gd name="T44" fmla="*/ 266 w 342"/>
                <a:gd name="T45" fmla="*/ 88 h 134"/>
                <a:gd name="T46" fmla="*/ 224 w 342"/>
                <a:gd name="T47" fmla="*/ 92 h 134"/>
                <a:gd name="T48" fmla="*/ 198 w 342"/>
                <a:gd name="T49" fmla="*/ 90 h 134"/>
                <a:gd name="T50" fmla="*/ 202 w 342"/>
                <a:gd name="T51" fmla="*/ 92 h 134"/>
                <a:gd name="T52" fmla="*/ 214 w 342"/>
                <a:gd name="T53" fmla="*/ 104 h 134"/>
                <a:gd name="T54" fmla="*/ 216 w 342"/>
                <a:gd name="T55" fmla="*/ 116 h 134"/>
                <a:gd name="T56" fmla="*/ 214 w 342"/>
                <a:gd name="T57" fmla="*/ 124 h 134"/>
                <a:gd name="T58" fmla="*/ 200 w 342"/>
                <a:gd name="T59" fmla="*/ 134 h 134"/>
                <a:gd name="T60" fmla="*/ 182 w 342"/>
                <a:gd name="T61" fmla="*/ 134 h 134"/>
                <a:gd name="T62" fmla="*/ 146 w 342"/>
                <a:gd name="T63" fmla="*/ 128 h 134"/>
                <a:gd name="T64" fmla="*/ 138 w 342"/>
                <a:gd name="T65" fmla="*/ 126 h 134"/>
                <a:gd name="T66" fmla="*/ 120 w 342"/>
                <a:gd name="T67" fmla="*/ 118 h 134"/>
                <a:gd name="T68" fmla="*/ 112 w 342"/>
                <a:gd name="T69" fmla="*/ 108 h 134"/>
                <a:gd name="T70" fmla="*/ 90 w 342"/>
                <a:gd name="T71" fmla="*/ 108 h 134"/>
                <a:gd name="T72" fmla="*/ 82 w 342"/>
                <a:gd name="T73" fmla="*/ 106 h 134"/>
                <a:gd name="T74" fmla="*/ 64 w 342"/>
                <a:gd name="T75" fmla="*/ 94 h 134"/>
                <a:gd name="T76" fmla="*/ 54 w 342"/>
                <a:gd name="T77" fmla="*/ 84 h 134"/>
                <a:gd name="T78" fmla="*/ 50 w 342"/>
                <a:gd name="T79" fmla="*/ 84 h 134"/>
                <a:gd name="T80" fmla="*/ 34 w 342"/>
                <a:gd name="T81" fmla="*/ 82 h 134"/>
                <a:gd name="T82" fmla="*/ 28 w 342"/>
                <a:gd name="T83" fmla="*/ 78 h 134"/>
                <a:gd name="T84" fmla="*/ 16 w 342"/>
                <a:gd name="T85" fmla="*/ 62 h 134"/>
                <a:gd name="T86" fmla="*/ 6 w 342"/>
                <a:gd name="T87" fmla="*/ 38 h 134"/>
                <a:gd name="T88" fmla="*/ 0 w 342"/>
                <a:gd name="T89" fmla="*/ 12 h 134"/>
                <a:gd name="T90" fmla="*/ 0 w 342"/>
                <a:gd name="T91" fmla="*/ 0 h 134"/>
                <a:gd name="T92" fmla="*/ 0 w 342"/>
                <a:gd name="T93" fmla="*/ 0 h 134"/>
                <a:gd name="T94" fmla="*/ 8 w 342"/>
                <a:gd name="T95" fmla="*/ 16 h 134"/>
                <a:gd name="T96" fmla="*/ 12 w 342"/>
                <a:gd name="T97" fmla="*/ 22 h 134"/>
                <a:gd name="T98" fmla="*/ 34 w 342"/>
                <a:gd name="T99" fmla="*/ 30 h 134"/>
                <a:gd name="T100" fmla="*/ 58 w 342"/>
                <a:gd name="T101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10192935" y="5175101"/>
              <a:ext cx="63500" cy="184150"/>
            </a:xfrm>
            <a:custGeom>
              <a:avLst/>
              <a:gdLst>
                <a:gd name="T0" fmla="*/ 40 w 40"/>
                <a:gd name="T1" fmla="*/ 0 h 116"/>
                <a:gd name="T2" fmla="*/ 40 w 40"/>
                <a:gd name="T3" fmla="*/ 0 h 116"/>
                <a:gd name="T4" fmla="*/ 34 w 40"/>
                <a:gd name="T5" fmla="*/ 6 h 116"/>
                <a:gd name="T6" fmla="*/ 20 w 40"/>
                <a:gd name="T7" fmla="*/ 22 h 116"/>
                <a:gd name="T8" fmla="*/ 14 w 40"/>
                <a:gd name="T9" fmla="*/ 32 h 116"/>
                <a:gd name="T10" fmla="*/ 6 w 40"/>
                <a:gd name="T11" fmla="*/ 44 h 116"/>
                <a:gd name="T12" fmla="*/ 2 w 40"/>
                <a:gd name="T13" fmla="*/ 54 h 116"/>
                <a:gd name="T14" fmla="*/ 0 w 40"/>
                <a:gd name="T15" fmla="*/ 66 h 116"/>
                <a:gd name="T16" fmla="*/ 0 w 40"/>
                <a:gd name="T17" fmla="*/ 66 h 116"/>
                <a:gd name="T18" fmla="*/ 0 w 40"/>
                <a:gd name="T19" fmla="*/ 96 h 116"/>
                <a:gd name="T20" fmla="*/ 0 w 40"/>
                <a:gd name="T21" fmla="*/ 106 h 116"/>
                <a:gd name="T22" fmla="*/ 2 w 40"/>
                <a:gd name="T23" fmla="*/ 110 h 116"/>
                <a:gd name="T24" fmla="*/ 2 w 40"/>
                <a:gd name="T25" fmla="*/ 110 h 116"/>
                <a:gd name="T26" fmla="*/ 8 w 40"/>
                <a:gd name="T27" fmla="*/ 116 h 116"/>
                <a:gd name="T28" fmla="*/ 8 w 40"/>
                <a:gd name="T29" fmla="*/ 116 h 116"/>
                <a:gd name="T30" fmla="*/ 8 w 40"/>
                <a:gd name="T31" fmla="*/ 116 h 116"/>
                <a:gd name="T32" fmla="*/ 6 w 40"/>
                <a:gd name="T33" fmla="*/ 90 h 116"/>
                <a:gd name="T34" fmla="*/ 6 w 40"/>
                <a:gd name="T35" fmla="*/ 70 h 116"/>
                <a:gd name="T36" fmla="*/ 6 w 40"/>
                <a:gd name="T37" fmla="*/ 60 h 116"/>
                <a:gd name="T38" fmla="*/ 8 w 40"/>
                <a:gd name="T39" fmla="*/ 52 h 116"/>
                <a:gd name="T40" fmla="*/ 8 w 40"/>
                <a:gd name="T41" fmla="*/ 52 h 116"/>
                <a:gd name="T42" fmla="*/ 16 w 40"/>
                <a:gd name="T43" fmla="*/ 38 h 116"/>
                <a:gd name="T44" fmla="*/ 26 w 40"/>
                <a:gd name="T45" fmla="*/ 20 h 116"/>
                <a:gd name="T46" fmla="*/ 40 w 40"/>
                <a:gd name="T47" fmla="*/ 0 h 116"/>
                <a:gd name="T48" fmla="*/ 40 w 40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10275485" y="5260826"/>
              <a:ext cx="66675" cy="136525"/>
            </a:xfrm>
            <a:custGeom>
              <a:avLst/>
              <a:gdLst>
                <a:gd name="T0" fmla="*/ 42 w 42"/>
                <a:gd name="T1" fmla="*/ 0 h 86"/>
                <a:gd name="T2" fmla="*/ 42 w 42"/>
                <a:gd name="T3" fmla="*/ 0 h 86"/>
                <a:gd name="T4" fmla="*/ 24 w 42"/>
                <a:gd name="T5" fmla="*/ 18 h 86"/>
                <a:gd name="T6" fmla="*/ 10 w 42"/>
                <a:gd name="T7" fmla="*/ 36 h 86"/>
                <a:gd name="T8" fmla="*/ 4 w 42"/>
                <a:gd name="T9" fmla="*/ 44 h 86"/>
                <a:gd name="T10" fmla="*/ 2 w 42"/>
                <a:gd name="T11" fmla="*/ 52 h 86"/>
                <a:gd name="T12" fmla="*/ 2 w 42"/>
                <a:gd name="T13" fmla="*/ 52 h 86"/>
                <a:gd name="T14" fmla="*/ 0 w 42"/>
                <a:gd name="T15" fmla="*/ 58 h 86"/>
                <a:gd name="T16" fmla="*/ 0 w 42"/>
                <a:gd name="T17" fmla="*/ 66 h 86"/>
                <a:gd name="T18" fmla="*/ 4 w 42"/>
                <a:gd name="T19" fmla="*/ 78 h 86"/>
                <a:gd name="T20" fmla="*/ 8 w 42"/>
                <a:gd name="T21" fmla="*/ 86 h 86"/>
                <a:gd name="T22" fmla="*/ 10 w 42"/>
                <a:gd name="T23" fmla="*/ 86 h 86"/>
                <a:gd name="T24" fmla="*/ 12 w 42"/>
                <a:gd name="T25" fmla="*/ 86 h 86"/>
                <a:gd name="T26" fmla="*/ 12 w 42"/>
                <a:gd name="T27" fmla="*/ 86 h 86"/>
                <a:gd name="T28" fmla="*/ 14 w 42"/>
                <a:gd name="T29" fmla="*/ 84 h 86"/>
                <a:gd name="T30" fmla="*/ 14 w 42"/>
                <a:gd name="T31" fmla="*/ 80 h 86"/>
                <a:gd name="T32" fmla="*/ 12 w 42"/>
                <a:gd name="T33" fmla="*/ 72 h 86"/>
                <a:gd name="T34" fmla="*/ 10 w 42"/>
                <a:gd name="T35" fmla="*/ 60 h 86"/>
                <a:gd name="T36" fmla="*/ 12 w 42"/>
                <a:gd name="T37" fmla="*/ 52 h 86"/>
                <a:gd name="T38" fmla="*/ 14 w 42"/>
                <a:gd name="T39" fmla="*/ 44 h 86"/>
                <a:gd name="T40" fmla="*/ 14 w 42"/>
                <a:gd name="T41" fmla="*/ 44 h 86"/>
                <a:gd name="T42" fmla="*/ 22 w 42"/>
                <a:gd name="T43" fmla="*/ 28 h 86"/>
                <a:gd name="T44" fmla="*/ 32 w 42"/>
                <a:gd name="T45" fmla="*/ 14 h 86"/>
                <a:gd name="T46" fmla="*/ 42 w 42"/>
                <a:gd name="T47" fmla="*/ 0 h 86"/>
                <a:gd name="T48" fmla="*/ 42 w 42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9837335" y="5073501"/>
              <a:ext cx="342900" cy="76200"/>
            </a:xfrm>
            <a:custGeom>
              <a:avLst/>
              <a:gdLst>
                <a:gd name="T0" fmla="*/ 116 w 216"/>
                <a:gd name="T1" fmla="*/ 0 h 48"/>
                <a:gd name="T2" fmla="*/ 116 w 216"/>
                <a:gd name="T3" fmla="*/ 0 h 48"/>
                <a:gd name="T4" fmla="*/ 128 w 216"/>
                <a:gd name="T5" fmla="*/ 2 h 48"/>
                <a:gd name="T6" fmla="*/ 142 w 216"/>
                <a:gd name="T7" fmla="*/ 6 h 48"/>
                <a:gd name="T8" fmla="*/ 166 w 216"/>
                <a:gd name="T9" fmla="*/ 12 h 48"/>
                <a:gd name="T10" fmla="*/ 166 w 216"/>
                <a:gd name="T11" fmla="*/ 12 h 48"/>
                <a:gd name="T12" fmla="*/ 178 w 216"/>
                <a:gd name="T13" fmla="*/ 14 h 48"/>
                <a:gd name="T14" fmla="*/ 192 w 216"/>
                <a:gd name="T15" fmla="*/ 16 h 48"/>
                <a:gd name="T16" fmla="*/ 206 w 216"/>
                <a:gd name="T17" fmla="*/ 18 h 48"/>
                <a:gd name="T18" fmla="*/ 212 w 216"/>
                <a:gd name="T19" fmla="*/ 20 h 48"/>
                <a:gd name="T20" fmla="*/ 216 w 216"/>
                <a:gd name="T21" fmla="*/ 22 h 48"/>
                <a:gd name="T22" fmla="*/ 216 w 216"/>
                <a:gd name="T23" fmla="*/ 22 h 48"/>
                <a:gd name="T24" fmla="*/ 212 w 216"/>
                <a:gd name="T25" fmla="*/ 30 h 48"/>
                <a:gd name="T26" fmla="*/ 206 w 216"/>
                <a:gd name="T27" fmla="*/ 36 h 48"/>
                <a:gd name="T28" fmla="*/ 192 w 216"/>
                <a:gd name="T29" fmla="*/ 48 h 48"/>
                <a:gd name="T30" fmla="*/ 192 w 216"/>
                <a:gd name="T31" fmla="*/ 48 h 48"/>
                <a:gd name="T32" fmla="*/ 192 w 216"/>
                <a:gd name="T33" fmla="*/ 46 h 48"/>
                <a:gd name="T34" fmla="*/ 192 w 216"/>
                <a:gd name="T35" fmla="*/ 46 h 48"/>
                <a:gd name="T36" fmla="*/ 186 w 216"/>
                <a:gd name="T37" fmla="*/ 46 h 48"/>
                <a:gd name="T38" fmla="*/ 164 w 216"/>
                <a:gd name="T39" fmla="*/ 40 h 48"/>
                <a:gd name="T40" fmla="*/ 164 w 216"/>
                <a:gd name="T41" fmla="*/ 40 h 48"/>
                <a:gd name="T42" fmla="*/ 126 w 216"/>
                <a:gd name="T43" fmla="*/ 30 h 48"/>
                <a:gd name="T44" fmla="*/ 106 w 216"/>
                <a:gd name="T45" fmla="*/ 22 h 48"/>
                <a:gd name="T46" fmla="*/ 106 w 216"/>
                <a:gd name="T47" fmla="*/ 22 h 48"/>
                <a:gd name="T48" fmla="*/ 92 w 216"/>
                <a:gd name="T49" fmla="*/ 22 h 48"/>
                <a:gd name="T50" fmla="*/ 38 w 216"/>
                <a:gd name="T51" fmla="*/ 20 h 48"/>
                <a:gd name="T52" fmla="*/ 38 w 216"/>
                <a:gd name="T53" fmla="*/ 20 h 48"/>
                <a:gd name="T54" fmla="*/ 24 w 216"/>
                <a:gd name="T55" fmla="*/ 18 h 48"/>
                <a:gd name="T56" fmla="*/ 14 w 216"/>
                <a:gd name="T57" fmla="*/ 14 h 48"/>
                <a:gd name="T58" fmla="*/ 6 w 216"/>
                <a:gd name="T59" fmla="*/ 8 h 48"/>
                <a:gd name="T60" fmla="*/ 0 w 216"/>
                <a:gd name="T61" fmla="*/ 0 h 48"/>
                <a:gd name="T62" fmla="*/ 0 w 216"/>
                <a:gd name="T63" fmla="*/ 0 h 48"/>
                <a:gd name="T64" fmla="*/ 14 w 216"/>
                <a:gd name="T65" fmla="*/ 4 h 48"/>
                <a:gd name="T66" fmla="*/ 14 w 216"/>
                <a:gd name="T67" fmla="*/ 4 h 48"/>
                <a:gd name="T68" fmla="*/ 40 w 216"/>
                <a:gd name="T69" fmla="*/ 4 h 48"/>
                <a:gd name="T70" fmla="*/ 66 w 216"/>
                <a:gd name="T71" fmla="*/ 2 h 48"/>
                <a:gd name="T72" fmla="*/ 90 w 216"/>
                <a:gd name="T73" fmla="*/ 0 h 48"/>
                <a:gd name="T74" fmla="*/ 116 w 216"/>
                <a:gd name="T75" fmla="*/ 0 h 48"/>
                <a:gd name="T76" fmla="*/ 116 w 216"/>
                <a:gd name="T7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27322800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27931 L -0.26476 -0.33688 C -0.32066 -0.35214 -0.39202 -0.33526 -0.46094 -0.2985 C -0.53768 -0.25688 -0.59445 -0.2037 -0.62639 -0.14266 L -0.7816 0.1415 " pathEditMode="relative" rAng="-1319468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6025"/>
            <a:ext cx="9173207" cy="57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8057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Z:\Diretoria\Projeto PE CONACI\Painel de Controle\CONAC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644008" y="4705597"/>
            <a:ext cx="1584176" cy="883643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 rot="20188690">
            <a:off x="9361981" y="3138693"/>
            <a:ext cx="730250" cy="339725"/>
            <a:chOff x="9811935" y="4994126"/>
            <a:chExt cx="949325" cy="457200"/>
          </a:xfrm>
        </p:grpSpPr>
        <p:sp>
          <p:nvSpPr>
            <p:cNvPr id="7" name="Freeform 98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99"/>
            <p:cNvSpPr>
              <a:spLocks noEditPoints="1"/>
            </p:cNvSpPr>
            <p:nvPr/>
          </p:nvSpPr>
          <p:spPr bwMode="auto">
            <a:xfrm>
              <a:off x="10031010" y="5222726"/>
              <a:ext cx="171450" cy="168275"/>
            </a:xfrm>
            <a:custGeom>
              <a:avLst/>
              <a:gdLst>
                <a:gd name="T0" fmla="*/ 4 w 108"/>
                <a:gd name="T1" fmla="*/ 92 h 106"/>
                <a:gd name="T2" fmla="*/ 4 w 108"/>
                <a:gd name="T3" fmla="*/ 92 h 106"/>
                <a:gd name="T4" fmla="*/ 12 w 108"/>
                <a:gd name="T5" fmla="*/ 100 h 106"/>
                <a:gd name="T6" fmla="*/ 22 w 108"/>
                <a:gd name="T7" fmla="*/ 104 h 106"/>
                <a:gd name="T8" fmla="*/ 34 w 108"/>
                <a:gd name="T9" fmla="*/ 106 h 106"/>
                <a:gd name="T10" fmla="*/ 46 w 108"/>
                <a:gd name="T11" fmla="*/ 104 h 106"/>
                <a:gd name="T12" fmla="*/ 60 w 108"/>
                <a:gd name="T13" fmla="*/ 102 h 106"/>
                <a:gd name="T14" fmla="*/ 60 w 108"/>
                <a:gd name="T15" fmla="*/ 102 h 106"/>
                <a:gd name="T16" fmla="*/ 72 w 108"/>
                <a:gd name="T17" fmla="*/ 98 h 106"/>
                <a:gd name="T18" fmla="*/ 82 w 108"/>
                <a:gd name="T19" fmla="*/ 94 h 106"/>
                <a:gd name="T20" fmla="*/ 92 w 108"/>
                <a:gd name="T21" fmla="*/ 86 h 106"/>
                <a:gd name="T22" fmla="*/ 102 w 108"/>
                <a:gd name="T23" fmla="*/ 72 h 106"/>
                <a:gd name="T24" fmla="*/ 102 w 108"/>
                <a:gd name="T25" fmla="*/ 72 h 106"/>
                <a:gd name="T26" fmla="*/ 106 w 108"/>
                <a:gd name="T27" fmla="*/ 66 h 106"/>
                <a:gd name="T28" fmla="*/ 108 w 108"/>
                <a:gd name="T29" fmla="*/ 60 h 106"/>
                <a:gd name="T30" fmla="*/ 106 w 108"/>
                <a:gd name="T31" fmla="*/ 48 h 106"/>
                <a:gd name="T32" fmla="*/ 104 w 108"/>
                <a:gd name="T33" fmla="*/ 38 h 106"/>
                <a:gd name="T34" fmla="*/ 98 w 108"/>
                <a:gd name="T35" fmla="*/ 26 h 106"/>
                <a:gd name="T36" fmla="*/ 84 w 108"/>
                <a:gd name="T37" fmla="*/ 10 h 106"/>
                <a:gd name="T38" fmla="*/ 78 w 108"/>
                <a:gd name="T39" fmla="*/ 4 h 106"/>
                <a:gd name="T40" fmla="*/ 74 w 108"/>
                <a:gd name="T41" fmla="*/ 0 h 106"/>
                <a:gd name="T42" fmla="*/ 72 w 108"/>
                <a:gd name="T43" fmla="*/ 0 h 106"/>
                <a:gd name="T44" fmla="*/ 72 w 108"/>
                <a:gd name="T45" fmla="*/ 0 h 106"/>
                <a:gd name="T46" fmla="*/ 66 w 108"/>
                <a:gd name="T47" fmla="*/ 2 h 106"/>
                <a:gd name="T48" fmla="*/ 54 w 108"/>
                <a:gd name="T49" fmla="*/ 6 h 106"/>
                <a:gd name="T50" fmla="*/ 38 w 108"/>
                <a:gd name="T51" fmla="*/ 16 h 106"/>
                <a:gd name="T52" fmla="*/ 16 w 108"/>
                <a:gd name="T53" fmla="*/ 36 h 106"/>
                <a:gd name="T54" fmla="*/ 16 w 108"/>
                <a:gd name="T55" fmla="*/ 36 h 106"/>
                <a:gd name="T56" fmla="*/ 6 w 108"/>
                <a:gd name="T57" fmla="*/ 52 h 106"/>
                <a:gd name="T58" fmla="*/ 0 w 108"/>
                <a:gd name="T59" fmla="*/ 66 h 106"/>
                <a:gd name="T60" fmla="*/ 0 w 108"/>
                <a:gd name="T61" fmla="*/ 72 h 106"/>
                <a:gd name="T62" fmla="*/ 0 w 108"/>
                <a:gd name="T63" fmla="*/ 80 h 106"/>
                <a:gd name="T64" fmla="*/ 2 w 108"/>
                <a:gd name="T65" fmla="*/ 86 h 106"/>
                <a:gd name="T66" fmla="*/ 4 w 108"/>
                <a:gd name="T67" fmla="*/ 92 h 106"/>
                <a:gd name="T68" fmla="*/ 4 w 108"/>
                <a:gd name="T69" fmla="*/ 92 h 106"/>
                <a:gd name="T70" fmla="*/ 68 w 108"/>
                <a:gd name="T71" fmla="*/ 22 h 106"/>
                <a:gd name="T72" fmla="*/ 68 w 108"/>
                <a:gd name="T73" fmla="*/ 22 h 106"/>
                <a:gd name="T74" fmla="*/ 74 w 108"/>
                <a:gd name="T75" fmla="*/ 30 h 106"/>
                <a:gd name="T76" fmla="*/ 82 w 108"/>
                <a:gd name="T77" fmla="*/ 42 h 106"/>
                <a:gd name="T78" fmla="*/ 86 w 108"/>
                <a:gd name="T79" fmla="*/ 52 h 106"/>
                <a:gd name="T80" fmla="*/ 86 w 108"/>
                <a:gd name="T81" fmla="*/ 56 h 106"/>
                <a:gd name="T82" fmla="*/ 84 w 108"/>
                <a:gd name="T83" fmla="*/ 62 h 106"/>
                <a:gd name="T84" fmla="*/ 84 w 108"/>
                <a:gd name="T85" fmla="*/ 62 h 106"/>
                <a:gd name="T86" fmla="*/ 78 w 108"/>
                <a:gd name="T87" fmla="*/ 70 h 106"/>
                <a:gd name="T88" fmla="*/ 72 w 108"/>
                <a:gd name="T89" fmla="*/ 76 h 106"/>
                <a:gd name="T90" fmla="*/ 66 w 108"/>
                <a:gd name="T91" fmla="*/ 78 h 106"/>
                <a:gd name="T92" fmla="*/ 56 w 108"/>
                <a:gd name="T93" fmla="*/ 82 h 106"/>
                <a:gd name="T94" fmla="*/ 40 w 108"/>
                <a:gd name="T95" fmla="*/ 86 h 106"/>
                <a:gd name="T96" fmla="*/ 40 w 108"/>
                <a:gd name="T97" fmla="*/ 86 h 106"/>
                <a:gd name="T98" fmla="*/ 34 w 108"/>
                <a:gd name="T99" fmla="*/ 86 h 106"/>
                <a:gd name="T100" fmla="*/ 30 w 108"/>
                <a:gd name="T101" fmla="*/ 86 h 106"/>
                <a:gd name="T102" fmla="*/ 26 w 108"/>
                <a:gd name="T103" fmla="*/ 84 h 106"/>
                <a:gd name="T104" fmla="*/ 22 w 108"/>
                <a:gd name="T105" fmla="*/ 80 h 106"/>
                <a:gd name="T106" fmla="*/ 22 w 108"/>
                <a:gd name="T107" fmla="*/ 80 h 106"/>
                <a:gd name="T108" fmla="*/ 20 w 108"/>
                <a:gd name="T109" fmla="*/ 76 h 106"/>
                <a:gd name="T110" fmla="*/ 22 w 108"/>
                <a:gd name="T111" fmla="*/ 68 h 106"/>
                <a:gd name="T112" fmla="*/ 24 w 108"/>
                <a:gd name="T113" fmla="*/ 60 h 106"/>
                <a:gd name="T114" fmla="*/ 32 w 108"/>
                <a:gd name="T115" fmla="*/ 50 h 106"/>
                <a:gd name="T116" fmla="*/ 32 w 108"/>
                <a:gd name="T117" fmla="*/ 50 h 106"/>
                <a:gd name="T118" fmla="*/ 44 w 108"/>
                <a:gd name="T119" fmla="*/ 38 h 106"/>
                <a:gd name="T120" fmla="*/ 54 w 108"/>
                <a:gd name="T121" fmla="*/ 30 h 106"/>
                <a:gd name="T122" fmla="*/ 68 w 108"/>
                <a:gd name="T123" fmla="*/ 22 h 106"/>
                <a:gd name="T124" fmla="*/ 68 w 108"/>
                <a:gd name="T12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06">
                  <a:moveTo>
                    <a:pt x="4" y="92"/>
                  </a:moveTo>
                  <a:lnTo>
                    <a:pt x="4" y="92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4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2" y="94"/>
                  </a:lnTo>
                  <a:lnTo>
                    <a:pt x="92" y="8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6" y="66"/>
                  </a:lnTo>
                  <a:lnTo>
                    <a:pt x="108" y="60"/>
                  </a:lnTo>
                  <a:lnTo>
                    <a:pt x="106" y="48"/>
                  </a:lnTo>
                  <a:lnTo>
                    <a:pt x="104" y="38"/>
                  </a:lnTo>
                  <a:lnTo>
                    <a:pt x="98" y="26"/>
                  </a:lnTo>
                  <a:lnTo>
                    <a:pt x="84" y="10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4" y="92"/>
                  </a:lnTo>
                  <a:close/>
                  <a:moveTo>
                    <a:pt x="68" y="22"/>
                  </a:moveTo>
                  <a:lnTo>
                    <a:pt x="68" y="22"/>
                  </a:lnTo>
                  <a:lnTo>
                    <a:pt x="74" y="30"/>
                  </a:lnTo>
                  <a:lnTo>
                    <a:pt x="82" y="42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78"/>
                  </a:lnTo>
                  <a:lnTo>
                    <a:pt x="56" y="82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8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100"/>
            <p:cNvSpPr>
              <a:spLocks/>
            </p:cNvSpPr>
            <p:nvPr/>
          </p:nvSpPr>
          <p:spPr bwMode="auto">
            <a:xfrm>
              <a:off x="10046885" y="5238601"/>
              <a:ext cx="136525" cy="136525"/>
            </a:xfrm>
            <a:custGeom>
              <a:avLst/>
              <a:gdLst>
                <a:gd name="T0" fmla="*/ 60 w 86"/>
                <a:gd name="T1" fmla="*/ 0 h 86"/>
                <a:gd name="T2" fmla="*/ 60 w 86"/>
                <a:gd name="T3" fmla="*/ 0 h 86"/>
                <a:gd name="T4" fmla="*/ 58 w 86"/>
                <a:gd name="T5" fmla="*/ 2 h 86"/>
                <a:gd name="T6" fmla="*/ 50 w 86"/>
                <a:gd name="T7" fmla="*/ 4 h 86"/>
                <a:gd name="T8" fmla="*/ 34 w 86"/>
                <a:gd name="T9" fmla="*/ 14 h 86"/>
                <a:gd name="T10" fmla="*/ 14 w 86"/>
                <a:gd name="T11" fmla="*/ 34 h 86"/>
                <a:gd name="T12" fmla="*/ 14 w 86"/>
                <a:gd name="T13" fmla="*/ 34 h 86"/>
                <a:gd name="T14" fmla="*/ 6 w 86"/>
                <a:gd name="T15" fmla="*/ 46 h 86"/>
                <a:gd name="T16" fmla="*/ 0 w 86"/>
                <a:gd name="T17" fmla="*/ 56 h 86"/>
                <a:gd name="T18" fmla="*/ 0 w 86"/>
                <a:gd name="T19" fmla="*/ 66 h 86"/>
                <a:gd name="T20" fmla="*/ 2 w 86"/>
                <a:gd name="T21" fmla="*/ 74 h 86"/>
                <a:gd name="T22" fmla="*/ 8 w 86"/>
                <a:gd name="T23" fmla="*/ 80 h 86"/>
                <a:gd name="T24" fmla="*/ 14 w 86"/>
                <a:gd name="T25" fmla="*/ 84 h 86"/>
                <a:gd name="T26" fmla="*/ 24 w 86"/>
                <a:gd name="T27" fmla="*/ 86 h 86"/>
                <a:gd name="T28" fmla="*/ 34 w 86"/>
                <a:gd name="T29" fmla="*/ 84 h 86"/>
                <a:gd name="T30" fmla="*/ 34 w 86"/>
                <a:gd name="T31" fmla="*/ 84 h 86"/>
                <a:gd name="T32" fmla="*/ 50 w 86"/>
                <a:gd name="T33" fmla="*/ 80 h 86"/>
                <a:gd name="T34" fmla="*/ 64 w 86"/>
                <a:gd name="T35" fmla="*/ 78 h 86"/>
                <a:gd name="T36" fmla="*/ 68 w 86"/>
                <a:gd name="T37" fmla="*/ 74 h 86"/>
                <a:gd name="T38" fmla="*/ 74 w 86"/>
                <a:gd name="T39" fmla="*/ 70 h 86"/>
                <a:gd name="T40" fmla="*/ 84 w 86"/>
                <a:gd name="T41" fmla="*/ 56 h 86"/>
                <a:gd name="T42" fmla="*/ 84 w 86"/>
                <a:gd name="T43" fmla="*/ 56 h 86"/>
                <a:gd name="T44" fmla="*/ 86 w 86"/>
                <a:gd name="T45" fmla="*/ 48 h 86"/>
                <a:gd name="T46" fmla="*/ 86 w 86"/>
                <a:gd name="T47" fmla="*/ 38 h 86"/>
                <a:gd name="T48" fmla="*/ 82 w 86"/>
                <a:gd name="T49" fmla="*/ 28 h 86"/>
                <a:gd name="T50" fmla="*/ 78 w 86"/>
                <a:gd name="T51" fmla="*/ 20 h 86"/>
                <a:gd name="T52" fmla="*/ 66 w 86"/>
                <a:gd name="T53" fmla="*/ 6 h 86"/>
                <a:gd name="T54" fmla="*/ 60 w 86"/>
                <a:gd name="T55" fmla="*/ 0 h 86"/>
                <a:gd name="T56" fmla="*/ 60 w 8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6">
                  <a:moveTo>
                    <a:pt x="60" y="0"/>
                  </a:moveTo>
                  <a:lnTo>
                    <a:pt x="6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34" y="1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8" y="80"/>
                  </a:lnTo>
                  <a:lnTo>
                    <a:pt x="14" y="84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50" y="80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4" y="70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2" y="28"/>
                  </a:lnTo>
                  <a:lnTo>
                    <a:pt x="78" y="20"/>
                  </a:lnTo>
                  <a:lnTo>
                    <a:pt x="66" y="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2"/>
            <p:cNvSpPr>
              <a:spLocks/>
            </p:cNvSpPr>
            <p:nvPr/>
          </p:nvSpPr>
          <p:spPr bwMode="auto">
            <a:xfrm>
              <a:off x="10567585" y="5038576"/>
              <a:ext cx="193675" cy="333375"/>
            </a:xfrm>
            <a:custGeom>
              <a:avLst/>
              <a:gdLst>
                <a:gd name="T0" fmla="*/ 0 w 122"/>
                <a:gd name="T1" fmla="*/ 106 h 210"/>
                <a:gd name="T2" fmla="*/ 0 w 122"/>
                <a:gd name="T3" fmla="*/ 106 h 210"/>
                <a:gd name="T4" fmla="*/ 2 w 122"/>
                <a:gd name="T5" fmla="*/ 128 h 210"/>
                <a:gd name="T6" fmla="*/ 8 w 122"/>
                <a:gd name="T7" fmla="*/ 148 h 210"/>
                <a:gd name="T8" fmla="*/ 14 w 122"/>
                <a:gd name="T9" fmla="*/ 164 h 210"/>
                <a:gd name="T10" fmla="*/ 22 w 122"/>
                <a:gd name="T11" fmla="*/ 180 h 210"/>
                <a:gd name="T12" fmla="*/ 32 w 122"/>
                <a:gd name="T13" fmla="*/ 192 h 210"/>
                <a:gd name="T14" fmla="*/ 44 w 122"/>
                <a:gd name="T15" fmla="*/ 202 h 210"/>
                <a:gd name="T16" fmla="*/ 56 w 122"/>
                <a:gd name="T17" fmla="*/ 208 h 210"/>
                <a:gd name="T18" fmla="*/ 68 w 122"/>
                <a:gd name="T19" fmla="*/ 210 h 210"/>
                <a:gd name="T20" fmla="*/ 68 w 122"/>
                <a:gd name="T21" fmla="*/ 210 h 210"/>
                <a:gd name="T22" fmla="*/ 80 w 122"/>
                <a:gd name="T23" fmla="*/ 206 h 210"/>
                <a:gd name="T24" fmla="*/ 90 w 122"/>
                <a:gd name="T25" fmla="*/ 200 h 210"/>
                <a:gd name="T26" fmla="*/ 100 w 122"/>
                <a:gd name="T27" fmla="*/ 190 h 210"/>
                <a:gd name="T28" fmla="*/ 108 w 122"/>
                <a:gd name="T29" fmla="*/ 176 h 210"/>
                <a:gd name="T30" fmla="*/ 114 w 122"/>
                <a:gd name="T31" fmla="*/ 162 h 210"/>
                <a:gd name="T32" fmla="*/ 120 w 122"/>
                <a:gd name="T33" fmla="*/ 144 h 210"/>
                <a:gd name="T34" fmla="*/ 122 w 122"/>
                <a:gd name="T35" fmla="*/ 124 h 210"/>
                <a:gd name="T36" fmla="*/ 122 w 122"/>
                <a:gd name="T37" fmla="*/ 102 h 210"/>
                <a:gd name="T38" fmla="*/ 122 w 122"/>
                <a:gd name="T39" fmla="*/ 102 h 210"/>
                <a:gd name="T40" fmla="*/ 118 w 122"/>
                <a:gd name="T41" fmla="*/ 82 h 210"/>
                <a:gd name="T42" fmla="*/ 114 w 122"/>
                <a:gd name="T43" fmla="*/ 62 h 210"/>
                <a:gd name="T44" fmla="*/ 106 w 122"/>
                <a:gd name="T45" fmla="*/ 44 h 210"/>
                <a:gd name="T46" fmla="*/ 98 w 122"/>
                <a:gd name="T47" fmla="*/ 30 h 210"/>
                <a:gd name="T48" fmla="*/ 88 w 122"/>
                <a:gd name="T49" fmla="*/ 16 h 210"/>
                <a:gd name="T50" fmla="*/ 78 w 122"/>
                <a:gd name="T51" fmla="*/ 8 h 210"/>
                <a:gd name="T52" fmla="*/ 66 w 122"/>
                <a:gd name="T53" fmla="*/ 2 h 210"/>
                <a:gd name="T54" fmla="*/ 54 w 122"/>
                <a:gd name="T55" fmla="*/ 0 h 210"/>
                <a:gd name="T56" fmla="*/ 54 w 122"/>
                <a:gd name="T57" fmla="*/ 0 h 210"/>
                <a:gd name="T58" fmla="*/ 42 w 122"/>
                <a:gd name="T59" fmla="*/ 2 h 210"/>
                <a:gd name="T60" fmla="*/ 30 w 122"/>
                <a:gd name="T61" fmla="*/ 10 h 210"/>
                <a:gd name="T62" fmla="*/ 20 w 122"/>
                <a:gd name="T63" fmla="*/ 20 h 210"/>
                <a:gd name="T64" fmla="*/ 12 w 122"/>
                <a:gd name="T65" fmla="*/ 32 h 210"/>
                <a:gd name="T66" fmla="*/ 6 w 122"/>
                <a:gd name="T67" fmla="*/ 48 h 210"/>
                <a:gd name="T68" fmla="*/ 2 w 122"/>
                <a:gd name="T69" fmla="*/ 66 h 210"/>
                <a:gd name="T70" fmla="*/ 0 w 122"/>
                <a:gd name="T71" fmla="*/ 86 h 210"/>
                <a:gd name="T72" fmla="*/ 0 w 122"/>
                <a:gd name="T73" fmla="*/ 106 h 210"/>
                <a:gd name="T74" fmla="*/ 0 w 122"/>
                <a:gd name="T75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210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4" y="164"/>
                  </a:lnTo>
                  <a:lnTo>
                    <a:pt x="22" y="180"/>
                  </a:lnTo>
                  <a:lnTo>
                    <a:pt x="32" y="192"/>
                  </a:lnTo>
                  <a:lnTo>
                    <a:pt x="44" y="202"/>
                  </a:lnTo>
                  <a:lnTo>
                    <a:pt x="56" y="208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80" y="206"/>
                  </a:lnTo>
                  <a:lnTo>
                    <a:pt x="90" y="200"/>
                  </a:lnTo>
                  <a:lnTo>
                    <a:pt x="100" y="190"/>
                  </a:lnTo>
                  <a:lnTo>
                    <a:pt x="108" y="176"/>
                  </a:lnTo>
                  <a:lnTo>
                    <a:pt x="114" y="162"/>
                  </a:lnTo>
                  <a:lnTo>
                    <a:pt x="120" y="144"/>
                  </a:lnTo>
                  <a:lnTo>
                    <a:pt x="122" y="124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82"/>
                  </a:lnTo>
                  <a:lnTo>
                    <a:pt x="114" y="62"/>
                  </a:lnTo>
                  <a:lnTo>
                    <a:pt x="106" y="44"/>
                  </a:lnTo>
                  <a:lnTo>
                    <a:pt x="98" y="30"/>
                  </a:lnTo>
                  <a:lnTo>
                    <a:pt x="88" y="16"/>
                  </a:lnTo>
                  <a:lnTo>
                    <a:pt x="78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10573935" y="5063976"/>
              <a:ext cx="165100" cy="282575"/>
            </a:xfrm>
            <a:custGeom>
              <a:avLst/>
              <a:gdLst>
                <a:gd name="T0" fmla="*/ 0 w 104"/>
                <a:gd name="T1" fmla="*/ 90 h 178"/>
                <a:gd name="T2" fmla="*/ 0 w 104"/>
                <a:gd name="T3" fmla="*/ 90 h 178"/>
                <a:gd name="T4" fmla="*/ 2 w 104"/>
                <a:gd name="T5" fmla="*/ 108 h 178"/>
                <a:gd name="T6" fmla="*/ 6 w 104"/>
                <a:gd name="T7" fmla="*/ 126 h 178"/>
                <a:gd name="T8" fmla="*/ 12 w 104"/>
                <a:gd name="T9" fmla="*/ 140 h 178"/>
                <a:gd name="T10" fmla="*/ 20 w 104"/>
                <a:gd name="T11" fmla="*/ 154 h 178"/>
                <a:gd name="T12" fmla="*/ 28 w 104"/>
                <a:gd name="T13" fmla="*/ 164 h 178"/>
                <a:gd name="T14" fmla="*/ 36 w 104"/>
                <a:gd name="T15" fmla="*/ 172 h 178"/>
                <a:gd name="T16" fmla="*/ 46 w 104"/>
                <a:gd name="T17" fmla="*/ 176 h 178"/>
                <a:gd name="T18" fmla="*/ 58 w 104"/>
                <a:gd name="T19" fmla="*/ 178 h 178"/>
                <a:gd name="T20" fmla="*/ 58 w 104"/>
                <a:gd name="T21" fmla="*/ 178 h 178"/>
                <a:gd name="T22" fmla="*/ 68 w 104"/>
                <a:gd name="T23" fmla="*/ 176 h 178"/>
                <a:gd name="T24" fmla="*/ 76 w 104"/>
                <a:gd name="T25" fmla="*/ 170 h 178"/>
                <a:gd name="T26" fmla="*/ 86 w 104"/>
                <a:gd name="T27" fmla="*/ 162 h 178"/>
                <a:gd name="T28" fmla="*/ 92 w 104"/>
                <a:gd name="T29" fmla="*/ 150 h 178"/>
                <a:gd name="T30" fmla="*/ 98 w 104"/>
                <a:gd name="T31" fmla="*/ 138 h 178"/>
                <a:gd name="T32" fmla="*/ 102 w 104"/>
                <a:gd name="T33" fmla="*/ 122 h 178"/>
                <a:gd name="T34" fmla="*/ 104 w 104"/>
                <a:gd name="T35" fmla="*/ 104 h 178"/>
                <a:gd name="T36" fmla="*/ 104 w 104"/>
                <a:gd name="T37" fmla="*/ 86 h 178"/>
                <a:gd name="T38" fmla="*/ 104 w 104"/>
                <a:gd name="T39" fmla="*/ 86 h 178"/>
                <a:gd name="T40" fmla="*/ 102 w 104"/>
                <a:gd name="T41" fmla="*/ 68 h 178"/>
                <a:gd name="T42" fmla="*/ 96 w 104"/>
                <a:gd name="T43" fmla="*/ 52 h 178"/>
                <a:gd name="T44" fmla="*/ 92 w 104"/>
                <a:gd name="T45" fmla="*/ 38 h 178"/>
                <a:gd name="T46" fmla="*/ 84 w 104"/>
                <a:gd name="T47" fmla="*/ 24 h 178"/>
                <a:gd name="T48" fmla="*/ 76 w 104"/>
                <a:gd name="T49" fmla="*/ 14 h 178"/>
                <a:gd name="T50" fmla="*/ 66 w 104"/>
                <a:gd name="T51" fmla="*/ 6 h 178"/>
                <a:gd name="T52" fmla="*/ 56 w 104"/>
                <a:gd name="T53" fmla="*/ 2 h 178"/>
                <a:gd name="T54" fmla="*/ 46 w 104"/>
                <a:gd name="T55" fmla="*/ 0 h 178"/>
                <a:gd name="T56" fmla="*/ 46 w 104"/>
                <a:gd name="T57" fmla="*/ 0 h 178"/>
                <a:gd name="T58" fmla="*/ 36 w 104"/>
                <a:gd name="T59" fmla="*/ 2 h 178"/>
                <a:gd name="T60" fmla="*/ 26 w 104"/>
                <a:gd name="T61" fmla="*/ 8 h 178"/>
                <a:gd name="T62" fmla="*/ 18 w 104"/>
                <a:gd name="T63" fmla="*/ 16 h 178"/>
                <a:gd name="T64" fmla="*/ 12 w 104"/>
                <a:gd name="T65" fmla="*/ 28 h 178"/>
                <a:gd name="T66" fmla="*/ 6 w 104"/>
                <a:gd name="T67" fmla="*/ 40 h 178"/>
                <a:gd name="T68" fmla="*/ 2 w 104"/>
                <a:gd name="T69" fmla="*/ 56 h 178"/>
                <a:gd name="T70" fmla="*/ 0 w 104"/>
                <a:gd name="T71" fmla="*/ 72 h 178"/>
                <a:gd name="T72" fmla="*/ 0 w 104"/>
                <a:gd name="T73" fmla="*/ 90 h 178"/>
                <a:gd name="T74" fmla="*/ 0 w 104"/>
                <a:gd name="T75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78">
                  <a:moveTo>
                    <a:pt x="0" y="90"/>
                  </a:moveTo>
                  <a:lnTo>
                    <a:pt x="0" y="90"/>
                  </a:lnTo>
                  <a:lnTo>
                    <a:pt x="2" y="108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28" y="164"/>
                  </a:lnTo>
                  <a:lnTo>
                    <a:pt x="36" y="172"/>
                  </a:lnTo>
                  <a:lnTo>
                    <a:pt x="46" y="176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92" y="150"/>
                  </a:lnTo>
                  <a:lnTo>
                    <a:pt x="98" y="138"/>
                  </a:lnTo>
                  <a:lnTo>
                    <a:pt x="102" y="122"/>
                  </a:lnTo>
                  <a:lnTo>
                    <a:pt x="104" y="104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2" y="38"/>
                  </a:lnTo>
                  <a:lnTo>
                    <a:pt x="84" y="24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10589810" y="5267176"/>
              <a:ext cx="133350" cy="79375"/>
            </a:xfrm>
            <a:custGeom>
              <a:avLst/>
              <a:gdLst>
                <a:gd name="T0" fmla="*/ 34 w 84"/>
                <a:gd name="T1" fmla="*/ 0 h 50"/>
                <a:gd name="T2" fmla="*/ 34 w 84"/>
                <a:gd name="T3" fmla="*/ 0 h 50"/>
                <a:gd name="T4" fmla="*/ 46 w 84"/>
                <a:gd name="T5" fmla="*/ 4 h 50"/>
                <a:gd name="T6" fmla="*/ 58 w 84"/>
                <a:gd name="T7" fmla="*/ 8 h 50"/>
                <a:gd name="T8" fmla="*/ 70 w 84"/>
                <a:gd name="T9" fmla="*/ 14 h 50"/>
                <a:gd name="T10" fmla="*/ 84 w 84"/>
                <a:gd name="T11" fmla="*/ 18 h 50"/>
                <a:gd name="T12" fmla="*/ 84 w 84"/>
                <a:gd name="T13" fmla="*/ 18 h 50"/>
                <a:gd name="T14" fmla="*/ 76 w 84"/>
                <a:gd name="T15" fmla="*/ 32 h 50"/>
                <a:gd name="T16" fmla="*/ 68 w 84"/>
                <a:gd name="T17" fmla="*/ 42 h 50"/>
                <a:gd name="T18" fmla="*/ 58 w 84"/>
                <a:gd name="T19" fmla="*/ 48 h 50"/>
                <a:gd name="T20" fmla="*/ 48 w 84"/>
                <a:gd name="T21" fmla="*/ 50 h 50"/>
                <a:gd name="T22" fmla="*/ 48 w 84"/>
                <a:gd name="T23" fmla="*/ 50 h 50"/>
                <a:gd name="T24" fmla="*/ 40 w 84"/>
                <a:gd name="T25" fmla="*/ 50 h 50"/>
                <a:gd name="T26" fmla="*/ 34 w 84"/>
                <a:gd name="T27" fmla="*/ 48 h 50"/>
                <a:gd name="T28" fmla="*/ 26 w 84"/>
                <a:gd name="T29" fmla="*/ 44 h 50"/>
                <a:gd name="T30" fmla="*/ 20 w 84"/>
                <a:gd name="T31" fmla="*/ 38 h 50"/>
                <a:gd name="T32" fmla="*/ 8 w 84"/>
                <a:gd name="T33" fmla="*/ 24 h 50"/>
                <a:gd name="T34" fmla="*/ 0 w 84"/>
                <a:gd name="T35" fmla="*/ 6 h 50"/>
                <a:gd name="T36" fmla="*/ 0 w 84"/>
                <a:gd name="T37" fmla="*/ 6 h 50"/>
                <a:gd name="T38" fmla="*/ 16 w 84"/>
                <a:gd name="T39" fmla="*/ 2 h 50"/>
                <a:gd name="T40" fmla="*/ 34 w 84"/>
                <a:gd name="T41" fmla="*/ 0 h 50"/>
                <a:gd name="T42" fmla="*/ 34 w 84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50">
                  <a:moveTo>
                    <a:pt x="34" y="0"/>
                  </a:moveTo>
                  <a:lnTo>
                    <a:pt x="34" y="0"/>
                  </a:lnTo>
                  <a:lnTo>
                    <a:pt x="46" y="4"/>
                  </a:lnTo>
                  <a:lnTo>
                    <a:pt x="58" y="8"/>
                  </a:lnTo>
                  <a:lnTo>
                    <a:pt x="7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6" y="32"/>
                  </a:lnTo>
                  <a:lnTo>
                    <a:pt x="68" y="42"/>
                  </a:lnTo>
                  <a:lnTo>
                    <a:pt x="5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0" y="50"/>
                  </a:lnTo>
                  <a:lnTo>
                    <a:pt x="34" y="48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06"/>
            <p:cNvSpPr>
              <a:spLocks noEditPoints="1"/>
            </p:cNvSpPr>
            <p:nvPr/>
          </p:nvSpPr>
          <p:spPr bwMode="auto">
            <a:xfrm>
              <a:off x="9811935" y="4994126"/>
              <a:ext cx="876300" cy="457200"/>
            </a:xfrm>
            <a:custGeom>
              <a:avLst/>
              <a:gdLst>
                <a:gd name="T0" fmla="*/ 16 w 552"/>
                <a:gd name="T1" fmla="*/ 68 h 288"/>
                <a:gd name="T2" fmla="*/ 42 w 552"/>
                <a:gd name="T3" fmla="*/ 80 h 288"/>
                <a:gd name="T4" fmla="*/ 118 w 552"/>
                <a:gd name="T5" fmla="*/ 84 h 288"/>
                <a:gd name="T6" fmla="*/ 176 w 552"/>
                <a:gd name="T7" fmla="*/ 102 h 288"/>
                <a:gd name="T8" fmla="*/ 180 w 552"/>
                <a:gd name="T9" fmla="*/ 140 h 288"/>
                <a:gd name="T10" fmla="*/ 184 w 552"/>
                <a:gd name="T11" fmla="*/ 182 h 288"/>
                <a:gd name="T12" fmla="*/ 212 w 552"/>
                <a:gd name="T13" fmla="*/ 228 h 288"/>
                <a:gd name="T14" fmla="*/ 222 w 552"/>
                <a:gd name="T15" fmla="*/ 236 h 288"/>
                <a:gd name="T16" fmla="*/ 252 w 552"/>
                <a:gd name="T17" fmla="*/ 248 h 288"/>
                <a:gd name="T18" fmla="*/ 280 w 552"/>
                <a:gd name="T19" fmla="*/ 262 h 288"/>
                <a:gd name="T20" fmla="*/ 308 w 552"/>
                <a:gd name="T21" fmla="*/ 270 h 288"/>
                <a:gd name="T22" fmla="*/ 348 w 552"/>
                <a:gd name="T23" fmla="*/ 284 h 288"/>
                <a:gd name="T24" fmla="*/ 394 w 552"/>
                <a:gd name="T25" fmla="*/ 288 h 288"/>
                <a:gd name="T26" fmla="*/ 416 w 552"/>
                <a:gd name="T27" fmla="*/ 272 h 288"/>
                <a:gd name="T28" fmla="*/ 420 w 552"/>
                <a:gd name="T29" fmla="*/ 246 h 288"/>
                <a:gd name="T30" fmla="*/ 446 w 552"/>
                <a:gd name="T31" fmla="*/ 244 h 288"/>
                <a:gd name="T32" fmla="*/ 492 w 552"/>
                <a:gd name="T33" fmla="*/ 232 h 288"/>
                <a:gd name="T34" fmla="*/ 534 w 552"/>
                <a:gd name="T35" fmla="*/ 202 h 288"/>
                <a:gd name="T36" fmla="*/ 550 w 552"/>
                <a:gd name="T37" fmla="*/ 168 h 288"/>
                <a:gd name="T38" fmla="*/ 550 w 552"/>
                <a:gd name="T39" fmla="*/ 114 h 288"/>
                <a:gd name="T40" fmla="*/ 528 w 552"/>
                <a:gd name="T41" fmla="*/ 72 h 288"/>
                <a:gd name="T42" fmla="*/ 480 w 552"/>
                <a:gd name="T43" fmla="*/ 38 h 288"/>
                <a:gd name="T44" fmla="*/ 378 w 552"/>
                <a:gd name="T45" fmla="*/ 10 h 288"/>
                <a:gd name="T46" fmla="*/ 240 w 552"/>
                <a:gd name="T47" fmla="*/ 6 h 288"/>
                <a:gd name="T48" fmla="*/ 92 w 552"/>
                <a:gd name="T49" fmla="*/ 4 h 288"/>
                <a:gd name="T50" fmla="*/ 28 w 552"/>
                <a:gd name="T51" fmla="*/ 0 h 288"/>
                <a:gd name="T52" fmla="*/ 6 w 552"/>
                <a:gd name="T53" fmla="*/ 14 h 288"/>
                <a:gd name="T54" fmla="*/ 6 w 552"/>
                <a:gd name="T55" fmla="*/ 56 h 288"/>
                <a:gd name="T56" fmla="*/ 456 w 552"/>
                <a:gd name="T57" fmla="*/ 218 h 288"/>
                <a:gd name="T58" fmla="*/ 392 w 552"/>
                <a:gd name="T59" fmla="*/ 220 h 288"/>
                <a:gd name="T60" fmla="*/ 394 w 552"/>
                <a:gd name="T61" fmla="*/ 250 h 288"/>
                <a:gd name="T62" fmla="*/ 396 w 552"/>
                <a:gd name="T63" fmla="*/ 258 h 288"/>
                <a:gd name="T64" fmla="*/ 380 w 552"/>
                <a:gd name="T65" fmla="*/ 264 h 288"/>
                <a:gd name="T66" fmla="*/ 340 w 552"/>
                <a:gd name="T67" fmla="*/ 258 h 288"/>
                <a:gd name="T68" fmla="*/ 314 w 552"/>
                <a:gd name="T69" fmla="*/ 244 h 288"/>
                <a:gd name="T70" fmla="*/ 294 w 552"/>
                <a:gd name="T71" fmla="*/ 240 h 288"/>
                <a:gd name="T72" fmla="*/ 278 w 552"/>
                <a:gd name="T73" fmla="*/ 236 h 288"/>
                <a:gd name="T74" fmla="*/ 250 w 552"/>
                <a:gd name="T75" fmla="*/ 210 h 288"/>
                <a:gd name="T76" fmla="*/ 240 w 552"/>
                <a:gd name="T77" fmla="*/ 214 h 288"/>
                <a:gd name="T78" fmla="*/ 222 w 552"/>
                <a:gd name="T79" fmla="*/ 204 h 288"/>
                <a:gd name="T80" fmla="*/ 204 w 552"/>
                <a:gd name="T81" fmla="*/ 144 h 288"/>
                <a:gd name="T82" fmla="*/ 218 w 552"/>
                <a:gd name="T83" fmla="*/ 104 h 288"/>
                <a:gd name="T84" fmla="*/ 202 w 552"/>
                <a:gd name="T85" fmla="*/ 84 h 288"/>
                <a:gd name="T86" fmla="*/ 126 w 552"/>
                <a:gd name="T87" fmla="*/ 62 h 288"/>
                <a:gd name="T88" fmla="*/ 108 w 552"/>
                <a:gd name="T89" fmla="*/ 60 h 288"/>
                <a:gd name="T90" fmla="*/ 38 w 552"/>
                <a:gd name="T91" fmla="*/ 54 h 288"/>
                <a:gd name="T92" fmla="*/ 24 w 552"/>
                <a:gd name="T93" fmla="*/ 40 h 288"/>
                <a:gd name="T94" fmla="*/ 30 w 552"/>
                <a:gd name="T95" fmla="*/ 24 h 288"/>
                <a:gd name="T96" fmla="*/ 90 w 552"/>
                <a:gd name="T97" fmla="*/ 28 h 288"/>
                <a:gd name="T98" fmla="*/ 242 w 552"/>
                <a:gd name="T99" fmla="*/ 30 h 288"/>
                <a:gd name="T100" fmla="*/ 408 w 552"/>
                <a:gd name="T101" fmla="*/ 40 h 288"/>
                <a:gd name="T102" fmla="*/ 482 w 552"/>
                <a:gd name="T103" fmla="*/ 66 h 288"/>
                <a:gd name="T104" fmla="*/ 520 w 552"/>
                <a:gd name="T105" fmla="*/ 104 h 288"/>
                <a:gd name="T106" fmla="*/ 526 w 552"/>
                <a:gd name="T107" fmla="*/ 162 h 288"/>
                <a:gd name="T108" fmla="*/ 510 w 552"/>
                <a:gd name="T109" fmla="*/ 192 h 288"/>
                <a:gd name="T110" fmla="*/ 470 w 552"/>
                <a:gd name="T111" fmla="*/ 2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288">
                  <a:moveTo>
                    <a:pt x="6" y="56"/>
                  </a:moveTo>
                  <a:lnTo>
                    <a:pt x="6" y="56"/>
                  </a:lnTo>
                  <a:lnTo>
                    <a:pt x="10" y="62"/>
                  </a:lnTo>
                  <a:lnTo>
                    <a:pt x="16" y="68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102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42" y="9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2" y="12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54"/>
                  </a:lnTo>
                  <a:lnTo>
                    <a:pt x="182" y="168"/>
                  </a:lnTo>
                  <a:lnTo>
                    <a:pt x="184" y="182"/>
                  </a:lnTo>
                  <a:lnTo>
                    <a:pt x="190" y="196"/>
                  </a:lnTo>
                  <a:lnTo>
                    <a:pt x="196" y="208"/>
                  </a:lnTo>
                  <a:lnTo>
                    <a:pt x="204" y="220"/>
                  </a:lnTo>
                  <a:lnTo>
                    <a:pt x="212" y="228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32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52" y="248"/>
                  </a:lnTo>
                  <a:lnTo>
                    <a:pt x="260" y="254"/>
                  </a:lnTo>
                  <a:lnTo>
                    <a:pt x="268" y="258"/>
                  </a:lnTo>
                  <a:lnTo>
                    <a:pt x="268" y="258"/>
                  </a:lnTo>
                  <a:lnTo>
                    <a:pt x="280" y="262"/>
                  </a:lnTo>
                  <a:lnTo>
                    <a:pt x="280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308" y="270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36" y="282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66" y="288"/>
                  </a:lnTo>
                  <a:lnTo>
                    <a:pt x="384" y="288"/>
                  </a:lnTo>
                  <a:lnTo>
                    <a:pt x="394" y="288"/>
                  </a:lnTo>
                  <a:lnTo>
                    <a:pt x="402" y="284"/>
                  </a:lnTo>
                  <a:lnTo>
                    <a:pt x="410" y="28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0" y="264"/>
                  </a:lnTo>
                  <a:lnTo>
                    <a:pt x="422" y="258"/>
                  </a:lnTo>
                  <a:lnTo>
                    <a:pt x="422" y="252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46" y="244"/>
                  </a:lnTo>
                  <a:lnTo>
                    <a:pt x="462" y="242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92" y="232"/>
                  </a:lnTo>
                  <a:lnTo>
                    <a:pt x="506" y="226"/>
                  </a:lnTo>
                  <a:lnTo>
                    <a:pt x="516" y="220"/>
                  </a:lnTo>
                  <a:lnTo>
                    <a:pt x="526" y="212"/>
                  </a:lnTo>
                  <a:lnTo>
                    <a:pt x="534" y="202"/>
                  </a:lnTo>
                  <a:lnTo>
                    <a:pt x="542" y="192"/>
                  </a:lnTo>
                  <a:lnTo>
                    <a:pt x="546" y="180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54"/>
                  </a:lnTo>
                  <a:lnTo>
                    <a:pt x="552" y="140"/>
                  </a:lnTo>
                  <a:lnTo>
                    <a:pt x="552" y="128"/>
                  </a:lnTo>
                  <a:lnTo>
                    <a:pt x="550" y="114"/>
                  </a:lnTo>
                  <a:lnTo>
                    <a:pt x="546" y="104"/>
                  </a:lnTo>
                  <a:lnTo>
                    <a:pt x="542" y="92"/>
                  </a:lnTo>
                  <a:lnTo>
                    <a:pt x="534" y="82"/>
                  </a:lnTo>
                  <a:lnTo>
                    <a:pt x="528" y="72"/>
                  </a:lnTo>
                  <a:lnTo>
                    <a:pt x="528" y="72"/>
                  </a:lnTo>
                  <a:lnTo>
                    <a:pt x="514" y="58"/>
                  </a:lnTo>
                  <a:lnTo>
                    <a:pt x="498" y="48"/>
                  </a:lnTo>
                  <a:lnTo>
                    <a:pt x="480" y="38"/>
                  </a:lnTo>
                  <a:lnTo>
                    <a:pt x="462" y="30"/>
                  </a:lnTo>
                  <a:lnTo>
                    <a:pt x="442" y="24"/>
                  </a:lnTo>
                  <a:lnTo>
                    <a:pt x="420" y="18"/>
                  </a:lnTo>
                  <a:lnTo>
                    <a:pt x="378" y="10"/>
                  </a:lnTo>
                  <a:lnTo>
                    <a:pt x="336" y="6"/>
                  </a:lnTo>
                  <a:lnTo>
                    <a:pt x="298" y="4"/>
                  </a:lnTo>
                  <a:lnTo>
                    <a:pt x="264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186" y="8"/>
                  </a:lnTo>
                  <a:lnTo>
                    <a:pt x="134" y="6"/>
                  </a:lnTo>
                  <a:lnTo>
                    <a:pt x="92" y="4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470" y="214"/>
                  </a:moveTo>
                  <a:lnTo>
                    <a:pt x="470" y="214"/>
                  </a:lnTo>
                  <a:lnTo>
                    <a:pt x="456" y="218"/>
                  </a:lnTo>
                  <a:lnTo>
                    <a:pt x="442" y="220"/>
                  </a:lnTo>
                  <a:lnTo>
                    <a:pt x="418" y="222"/>
                  </a:lnTo>
                  <a:lnTo>
                    <a:pt x="400" y="220"/>
                  </a:lnTo>
                  <a:lnTo>
                    <a:pt x="392" y="220"/>
                  </a:lnTo>
                  <a:lnTo>
                    <a:pt x="384" y="242"/>
                  </a:lnTo>
                  <a:lnTo>
                    <a:pt x="384" y="242"/>
                  </a:lnTo>
                  <a:lnTo>
                    <a:pt x="392" y="246"/>
                  </a:lnTo>
                  <a:lnTo>
                    <a:pt x="394" y="250"/>
                  </a:lnTo>
                  <a:lnTo>
                    <a:pt x="396" y="254"/>
                  </a:lnTo>
                  <a:lnTo>
                    <a:pt x="396" y="254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6" y="258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80" y="264"/>
                  </a:lnTo>
                  <a:lnTo>
                    <a:pt x="368" y="264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28" y="256"/>
                  </a:lnTo>
                  <a:lnTo>
                    <a:pt x="320" y="250"/>
                  </a:lnTo>
                  <a:lnTo>
                    <a:pt x="314" y="244"/>
                  </a:lnTo>
                  <a:lnTo>
                    <a:pt x="300" y="226"/>
                  </a:lnTo>
                  <a:lnTo>
                    <a:pt x="300" y="226"/>
                  </a:lnTo>
                  <a:lnTo>
                    <a:pt x="294" y="240"/>
                  </a:lnTo>
                  <a:lnTo>
                    <a:pt x="294" y="240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0" y="232"/>
                  </a:lnTo>
                  <a:lnTo>
                    <a:pt x="264" y="228"/>
                  </a:lnTo>
                  <a:lnTo>
                    <a:pt x="256" y="21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26" y="210"/>
                  </a:lnTo>
                  <a:lnTo>
                    <a:pt x="222" y="204"/>
                  </a:lnTo>
                  <a:lnTo>
                    <a:pt x="212" y="186"/>
                  </a:lnTo>
                  <a:lnTo>
                    <a:pt x="206" y="164"/>
                  </a:lnTo>
                  <a:lnTo>
                    <a:pt x="204" y="15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26"/>
                  </a:lnTo>
                  <a:lnTo>
                    <a:pt x="212" y="114"/>
                  </a:lnTo>
                  <a:lnTo>
                    <a:pt x="218" y="104"/>
                  </a:lnTo>
                  <a:lnTo>
                    <a:pt x="234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2" y="84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46" y="68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08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90" y="28"/>
                  </a:lnTo>
                  <a:lnTo>
                    <a:pt x="134" y="30"/>
                  </a:lnTo>
                  <a:lnTo>
                    <a:pt x="186" y="32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90" y="28"/>
                  </a:lnTo>
                  <a:lnTo>
                    <a:pt x="326" y="30"/>
                  </a:lnTo>
                  <a:lnTo>
                    <a:pt x="366" y="32"/>
                  </a:lnTo>
                  <a:lnTo>
                    <a:pt x="408" y="40"/>
                  </a:lnTo>
                  <a:lnTo>
                    <a:pt x="428" y="44"/>
                  </a:lnTo>
                  <a:lnTo>
                    <a:pt x="446" y="50"/>
                  </a:lnTo>
                  <a:lnTo>
                    <a:pt x="464" y="58"/>
                  </a:lnTo>
                  <a:lnTo>
                    <a:pt x="482" y="66"/>
                  </a:lnTo>
                  <a:lnTo>
                    <a:pt x="496" y="7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20" y="104"/>
                  </a:lnTo>
                  <a:lnTo>
                    <a:pt x="524" y="112"/>
                  </a:lnTo>
                  <a:lnTo>
                    <a:pt x="526" y="122"/>
                  </a:lnTo>
                  <a:lnTo>
                    <a:pt x="528" y="140"/>
                  </a:lnTo>
                  <a:lnTo>
                    <a:pt x="526" y="162"/>
                  </a:lnTo>
                  <a:lnTo>
                    <a:pt x="526" y="162"/>
                  </a:lnTo>
                  <a:lnTo>
                    <a:pt x="520" y="178"/>
                  </a:lnTo>
                  <a:lnTo>
                    <a:pt x="516" y="186"/>
                  </a:lnTo>
                  <a:lnTo>
                    <a:pt x="510" y="192"/>
                  </a:lnTo>
                  <a:lnTo>
                    <a:pt x="504" y="198"/>
                  </a:lnTo>
                  <a:lnTo>
                    <a:pt x="494" y="204"/>
                  </a:lnTo>
                  <a:lnTo>
                    <a:pt x="484" y="210"/>
                  </a:lnTo>
                  <a:lnTo>
                    <a:pt x="470" y="214"/>
                  </a:lnTo>
                  <a:lnTo>
                    <a:pt x="47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7"/>
            <p:cNvSpPr>
              <a:spLocks/>
            </p:cNvSpPr>
            <p:nvPr/>
          </p:nvSpPr>
          <p:spPr bwMode="auto">
            <a:xfrm>
              <a:off x="9830985" y="5013176"/>
              <a:ext cx="838200" cy="419100"/>
            </a:xfrm>
            <a:custGeom>
              <a:avLst/>
              <a:gdLst>
                <a:gd name="T0" fmla="*/ 230 w 528"/>
                <a:gd name="T1" fmla="*/ 6 h 264"/>
                <a:gd name="T2" fmla="*/ 106 w 528"/>
                <a:gd name="T3" fmla="*/ 6 h 264"/>
                <a:gd name="T4" fmla="*/ 24 w 528"/>
                <a:gd name="T5" fmla="*/ 0 h 264"/>
                <a:gd name="T6" fmla="*/ 14 w 528"/>
                <a:gd name="T7" fmla="*/ 2 h 264"/>
                <a:gd name="T8" fmla="*/ 6 w 528"/>
                <a:gd name="T9" fmla="*/ 8 h 264"/>
                <a:gd name="T10" fmla="*/ 0 w 528"/>
                <a:gd name="T11" fmla="*/ 28 h 264"/>
                <a:gd name="T12" fmla="*/ 8 w 528"/>
                <a:gd name="T13" fmla="*/ 44 h 264"/>
                <a:gd name="T14" fmla="*/ 18 w 528"/>
                <a:gd name="T15" fmla="*/ 52 h 264"/>
                <a:gd name="T16" fmla="*/ 32 w 528"/>
                <a:gd name="T17" fmla="*/ 58 h 264"/>
                <a:gd name="T18" fmla="*/ 42 w 528"/>
                <a:gd name="T19" fmla="*/ 58 h 264"/>
                <a:gd name="T20" fmla="*/ 110 w 528"/>
                <a:gd name="T21" fmla="*/ 60 h 264"/>
                <a:gd name="T22" fmla="*/ 130 w 528"/>
                <a:gd name="T23" fmla="*/ 68 h 264"/>
                <a:gd name="T24" fmla="*/ 168 w 528"/>
                <a:gd name="T25" fmla="*/ 78 h 264"/>
                <a:gd name="T26" fmla="*/ 196 w 528"/>
                <a:gd name="T27" fmla="*/ 84 h 264"/>
                <a:gd name="T28" fmla="*/ 194 w 528"/>
                <a:gd name="T29" fmla="*/ 88 h 264"/>
                <a:gd name="T30" fmla="*/ 184 w 528"/>
                <a:gd name="T31" fmla="*/ 110 h 264"/>
                <a:gd name="T32" fmla="*/ 180 w 528"/>
                <a:gd name="T33" fmla="*/ 130 h 264"/>
                <a:gd name="T34" fmla="*/ 182 w 528"/>
                <a:gd name="T35" fmla="*/ 154 h 264"/>
                <a:gd name="T36" fmla="*/ 190 w 528"/>
                <a:gd name="T37" fmla="*/ 180 h 264"/>
                <a:gd name="T38" fmla="*/ 202 w 528"/>
                <a:gd name="T39" fmla="*/ 202 h 264"/>
                <a:gd name="T40" fmla="*/ 214 w 528"/>
                <a:gd name="T41" fmla="*/ 212 h 264"/>
                <a:gd name="T42" fmla="*/ 224 w 528"/>
                <a:gd name="T43" fmla="*/ 214 h 264"/>
                <a:gd name="T44" fmla="*/ 234 w 528"/>
                <a:gd name="T45" fmla="*/ 214 h 264"/>
                <a:gd name="T46" fmla="*/ 236 w 528"/>
                <a:gd name="T47" fmla="*/ 216 h 264"/>
                <a:gd name="T48" fmla="*/ 254 w 528"/>
                <a:gd name="T49" fmla="*/ 232 h 264"/>
                <a:gd name="T50" fmla="*/ 270 w 528"/>
                <a:gd name="T51" fmla="*/ 238 h 264"/>
                <a:gd name="T52" fmla="*/ 288 w 528"/>
                <a:gd name="T53" fmla="*/ 240 h 264"/>
                <a:gd name="T54" fmla="*/ 292 w 528"/>
                <a:gd name="T55" fmla="*/ 238 h 264"/>
                <a:gd name="T56" fmla="*/ 312 w 528"/>
                <a:gd name="T57" fmla="*/ 254 h 264"/>
                <a:gd name="T58" fmla="*/ 326 w 528"/>
                <a:gd name="T59" fmla="*/ 258 h 264"/>
                <a:gd name="T60" fmla="*/ 344 w 528"/>
                <a:gd name="T61" fmla="*/ 262 h 264"/>
                <a:gd name="T62" fmla="*/ 372 w 528"/>
                <a:gd name="T63" fmla="*/ 264 h 264"/>
                <a:gd name="T64" fmla="*/ 388 w 528"/>
                <a:gd name="T65" fmla="*/ 260 h 264"/>
                <a:gd name="T66" fmla="*/ 394 w 528"/>
                <a:gd name="T67" fmla="*/ 254 h 264"/>
                <a:gd name="T68" fmla="*/ 396 w 528"/>
                <a:gd name="T69" fmla="*/ 240 h 264"/>
                <a:gd name="T70" fmla="*/ 390 w 528"/>
                <a:gd name="T71" fmla="*/ 228 h 264"/>
                <a:gd name="T72" fmla="*/ 378 w 528"/>
                <a:gd name="T73" fmla="*/ 220 h 264"/>
                <a:gd name="T74" fmla="*/ 386 w 528"/>
                <a:gd name="T75" fmla="*/ 220 h 264"/>
                <a:gd name="T76" fmla="*/ 432 w 528"/>
                <a:gd name="T77" fmla="*/ 220 h 264"/>
                <a:gd name="T78" fmla="*/ 462 w 528"/>
                <a:gd name="T79" fmla="*/ 214 h 264"/>
                <a:gd name="T80" fmla="*/ 476 w 528"/>
                <a:gd name="T81" fmla="*/ 208 h 264"/>
                <a:gd name="T82" fmla="*/ 498 w 528"/>
                <a:gd name="T83" fmla="*/ 196 h 264"/>
                <a:gd name="T84" fmla="*/ 514 w 528"/>
                <a:gd name="T85" fmla="*/ 182 h 264"/>
                <a:gd name="T86" fmla="*/ 522 w 528"/>
                <a:gd name="T87" fmla="*/ 164 h 264"/>
                <a:gd name="T88" fmla="*/ 526 w 528"/>
                <a:gd name="T89" fmla="*/ 152 h 264"/>
                <a:gd name="T90" fmla="*/ 528 w 528"/>
                <a:gd name="T91" fmla="*/ 126 h 264"/>
                <a:gd name="T92" fmla="*/ 526 w 528"/>
                <a:gd name="T93" fmla="*/ 104 h 264"/>
                <a:gd name="T94" fmla="*/ 518 w 528"/>
                <a:gd name="T95" fmla="*/ 84 h 264"/>
                <a:gd name="T96" fmla="*/ 504 w 528"/>
                <a:gd name="T97" fmla="*/ 66 h 264"/>
                <a:gd name="T98" fmla="*/ 468 w 528"/>
                <a:gd name="T99" fmla="*/ 40 h 264"/>
                <a:gd name="T100" fmla="*/ 422 w 528"/>
                <a:gd name="T101" fmla="*/ 22 h 264"/>
                <a:gd name="T102" fmla="*/ 370 w 528"/>
                <a:gd name="T103" fmla="*/ 10 h 264"/>
                <a:gd name="T104" fmla="*/ 318 w 528"/>
                <a:gd name="T105" fmla="*/ 6 h 264"/>
                <a:gd name="T106" fmla="*/ 230 w 528"/>
                <a:gd name="T107" fmla="*/ 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64">
                  <a:moveTo>
                    <a:pt x="230" y="6"/>
                  </a:moveTo>
                  <a:lnTo>
                    <a:pt x="230" y="6"/>
                  </a:lnTo>
                  <a:lnTo>
                    <a:pt x="164" y="8"/>
                  </a:lnTo>
                  <a:lnTo>
                    <a:pt x="106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18" y="52"/>
                  </a:lnTo>
                  <a:lnTo>
                    <a:pt x="24" y="56"/>
                  </a:lnTo>
                  <a:lnTo>
                    <a:pt x="3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96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30" y="6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90" y="84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94" y="88"/>
                  </a:lnTo>
                  <a:lnTo>
                    <a:pt x="188" y="96"/>
                  </a:lnTo>
                  <a:lnTo>
                    <a:pt x="184" y="110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42"/>
                  </a:lnTo>
                  <a:lnTo>
                    <a:pt x="182" y="154"/>
                  </a:lnTo>
                  <a:lnTo>
                    <a:pt x="186" y="168"/>
                  </a:lnTo>
                  <a:lnTo>
                    <a:pt x="190" y="180"/>
                  </a:lnTo>
                  <a:lnTo>
                    <a:pt x="196" y="192"/>
                  </a:lnTo>
                  <a:lnTo>
                    <a:pt x="202" y="202"/>
                  </a:lnTo>
                  <a:lnTo>
                    <a:pt x="208" y="208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24" y="214"/>
                  </a:lnTo>
                  <a:lnTo>
                    <a:pt x="230" y="21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44" y="224"/>
                  </a:lnTo>
                  <a:lnTo>
                    <a:pt x="254" y="232"/>
                  </a:lnTo>
                  <a:lnTo>
                    <a:pt x="262" y="236"/>
                  </a:lnTo>
                  <a:lnTo>
                    <a:pt x="270" y="238"/>
                  </a:lnTo>
                  <a:lnTo>
                    <a:pt x="270" y="238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300" y="248"/>
                  </a:lnTo>
                  <a:lnTo>
                    <a:pt x="312" y="254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26" y="258"/>
                  </a:lnTo>
                  <a:lnTo>
                    <a:pt x="344" y="262"/>
                  </a:lnTo>
                  <a:lnTo>
                    <a:pt x="362" y="264"/>
                  </a:lnTo>
                  <a:lnTo>
                    <a:pt x="372" y="264"/>
                  </a:lnTo>
                  <a:lnTo>
                    <a:pt x="380" y="264"/>
                  </a:lnTo>
                  <a:lnTo>
                    <a:pt x="388" y="260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6" y="246"/>
                  </a:lnTo>
                  <a:lnTo>
                    <a:pt x="396" y="240"/>
                  </a:lnTo>
                  <a:lnTo>
                    <a:pt x="394" y="234"/>
                  </a:lnTo>
                  <a:lnTo>
                    <a:pt x="390" y="228"/>
                  </a:lnTo>
                  <a:lnTo>
                    <a:pt x="382" y="222"/>
                  </a:lnTo>
                  <a:lnTo>
                    <a:pt x="378" y="220"/>
                  </a:lnTo>
                  <a:lnTo>
                    <a:pt x="378" y="220"/>
                  </a:lnTo>
                  <a:lnTo>
                    <a:pt x="386" y="220"/>
                  </a:lnTo>
                  <a:lnTo>
                    <a:pt x="404" y="222"/>
                  </a:lnTo>
                  <a:lnTo>
                    <a:pt x="432" y="220"/>
                  </a:lnTo>
                  <a:lnTo>
                    <a:pt x="446" y="218"/>
                  </a:lnTo>
                  <a:lnTo>
                    <a:pt x="462" y="214"/>
                  </a:lnTo>
                  <a:lnTo>
                    <a:pt x="462" y="214"/>
                  </a:lnTo>
                  <a:lnTo>
                    <a:pt x="476" y="208"/>
                  </a:lnTo>
                  <a:lnTo>
                    <a:pt x="488" y="204"/>
                  </a:lnTo>
                  <a:lnTo>
                    <a:pt x="498" y="196"/>
                  </a:lnTo>
                  <a:lnTo>
                    <a:pt x="508" y="190"/>
                  </a:lnTo>
                  <a:lnTo>
                    <a:pt x="514" y="182"/>
                  </a:lnTo>
                  <a:lnTo>
                    <a:pt x="520" y="172"/>
                  </a:lnTo>
                  <a:lnTo>
                    <a:pt x="522" y="164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28" y="140"/>
                  </a:lnTo>
                  <a:lnTo>
                    <a:pt x="528" y="126"/>
                  </a:lnTo>
                  <a:lnTo>
                    <a:pt x="528" y="114"/>
                  </a:lnTo>
                  <a:lnTo>
                    <a:pt x="526" y="104"/>
                  </a:lnTo>
                  <a:lnTo>
                    <a:pt x="522" y="94"/>
                  </a:lnTo>
                  <a:lnTo>
                    <a:pt x="518" y="84"/>
                  </a:lnTo>
                  <a:lnTo>
                    <a:pt x="512" y="74"/>
                  </a:lnTo>
                  <a:lnTo>
                    <a:pt x="504" y="66"/>
                  </a:lnTo>
                  <a:lnTo>
                    <a:pt x="488" y="52"/>
                  </a:lnTo>
                  <a:lnTo>
                    <a:pt x="468" y="40"/>
                  </a:lnTo>
                  <a:lnTo>
                    <a:pt x="446" y="30"/>
                  </a:lnTo>
                  <a:lnTo>
                    <a:pt x="422" y="22"/>
                  </a:lnTo>
                  <a:lnTo>
                    <a:pt x="396" y="16"/>
                  </a:lnTo>
                  <a:lnTo>
                    <a:pt x="370" y="10"/>
                  </a:lnTo>
                  <a:lnTo>
                    <a:pt x="344" y="8"/>
                  </a:lnTo>
                  <a:lnTo>
                    <a:pt x="318" y="6"/>
                  </a:lnTo>
                  <a:lnTo>
                    <a:pt x="268" y="4"/>
                  </a:lnTo>
                  <a:lnTo>
                    <a:pt x="230" y="6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8"/>
            <p:cNvSpPr>
              <a:spLocks/>
            </p:cNvSpPr>
            <p:nvPr/>
          </p:nvSpPr>
          <p:spPr bwMode="auto">
            <a:xfrm>
              <a:off x="10116735" y="5219551"/>
              <a:ext cx="542925" cy="212725"/>
            </a:xfrm>
            <a:custGeom>
              <a:avLst/>
              <a:gdLst>
                <a:gd name="T0" fmla="*/ 58 w 342"/>
                <a:gd name="T1" fmla="*/ 30 h 134"/>
                <a:gd name="T2" fmla="*/ 62 w 342"/>
                <a:gd name="T3" fmla="*/ 60 h 134"/>
                <a:gd name="T4" fmla="*/ 66 w 342"/>
                <a:gd name="T5" fmla="*/ 68 h 134"/>
                <a:gd name="T6" fmla="*/ 78 w 342"/>
                <a:gd name="T7" fmla="*/ 74 h 134"/>
                <a:gd name="T8" fmla="*/ 102 w 342"/>
                <a:gd name="T9" fmla="*/ 74 h 134"/>
                <a:gd name="T10" fmla="*/ 114 w 342"/>
                <a:gd name="T11" fmla="*/ 70 h 134"/>
                <a:gd name="T12" fmla="*/ 122 w 342"/>
                <a:gd name="T13" fmla="*/ 84 h 134"/>
                <a:gd name="T14" fmla="*/ 136 w 342"/>
                <a:gd name="T15" fmla="*/ 94 h 134"/>
                <a:gd name="T16" fmla="*/ 150 w 342"/>
                <a:gd name="T17" fmla="*/ 96 h 134"/>
                <a:gd name="T18" fmla="*/ 166 w 342"/>
                <a:gd name="T19" fmla="*/ 90 h 134"/>
                <a:gd name="T20" fmla="*/ 172 w 342"/>
                <a:gd name="T21" fmla="*/ 84 h 134"/>
                <a:gd name="T22" fmla="*/ 178 w 342"/>
                <a:gd name="T23" fmla="*/ 72 h 134"/>
                <a:gd name="T24" fmla="*/ 186 w 342"/>
                <a:gd name="T25" fmla="*/ 68 h 134"/>
                <a:gd name="T26" fmla="*/ 210 w 342"/>
                <a:gd name="T27" fmla="*/ 64 h 134"/>
                <a:gd name="T28" fmla="*/ 232 w 342"/>
                <a:gd name="T29" fmla="*/ 60 h 134"/>
                <a:gd name="T30" fmla="*/ 282 w 342"/>
                <a:gd name="T31" fmla="*/ 42 h 134"/>
                <a:gd name="T32" fmla="*/ 320 w 342"/>
                <a:gd name="T33" fmla="*/ 30 h 134"/>
                <a:gd name="T34" fmla="*/ 332 w 342"/>
                <a:gd name="T35" fmla="*/ 30 h 134"/>
                <a:gd name="T36" fmla="*/ 342 w 342"/>
                <a:gd name="T37" fmla="*/ 34 h 134"/>
                <a:gd name="T38" fmla="*/ 330 w 342"/>
                <a:gd name="T39" fmla="*/ 56 h 134"/>
                <a:gd name="T40" fmla="*/ 316 w 342"/>
                <a:gd name="T41" fmla="*/ 70 h 134"/>
                <a:gd name="T42" fmla="*/ 282 w 342"/>
                <a:gd name="T43" fmla="*/ 84 h 134"/>
                <a:gd name="T44" fmla="*/ 266 w 342"/>
                <a:gd name="T45" fmla="*/ 88 h 134"/>
                <a:gd name="T46" fmla="*/ 224 w 342"/>
                <a:gd name="T47" fmla="*/ 92 h 134"/>
                <a:gd name="T48" fmla="*/ 198 w 342"/>
                <a:gd name="T49" fmla="*/ 90 h 134"/>
                <a:gd name="T50" fmla="*/ 202 w 342"/>
                <a:gd name="T51" fmla="*/ 92 h 134"/>
                <a:gd name="T52" fmla="*/ 214 w 342"/>
                <a:gd name="T53" fmla="*/ 104 h 134"/>
                <a:gd name="T54" fmla="*/ 216 w 342"/>
                <a:gd name="T55" fmla="*/ 116 h 134"/>
                <a:gd name="T56" fmla="*/ 214 w 342"/>
                <a:gd name="T57" fmla="*/ 124 h 134"/>
                <a:gd name="T58" fmla="*/ 200 w 342"/>
                <a:gd name="T59" fmla="*/ 134 h 134"/>
                <a:gd name="T60" fmla="*/ 182 w 342"/>
                <a:gd name="T61" fmla="*/ 134 h 134"/>
                <a:gd name="T62" fmla="*/ 146 w 342"/>
                <a:gd name="T63" fmla="*/ 128 h 134"/>
                <a:gd name="T64" fmla="*/ 138 w 342"/>
                <a:gd name="T65" fmla="*/ 126 h 134"/>
                <a:gd name="T66" fmla="*/ 120 w 342"/>
                <a:gd name="T67" fmla="*/ 118 h 134"/>
                <a:gd name="T68" fmla="*/ 112 w 342"/>
                <a:gd name="T69" fmla="*/ 108 h 134"/>
                <a:gd name="T70" fmla="*/ 90 w 342"/>
                <a:gd name="T71" fmla="*/ 108 h 134"/>
                <a:gd name="T72" fmla="*/ 82 w 342"/>
                <a:gd name="T73" fmla="*/ 106 h 134"/>
                <a:gd name="T74" fmla="*/ 64 w 342"/>
                <a:gd name="T75" fmla="*/ 94 h 134"/>
                <a:gd name="T76" fmla="*/ 54 w 342"/>
                <a:gd name="T77" fmla="*/ 84 h 134"/>
                <a:gd name="T78" fmla="*/ 50 w 342"/>
                <a:gd name="T79" fmla="*/ 84 h 134"/>
                <a:gd name="T80" fmla="*/ 34 w 342"/>
                <a:gd name="T81" fmla="*/ 82 h 134"/>
                <a:gd name="T82" fmla="*/ 28 w 342"/>
                <a:gd name="T83" fmla="*/ 78 h 134"/>
                <a:gd name="T84" fmla="*/ 16 w 342"/>
                <a:gd name="T85" fmla="*/ 62 h 134"/>
                <a:gd name="T86" fmla="*/ 6 w 342"/>
                <a:gd name="T87" fmla="*/ 38 h 134"/>
                <a:gd name="T88" fmla="*/ 0 w 342"/>
                <a:gd name="T89" fmla="*/ 12 h 134"/>
                <a:gd name="T90" fmla="*/ 0 w 342"/>
                <a:gd name="T91" fmla="*/ 0 h 134"/>
                <a:gd name="T92" fmla="*/ 0 w 342"/>
                <a:gd name="T93" fmla="*/ 0 h 134"/>
                <a:gd name="T94" fmla="*/ 8 w 342"/>
                <a:gd name="T95" fmla="*/ 16 h 134"/>
                <a:gd name="T96" fmla="*/ 12 w 342"/>
                <a:gd name="T97" fmla="*/ 22 h 134"/>
                <a:gd name="T98" fmla="*/ 34 w 342"/>
                <a:gd name="T99" fmla="*/ 30 h 134"/>
                <a:gd name="T100" fmla="*/ 58 w 342"/>
                <a:gd name="T101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134">
                  <a:moveTo>
                    <a:pt x="58" y="30"/>
                  </a:moveTo>
                  <a:lnTo>
                    <a:pt x="58" y="30"/>
                  </a:lnTo>
                  <a:lnTo>
                    <a:pt x="58" y="50"/>
                  </a:lnTo>
                  <a:lnTo>
                    <a:pt x="62" y="6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2" y="72"/>
                  </a:lnTo>
                  <a:lnTo>
                    <a:pt x="78" y="74"/>
                  </a:lnTo>
                  <a:lnTo>
                    <a:pt x="90" y="76"/>
                  </a:lnTo>
                  <a:lnTo>
                    <a:pt x="102" y="74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2" y="84"/>
                  </a:lnTo>
                  <a:lnTo>
                    <a:pt x="128" y="90"/>
                  </a:lnTo>
                  <a:lnTo>
                    <a:pt x="136" y="94"/>
                  </a:lnTo>
                  <a:lnTo>
                    <a:pt x="142" y="96"/>
                  </a:lnTo>
                  <a:lnTo>
                    <a:pt x="150" y="96"/>
                  </a:lnTo>
                  <a:lnTo>
                    <a:pt x="158" y="94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72" y="84"/>
                  </a:lnTo>
                  <a:lnTo>
                    <a:pt x="174" y="78"/>
                  </a:lnTo>
                  <a:lnTo>
                    <a:pt x="178" y="7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8" y="66"/>
                  </a:lnTo>
                  <a:lnTo>
                    <a:pt x="210" y="64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56" y="52"/>
                  </a:lnTo>
                  <a:lnTo>
                    <a:pt x="282" y="42"/>
                  </a:lnTo>
                  <a:lnTo>
                    <a:pt x="308" y="32"/>
                  </a:lnTo>
                  <a:lnTo>
                    <a:pt x="320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36" y="50"/>
                  </a:lnTo>
                  <a:lnTo>
                    <a:pt x="330" y="56"/>
                  </a:lnTo>
                  <a:lnTo>
                    <a:pt x="324" y="64"/>
                  </a:lnTo>
                  <a:lnTo>
                    <a:pt x="316" y="70"/>
                  </a:lnTo>
                  <a:lnTo>
                    <a:pt x="306" y="74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66" y="88"/>
                  </a:lnTo>
                  <a:lnTo>
                    <a:pt x="252" y="90"/>
                  </a:lnTo>
                  <a:lnTo>
                    <a:pt x="224" y="92"/>
                  </a:lnTo>
                  <a:lnTo>
                    <a:pt x="206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202" y="92"/>
                  </a:lnTo>
                  <a:lnTo>
                    <a:pt x="210" y="98"/>
                  </a:lnTo>
                  <a:lnTo>
                    <a:pt x="214" y="104"/>
                  </a:lnTo>
                  <a:lnTo>
                    <a:pt x="216" y="110"/>
                  </a:lnTo>
                  <a:lnTo>
                    <a:pt x="216" y="11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08" y="130"/>
                  </a:lnTo>
                  <a:lnTo>
                    <a:pt x="200" y="134"/>
                  </a:lnTo>
                  <a:lnTo>
                    <a:pt x="192" y="134"/>
                  </a:lnTo>
                  <a:lnTo>
                    <a:pt x="182" y="134"/>
                  </a:lnTo>
                  <a:lnTo>
                    <a:pt x="164" y="132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38" y="126"/>
                  </a:lnTo>
                  <a:lnTo>
                    <a:pt x="132" y="124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0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4" y="102"/>
                  </a:lnTo>
                  <a:lnTo>
                    <a:pt x="64" y="94"/>
                  </a:lnTo>
                  <a:lnTo>
                    <a:pt x="56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78"/>
                  </a:lnTo>
                  <a:lnTo>
                    <a:pt x="22" y="72"/>
                  </a:lnTo>
                  <a:lnTo>
                    <a:pt x="16" y="62"/>
                  </a:lnTo>
                  <a:lnTo>
                    <a:pt x="10" y="50"/>
                  </a:lnTo>
                  <a:lnTo>
                    <a:pt x="6" y="38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4" y="26"/>
                  </a:lnTo>
                  <a:lnTo>
                    <a:pt x="34" y="30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10192935" y="5175101"/>
              <a:ext cx="63500" cy="184150"/>
            </a:xfrm>
            <a:custGeom>
              <a:avLst/>
              <a:gdLst>
                <a:gd name="T0" fmla="*/ 40 w 40"/>
                <a:gd name="T1" fmla="*/ 0 h 116"/>
                <a:gd name="T2" fmla="*/ 40 w 40"/>
                <a:gd name="T3" fmla="*/ 0 h 116"/>
                <a:gd name="T4" fmla="*/ 34 w 40"/>
                <a:gd name="T5" fmla="*/ 6 h 116"/>
                <a:gd name="T6" fmla="*/ 20 w 40"/>
                <a:gd name="T7" fmla="*/ 22 h 116"/>
                <a:gd name="T8" fmla="*/ 14 w 40"/>
                <a:gd name="T9" fmla="*/ 32 h 116"/>
                <a:gd name="T10" fmla="*/ 6 w 40"/>
                <a:gd name="T11" fmla="*/ 44 h 116"/>
                <a:gd name="T12" fmla="*/ 2 w 40"/>
                <a:gd name="T13" fmla="*/ 54 h 116"/>
                <a:gd name="T14" fmla="*/ 0 w 40"/>
                <a:gd name="T15" fmla="*/ 66 h 116"/>
                <a:gd name="T16" fmla="*/ 0 w 40"/>
                <a:gd name="T17" fmla="*/ 66 h 116"/>
                <a:gd name="T18" fmla="*/ 0 w 40"/>
                <a:gd name="T19" fmla="*/ 96 h 116"/>
                <a:gd name="T20" fmla="*/ 0 w 40"/>
                <a:gd name="T21" fmla="*/ 106 h 116"/>
                <a:gd name="T22" fmla="*/ 2 w 40"/>
                <a:gd name="T23" fmla="*/ 110 h 116"/>
                <a:gd name="T24" fmla="*/ 2 w 40"/>
                <a:gd name="T25" fmla="*/ 110 h 116"/>
                <a:gd name="T26" fmla="*/ 8 w 40"/>
                <a:gd name="T27" fmla="*/ 116 h 116"/>
                <a:gd name="T28" fmla="*/ 8 w 40"/>
                <a:gd name="T29" fmla="*/ 116 h 116"/>
                <a:gd name="T30" fmla="*/ 8 w 40"/>
                <a:gd name="T31" fmla="*/ 116 h 116"/>
                <a:gd name="T32" fmla="*/ 6 w 40"/>
                <a:gd name="T33" fmla="*/ 90 h 116"/>
                <a:gd name="T34" fmla="*/ 6 w 40"/>
                <a:gd name="T35" fmla="*/ 70 h 116"/>
                <a:gd name="T36" fmla="*/ 6 w 40"/>
                <a:gd name="T37" fmla="*/ 60 h 116"/>
                <a:gd name="T38" fmla="*/ 8 w 40"/>
                <a:gd name="T39" fmla="*/ 52 h 116"/>
                <a:gd name="T40" fmla="*/ 8 w 40"/>
                <a:gd name="T41" fmla="*/ 52 h 116"/>
                <a:gd name="T42" fmla="*/ 16 w 40"/>
                <a:gd name="T43" fmla="*/ 38 h 116"/>
                <a:gd name="T44" fmla="*/ 26 w 40"/>
                <a:gd name="T45" fmla="*/ 20 h 116"/>
                <a:gd name="T46" fmla="*/ 40 w 40"/>
                <a:gd name="T47" fmla="*/ 0 h 116"/>
                <a:gd name="T48" fmla="*/ 40 w 40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6">
                  <a:moveTo>
                    <a:pt x="40" y="0"/>
                  </a:moveTo>
                  <a:lnTo>
                    <a:pt x="40" y="0"/>
                  </a:lnTo>
                  <a:lnTo>
                    <a:pt x="34" y="6"/>
                  </a:lnTo>
                  <a:lnTo>
                    <a:pt x="20" y="22"/>
                  </a:lnTo>
                  <a:lnTo>
                    <a:pt x="14" y="32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90"/>
                  </a:lnTo>
                  <a:lnTo>
                    <a:pt x="6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10275485" y="5260826"/>
              <a:ext cx="66675" cy="136525"/>
            </a:xfrm>
            <a:custGeom>
              <a:avLst/>
              <a:gdLst>
                <a:gd name="T0" fmla="*/ 42 w 42"/>
                <a:gd name="T1" fmla="*/ 0 h 86"/>
                <a:gd name="T2" fmla="*/ 42 w 42"/>
                <a:gd name="T3" fmla="*/ 0 h 86"/>
                <a:gd name="T4" fmla="*/ 24 w 42"/>
                <a:gd name="T5" fmla="*/ 18 h 86"/>
                <a:gd name="T6" fmla="*/ 10 w 42"/>
                <a:gd name="T7" fmla="*/ 36 h 86"/>
                <a:gd name="T8" fmla="*/ 4 w 42"/>
                <a:gd name="T9" fmla="*/ 44 h 86"/>
                <a:gd name="T10" fmla="*/ 2 w 42"/>
                <a:gd name="T11" fmla="*/ 52 h 86"/>
                <a:gd name="T12" fmla="*/ 2 w 42"/>
                <a:gd name="T13" fmla="*/ 52 h 86"/>
                <a:gd name="T14" fmla="*/ 0 w 42"/>
                <a:gd name="T15" fmla="*/ 58 h 86"/>
                <a:gd name="T16" fmla="*/ 0 w 42"/>
                <a:gd name="T17" fmla="*/ 66 h 86"/>
                <a:gd name="T18" fmla="*/ 4 w 42"/>
                <a:gd name="T19" fmla="*/ 78 h 86"/>
                <a:gd name="T20" fmla="*/ 8 w 42"/>
                <a:gd name="T21" fmla="*/ 86 h 86"/>
                <a:gd name="T22" fmla="*/ 10 w 42"/>
                <a:gd name="T23" fmla="*/ 86 h 86"/>
                <a:gd name="T24" fmla="*/ 12 w 42"/>
                <a:gd name="T25" fmla="*/ 86 h 86"/>
                <a:gd name="T26" fmla="*/ 12 w 42"/>
                <a:gd name="T27" fmla="*/ 86 h 86"/>
                <a:gd name="T28" fmla="*/ 14 w 42"/>
                <a:gd name="T29" fmla="*/ 84 h 86"/>
                <a:gd name="T30" fmla="*/ 14 w 42"/>
                <a:gd name="T31" fmla="*/ 80 h 86"/>
                <a:gd name="T32" fmla="*/ 12 w 42"/>
                <a:gd name="T33" fmla="*/ 72 h 86"/>
                <a:gd name="T34" fmla="*/ 10 w 42"/>
                <a:gd name="T35" fmla="*/ 60 h 86"/>
                <a:gd name="T36" fmla="*/ 12 w 42"/>
                <a:gd name="T37" fmla="*/ 52 h 86"/>
                <a:gd name="T38" fmla="*/ 14 w 42"/>
                <a:gd name="T39" fmla="*/ 44 h 86"/>
                <a:gd name="T40" fmla="*/ 14 w 42"/>
                <a:gd name="T41" fmla="*/ 44 h 86"/>
                <a:gd name="T42" fmla="*/ 22 w 42"/>
                <a:gd name="T43" fmla="*/ 28 h 86"/>
                <a:gd name="T44" fmla="*/ 32 w 42"/>
                <a:gd name="T45" fmla="*/ 14 h 86"/>
                <a:gd name="T46" fmla="*/ 42 w 42"/>
                <a:gd name="T47" fmla="*/ 0 h 86"/>
                <a:gd name="T48" fmla="*/ 42 w 42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6">
                  <a:moveTo>
                    <a:pt x="42" y="0"/>
                  </a:moveTo>
                  <a:lnTo>
                    <a:pt x="42" y="0"/>
                  </a:lnTo>
                  <a:lnTo>
                    <a:pt x="24" y="18"/>
                  </a:lnTo>
                  <a:lnTo>
                    <a:pt x="10" y="36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2" y="72"/>
                  </a:lnTo>
                  <a:lnTo>
                    <a:pt x="10" y="60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2" y="28"/>
                  </a:lnTo>
                  <a:lnTo>
                    <a:pt x="32" y="1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9837335" y="5073501"/>
              <a:ext cx="342900" cy="76200"/>
            </a:xfrm>
            <a:custGeom>
              <a:avLst/>
              <a:gdLst>
                <a:gd name="T0" fmla="*/ 116 w 216"/>
                <a:gd name="T1" fmla="*/ 0 h 48"/>
                <a:gd name="T2" fmla="*/ 116 w 216"/>
                <a:gd name="T3" fmla="*/ 0 h 48"/>
                <a:gd name="T4" fmla="*/ 128 w 216"/>
                <a:gd name="T5" fmla="*/ 2 h 48"/>
                <a:gd name="T6" fmla="*/ 142 w 216"/>
                <a:gd name="T7" fmla="*/ 6 h 48"/>
                <a:gd name="T8" fmla="*/ 166 w 216"/>
                <a:gd name="T9" fmla="*/ 12 h 48"/>
                <a:gd name="T10" fmla="*/ 166 w 216"/>
                <a:gd name="T11" fmla="*/ 12 h 48"/>
                <a:gd name="T12" fmla="*/ 178 w 216"/>
                <a:gd name="T13" fmla="*/ 14 h 48"/>
                <a:gd name="T14" fmla="*/ 192 w 216"/>
                <a:gd name="T15" fmla="*/ 16 h 48"/>
                <a:gd name="T16" fmla="*/ 206 w 216"/>
                <a:gd name="T17" fmla="*/ 18 h 48"/>
                <a:gd name="T18" fmla="*/ 212 w 216"/>
                <a:gd name="T19" fmla="*/ 20 h 48"/>
                <a:gd name="T20" fmla="*/ 216 w 216"/>
                <a:gd name="T21" fmla="*/ 22 h 48"/>
                <a:gd name="T22" fmla="*/ 216 w 216"/>
                <a:gd name="T23" fmla="*/ 22 h 48"/>
                <a:gd name="T24" fmla="*/ 212 w 216"/>
                <a:gd name="T25" fmla="*/ 30 h 48"/>
                <a:gd name="T26" fmla="*/ 206 w 216"/>
                <a:gd name="T27" fmla="*/ 36 h 48"/>
                <a:gd name="T28" fmla="*/ 192 w 216"/>
                <a:gd name="T29" fmla="*/ 48 h 48"/>
                <a:gd name="T30" fmla="*/ 192 w 216"/>
                <a:gd name="T31" fmla="*/ 48 h 48"/>
                <a:gd name="T32" fmla="*/ 192 w 216"/>
                <a:gd name="T33" fmla="*/ 46 h 48"/>
                <a:gd name="T34" fmla="*/ 192 w 216"/>
                <a:gd name="T35" fmla="*/ 46 h 48"/>
                <a:gd name="T36" fmla="*/ 186 w 216"/>
                <a:gd name="T37" fmla="*/ 46 h 48"/>
                <a:gd name="T38" fmla="*/ 164 w 216"/>
                <a:gd name="T39" fmla="*/ 40 h 48"/>
                <a:gd name="T40" fmla="*/ 164 w 216"/>
                <a:gd name="T41" fmla="*/ 40 h 48"/>
                <a:gd name="T42" fmla="*/ 126 w 216"/>
                <a:gd name="T43" fmla="*/ 30 h 48"/>
                <a:gd name="T44" fmla="*/ 106 w 216"/>
                <a:gd name="T45" fmla="*/ 22 h 48"/>
                <a:gd name="T46" fmla="*/ 106 w 216"/>
                <a:gd name="T47" fmla="*/ 22 h 48"/>
                <a:gd name="T48" fmla="*/ 92 w 216"/>
                <a:gd name="T49" fmla="*/ 22 h 48"/>
                <a:gd name="T50" fmla="*/ 38 w 216"/>
                <a:gd name="T51" fmla="*/ 20 h 48"/>
                <a:gd name="T52" fmla="*/ 38 w 216"/>
                <a:gd name="T53" fmla="*/ 20 h 48"/>
                <a:gd name="T54" fmla="*/ 24 w 216"/>
                <a:gd name="T55" fmla="*/ 18 h 48"/>
                <a:gd name="T56" fmla="*/ 14 w 216"/>
                <a:gd name="T57" fmla="*/ 14 h 48"/>
                <a:gd name="T58" fmla="*/ 6 w 216"/>
                <a:gd name="T59" fmla="*/ 8 h 48"/>
                <a:gd name="T60" fmla="*/ 0 w 216"/>
                <a:gd name="T61" fmla="*/ 0 h 48"/>
                <a:gd name="T62" fmla="*/ 0 w 216"/>
                <a:gd name="T63" fmla="*/ 0 h 48"/>
                <a:gd name="T64" fmla="*/ 14 w 216"/>
                <a:gd name="T65" fmla="*/ 4 h 48"/>
                <a:gd name="T66" fmla="*/ 14 w 216"/>
                <a:gd name="T67" fmla="*/ 4 h 48"/>
                <a:gd name="T68" fmla="*/ 40 w 216"/>
                <a:gd name="T69" fmla="*/ 4 h 48"/>
                <a:gd name="T70" fmla="*/ 66 w 216"/>
                <a:gd name="T71" fmla="*/ 2 h 48"/>
                <a:gd name="T72" fmla="*/ 90 w 216"/>
                <a:gd name="T73" fmla="*/ 0 h 48"/>
                <a:gd name="T74" fmla="*/ 116 w 216"/>
                <a:gd name="T75" fmla="*/ 0 h 48"/>
                <a:gd name="T76" fmla="*/ 116 w 216"/>
                <a:gd name="T7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" h="48">
                  <a:moveTo>
                    <a:pt x="116" y="0"/>
                  </a:moveTo>
                  <a:lnTo>
                    <a:pt x="116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78" y="14"/>
                  </a:lnTo>
                  <a:lnTo>
                    <a:pt x="192" y="16"/>
                  </a:lnTo>
                  <a:lnTo>
                    <a:pt x="206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2" y="30"/>
                  </a:lnTo>
                  <a:lnTo>
                    <a:pt x="206" y="3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86" y="4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26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4" y="18"/>
                  </a:lnTo>
                  <a:lnTo>
                    <a:pt x="14" y="14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40" y="4"/>
                  </a:lnTo>
                  <a:lnTo>
                    <a:pt x="66" y="2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145218453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163 -0.20601 L 0.09756 -0.26382 C 0.04149 -0.27884 -0.02987 -0.2622 -0.09879 -0.2252 C -0.17553 -0.18358 -0.2323 -0.1304 -0.26424 -0.06936 L -0.41945 0.2148 " pathEditMode="relative" rAng="-1319468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00608" y="19305"/>
            <a:ext cx="8229600" cy="1143000"/>
          </a:xfrm>
        </p:spPr>
        <p:txBody>
          <a:bodyPr/>
          <a:lstStyle/>
          <a:p>
            <a:r>
              <a:rPr lang="pt-BR" dirty="0" smtClean="0"/>
              <a:t>Membros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9231477"/>
              </p:ext>
            </p:extLst>
          </p:nvPr>
        </p:nvGraphicFramePr>
        <p:xfrm>
          <a:off x="0" y="1340768"/>
          <a:ext cx="3888432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7598277"/>
              </p:ext>
            </p:extLst>
          </p:nvPr>
        </p:nvGraphicFramePr>
        <p:xfrm>
          <a:off x="3995936" y="1916832"/>
          <a:ext cx="5040560" cy="3312368"/>
        </p:xfrm>
        <a:graphic>
          <a:graphicData uri="http://schemas.openxmlformats.org/drawingml/2006/table">
            <a:tbl>
              <a:tblPr/>
              <a:tblGrid>
                <a:gridCol w="5040560"/>
              </a:tblGrid>
              <a:tr h="247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Controladoria Geral do Município de Manaus – AM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Controladoria Geral do Município de Salvador – BA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Controladoria Geral do Município de Goiânia – GO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Controladoria Geral do Município de São Luís – 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Secretaria Municipal de Planejamento, Finanças e Controle – 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Controladoria Geral do Município de Cuiabá – 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Controladoria Geral do Município de Ibirité – 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Controladoria do Município de Curitiba – 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Controladoria Geral de Controle Interno de Teresina – 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Secretaria Municipal da Fazenda de Porto Alegre – RS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Controladoria Geral do Município de Boa Vista – 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Secretaria de Controle Interno do Município de Aracaju – 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Secretaria de Transparência e Controle Interno – 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220072" y="141277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Membros não filiados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409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296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5545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Z:\Diretoria\Projeto PE CONACI\Painel de Controle\GT COPa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28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71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Z:\Diretoria\Projeto PE CONACI\Painel de Controle\gt agenda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65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Z:\Diretoria\Projeto PE CONACI\Painel de Controle\gt la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6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Z:\Diretoria\Projeto PE CONACI\Painel de Controle\GT ST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08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8408" cy="573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546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899592" y="17728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6000" dirty="0" smtClean="0"/>
              <a:t>Obrigado !!!</a:t>
            </a:r>
          </a:p>
        </p:txBody>
      </p:sp>
    </p:spTree>
    <p:extLst>
      <p:ext uri="{BB962C8B-B14F-4D97-AF65-F5344CB8AC3E}">
        <p14:creationId xmlns:p14="http://schemas.microsoft.com/office/powerpoint/2010/main" xmlns="" val="27436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00608" y="19305"/>
            <a:ext cx="8229600" cy="1143000"/>
          </a:xfrm>
        </p:spPr>
        <p:txBody>
          <a:bodyPr/>
          <a:lstStyle/>
          <a:p>
            <a:r>
              <a:rPr lang="pt-BR" dirty="0" smtClean="0"/>
              <a:t>Membros x Respostas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6644355"/>
              </p:ext>
            </p:extLst>
          </p:nvPr>
        </p:nvGraphicFramePr>
        <p:xfrm>
          <a:off x="1979712" y="1124744"/>
          <a:ext cx="54726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108293" y="2204864"/>
            <a:ext cx="3191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37 solicitações enviadas pelo GT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0288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540568" y="346646"/>
            <a:ext cx="7632848" cy="1210146"/>
          </a:xfrm>
        </p:spPr>
        <p:txBody>
          <a:bodyPr/>
          <a:lstStyle/>
          <a:p>
            <a:r>
              <a:rPr lang="pt-BR" dirty="0" smtClean="0"/>
              <a:t>Priorização das Agendas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0995454"/>
              </p:ext>
            </p:extLst>
          </p:nvPr>
        </p:nvGraphicFramePr>
        <p:xfrm>
          <a:off x="539552" y="1340768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288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pt-BR" dirty="0" smtClean="0"/>
              <a:t>Aplicação da Técnica S.W.O.T (F.O.F.A) </a:t>
            </a:r>
            <a:br>
              <a:rPr lang="pt-BR" dirty="0" smtClean="0"/>
            </a:br>
            <a:r>
              <a:rPr lang="pt-BR" dirty="0" smtClean="0"/>
              <a:t>Resultados Encontrados</a:t>
            </a:r>
          </a:p>
        </p:txBody>
      </p:sp>
    </p:spTree>
    <p:extLst>
      <p:ext uri="{BB962C8B-B14F-4D97-AF65-F5344CB8AC3E}">
        <p14:creationId xmlns:p14="http://schemas.microsoft.com/office/powerpoint/2010/main" xmlns="" val="19119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446449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600" dirty="0" smtClean="0">
                <a:solidFill>
                  <a:schemeClr val="tx1"/>
                </a:solidFill>
              </a:rPr>
              <a:t>Premissas: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>
              <a:solidFill>
                <a:schemeClr val="tx1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sz="2600" dirty="0" smtClean="0">
                <a:solidFill>
                  <a:schemeClr val="tx1"/>
                </a:solidFill>
              </a:rPr>
              <a:t>Não foi feito qualquer juízo de valor sobre as respostas;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sz="2600" dirty="0" smtClean="0">
                <a:solidFill>
                  <a:schemeClr val="tx1"/>
                </a:solidFill>
              </a:rPr>
              <a:t>Não houve alteração dos termos ou da frase utilizada na resposta, a menos que houvesse necessidade de contextualização;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sz="2600" dirty="0" smtClean="0">
                <a:solidFill>
                  <a:schemeClr val="tx1"/>
                </a:solidFill>
              </a:rPr>
              <a:t>A consolidação contêm todos os itens respondidos; 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sz="2600" dirty="0" smtClean="0">
                <a:solidFill>
                  <a:schemeClr val="tx1"/>
                </a:solidFill>
              </a:rPr>
              <a:t>Repetição ou coincidência de respostas foram agrupadas; 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pt-BR" sz="2600" dirty="0" smtClean="0">
                <a:solidFill>
                  <a:schemeClr val="tx1"/>
                </a:solidFill>
              </a:rPr>
              <a:t>Na consolidação das respostas, não houve identificação de quem relatou o problema.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1893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1865</Words>
  <Application>Microsoft Office PowerPoint</Application>
  <PresentationFormat>Apresentação na tela (4:3)</PresentationFormat>
  <Paragraphs>200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GT Planejamento Estratégico Ciclo 2014-2015</vt:lpstr>
      <vt:lpstr>Slide 2</vt:lpstr>
      <vt:lpstr>Slide 3</vt:lpstr>
      <vt:lpstr>Universo em análise</vt:lpstr>
      <vt:lpstr>Membros</vt:lpstr>
      <vt:lpstr>Membros x Respostas</vt:lpstr>
      <vt:lpstr>Priorização das Agendas</vt:lpstr>
      <vt:lpstr>Aplicação da Técnica S.W.O.T (F.O.F.A)  Resultados Encontrados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Sugestões de Melhorias</vt:lpstr>
      <vt:lpstr>Slide 17</vt:lpstr>
      <vt:lpstr>Slide 18</vt:lpstr>
      <vt:lpstr>Slide 19</vt:lpstr>
      <vt:lpstr>Slide 20</vt:lpstr>
      <vt:lpstr>Sugestão de Temas  (por Agenda)</vt:lpstr>
      <vt:lpstr>Slide 22</vt:lpstr>
      <vt:lpstr>Slide 23</vt:lpstr>
      <vt:lpstr>Slide 24</vt:lpstr>
      <vt:lpstr>Slide 25</vt:lpstr>
      <vt:lpstr>Slide 26</vt:lpstr>
      <vt:lpstr>Próximos Passos</vt:lpstr>
      <vt:lpstr>Slide 28</vt:lpstr>
      <vt:lpstr>Painel de Controle SCGE-PE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Lima</dc:creator>
  <cp:lastModifiedBy>cga-msramalho</cp:lastModifiedBy>
  <cp:revision>92</cp:revision>
  <cp:lastPrinted>2014-03-21T16:19:29Z</cp:lastPrinted>
  <dcterms:created xsi:type="dcterms:W3CDTF">2013-08-07T20:33:48Z</dcterms:created>
  <dcterms:modified xsi:type="dcterms:W3CDTF">2014-04-01T12:27:20Z</dcterms:modified>
</cp:coreProperties>
</file>