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309" r:id="rId4"/>
    <p:sldId id="306" r:id="rId5"/>
    <p:sldId id="319" r:id="rId6"/>
    <p:sldId id="317" r:id="rId7"/>
    <p:sldId id="292" r:id="rId8"/>
    <p:sldId id="310" r:id="rId9"/>
    <p:sldId id="313" r:id="rId10"/>
    <p:sldId id="314" r:id="rId11"/>
    <p:sldId id="315" r:id="rId12"/>
    <p:sldId id="316" r:id="rId13"/>
    <p:sldId id="318" r:id="rId14"/>
    <p:sldId id="296" r:id="rId15"/>
    <p:sldId id="312" r:id="rId16"/>
  </p:sldIdLst>
  <p:sldSz cx="9144000" cy="6858000" type="screen4x3"/>
  <p:notesSz cx="6921500" cy="9207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05AD6F0-6A50-4599-A29F-4CC23BC44D6F}">
          <p14:sldIdLst>
            <p14:sldId id="256"/>
            <p14:sldId id="297"/>
            <p14:sldId id="309"/>
            <p14:sldId id="306"/>
            <p14:sldId id="319"/>
            <p14:sldId id="317"/>
            <p14:sldId id="292"/>
            <p14:sldId id="310"/>
            <p14:sldId id="313"/>
            <p14:sldId id="314"/>
            <p14:sldId id="315"/>
            <p14:sldId id="316"/>
            <p14:sldId id="318"/>
            <p14:sldId id="296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0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1829" autoAdjust="0"/>
  </p:normalViewPr>
  <p:slideViewPr>
    <p:cSldViewPr>
      <p:cViewPr varScale="1">
        <p:scale>
          <a:sx n="35" d="100"/>
          <a:sy n="35" d="100"/>
        </p:scale>
        <p:origin x="153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02" y="-90"/>
      </p:cViewPr>
      <p:guideLst>
        <p:guide orient="horz" pos="2900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155968904143393"/>
          <c:y val="2.8956152467304628E-2"/>
          <c:w val="0.47382198438128309"/>
          <c:h val="0.90509843848195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Plan3!$J$37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Plan3!$I$38:$I$51</c:f>
              <c:strCache>
                <c:ptCount val="14"/>
                <c:pt idx="0">
                  <c:v>Relatório de Avaliação de Efetividade</c:v>
                </c:pt>
                <c:pt idx="1">
                  <c:v>Relatório de Avaliação do Impacto dos Programas Governamentais</c:v>
                </c:pt>
                <c:pt idx="2">
                  <c:v>Relatório de Pré-Auditoria</c:v>
                </c:pt>
                <c:pt idx="3">
                  <c:v>Outros</c:v>
                </c:pt>
                <c:pt idx="4">
                  <c:v>Carta de Recomendações</c:v>
                </c:pt>
                <c:pt idx="5">
                  <c:v>Material para disponibilizar em site</c:v>
                </c:pt>
                <c:pt idx="6">
                  <c:v>Nota de Auditoria</c:v>
                </c:pt>
                <c:pt idx="7">
                  <c:v>Certificado de Auditoria sobre Tomada de Contas Especial</c:v>
                </c:pt>
                <c:pt idx="8">
                  <c:v>Certificado de Auditoria</c:v>
                </c:pt>
                <c:pt idx="9">
                  <c:v>Relatório parcial de auditoria</c:v>
                </c:pt>
                <c:pt idx="10">
                  <c:v>Relatório de auditoria sobre Tomada de Contas Especial</c:v>
                </c:pt>
                <c:pt idx="11">
                  <c:v>Parecer Técnico</c:v>
                </c:pt>
                <c:pt idx="12">
                  <c:v>Nota Técnica</c:v>
                </c:pt>
                <c:pt idx="13">
                  <c:v>Relatório de auditoria</c:v>
                </c:pt>
              </c:strCache>
            </c:strRef>
          </c:cat>
          <c:val>
            <c:numRef>
              <c:f>Plan3!$J$38:$J$51</c:f>
              <c:numCache>
                <c:formatCode>0%</c:formatCode>
                <c:ptCount val="14"/>
                <c:pt idx="0">
                  <c:v>0.15384615384615385</c:v>
                </c:pt>
                <c:pt idx="1">
                  <c:v>0.19230769230769232</c:v>
                </c:pt>
                <c:pt idx="2">
                  <c:v>0.23076923076923078</c:v>
                </c:pt>
                <c:pt idx="3">
                  <c:v>0.26923076923076922</c:v>
                </c:pt>
                <c:pt idx="4">
                  <c:v>0.30769230769230771</c:v>
                </c:pt>
                <c:pt idx="5">
                  <c:v>0.30769230769230771</c:v>
                </c:pt>
                <c:pt idx="6">
                  <c:v>0.30769230769230771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0.53846153846153844</c:v>
                </c:pt>
                <c:pt idx="11">
                  <c:v>0.73076923076923073</c:v>
                </c:pt>
                <c:pt idx="12">
                  <c:v>0.84615384615384615</c:v>
                </c:pt>
                <c:pt idx="13">
                  <c:v>0.96153846153846156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95536"/>
        <c:axId val="173891616"/>
        <c:axId val="0"/>
      </c:bar3DChart>
      <c:catAx>
        <c:axId val="17389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173891616"/>
        <c:crosses val="autoZero"/>
        <c:auto val="1"/>
        <c:lblAlgn val="ctr"/>
        <c:lblOffset val="100"/>
        <c:noMultiLvlLbl val="0"/>
      </c:catAx>
      <c:valAx>
        <c:axId val="17389161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73895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Plan3!$J$85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Plan3!$I$86:$I$96</c:f>
              <c:strCache>
                <c:ptCount val="11"/>
                <c:pt idx="0">
                  <c:v>Outros</c:v>
                </c:pt>
                <c:pt idx="1">
                  <c:v>Poder Judiciário</c:v>
                </c:pt>
                <c:pt idx="2">
                  <c:v>Poder Legislativo</c:v>
                </c:pt>
                <c:pt idx="3">
                  <c:v>Procuradoria-Geral do Estado</c:v>
                </c:pt>
                <c:pt idx="4">
                  <c:v>Site do Órgão de Controle Interno</c:v>
                </c:pt>
                <c:pt idx="5">
                  <c:v>Site da Transparência</c:v>
                </c:pt>
                <c:pt idx="6">
                  <c:v>Ministério Público</c:v>
                </c:pt>
                <c:pt idx="7">
                  <c:v>Órgão ao qual a entidade auditada está vinculada</c:v>
                </c:pt>
                <c:pt idx="8">
                  <c:v>Chefe do Poder Executivo</c:v>
                </c:pt>
                <c:pt idx="9">
                  <c:v>Tribunal de Contas do Estado</c:v>
                </c:pt>
                <c:pt idx="10">
                  <c:v>Órgão ou entidade auditado</c:v>
                </c:pt>
              </c:strCache>
            </c:strRef>
          </c:cat>
          <c:val>
            <c:numRef>
              <c:f>Plan3!$J$86:$J$96</c:f>
              <c:numCache>
                <c:formatCode>0%</c:formatCode>
                <c:ptCount val="11"/>
                <c:pt idx="0">
                  <c:v>3.8461538461538464E-2</c:v>
                </c:pt>
                <c:pt idx="1">
                  <c:v>7.6923076923076927E-2</c:v>
                </c:pt>
                <c:pt idx="2">
                  <c:v>0.11538461538461539</c:v>
                </c:pt>
                <c:pt idx="3">
                  <c:v>0.34615384615384615</c:v>
                </c:pt>
                <c:pt idx="4">
                  <c:v>0.34615384615384615</c:v>
                </c:pt>
                <c:pt idx="5">
                  <c:v>0.38461538461538464</c:v>
                </c:pt>
                <c:pt idx="6">
                  <c:v>0.5</c:v>
                </c:pt>
                <c:pt idx="7">
                  <c:v>0.53846153846153844</c:v>
                </c:pt>
                <c:pt idx="8">
                  <c:v>0.80769230769230771</c:v>
                </c:pt>
                <c:pt idx="9">
                  <c:v>0.84615384615384615</c:v>
                </c:pt>
                <c:pt idx="10">
                  <c:v>0.96153846153846156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96712"/>
        <c:axId val="173892792"/>
        <c:axId val="0"/>
      </c:bar3DChart>
      <c:catAx>
        <c:axId val="173896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173892792"/>
        <c:crosses val="autoZero"/>
        <c:auto val="1"/>
        <c:lblAlgn val="ctr"/>
        <c:lblOffset val="100"/>
        <c:noMultiLvlLbl val="0"/>
      </c:catAx>
      <c:valAx>
        <c:axId val="1738927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73896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878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21125" y="0"/>
            <a:ext cx="299878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3F897-A4A0-4D3D-87CF-6F16BBB0985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45538"/>
            <a:ext cx="299878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21125" y="8745538"/>
            <a:ext cx="299878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F92FC-7415-457C-8F09-C00C49FE3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885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20581" y="0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6F6350A3-F1C4-40D4-9D59-3C90DFA3C76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2150" y="4373563"/>
            <a:ext cx="5537200" cy="4143375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20581" y="8745527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BE9C3662-A8BF-45A6-8183-5E9D55A81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6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8D6974-0FA8-47B7-93A8-22B90A24D613}" type="datetimeFigureOut">
              <a:rPr lang="pt-BR" smtClean="0"/>
              <a:t>17/03/2016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naci.org.br/wp-content/uploads/2012/05/DiretrizesparaControleInternonoSetorPublico.pd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forms/BqduS5LHw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forms/A6jOFYDbdQ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632848" cy="4536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DIAGNÓSTICO DO PERFIL DOS RECURSOS </a:t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HUMANOS, ESTRUTURA E FUNCIONAMENTO DOS </a:t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ÓRGÃOS DE CONTROLE INTERNO INTEGRANTES DO </a:t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CONACI</a:t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>ANO BASE 2016</a:t>
            </a:r>
          </a:p>
        </p:txBody>
      </p:sp>
    </p:spTree>
    <p:extLst>
      <p:ext uri="{BB962C8B-B14F-4D97-AF65-F5344CB8AC3E}">
        <p14:creationId xmlns:p14="http://schemas.microsoft.com/office/powerpoint/2010/main" val="315955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7768"/>
            <a:ext cx="6048672" cy="1143000"/>
          </a:xfrm>
        </p:spPr>
        <p:txBody>
          <a:bodyPr/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>
                <a:latin typeface="Arial" pitchFamily="34" charset="0"/>
                <a:cs typeface="Arial" pitchFamily="34" charset="0"/>
              </a:rPr>
            </a:br>
            <a:r>
              <a:rPr lang="pt-BR" sz="1800" dirty="0">
                <a:latin typeface="Arial" pitchFamily="34" charset="0"/>
                <a:cs typeface="Arial" pitchFamily="34" charset="0"/>
              </a:rPr>
              <a:t>Tabela 1 – Quantitativo de Servidores dos Órgãos Centrais de Controle por região e entes – Brasil –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2006/2012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400" dirty="0" smtClean="0">
                <a:latin typeface="Arial" pitchFamily="34" charset="0"/>
                <a:cs typeface="Arial" pitchFamily="34" charset="0"/>
              </a:rPr>
              <a:t>continuação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8718"/>
              </p:ext>
            </p:extLst>
          </p:nvPr>
        </p:nvGraphicFramePr>
        <p:xfrm>
          <a:off x="755576" y="1340768"/>
          <a:ext cx="7560841" cy="100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157"/>
                <a:gridCol w="1688343"/>
                <a:gridCol w="734062"/>
                <a:gridCol w="734062"/>
                <a:gridCol w="954281"/>
                <a:gridCol w="880874"/>
                <a:gridCol w="734062"/>
              </a:tblGrid>
              <a:tr h="100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REGIÃO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ENTE </a:t>
                      </a:r>
                      <a:endParaRPr lang="pt-BR" sz="10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effectLst/>
                        </a:rPr>
                        <a:t>FEDERATIVO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2009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2006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2012/2009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2012/2006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27234"/>
              </p:ext>
            </p:extLst>
          </p:nvPr>
        </p:nvGraphicFramePr>
        <p:xfrm>
          <a:off x="755577" y="2420888"/>
          <a:ext cx="7560838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008"/>
                <a:gridCol w="1654608"/>
                <a:gridCol w="742114"/>
                <a:gridCol w="772056"/>
                <a:gridCol w="881840"/>
                <a:gridCol w="881840"/>
                <a:gridCol w="828372"/>
              </a:tblGrid>
              <a:tr h="450050">
                <a:tc rowSpan="3">
                  <a:txBody>
                    <a:bodyPr/>
                    <a:lstStyle/>
                    <a:p>
                      <a:endParaRPr lang="pt-BR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Rio de Janeiro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131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55,95%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25,96%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01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Rio de Janeiro - Município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325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-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00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São Paulo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213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197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219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8,12%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-2,74%%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005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SUL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Paraná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00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Rio Grande do Sul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165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174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-5,17%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-17,50%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00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Santa Catarina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005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3083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2258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1750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36,54%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76,17%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7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/>
          <a:lstStyle/>
          <a:p>
            <a:r>
              <a:rPr lang="pt-BR" sz="1800" dirty="0">
                <a:latin typeface="Arial" pitchFamily="34" charset="0"/>
                <a:cs typeface="Arial" pitchFamily="34" charset="0"/>
              </a:rPr>
              <a:t>Tabela 2 – Distribuição por tipo de vínculo funcional –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Brasil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– 2012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1"/>
          <a:stretch/>
        </p:blipFill>
        <p:spPr bwMode="auto">
          <a:xfrm>
            <a:off x="-1260648" y="1412776"/>
            <a:ext cx="11491414" cy="378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8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/>
          <a:lstStyle/>
          <a:p>
            <a:r>
              <a:rPr lang="pt-BR" sz="1800" dirty="0">
                <a:latin typeface="Arial" pitchFamily="34" charset="0"/>
                <a:cs typeface="Arial" pitchFamily="34" charset="0"/>
              </a:rPr>
              <a:t>PRODUTOS GERADOS PELO ÓRGÃO DE CONTROLE  INTERNO (2011/12)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142619"/>
              </p:ext>
            </p:extLst>
          </p:nvPr>
        </p:nvGraphicFramePr>
        <p:xfrm>
          <a:off x="179512" y="1052736"/>
          <a:ext cx="8424936" cy="49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90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/>
          <a:lstStyle/>
          <a:p>
            <a:r>
              <a:rPr lang="pt-BR" sz="1800" dirty="0">
                <a:latin typeface="Arial" pitchFamily="34" charset="0"/>
                <a:cs typeface="Arial" pitchFamily="34" charset="0"/>
              </a:rPr>
              <a:t>DESTINO DOS PRODUTOS GERADOS PELO ÓRGÃO DE CONTROLE  INTERNO (2011/12)</a:t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658362"/>
              </p:ext>
            </p:extLst>
          </p:nvPr>
        </p:nvGraphicFramePr>
        <p:xfrm>
          <a:off x="539552" y="1124744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40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" y="188640"/>
            <a:ext cx="5770984" cy="1440160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Agradecimentos antecipados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424936" cy="4176464"/>
          </a:xfrm>
        </p:spPr>
        <p:txBody>
          <a:bodyPr>
            <a:norm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À Presidência do CONACI e aos seus membros pela confiança depositada;</a:t>
            </a: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Aos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responsáveis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pelas informações prestadas;</a:t>
            </a: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Aos participantes do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GT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àqueles que,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direta ou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indiretamente, contribuirão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o resultado final do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trabalho.</a:t>
            </a: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143000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Membros do GT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944616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4F81BD"/>
              </a:buClr>
            </a:pPr>
            <a:r>
              <a:rPr lang="pt-BR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Auditoria Geral do Estado </a:t>
            </a:r>
            <a:r>
              <a:rPr lang="pt-BR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 Rio de Janeiro </a:t>
            </a:r>
            <a:r>
              <a:rPr lang="pt-BR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(Coordenador)</a:t>
            </a:r>
          </a:p>
          <a:p>
            <a:pPr algn="just">
              <a:buClr>
                <a:srgbClr val="4F81BD"/>
              </a:buClr>
            </a:pP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EUGENIO </a:t>
            </a:r>
            <a:r>
              <a:rPr lang="pt-B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MANUEL </a:t>
            </a: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 SILVA MACHADO</a:t>
            </a:r>
          </a:p>
          <a:p>
            <a:pPr algn="just">
              <a:buClr>
                <a:srgbClr val="4F81BD"/>
              </a:buClr>
            </a:pP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pt-B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emachado@fazenda.rj.gov.br</a:t>
            </a:r>
            <a:endParaRPr lang="pt-BR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Clr>
                <a:srgbClr val="4F81BD"/>
              </a:buClr>
              <a:buNone/>
            </a:pPr>
            <a:endParaRPr lang="pt-BR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Auditoria Geral do Estado de Santa Catarina</a:t>
            </a:r>
          </a:p>
          <a:p>
            <a:pPr algn="just">
              <a:buClr>
                <a:srgbClr val="4F81BD"/>
              </a:buClr>
            </a:pPr>
            <a:r>
              <a:rPr lang="pt-B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AUGUSTO </a:t>
            </a: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PUHL PIAZZA</a:t>
            </a:r>
          </a:p>
          <a:p>
            <a:pPr algn="just">
              <a:buClr>
                <a:srgbClr val="4F81BD"/>
              </a:buClr>
            </a:pP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E-mails: </a:t>
            </a:r>
            <a:r>
              <a:rPr lang="pt-B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apiazza@sefaz.sc.gov.br</a:t>
            </a: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diag@sef.sc.gov.br</a:t>
            </a:r>
          </a:p>
          <a:p>
            <a:pPr algn="just">
              <a:buClr>
                <a:srgbClr val="4F81BD"/>
              </a:buClr>
            </a:pPr>
            <a:endParaRPr lang="pt-BR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Contadoria e Auditoria Geral do Estado do Rio </a:t>
            </a:r>
            <a:r>
              <a:rPr lang="pt-BR" sz="2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Grande Sul</a:t>
            </a:r>
          </a:p>
          <a:p>
            <a:pPr algn="just">
              <a:buClr>
                <a:srgbClr val="4F81BD"/>
              </a:buClr>
            </a:pPr>
            <a:r>
              <a:rPr lang="it-IT" sz="19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ALVARO </a:t>
            </a:r>
            <a:r>
              <a:rPr lang="it-IT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PANIZZA SALOMON ABI FAKREDIN</a:t>
            </a:r>
          </a:p>
          <a:p>
            <a:pPr algn="just">
              <a:buClr>
                <a:srgbClr val="4F81BD"/>
              </a:buClr>
            </a:pPr>
            <a:r>
              <a:rPr lang="it-IT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it-IT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AlvaroF@sefaz.rs.gov.br</a:t>
            </a:r>
            <a:endParaRPr lang="pt-BR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Clr>
                <a:srgbClr val="4F81BD"/>
              </a:buClr>
              <a:buFont typeface="Arial" pitchFamily="34" charset="0"/>
              <a:buNone/>
            </a:pPr>
            <a:endParaRPr lang="pt-BR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Controladoria Geral do Munícipio de Porto Velho</a:t>
            </a:r>
          </a:p>
          <a:p>
            <a:pPr algn="just">
              <a:buClr>
                <a:srgbClr val="4F81BD"/>
              </a:buClr>
            </a:pP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BORIS ALEXANDER GONÇALVES DE SOUZA</a:t>
            </a:r>
          </a:p>
          <a:p>
            <a:pPr algn="just">
              <a:buClr>
                <a:srgbClr val="4F81BD"/>
              </a:buClr>
            </a:pPr>
            <a:r>
              <a:rPr lang="pt-BR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pt-B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borisalexander@gmail.com</a:t>
            </a:r>
            <a:endParaRPr lang="pt-BR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endParaRPr lang="pt-BR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0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994122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Produto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5184576" cy="453650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Publicação do Diagnóstico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de Recursos Humanos e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Estrutura e Funcionamento dos Órgãos de Controle Interno apresentando gráficos, tabelas, séries históricas e observações/análises baseadas nas informações prestadas no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formulário,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a ser preenchido por cada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órgão.</a:t>
            </a:r>
            <a:endParaRPr lang="pt-BR" sz="25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3" t="8594" r="36015" b="19960"/>
          <a:stretch/>
        </p:blipFill>
        <p:spPr bwMode="auto">
          <a:xfrm>
            <a:off x="5868144" y="1556792"/>
            <a:ext cx="284984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6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994122"/>
          </a:xfrm>
        </p:spPr>
        <p:txBody>
          <a:bodyPr/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Passos a serem trilhados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536504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1ª Reunião Técnica - Disponibilização dos endereços eletrônicos para acesso aos formulários, para início da coleta de dados.</a:t>
            </a:r>
          </a:p>
          <a:p>
            <a:pPr marL="114300" lvl="0" indent="0" algn="just">
              <a:buClr>
                <a:srgbClr val="4F81BD"/>
              </a:buClr>
              <a:buNone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Pelas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redes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sociais, telefone e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integrantes do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CONACI – esclarecimentos, alerta de prazos, etc. Previsão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encerramento desta fase em 15/04/2016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Clr>
                <a:srgbClr val="4F81BD"/>
              </a:buClr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Reunião dos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membros do G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rupo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Trabalho – GT para análise, tabulação e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redação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das informações. Previsão para o mês de Maio. </a:t>
            </a: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4F81BD"/>
              </a:buClr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Entrega da minuta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 trabalho para leitura e sugestões dos membros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participantes na 2ª Reunião Técnica do CONACI.</a:t>
            </a: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88024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4F81BD"/>
              </a:buClr>
            </a:pPr>
            <a:r>
              <a:rPr lang="pt-BR" dirty="0" smtClean="0"/>
              <a:t>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Mantivemos os quesitos necessários à preservação de séries históricas formulando perguntas estruturadas, abertas e fechadas;</a:t>
            </a:r>
          </a:p>
          <a:p>
            <a:pPr marL="114300" indent="0" algn="just">
              <a:buClr>
                <a:srgbClr val="4F81BD"/>
              </a:buClr>
              <a:buNone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Acrescentamos questões a partir de dúvidas e sugestões apresentadas em reuniões técnicas do CONACI e discussões dos membros em redes sociais ou trocas de e-mails;</a:t>
            </a:r>
          </a:p>
          <a:p>
            <a:pPr marL="114300" indent="0" algn="just">
              <a:buClr>
                <a:srgbClr val="4F81BD"/>
              </a:buClr>
              <a:buNone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Acompanhamos as Diretrizes,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relativas às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macro funções, publicadas em 2010 pelo CONACI ;</a:t>
            </a:r>
          </a:p>
          <a:p>
            <a:pPr marL="114300" indent="0" algn="just">
              <a:buClr>
                <a:srgbClr val="4F81BD"/>
              </a:buClr>
              <a:buNone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Trocamos mensagens eletrônicas dentro do GT para discussões preliminares;</a:t>
            </a:r>
          </a:p>
          <a:p>
            <a:pPr marL="114300" indent="0" algn="just">
              <a:buClr>
                <a:srgbClr val="4F81BD"/>
              </a:buClr>
              <a:buNone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Disponibilizamos ao GT o questionário para preenchimento piloto e homologação do formulário. 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0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770984" cy="1012974"/>
          </a:xfrm>
        </p:spPr>
        <p:txBody>
          <a:bodyPr/>
          <a:lstStyle/>
          <a:p>
            <a:pPr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Diretrizes para o Controle Interno no Setor Público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47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Elaborado pelo GT-CONACI formado por profissionais dos estados de AL, CE, DF, ES, MT, PE, PI, RJ, SC e SE</a:t>
            </a:r>
            <a:r>
              <a:rPr lang="pt-BR" dirty="0">
                <a:latin typeface="Arial" pitchFamily="34" charset="0"/>
                <a:cs typeface="Arial" pitchFamily="34" charset="0"/>
              </a:rPr>
              <a:t>, no período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2009/2010, as Diretrizes  referentes às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macrofunções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Auditoria Governamental, Controladoria, Corregedoria e Ouvidoria representam um marco referencial para atuação do controle interno nos âmbitos municipais e estaduais.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Podem</a:t>
            </a:r>
            <a:r>
              <a:rPr lang="pt-BR" dirty="0" smtClean="0"/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ser diretamente acessadas em:</a:t>
            </a:r>
          </a:p>
          <a:p>
            <a:pPr marL="11430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pt-BR" dirty="0" smtClean="0">
                <a:latin typeface="Arial" pitchFamily="34" charset="0"/>
                <a:cs typeface="Arial" pitchFamily="34" charset="0"/>
                <a:hlinkClick r:id="rId3"/>
              </a:rPr>
              <a:t>conaci.org.br/wp-content/uploads/2012/05/DiretrizesparaControleInternonoSetorPublico.pdf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7620000" cy="1143000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Objetivo da Pesquisa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88024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80000"/>
              </a:lnSpc>
              <a:buClr>
                <a:srgbClr val="4F81BD"/>
              </a:buClr>
              <a:buNone/>
            </a:pPr>
            <a:r>
              <a:rPr lang="pt-BR" dirty="0"/>
              <a:t> </a:t>
            </a:r>
            <a:endParaRPr lang="pt-BR" dirty="0" smtClean="0"/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Atualizar 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informações  constantes nos </a:t>
            </a: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Diagnósticos anteriores 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incluir  neste universo os novos membros que ingressaram após 2012</a:t>
            </a: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Conhecer as </a:t>
            </a: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transformações e evoluções vividas 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nos últimos exercícios e analisar estes </a:t>
            </a: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fenômenos;</a:t>
            </a: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 transparência, a todas as partes interessadas, quanto à organização funcional, estrutural e gerencial dos órgãos do controle interno membros do Conselho.</a:t>
            </a: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4F81BD"/>
              </a:buClr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92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056784" cy="864096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Recomendações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040560"/>
          </a:xfrm>
        </p:spPr>
        <p:txBody>
          <a:bodyPr>
            <a:normAutofit fontScale="32500" lnSpcReduction="20000"/>
          </a:bodyPr>
          <a:lstStyle/>
          <a:p>
            <a:pPr marL="114300" indent="0" algn="just">
              <a:buClr>
                <a:srgbClr val="4F81BD"/>
              </a:buClr>
              <a:buNone/>
            </a:pP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Ao </a:t>
            </a: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responsável pelo preenchimento dos </a:t>
            </a: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formulários:</a:t>
            </a:r>
          </a:p>
          <a:p>
            <a:pPr algn="just">
              <a:buClr>
                <a:srgbClr val="4F81BD"/>
              </a:buClr>
            </a:pPr>
            <a:endParaRPr lang="pt-BR" sz="6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Destine aproximadamente 1 hora, tempo estimado, para o devido preenchimento das </a:t>
            </a: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respostas </a:t>
            </a: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evitando seu fracionamento;</a:t>
            </a:r>
          </a:p>
          <a:p>
            <a:pPr marL="114300" indent="0" algn="just">
              <a:buClr>
                <a:srgbClr val="4F81BD"/>
              </a:buClr>
              <a:buNone/>
            </a:pPr>
            <a:endParaRPr lang="pt-BR" sz="6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Busque apoio da </a:t>
            </a: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área de pessoal quando do preenchimento </a:t>
            </a: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questões referentes a Recursos Humanos;</a:t>
            </a:r>
          </a:p>
          <a:p>
            <a:pPr algn="just">
              <a:buClr>
                <a:srgbClr val="4F81BD"/>
              </a:buClr>
            </a:pPr>
            <a:endParaRPr lang="pt-BR" sz="6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Esclareça dúvidas com os membros do GT ou com os servidores indicados nos formulários;</a:t>
            </a:r>
            <a:endParaRPr lang="pt-BR" sz="6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Clr>
                <a:srgbClr val="4F81BD"/>
              </a:buClr>
              <a:buFont typeface="Arial" pitchFamily="34" charset="0"/>
              <a:buNone/>
            </a:pPr>
            <a:endParaRPr lang="pt-BR" sz="6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Acesse  os </a:t>
            </a: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questionários </a:t>
            </a: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 meio dos links:</a:t>
            </a: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pt-BR" sz="6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ctr">
              <a:buClr>
                <a:srgbClr val="4F81BD"/>
              </a:buClr>
              <a:buNone/>
            </a:pP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Diagnóstico </a:t>
            </a: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Estrutura:</a:t>
            </a:r>
          </a:p>
          <a:p>
            <a:pPr marL="114300" indent="0" algn="ctr">
              <a:buClr>
                <a:srgbClr val="4F81BD"/>
              </a:buClr>
              <a:buNone/>
            </a:pPr>
            <a:r>
              <a:rPr lang="pt-BR" sz="6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3"/>
              </a:rPr>
              <a:t>http://goo.gl/forms/BqduS5LHwy</a:t>
            </a:r>
            <a:endParaRPr lang="pt-BR" sz="6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ctr">
              <a:buClr>
                <a:srgbClr val="4F81BD"/>
              </a:buClr>
              <a:buFont typeface="Arial" pitchFamily="34" charset="0"/>
              <a:buNone/>
            </a:pP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114300" indent="0" algn="ctr">
              <a:buClr>
                <a:srgbClr val="4F81BD"/>
              </a:buClr>
              <a:buNone/>
            </a:pP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Diagnóstico de RH:</a:t>
            </a:r>
          </a:p>
          <a:p>
            <a:pPr marL="114300" indent="0" algn="ctr">
              <a:buClr>
                <a:srgbClr val="4F81BD"/>
              </a:buClr>
              <a:buNone/>
            </a:pPr>
            <a:r>
              <a:rPr lang="pt-BR" sz="6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http://goo.gl/forms/A6jOFYDbdQ</a:t>
            </a:r>
            <a:endParaRPr lang="pt-BR" sz="6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45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7768"/>
            <a:ext cx="6048672" cy="1143000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Informações coletadas nas últimas pesquisas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03244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Obteve-se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1º Diagnóstico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por intermédio de pesquisa realizada em 2006 pelo FNCI – Fórum Nacional dos Órgãos Centrais de Controle Interno e o 2º, elaborado em 2009, pela Fundação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J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oão Pinheiro, contratada pelo Conselho.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No exercício de 2012 o trabalho foi atualizado pelo GT-CONACI e, a partir das respostas analisadas, obtivemos novos quantitativos que se traduziram em tabelas, gráficos e textos descritivos e comparativos.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7768"/>
            <a:ext cx="6336704" cy="1143000"/>
          </a:xfrm>
        </p:spPr>
        <p:txBody>
          <a:bodyPr/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Tabela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1 – Quantitativo de Servidores dos Órgãos Centrais de Controle por região e entes – Brasil – 2006/2012</a:t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485698"/>
              </p:ext>
            </p:extLst>
          </p:nvPr>
        </p:nvGraphicFramePr>
        <p:xfrm>
          <a:off x="323528" y="1124742"/>
          <a:ext cx="8496944" cy="4824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5924"/>
                <a:gridCol w="1895924"/>
                <a:gridCol w="850348"/>
                <a:gridCol w="884657"/>
                <a:gridCol w="1010452"/>
                <a:gridCol w="1010452"/>
                <a:gridCol w="949187"/>
              </a:tblGrid>
              <a:tr h="379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REGIÃO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ENTE FEDERATIVO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2009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2006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2012/2009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2012/2006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9739">
                <a:tc row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NORTE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Acre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11,48%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Rio Branco - AC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Amazonas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Amapá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-5,56%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30,77%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Pará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-46,75%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-2,38%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Belém-PA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Porto Velho - RO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-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Rondônia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-20,92%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9,01%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Roraima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Tocantins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86,49%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NORDESTE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Alagoas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66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10,00%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-2,94%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Maranhão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143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-18,88%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6,42%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Pernambuco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138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26,61%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187,50%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Piauí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49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42,86%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112,12%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Bahia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-7,14%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-20,00%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08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Ceará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169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183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-7,65%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122,37%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Sergipe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CENTRO-OESTE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Distrito Federal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142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173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21,37%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-17,92%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Goiás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210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162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29,63%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77,97%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Mato Grosso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95,56%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66,04%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SUDESTE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Minas Gerais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365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316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126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15,51%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189,68%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Espírito Santo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33,33%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53,84%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Vitória-ES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-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5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4815</TotalTime>
  <Words>937</Words>
  <Application>Microsoft Office PowerPoint</Application>
  <PresentationFormat>Apresentação na tela (4:3)</PresentationFormat>
  <Paragraphs>286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Times New Roman</vt:lpstr>
      <vt:lpstr>Wingdings</vt:lpstr>
      <vt:lpstr>Adjacência</vt:lpstr>
      <vt:lpstr> DIAGNÓSTICO DO PERFIL DOS RECURSOS   HUMANOS, ESTRUTURA E FUNCIONAMENTO DOS   ÓRGÃOS DE CONTROLE INTERNO INTEGRANTES DO   CONACI   ANO BASE 2016</vt:lpstr>
      <vt:lpstr>Produto</vt:lpstr>
      <vt:lpstr>Passos a serem trilhados</vt:lpstr>
      <vt:lpstr>Metodologia</vt:lpstr>
      <vt:lpstr>Diretrizes para o Controle Interno no Setor Público</vt:lpstr>
      <vt:lpstr>Objetivo da Pesquisa</vt:lpstr>
      <vt:lpstr>Recomendações</vt:lpstr>
      <vt:lpstr>Informações coletadas nas últimas pesquisas</vt:lpstr>
      <vt:lpstr>Tabela 1 – Quantitativo de Servidores dos Órgãos Centrais de Controle por região e entes – Brasil – 2006/2012 </vt:lpstr>
      <vt:lpstr> Tabela 1 – Quantitativo de Servidores dos Órgãos Centrais de Controle por região e entes – Brasil – 2006/2012 continuação </vt:lpstr>
      <vt:lpstr>Tabela 2 – Distribuição por tipo de vínculo funcional –  Brasil – 2012</vt:lpstr>
      <vt:lpstr>PRODUTOS GERADOS PELO ÓRGÃO DE CONTROLE  INTERNO (2011/12)</vt:lpstr>
      <vt:lpstr>DESTINO DOS PRODUTOS GERADOS PELO ÓRGÃO DE CONTROLE  INTERNO (2011/12) </vt:lpstr>
      <vt:lpstr>Agradecimentos antecipados</vt:lpstr>
      <vt:lpstr>Membros do GT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DO PERFIL DOS RECURSOS HUMANOS DOS ÓRGÃOS DE CONTROLE INTERNO ASSOCIADOS AO CONACI</dc:title>
  <dc:creator>Estefano Bezerra da Silva</dc:creator>
  <cp:lastModifiedBy>Larissa Marcelha Gonzaga</cp:lastModifiedBy>
  <cp:revision>209</cp:revision>
  <cp:lastPrinted>2013-03-19T22:37:34Z</cp:lastPrinted>
  <dcterms:created xsi:type="dcterms:W3CDTF">2012-06-18T12:59:25Z</dcterms:created>
  <dcterms:modified xsi:type="dcterms:W3CDTF">2016-03-17T19:27:11Z</dcterms:modified>
</cp:coreProperties>
</file>