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5"/>
  </p:notesMasterIdLst>
  <p:sldIdLst>
    <p:sldId id="256" r:id="rId2"/>
    <p:sldId id="295" r:id="rId3"/>
    <p:sldId id="297" r:id="rId4"/>
    <p:sldId id="296" r:id="rId5"/>
    <p:sldId id="292" r:id="rId6"/>
    <p:sldId id="293" r:id="rId7"/>
    <p:sldId id="294" r:id="rId8"/>
    <p:sldId id="299" r:id="rId9"/>
    <p:sldId id="300" r:id="rId10"/>
    <p:sldId id="301" r:id="rId11"/>
    <p:sldId id="302" r:id="rId12"/>
    <p:sldId id="304" r:id="rId13"/>
    <p:sldId id="305" r:id="rId14"/>
  </p:sldIdLst>
  <p:sldSz cx="9144000" cy="6858000" type="screen4x3"/>
  <p:notesSz cx="6921500" cy="9207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605AD6F0-6A50-4599-A29F-4CC23BC44D6F}">
          <p14:sldIdLst>
            <p14:sldId id="256"/>
            <p14:sldId id="295"/>
            <p14:sldId id="297"/>
            <p14:sldId id="296"/>
            <p14:sldId id="292"/>
            <p14:sldId id="293"/>
            <p14:sldId id="294"/>
            <p14:sldId id="299"/>
            <p14:sldId id="300"/>
            <p14:sldId id="301"/>
            <p14:sldId id="302"/>
            <p14:sldId id="304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1829" autoAdjust="0"/>
  </p:normalViewPr>
  <p:slideViewPr>
    <p:cSldViewPr>
      <p:cViewPr>
        <p:scale>
          <a:sx n="74" d="100"/>
          <a:sy n="74" d="100"/>
        </p:scale>
        <p:origin x="-5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02" y="-90"/>
      </p:cViewPr>
      <p:guideLst>
        <p:guide orient="horz" pos="2900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no%20Microsoft%20PowerPoin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Pasta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163407082149518E-2"/>
          <c:y val="2.9668841509192582E-2"/>
          <c:w val="0.91170263691863596"/>
          <c:h val="0.860607455027519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'[Gráfico no Microsoft PowerPoint]Plan1'!$B$1</c:f>
              <c:strCache>
                <c:ptCount val="1"/>
                <c:pt idx="0">
                  <c:v>Percentual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'[Gráfico no Microsoft PowerPoint]Plan1'!$A$2:$A$8</c:f>
              <c:strCache>
                <c:ptCount val="7"/>
                <c:pt idx="0">
                  <c:v>Auditoria Governamental</c:v>
                </c:pt>
                <c:pt idx="1">
                  <c:v>Controladoria</c:v>
                </c:pt>
                <c:pt idx="2">
                  <c:v>Corregedoria</c:v>
                </c:pt>
                <c:pt idx="3">
                  <c:v>Ouvidoria</c:v>
                </c:pt>
                <c:pt idx="4">
                  <c:v>Prevenção e Combate à Corrupção</c:v>
                </c:pt>
                <c:pt idx="5">
                  <c:v>Contabilidade</c:v>
                </c:pt>
                <c:pt idx="6">
                  <c:v>Outras áreas de atuação</c:v>
                </c:pt>
              </c:strCache>
            </c:strRef>
          </c:cat>
          <c:val>
            <c:numRef>
              <c:f>'[Gráfico no Microsoft PowerPoint]Plan1'!$B$2:$B$8</c:f>
              <c:numCache>
                <c:formatCode>0%</c:formatCode>
                <c:ptCount val="7"/>
                <c:pt idx="0">
                  <c:v>0.96153846153846156</c:v>
                </c:pt>
                <c:pt idx="1">
                  <c:v>0.84615384615384615</c:v>
                </c:pt>
                <c:pt idx="2">
                  <c:v>0.57692307692307687</c:v>
                </c:pt>
                <c:pt idx="3">
                  <c:v>0.42307692307692307</c:v>
                </c:pt>
                <c:pt idx="4">
                  <c:v>0.38461538461538464</c:v>
                </c:pt>
                <c:pt idx="5">
                  <c:v>0.34615384615384615</c:v>
                </c:pt>
                <c:pt idx="6">
                  <c:v>0.34615384615384615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7560832"/>
        <c:axId val="101179776"/>
        <c:axId val="0"/>
      </c:bar3DChart>
      <c:catAx>
        <c:axId val="97560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pt-BR"/>
          </a:p>
        </c:txPr>
        <c:crossAx val="101179776"/>
        <c:crosses val="autoZero"/>
        <c:auto val="1"/>
        <c:lblAlgn val="ctr"/>
        <c:lblOffset val="100"/>
        <c:noMultiLvlLbl val="0"/>
      </c:catAx>
      <c:valAx>
        <c:axId val="1011797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97560832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Plan3!$H$1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823705920581099E-3"/>
                  <c:y val="-3.52431753873974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972643157643252E-2"/>
                  <c:y val="-6.4078500704358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851062762937846E-2"/>
                  <c:y val="-6.0874575669140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533433354995955E-2"/>
                  <c:y val="-7.6894200845230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047111776174329E-2"/>
                  <c:y val="-5.4466725598705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Plan3!$G$2:$G$6</c:f>
              <c:strCache>
                <c:ptCount val="5"/>
                <c:pt idx="0">
                  <c:v>Auditoria de Gestão</c:v>
                </c:pt>
                <c:pt idx="1">
                  <c:v>Auditoria Operacional</c:v>
                </c:pt>
                <c:pt idx="2">
                  <c:v>Auditoria Contábil</c:v>
                </c:pt>
                <c:pt idx="3">
                  <c:v>Auditoria de Sistemas</c:v>
                </c:pt>
                <c:pt idx="4">
                  <c:v>Outros</c:v>
                </c:pt>
              </c:strCache>
            </c:strRef>
          </c:cat>
          <c:val>
            <c:numRef>
              <c:f>Plan3!$H$2:$H$6</c:f>
              <c:numCache>
                <c:formatCode>0%</c:formatCode>
                <c:ptCount val="5"/>
                <c:pt idx="0">
                  <c:v>0.96153846153846156</c:v>
                </c:pt>
                <c:pt idx="1">
                  <c:v>0.69230769230769229</c:v>
                </c:pt>
                <c:pt idx="2">
                  <c:v>0.65384615384615385</c:v>
                </c:pt>
                <c:pt idx="3">
                  <c:v>0.30769230769230771</c:v>
                </c:pt>
                <c:pt idx="4">
                  <c:v>0.30769230769230771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667712"/>
        <c:axId val="71670016"/>
        <c:axId val="0"/>
      </c:bar3DChart>
      <c:catAx>
        <c:axId val="71667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71670016"/>
        <c:crosses val="autoZero"/>
        <c:auto val="1"/>
        <c:lblAlgn val="ctr"/>
        <c:lblOffset val="100"/>
        <c:noMultiLvlLbl val="0"/>
      </c:catAx>
      <c:valAx>
        <c:axId val="7167001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71667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Plan3!$L$13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Plan3!$I$14:$I$21</c:f>
              <c:strCache>
                <c:ptCount val="8"/>
                <c:pt idx="0">
                  <c:v>Demanda de dirigentes de órgãos e entidades</c:v>
                </c:pt>
                <c:pt idx="1">
                  <c:v>Demandas especiais do governo</c:v>
                </c:pt>
                <c:pt idx="2">
                  <c:v>Ministério Público e Tribunal de Contas</c:v>
                </c:pt>
                <c:pt idx="3">
                  <c:v>Veiculação na mídia</c:v>
                </c:pt>
                <c:pt idx="4">
                  <c:v>Denúncias</c:v>
                </c:pt>
                <c:pt idx="5">
                  <c:v>Demandas do Poder Judiciário</c:v>
                </c:pt>
                <c:pt idx="6">
                  <c:v>Demandas do Poder Legislativo</c:v>
                </c:pt>
                <c:pt idx="7">
                  <c:v>Outros</c:v>
                </c:pt>
              </c:strCache>
            </c:strRef>
          </c:cat>
          <c:val>
            <c:numRef>
              <c:f>Plan3!$L$14:$L$21</c:f>
              <c:numCache>
                <c:formatCode>0%</c:formatCode>
                <c:ptCount val="8"/>
                <c:pt idx="0">
                  <c:v>0.92307692307692313</c:v>
                </c:pt>
                <c:pt idx="1">
                  <c:v>0.92307692307692313</c:v>
                </c:pt>
                <c:pt idx="2">
                  <c:v>0.80769230769230771</c:v>
                </c:pt>
                <c:pt idx="3">
                  <c:v>0.65384615384615385</c:v>
                </c:pt>
                <c:pt idx="4">
                  <c:v>0.57692307692307687</c:v>
                </c:pt>
                <c:pt idx="5">
                  <c:v>0.23076923076923078</c:v>
                </c:pt>
                <c:pt idx="6">
                  <c:v>0.23076923076923078</c:v>
                </c:pt>
                <c:pt idx="7">
                  <c:v>3.8461538461538464E-2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960064"/>
        <c:axId val="71961984"/>
        <c:axId val="0"/>
      </c:bar3DChart>
      <c:catAx>
        <c:axId val="71960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71961984"/>
        <c:crosses val="autoZero"/>
        <c:auto val="1"/>
        <c:lblAlgn val="ctr"/>
        <c:lblOffset val="100"/>
        <c:noMultiLvlLbl val="0"/>
      </c:catAx>
      <c:valAx>
        <c:axId val="7196198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71960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9155968904143393"/>
          <c:y val="2.8956152467304628E-2"/>
          <c:w val="0.47382198438128309"/>
          <c:h val="0.905098438481959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Plan3!$J$37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Plan3!$I$38:$I$51</c:f>
              <c:strCache>
                <c:ptCount val="14"/>
                <c:pt idx="0">
                  <c:v>Relatório de Avaliação de Efetividade</c:v>
                </c:pt>
                <c:pt idx="1">
                  <c:v>Relatório de Avaliação do Impacto dos Programas Governamentais</c:v>
                </c:pt>
                <c:pt idx="2">
                  <c:v>Relatório de Pré-Auditoria</c:v>
                </c:pt>
                <c:pt idx="3">
                  <c:v>Outros</c:v>
                </c:pt>
                <c:pt idx="4">
                  <c:v>Carta de Recomendações</c:v>
                </c:pt>
                <c:pt idx="5">
                  <c:v>Material para disponibilizar em site</c:v>
                </c:pt>
                <c:pt idx="6">
                  <c:v>Nota de Auditoria</c:v>
                </c:pt>
                <c:pt idx="7">
                  <c:v>Certificado de Auditoria sobre Tomada de Contas Especial</c:v>
                </c:pt>
                <c:pt idx="8">
                  <c:v>Certificado de Auditoria</c:v>
                </c:pt>
                <c:pt idx="9">
                  <c:v>Relatório parcial de auditoria</c:v>
                </c:pt>
                <c:pt idx="10">
                  <c:v>Relatório de auditoria sobre Tomada de Contas Especial</c:v>
                </c:pt>
                <c:pt idx="11">
                  <c:v>Parecer Técnico</c:v>
                </c:pt>
                <c:pt idx="12">
                  <c:v>Nota Técnica</c:v>
                </c:pt>
                <c:pt idx="13">
                  <c:v>Relatório de auditoria</c:v>
                </c:pt>
              </c:strCache>
            </c:strRef>
          </c:cat>
          <c:val>
            <c:numRef>
              <c:f>Plan3!$J$38:$J$51</c:f>
              <c:numCache>
                <c:formatCode>0%</c:formatCode>
                <c:ptCount val="14"/>
                <c:pt idx="0">
                  <c:v>0.15384615384615385</c:v>
                </c:pt>
                <c:pt idx="1">
                  <c:v>0.19230769230769232</c:v>
                </c:pt>
                <c:pt idx="2">
                  <c:v>0.23076923076923078</c:v>
                </c:pt>
                <c:pt idx="3">
                  <c:v>0.26923076923076922</c:v>
                </c:pt>
                <c:pt idx="4">
                  <c:v>0.30769230769230771</c:v>
                </c:pt>
                <c:pt idx="5">
                  <c:v>0.30769230769230771</c:v>
                </c:pt>
                <c:pt idx="6">
                  <c:v>0.30769230769230771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0.53846153846153844</c:v>
                </c:pt>
                <c:pt idx="11">
                  <c:v>0.73076923076923073</c:v>
                </c:pt>
                <c:pt idx="12">
                  <c:v>0.84615384615384615</c:v>
                </c:pt>
                <c:pt idx="13">
                  <c:v>0.96153846153846156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022848"/>
        <c:axId val="71974912"/>
        <c:axId val="0"/>
      </c:bar3DChart>
      <c:catAx>
        <c:axId val="710228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71974912"/>
        <c:crosses val="autoZero"/>
        <c:auto val="1"/>
        <c:lblAlgn val="ctr"/>
        <c:lblOffset val="100"/>
        <c:noMultiLvlLbl val="0"/>
      </c:catAx>
      <c:valAx>
        <c:axId val="7197491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71022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Plan3!$J$85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Plan3!$I$86:$I$96</c:f>
              <c:strCache>
                <c:ptCount val="11"/>
                <c:pt idx="0">
                  <c:v>Outros</c:v>
                </c:pt>
                <c:pt idx="1">
                  <c:v>Poder Judiciário</c:v>
                </c:pt>
                <c:pt idx="2">
                  <c:v>Poder Legislativo</c:v>
                </c:pt>
                <c:pt idx="3">
                  <c:v>Procuradoria-Geral do Estado</c:v>
                </c:pt>
                <c:pt idx="4">
                  <c:v>Site do Órgão de Controle Interno</c:v>
                </c:pt>
                <c:pt idx="5">
                  <c:v>Site da Transparência</c:v>
                </c:pt>
                <c:pt idx="6">
                  <c:v>Ministério Público</c:v>
                </c:pt>
                <c:pt idx="7">
                  <c:v>Órgão ao qual a entidade auditada está vinculada</c:v>
                </c:pt>
                <c:pt idx="8">
                  <c:v>Chefe do Poder Executivo</c:v>
                </c:pt>
                <c:pt idx="9">
                  <c:v>Tribunal de Contas do Estado</c:v>
                </c:pt>
                <c:pt idx="10">
                  <c:v>Órgão ou entidade auditado</c:v>
                </c:pt>
              </c:strCache>
            </c:strRef>
          </c:cat>
          <c:val>
            <c:numRef>
              <c:f>Plan3!$J$86:$J$96</c:f>
              <c:numCache>
                <c:formatCode>0%</c:formatCode>
                <c:ptCount val="11"/>
                <c:pt idx="0">
                  <c:v>3.8461538461538464E-2</c:v>
                </c:pt>
                <c:pt idx="1">
                  <c:v>7.6923076923076927E-2</c:v>
                </c:pt>
                <c:pt idx="2">
                  <c:v>0.11538461538461539</c:v>
                </c:pt>
                <c:pt idx="3">
                  <c:v>0.34615384615384615</c:v>
                </c:pt>
                <c:pt idx="4">
                  <c:v>0.34615384615384615</c:v>
                </c:pt>
                <c:pt idx="5">
                  <c:v>0.38461538461538464</c:v>
                </c:pt>
                <c:pt idx="6">
                  <c:v>0.5</c:v>
                </c:pt>
                <c:pt idx="7">
                  <c:v>0.53846153846153844</c:v>
                </c:pt>
                <c:pt idx="8">
                  <c:v>0.80769230769230771</c:v>
                </c:pt>
                <c:pt idx="9">
                  <c:v>0.84615384615384615</c:v>
                </c:pt>
                <c:pt idx="10">
                  <c:v>0.96153846153846156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043328"/>
        <c:axId val="71102464"/>
        <c:axId val="0"/>
      </c:bar3DChart>
      <c:catAx>
        <c:axId val="710433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t-BR"/>
          </a:p>
        </c:txPr>
        <c:crossAx val="71102464"/>
        <c:crosses val="autoZero"/>
        <c:auto val="1"/>
        <c:lblAlgn val="ctr"/>
        <c:lblOffset val="100"/>
        <c:noMultiLvlLbl val="0"/>
      </c:catAx>
      <c:valAx>
        <c:axId val="71102464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71043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159681798862308"/>
          <c:y val="2.8956152467304628E-2"/>
          <c:w val="0.55623343074011145"/>
          <c:h val="0.905098438481959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Plan3!$J$122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Plan3!$I$123:$I$135</c:f>
              <c:strCache>
                <c:ptCount val="13"/>
                <c:pt idx="0">
                  <c:v>Produtos (Relatórios, Certificados, Notas e outros) gerados pelo órgão de controle interno</c:v>
                </c:pt>
                <c:pt idx="1">
                  <c:v>Outros</c:v>
                </c:pt>
                <c:pt idx="2">
                  <c:v>Espaço para avaliação dos serviços</c:v>
                </c:pt>
                <c:pt idx="3">
                  <c:v>Manuais de Auditoria do seu órgão</c:v>
                </c:pt>
                <c:pt idx="4">
                  <c:v>Publicações orientativas (artigos, teses, manuais, cartilhas)</c:v>
                </c:pt>
                <c:pt idx="5">
                  <c:v>Informações acerca dos titulares das unidades do órgão</c:v>
                </c:pt>
                <c:pt idx="6">
                  <c:v>Instruções Normativas do seu órgão</c:v>
                </c:pt>
                <c:pt idx="7">
                  <c:v>Informações sobre eventos (seminários, encontros e outros)</c:v>
                </c:pt>
                <c:pt idx="8">
                  <c:v>Legislação específica na área de Controle Interno </c:v>
                </c:pt>
                <c:pt idx="9">
                  <c:v>Estrutura administrativa do órgão</c:v>
                </c:pt>
                <c:pt idx="10">
                  <c:v>Canais de acesso a outros sites na internet (links)</c:v>
                </c:pt>
                <c:pt idx="11">
                  <c:v>Informações institucionais sobre o órgão de controle interno</c:v>
                </c:pt>
                <c:pt idx="12">
                  <c:v>Notícias e Informativos</c:v>
                </c:pt>
              </c:strCache>
            </c:strRef>
          </c:cat>
          <c:val>
            <c:numRef>
              <c:f>Plan3!$J$123:$J$135</c:f>
              <c:numCache>
                <c:formatCode>0%</c:formatCode>
                <c:ptCount val="13"/>
                <c:pt idx="0">
                  <c:v>0.19230769230769232</c:v>
                </c:pt>
                <c:pt idx="1">
                  <c:v>0.30769230769230771</c:v>
                </c:pt>
                <c:pt idx="2">
                  <c:v>0.38461538461538464</c:v>
                </c:pt>
                <c:pt idx="3">
                  <c:v>0.5</c:v>
                </c:pt>
                <c:pt idx="4">
                  <c:v>0.5</c:v>
                </c:pt>
                <c:pt idx="5">
                  <c:v>0.65384615384615385</c:v>
                </c:pt>
                <c:pt idx="6">
                  <c:v>0.69230769230769229</c:v>
                </c:pt>
                <c:pt idx="7">
                  <c:v>0.73076923076923073</c:v>
                </c:pt>
                <c:pt idx="8">
                  <c:v>0.73076923076923073</c:v>
                </c:pt>
                <c:pt idx="9">
                  <c:v>0.76923076923076927</c:v>
                </c:pt>
                <c:pt idx="10">
                  <c:v>0.80769230769230771</c:v>
                </c:pt>
                <c:pt idx="11">
                  <c:v>0.80769230769230771</c:v>
                </c:pt>
                <c:pt idx="12">
                  <c:v>0.80769230769230771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2685056"/>
        <c:axId val="72860032"/>
        <c:axId val="0"/>
      </c:bar3DChart>
      <c:catAx>
        <c:axId val="726850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50" b="1"/>
            </a:pPr>
            <a:endParaRPr lang="pt-BR"/>
          </a:p>
        </c:txPr>
        <c:crossAx val="72860032"/>
        <c:crosses val="autoZero"/>
        <c:auto val="1"/>
        <c:lblAlgn val="ctr"/>
        <c:lblOffset val="100"/>
        <c:noMultiLvlLbl val="0"/>
      </c:catAx>
      <c:valAx>
        <c:axId val="7286003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726850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9317" cy="460375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20581" y="0"/>
            <a:ext cx="2999317" cy="460375"/>
          </a:xfrm>
          <a:prstGeom prst="rect">
            <a:avLst/>
          </a:prstGeom>
        </p:spPr>
        <p:txBody>
          <a:bodyPr vert="horz" lIns="92162" tIns="46081" rIns="92162" bIns="46081" rtlCol="0"/>
          <a:lstStyle>
            <a:lvl1pPr algn="r">
              <a:defRPr sz="1200"/>
            </a:lvl1pPr>
          </a:lstStyle>
          <a:p>
            <a:fld id="{6F6350A3-F1C4-40D4-9D59-3C90DFA3C766}" type="datetimeFigureOut">
              <a:rPr lang="pt-BR" smtClean="0"/>
              <a:t>19/03/2013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0563"/>
            <a:ext cx="4603750" cy="3452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2" tIns="46081" rIns="92162" bIns="4608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92150" y="4373563"/>
            <a:ext cx="5537200" cy="4143375"/>
          </a:xfrm>
          <a:prstGeom prst="rect">
            <a:avLst/>
          </a:prstGeom>
        </p:spPr>
        <p:txBody>
          <a:bodyPr vert="horz" lIns="92162" tIns="46081" rIns="92162" bIns="46081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745527"/>
            <a:ext cx="2999317" cy="460375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20581" y="8745527"/>
            <a:ext cx="2999317" cy="460375"/>
          </a:xfrm>
          <a:prstGeom prst="rect">
            <a:avLst/>
          </a:prstGeom>
        </p:spPr>
        <p:txBody>
          <a:bodyPr vert="horz" lIns="92162" tIns="46081" rIns="92162" bIns="46081" rtlCol="0" anchor="b"/>
          <a:lstStyle>
            <a:lvl1pPr algn="r">
              <a:defRPr sz="1200"/>
            </a:lvl1pPr>
          </a:lstStyle>
          <a:p>
            <a:fld id="{BE9C3662-A8BF-45A6-8183-5E9D55A81E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165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19/03/2013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19/03/2013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19/03/2013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19/03/2013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19/03/2013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19/03/2013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19/03/2013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19/03/2013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19/03/2013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19/03/2013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D6974-0FA8-47B7-93A8-22B90A24D613}" type="datetimeFigureOut">
              <a:rPr lang="pt-BR" smtClean="0"/>
              <a:t>19/03/2013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657F98-9128-42F3-A329-7B90674C8B2F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48D6974-0FA8-47B7-93A8-22B90A24D613}" type="datetimeFigureOut">
              <a:rPr lang="pt-BR" smtClean="0"/>
              <a:t>19/03/2013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3452" y="2924944"/>
            <a:ext cx="7573080" cy="255014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latin typeface="Arial" pitchFamily="34" charset="0"/>
                <a:cs typeface="Arial" pitchFamily="34" charset="0"/>
              </a:rPr>
            </a:br>
            <a:r>
              <a:rPr lang="pt-BR" sz="31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>
                <a:latin typeface="Arial" pitchFamily="34" charset="0"/>
                <a:cs typeface="Arial" pitchFamily="34" charset="0"/>
              </a:rPr>
            </a:b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DIAGNÓSTICO DO PERFIL DOS RECURSOS </a:t>
            </a: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HUMANOS, ESTRUTURA E FUNCIONAMENTO DOS </a:t>
            </a: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ÓRGÃOS DE CONTROLE INTERNO </a:t>
            </a: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INTEGRANTES DO </a:t>
            </a: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CONACI</a:t>
            </a:r>
            <a:r>
              <a:rPr lang="pt-BR" sz="6000" dirty="0" smtClean="0"/>
              <a:t/>
            </a:r>
            <a:br>
              <a:rPr lang="pt-BR" sz="6000" dirty="0" smtClean="0"/>
            </a:br>
            <a:endParaRPr lang="pt-BR" sz="6000" dirty="0"/>
          </a:p>
        </p:txBody>
      </p:sp>
      <p:grpSp>
        <p:nvGrpSpPr>
          <p:cNvPr id="4" name="Grupo 3"/>
          <p:cNvGrpSpPr/>
          <p:nvPr/>
        </p:nvGrpSpPr>
        <p:grpSpPr>
          <a:xfrm>
            <a:off x="943423" y="6021164"/>
            <a:ext cx="3605723" cy="575337"/>
            <a:chOff x="3852267" y="456978"/>
            <a:chExt cx="5929940" cy="771582"/>
          </a:xfrm>
        </p:grpSpPr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34929" y="456978"/>
              <a:ext cx="2447278" cy="771582"/>
            </a:xfrm>
            <a:prstGeom prst="rect">
              <a:avLst/>
            </a:prstGeom>
          </p:spPr>
        </p:pic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52267" y="610333"/>
              <a:ext cx="2070771" cy="567768"/>
            </a:xfrm>
            <a:prstGeom prst="rect">
              <a:avLst/>
            </a:prstGeom>
          </p:spPr>
        </p:pic>
      </p:grpSp>
      <p:pic>
        <p:nvPicPr>
          <p:cNvPr id="9" name="Picture 2" descr="Descrição: Descrição: Logo_governo_minas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672" y="6021164"/>
            <a:ext cx="1673696" cy="56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Temporario\Content.IE5\K3AWF0IA\Logotipo%20-%20Vertical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01086"/>
            <a:ext cx="2258549" cy="181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556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dirty="0" smtClean="0"/>
              <a:t>PRODUTOS GERADOS PELO ÓRGÃO DE CONTROLE INTERNO</a:t>
            </a:r>
            <a:endParaRPr lang="pt-BR" sz="24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781420"/>
              </p:ext>
            </p:extLst>
          </p:nvPr>
        </p:nvGraphicFramePr>
        <p:xfrm>
          <a:off x="179512" y="1340768"/>
          <a:ext cx="813690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845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dirty="0" smtClean="0"/>
              <a:t>DESTINOS DOS PRODUTOS GERADOS PELO SEU ÓRGÃO DE CONTROLE INTERNO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8336459"/>
              </p:ext>
            </p:extLst>
          </p:nvPr>
        </p:nvGraphicFramePr>
        <p:xfrm>
          <a:off x="467544" y="1340768"/>
          <a:ext cx="748883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083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dirty="0" smtClean="0"/>
              <a:t>INFORMAÇÕES DISPONIBILIZADAS NO SITE DO ÓRGÃO DE CONTROLE INTERNO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78849"/>
              </p:ext>
            </p:extLst>
          </p:nvPr>
        </p:nvGraphicFramePr>
        <p:xfrm>
          <a:off x="107504" y="1268760"/>
          <a:ext cx="842493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34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endParaRPr lang="pt-BR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r">
              <a:buNone/>
            </a:pPr>
            <a:endParaRPr lang="pt-B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r">
              <a:buNone/>
            </a:pPr>
            <a:endParaRPr lang="pt-BR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r">
              <a:buNone/>
            </a:pPr>
            <a:endParaRPr lang="pt-B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r">
              <a:buNone/>
            </a:pPr>
            <a:endParaRPr lang="pt-BR" sz="36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r">
              <a:buNone/>
            </a:pPr>
            <a:endParaRPr lang="pt-BR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" indent="0" algn="r">
              <a:buNone/>
            </a:pPr>
            <a:r>
              <a:rPr lang="pt-BR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OBRIGADO!!!</a:t>
            </a:r>
            <a:endParaRPr lang="pt-BR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180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transformação: do mito à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realidade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mito da Torre de Babel</a:t>
            </a:r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" y="2420888"/>
            <a:ext cx="3169920" cy="2249424"/>
          </a:xfrm>
        </p:spPr>
      </p:pic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Conclusão do </a:t>
            </a:r>
            <a:r>
              <a:rPr lang="pt-BR" dirty="0" smtClean="0"/>
              <a:t>Diagnóstico</a:t>
            </a:r>
            <a:endParaRPr lang="pt-BR" dirty="0"/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492896"/>
            <a:ext cx="3229337" cy="2224216"/>
          </a:xfrm>
        </p:spPr>
      </p:pic>
      <p:sp>
        <p:nvSpPr>
          <p:cNvPr id="11" name="Seta para a direita listrada 10"/>
          <p:cNvSpPr/>
          <p:nvPr/>
        </p:nvSpPr>
        <p:spPr>
          <a:xfrm>
            <a:off x="3890557" y="3212976"/>
            <a:ext cx="897467" cy="504056"/>
          </a:xfrm>
          <a:prstGeom prst="strip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602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Produtos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800600"/>
          </a:xfrm>
        </p:spPr>
        <p:txBody>
          <a:bodyPr/>
          <a:lstStyle/>
          <a:p>
            <a:endParaRPr lang="pt-BR" dirty="0" smtClean="0"/>
          </a:p>
          <a:p>
            <a:pPr algn="just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Diagnóstico de Recursos Humanos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entregue na 5ª Reunião Técnica, realizada em São Luís, e feitas as correções propostas de maneira definitiva nesta Reunião e relatório já disponibilizado no site do CONACI.</a:t>
            </a:r>
          </a:p>
          <a:p>
            <a:pPr algn="just"/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Diagnóstico de Estrutura e Funcionamento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 coleta dos dados praticamente concluída, relatório em elaboração e entrega na 7ª </a:t>
            </a:r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Reunião 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Técnica, que será realizada em Porto Alegre.</a:t>
            </a:r>
            <a:endParaRPr lang="pt-BR" sz="24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668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Agradecimentos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68760"/>
            <a:ext cx="7620000" cy="4800600"/>
          </a:xfrm>
        </p:spPr>
        <p:txBody>
          <a:bodyPr>
            <a:normAutofit/>
          </a:bodyPr>
          <a:lstStyle/>
          <a:p>
            <a:endParaRPr lang="pt-BR" sz="2400" dirty="0" smtClean="0"/>
          </a:p>
          <a:p>
            <a:pPr algn="just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Presidência do CONACI e aos seus membros pela confiança depositada;</a:t>
            </a:r>
          </a:p>
          <a:p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Aos respondentes pelas informações prestadas;</a:t>
            </a:r>
          </a:p>
          <a:p>
            <a:pPr algn="just"/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Aos participantes do Grupo de Trabalho e todos aqueles que direta ou indiretamente contribuíram para o resultado final do trabalho;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Temporario\Content.IE5\RRRRRHIS\MP90040244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085184"/>
            <a:ext cx="1512168" cy="137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24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Recomendações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3600" dirty="0" smtClean="0"/>
          </a:p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Periodicidade 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Trabalho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Novos membros para realização.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Temporario\Content.IE5\RH9BMTNL\MP90034143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725144"/>
            <a:ext cx="1962779" cy="1400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57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latin typeface="Arial" pitchFamily="34" charset="0"/>
                <a:cs typeface="Arial" pitchFamily="34" charset="0"/>
              </a:rPr>
            </a:br>
            <a:r>
              <a:rPr lang="pt-BR" sz="31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idx="1"/>
          </p:nvPr>
        </p:nvSpPr>
        <p:spPr>
          <a:xfrm>
            <a:off x="323528" y="548680"/>
            <a:ext cx="7620000" cy="4800600"/>
          </a:xfrm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pt-B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DIAGNÓSTICO </a:t>
            </a:r>
            <a:r>
              <a:rPr lang="pt-B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 ORGANIZAÇÃO E DO FUNCIONAMENTO DOS ÓRGÃOS DE CONTROLE INTERNO </a:t>
            </a:r>
            <a:r>
              <a:rPr lang="pt-B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INTEGRANTES </a:t>
            </a:r>
            <a:r>
              <a:rPr lang="pt-B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 </a:t>
            </a:r>
            <a:r>
              <a:rPr lang="pt-B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CONACI</a:t>
            </a:r>
          </a:p>
          <a:p>
            <a:pPr algn="ctr"/>
            <a:endParaRPr lang="pt-BR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ctr">
              <a:buNone/>
            </a:pPr>
            <a:endParaRPr lang="pt-BR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14300" indent="0" algn="ctr">
              <a:buNone/>
            </a:pPr>
            <a:r>
              <a:rPr lang="pt-B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ALGUNS </a:t>
            </a:r>
            <a:r>
              <a:rPr 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RESULTADOS PRELIMINARES </a:t>
            </a:r>
            <a:endParaRPr lang="pt-BR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14300" indent="0" algn="ctr">
              <a:buNone/>
            </a:pPr>
            <a:r>
              <a:rPr lang="pt-B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(Dos 47 Gráficos Que Irão Compor O Relatório)</a:t>
            </a:r>
            <a:endParaRPr lang="pt-BR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14300" indent="0" algn="r">
              <a:buNone/>
            </a:pPr>
            <a:r>
              <a:rPr lang="pt-B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Temporario\Content.IE5\RRRRRHIS\MP90044910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062152"/>
            <a:ext cx="1644141" cy="131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4616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dirty="0"/>
              <a:t>ÁREAS DE ATUAÇÃO DO ÓRGÃO DE CONTROLE INTERNO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75525264"/>
              </p:ext>
            </p:extLst>
          </p:nvPr>
        </p:nvGraphicFramePr>
        <p:xfrm>
          <a:off x="467544" y="1268760"/>
          <a:ext cx="721114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20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dirty="0" smtClean="0"/>
              <a:t>TIPOS DE AUDITORIA REGULARES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036993"/>
              </p:ext>
            </p:extLst>
          </p:nvPr>
        </p:nvGraphicFramePr>
        <p:xfrm>
          <a:off x="323528" y="1628800"/>
          <a:ext cx="8136904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764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400" dirty="0" smtClean="0"/>
              <a:t>ORIGENS DA REALIZAÇÃO DAS AUDITORIAS DE NATUREZA EXTRAORDINÁRIA</a:t>
            </a:r>
            <a:endParaRPr lang="pt-BR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628204"/>
              </p:ext>
            </p:extLst>
          </p:nvPr>
        </p:nvGraphicFramePr>
        <p:xfrm>
          <a:off x="683568" y="1340768"/>
          <a:ext cx="7632849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125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1923</TotalTime>
  <Words>215</Words>
  <Application>Microsoft Office PowerPoint</Application>
  <PresentationFormat>Apresentação na tela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Adjacência</vt:lpstr>
      <vt:lpstr>  DIAGNÓSTICO DO PERFIL DOS RECURSOS HUMANOS, ESTRUTURA E FUNCIONAMENTO DOS ÓRGÃOS DE CONTROLE INTERNO INTEGRANTES DO CONACI </vt:lpstr>
      <vt:lpstr>A transformação: do mito à realidade</vt:lpstr>
      <vt:lpstr>Produtos</vt:lpstr>
      <vt:lpstr>Agradecimentos</vt:lpstr>
      <vt:lpstr>Recomendações</vt:lpstr>
      <vt:lpstr>  </vt:lpstr>
      <vt:lpstr>ÁREAS DE ATUAÇÃO DO ÓRGÃO DE CONTROLE INTERNO</vt:lpstr>
      <vt:lpstr>TIPOS DE AUDITORIA REGULARES</vt:lpstr>
      <vt:lpstr>ORIGENS DA REALIZAÇÃO DAS AUDITORIAS DE NATUREZA EXTRAORDINÁRIA</vt:lpstr>
      <vt:lpstr>PRODUTOS GERADOS PELO ÓRGÃO DE CONTROLE INTERNO</vt:lpstr>
      <vt:lpstr>DESTINOS DOS PRODUTOS GERADOS PELO SEU ÓRGÃO DE CONTROLE INTERNO</vt:lpstr>
      <vt:lpstr>INFORMAÇÕES DISPONIBILIZADAS NO SITE DO ÓRGÃO DE CONTROLE INTERNO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DO PERFIL DOS RECURSOS HUMANOS DOS ÓRGÃOS DE CONTROLE INTERNO ASSOCIADOS AO CONACI</dc:title>
  <dc:creator>Estefano Bezerra da Silva</dc:creator>
  <cp:lastModifiedBy>Viviane Miranda Silva do Nascimento</cp:lastModifiedBy>
  <cp:revision>142</cp:revision>
  <cp:lastPrinted>2013-03-19T22:13:50Z</cp:lastPrinted>
  <dcterms:created xsi:type="dcterms:W3CDTF">2012-06-18T12:59:25Z</dcterms:created>
  <dcterms:modified xsi:type="dcterms:W3CDTF">2013-03-19T22:23:26Z</dcterms:modified>
</cp:coreProperties>
</file>