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5" r:id="rId6"/>
    <p:sldId id="267" r:id="rId7"/>
    <p:sldId id="263" r:id="rId8"/>
    <p:sldId id="261" r:id="rId9"/>
    <p:sldId id="264" r:id="rId10"/>
    <p:sldId id="268" r:id="rId11"/>
    <p:sldId id="266" r:id="rId12"/>
    <p:sldId id="271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zza Lopes Santos (CGE)" initials="ALS(" lastIdx="2" clrIdx="0">
    <p:extLst>
      <p:ext uri="{19B8F6BF-5375-455C-9EA6-DF929625EA0E}">
        <p15:presenceInfo xmlns:p15="http://schemas.microsoft.com/office/powerpoint/2012/main" userId="S-1-5-21-2540041165-898136030-548834325-52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1422" autoAdjust="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DAE9D-1018-482B-8938-994242C3D10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7B22168-BBD0-45D5-A916-8E208D358C1A}">
      <dgm:prSet phldrT="[Texto]"/>
      <dgm:spPr/>
      <dgm:t>
        <a:bodyPr/>
        <a:lstStyle/>
        <a:p>
          <a:r>
            <a:rPr lang="pt-BR" dirty="0" smtClean="0"/>
            <a:t>Adesão voluntária</a:t>
          </a:r>
          <a:endParaRPr lang="pt-BR" dirty="0"/>
        </a:p>
      </dgm:t>
    </dgm:pt>
    <dgm:pt modelId="{605787B2-1DC8-4352-BA07-CE144B391E0F}" type="parTrans" cxnId="{1574021E-ACBB-42EC-8021-6CFE19D40847}">
      <dgm:prSet/>
      <dgm:spPr/>
      <dgm:t>
        <a:bodyPr/>
        <a:lstStyle/>
        <a:p>
          <a:endParaRPr lang="pt-BR"/>
        </a:p>
      </dgm:t>
    </dgm:pt>
    <dgm:pt modelId="{228BD4AA-DA1D-4E08-A280-D017841DFD7D}" type="sibTrans" cxnId="{1574021E-ACBB-42EC-8021-6CFE19D40847}">
      <dgm:prSet/>
      <dgm:spPr/>
      <dgm:t>
        <a:bodyPr/>
        <a:lstStyle/>
        <a:p>
          <a:endParaRPr lang="pt-BR"/>
        </a:p>
      </dgm:t>
    </dgm:pt>
    <dgm:pt modelId="{FEB8087D-DF14-4019-90CD-523F59A3117F}">
      <dgm:prSet phldrT="[Texto]"/>
      <dgm:spPr/>
      <dgm:t>
        <a:bodyPr/>
        <a:lstStyle/>
        <a:p>
          <a:r>
            <a:rPr lang="pt-BR" dirty="0" smtClean="0">
              <a:latin typeface="+mj-lt"/>
            </a:rPr>
            <a:t>Atuação dos membros do CONACI – utilizar as estruturas e colegiados estaduais para a disseminação da minuta;</a:t>
          </a:r>
          <a:endParaRPr lang="pt-BR" dirty="0">
            <a:latin typeface="+mj-lt"/>
          </a:endParaRPr>
        </a:p>
      </dgm:t>
    </dgm:pt>
    <dgm:pt modelId="{6AA02F93-CCD9-4D57-96A4-29EC99455C97}" type="parTrans" cxnId="{C4E98ED9-D934-45D5-97E2-E377BCB30AA9}">
      <dgm:prSet/>
      <dgm:spPr/>
      <dgm:t>
        <a:bodyPr/>
        <a:lstStyle/>
        <a:p>
          <a:endParaRPr lang="pt-BR"/>
        </a:p>
      </dgm:t>
    </dgm:pt>
    <dgm:pt modelId="{2426F1DC-195F-4C25-8D5D-256BFD849E43}" type="sibTrans" cxnId="{C4E98ED9-D934-45D5-97E2-E377BCB30AA9}">
      <dgm:prSet/>
      <dgm:spPr/>
      <dgm:t>
        <a:bodyPr/>
        <a:lstStyle/>
        <a:p>
          <a:endParaRPr lang="pt-BR"/>
        </a:p>
      </dgm:t>
    </dgm:pt>
    <dgm:pt modelId="{5A382564-36CD-48CC-A45B-1547A35FF431}">
      <dgm:prSet phldrT="[Texto]"/>
      <dgm:spPr/>
      <dgm:t>
        <a:bodyPr/>
        <a:lstStyle/>
        <a:p>
          <a:r>
            <a:rPr lang="pt-BR" dirty="0" smtClean="0"/>
            <a:t>Adesão induzida</a:t>
          </a:r>
          <a:endParaRPr lang="pt-BR" dirty="0"/>
        </a:p>
      </dgm:t>
    </dgm:pt>
    <dgm:pt modelId="{A43FB12D-5C6B-49A4-951E-36F6DD583381}" type="parTrans" cxnId="{36D3FDDE-6D5B-4D35-A676-50147217A683}">
      <dgm:prSet/>
      <dgm:spPr/>
      <dgm:t>
        <a:bodyPr/>
        <a:lstStyle/>
        <a:p>
          <a:endParaRPr lang="pt-BR"/>
        </a:p>
      </dgm:t>
    </dgm:pt>
    <dgm:pt modelId="{D189DE36-F5E4-4E0F-B56A-680E70CEF990}" type="sibTrans" cxnId="{36D3FDDE-6D5B-4D35-A676-50147217A683}">
      <dgm:prSet/>
      <dgm:spPr/>
      <dgm:t>
        <a:bodyPr/>
        <a:lstStyle/>
        <a:p>
          <a:endParaRPr lang="pt-BR"/>
        </a:p>
      </dgm:t>
    </dgm:pt>
    <dgm:pt modelId="{D2FBB114-05A8-42E7-9CC1-37A6608DD607}">
      <dgm:prSet phldrT="[Texto]"/>
      <dgm:spPr/>
      <dgm:t>
        <a:bodyPr/>
        <a:lstStyle/>
        <a:p>
          <a:r>
            <a:rPr lang="pt-BR" dirty="0" smtClean="0">
              <a:latin typeface="+mj-lt"/>
            </a:rPr>
            <a:t>Mecanismos de indução da adesão da LAI;</a:t>
          </a:r>
          <a:endParaRPr lang="pt-BR" dirty="0">
            <a:latin typeface="+mj-lt"/>
          </a:endParaRPr>
        </a:p>
      </dgm:t>
    </dgm:pt>
    <dgm:pt modelId="{2284FF6A-40A1-457D-B932-B2CD1BD6744A}" type="parTrans" cxnId="{0717A572-F35E-45B9-9200-F8ADCD81BE7F}">
      <dgm:prSet/>
      <dgm:spPr/>
      <dgm:t>
        <a:bodyPr/>
        <a:lstStyle/>
        <a:p>
          <a:endParaRPr lang="pt-BR"/>
        </a:p>
      </dgm:t>
    </dgm:pt>
    <dgm:pt modelId="{DF87F39A-84D8-4A59-94C9-60A1D29B0BC0}" type="sibTrans" cxnId="{0717A572-F35E-45B9-9200-F8ADCD81BE7F}">
      <dgm:prSet/>
      <dgm:spPr/>
      <dgm:t>
        <a:bodyPr/>
        <a:lstStyle/>
        <a:p>
          <a:endParaRPr lang="pt-BR"/>
        </a:p>
      </dgm:t>
    </dgm:pt>
    <dgm:pt modelId="{2470D2E9-ED19-45BF-8DE8-049382924F57}">
      <dgm:prSet/>
      <dgm:spPr/>
      <dgm:t>
        <a:bodyPr/>
        <a:lstStyle/>
        <a:p>
          <a:r>
            <a:rPr lang="pt-BR" dirty="0" smtClean="0">
              <a:latin typeface="+mj-lt"/>
            </a:rPr>
            <a:t>Abordagem aos municípios identificados em diagnóstico (por ordem de população e que não possuam nota 0 na EBT);</a:t>
          </a:r>
          <a:endParaRPr lang="pt-BR" dirty="0">
            <a:latin typeface="+mj-lt"/>
          </a:endParaRPr>
        </a:p>
      </dgm:t>
    </dgm:pt>
    <dgm:pt modelId="{5A14CCB8-21AA-432B-90CA-9C5B5D9301E9}" type="parTrans" cxnId="{1F0ACE55-A9AA-4472-AEB4-8DB82B042B8D}">
      <dgm:prSet/>
      <dgm:spPr/>
      <dgm:t>
        <a:bodyPr/>
        <a:lstStyle/>
        <a:p>
          <a:endParaRPr lang="pt-BR"/>
        </a:p>
      </dgm:t>
    </dgm:pt>
    <dgm:pt modelId="{B35BF90D-395F-49D1-A372-D12C10CED76F}" type="sibTrans" cxnId="{1F0ACE55-A9AA-4472-AEB4-8DB82B042B8D}">
      <dgm:prSet/>
      <dgm:spPr/>
      <dgm:t>
        <a:bodyPr/>
        <a:lstStyle/>
        <a:p>
          <a:endParaRPr lang="pt-BR"/>
        </a:p>
      </dgm:t>
    </dgm:pt>
    <dgm:pt modelId="{ACB8DA04-70C8-46DF-8707-A14E339C9E09}">
      <dgm:prSet/>
      <dgm:spPr/>
      <dgm:t>
        <a:bodyPr/>
        <a:lstStyle/>
        <a:p>
          <a:r>
            <a:rPr lang="pt-BR" dirty="0" smtClean="0">
              <a:latin typeface="+mj-lt"/>
            </a:rPr>
            <a:t>Elaboração de cartilha sobre a aplicação da LAI – aproveitar MANUAL da Lei de Acesso à Informação para Estados e Municípios (CGU, 2013);</a:t>
          </a:r>
          <a:endParaRPr lang="pt-BR" dirty="0">
            <a:latin typeface="+mj-lt"/>
          </a:endParaRPr>
        </a:p>
      </dgm:t>
    </dgm:pt>
    <dgm:pt modelId="{E8B2E7A1-9066-44B1-B43D-F06D091ACB51}" type="parTrans" cxnId="{97879CD2-6DE4-4EF8-A7FC-A301D28CF379}">
      <dgm:prSet/>
      <dgm:spPr/>
      <dgm:t>
        <a:bodyPr/>
        <a:lstStyle/>
        <a:p>
          <a:endParaRPr lang="pt-BR"/>
        </a:p>
      </dgm:t>
    </dgm:pt>
    <dgm:pt modelId="{F67C257E-EF2E-467D-8E1E-24A5A508820B}" type="sibTrans" cxnId="{97879CD2-6DE4-4EF8-A7FC-A301D28CF379}">
      <dgm:prSet/>
      <dgm:spPr/>
      <dgm:t>
        <a:bodyPr/>
        <a:lstStyle/>
        <a:p>
          <a:endParaRPr lang="pt-BR"/>
        </a:p>
      </dgm:t>
    </dgm:pt>
    <dgm:pt modelId="{820669B9-6D7E-4B27-8D0C-C3AC6098DBD7}">
      <dgm:prSet/>
      <dgm:spPr/>
      <dgm:t>
        <a:bodyPr/>
        <a:lstStyle/>
        <a:p>
          <a:r>
            <a:rPr lang="pt-BR" dirty="0" smtClean="0">
              <a:latin typeface="+mj-lt"/>
            </a:rPr>
            <a:t>Inscrições voluntárias de municípios a um cronograma de implementação;</a:t>
          </a:r>
          <a:endParaRPr lang="pt-BR" dirty="0">
            <a:latin typeface="+mj-lt"/>
          </a:endParaRPr>
        </a:p>
      </dgm:t>
    </dgm:pt>
    <dgm:pt modelId="{BA4AA049-D298-4444-ABC2-FD27B9819546}" type="parTrans" cxnId="{FD5EB1CB-6B0B-4453-AAFC-06ABFD72FB5B}">
      <dgm:prSet/>
      <dgm:spPr/>
      <dgm:t>
        <a:bodyPr/>
        <a:lstStyle/>
        <a:p>
          <a:endParaRPr lang="pt-BR"/>
        </a:p>
      </dgm:t>
    </dgm:pt>
    <dgm:pt modelId="{FB630942-A719-4F0B-9F83-65E74E8E0DB9}" type="sibTrans" cxnId="{FD5EB1CB-6B0B-4453-AAFC-06ABFD72FB5B}">
      <dgm:prSet/>
      <dgm:spPr/>
      <dgm:t>
        <a:bodyPr/>
        <a:lstStyle/>
        <a:p>
          <a:endParaRPr lang="pt-BR"/>
        </a:p>
      </dgm:t>
    </dgm:pt>
    <dgm:pt modelId="{10D93FDF-0AE9-48BE-9C1D-2BADEDA0D0A4}">
      <dgm:prSet/>
      <dgm:spPr/>
      <dgm:t>
        <a:bodyPr/>
        <a:lstStyle/>
        <a:p>
          <a:r>
            <a:rPr lang="pt-BR" dirty="0" smtClean="0">
              <a:latin typeface="+mj-lt"/>
            </a:rPr>
            <a:t>Plano de Capacitação de pontos focais nos municípios;</a:t>
          </a:r>
          <a:endParaRPr lang="pt-BR" dirty="0">
            <a:latin typeface="+mj-lt"/>
          </a:endParaRPr>
        </a:p>
      </dgm:t>
    </dgm:pt>
    <dgm:pt modelId="{338912E3-0609-43E2-A55A-C79E48979DF0}" type="parTrans" cxnId="{C3493510-8566-4036-B664-4B8A0F071DA0}">
      <dgm:prSet/>
      <dgm:spPr/>
      <dgm:t>
        <a:bodyPr/>
        <a:lstStyle/>
        <a:p>
          <a:endParaRPr lang="pt-BR"/>
        </a:p>
      </dgm:t>
    </dgm:pt>
    <dgm:pt modelId="{52ACEF07-D69B-4312-ABB6-BF98D0D475B2}" type="sibTrans" cxnId="{C3493510-8566-4036-B664-4B8A0F071DA0}">
      <dgm:prSet/>
      <dgm:spPr/>
      <dgm:t>
        <a:bodyPr/>
        <a:lstStyle/>
        <a:p>
          <a:endParaRPr lang="pt-BR"/>
        </a:p>
      </dgm:t>
    </dgm:pt>
    <dgm:pt modelId="{9928B6B0-09E6-4FC5-B6BC-66E0289E41F7}">
      <dgm:prSet/>
      <dgm:spPr/>
      <dgm:t>
        <a:bodyPr/>
        <a:lstStyle/>
        <a:p>
          <a:r>
            <a:rPr lang="pt-BR" dirty="0" smtClean="0">
              <a:latin typeface="+mj-lt"/>
            </a:rPr>
            <a:t>Organização de seminário sobre o tema em parceria com as redes de controle.</a:t>
          </a:r>
          <a:endParaRPr lang="pt-BR" dirty="0">
            <a:latin typeface="+mj-lt"/>
          </a:endParaRPr>
        </a:p>
      </dgm:t>
    </dgm:pt>
    <dgm:pt modelId="{955CDF42-BBDB-4070-9948-03F70E0E2EF7}" type="parTrans" cxnId="{46E1ED09-87CB-4915-B74E-22B4EA842F8E}">
      <dgm:prSet/>
      <dgm:spPr/>
      <dgm:t>
        <a:bodyPr/>
        <a:lstStyle/>
        <a:p>
          <a:endParaRPr lang="pt-BR"/>
        </a:p>
      </dgm:t>
    </dgm:pt>
    <dgm:pt modelId="{09E08A40-5AAC-4B32-B46D-BF608692CEF6}" type="sibTrans" cxnId="{46E1ED09-87CB-4915-B74E-22B4EA842F8E}">
      <dgm:prSet/>
      <dgm:spPr/>
      <dgm:t>
        <a:bodyPr/>
        <a:lstStyle/>
        <a:p>
          <a:endParaRPr lang="pt-BR"/>
        </a:p>
      </dgm:t>
    </dgm:pt>
    <dgm:pt modelId="{23FA5242-868D-4632-8BAE-2F2E028FAC7C}">
      <dgm:prSet/>
      <dgm:spPr/>
      <dgm:t>
        <a:bodyPr/>
        <a:lstStyle/>
        <a:p>
          <a:r>
            <a:rPr lang="pt-BR" dirty="0" smtClean="0">
              <a:latin typeface="+mj-lt"/>
            </a:rPr>
            <a:t>Levantamento de possíveis benefícios objetivos (incentivo, isenção, transferência de recursos);</a:t>
          </a:r>
          <a:endParaRPr lang="pt-BR" dirty="0">
            <a:latin typeface="+mj-lt"/>
          </a:endParaRPr>
        </a:p>
      </dgm:t>
    </dgm:pt>
    <dgm:pt modelId="{E26C835D-0126-495C-B488-5F41725FD0E8}" type="parTrans" cxnId="{40E97E7C-2E1A-43A1-AD37-0B561BB4F74E}">
      <dgm:prSet/>
      <dgm:spPr/>
      <dgm:t>
        <a:bodyPr/>
        <a:lstStyle/>
        <a:p>
          <a:endParaRPr lang="pt-BR"/>
        </a:p>
      </dgm:t>
    </dgm:pt>
    <dgm:pt modelId="{581BB58C-41FD-4A96-87C7-65FC6798BAF4}" type="sibTrans" cxnId="{40E97E7C-2E1A-43A1-AD37-0B561BB4F74E}">
      <dgm:prSet/>
      <dgm:spPr/>
      <dgm:t>
        <a:bodyPr/>
        <a:lstStyle/>
        <a:p>
          <a:endParaRPr lang="pt-BR"/>
        </a:p>
      </dgm:t>
    </dgm:pt>
    <dgm:pt modelId="{B1C95632-6783-4695-AC4D-C5782C9DE717}">
      <dgm:prSet/>
      <dgm:spPr/>
      <dgm:t>
        <a:bodyPr/>
        <a:lstStyle/>
        <a:p>
          <a:r>
            <a:rPr lang="pt-BR" dirty="0" smtClean="0">
              <a:latin typeface="+mj-lt"/>
            </a:rPr>
            <a:t>Parceria com os </a:t>
          </a:r>
          <a:r>
            <a:rPr lang="pt-BR" dirty="0" err="1" smtClean="0">
              <a:latin typeface="+mj-lt"/>
            </a:rPr>
            <a:t>TCEs</a:t>
          </a:r>
          <a:r>
            <a:rPr lang="pt-BR" dirty="0" smtClean="0">
              <a:latin typeface="+mj-lt"/>
            </a:rPr>
            <a:t> – inserir cláusula que obriga os municípios a regulamentarem a LAI em X meses como requisito para aprovação de contas (as parcerias seriam realizadas entre as </a:t>
          </a:r>
          <a:r>
            <a:rPr lang="pt-BR" dirty="0" err="1" smtClean="0">
              <a:latin typeface="+mj-lt"/>
            </a:rPr>
            <a:t>CGEs</a:t>
          </a:r>
          <a:r>
            <a:rPr lang="pt-BR" dirty="0" smtClean="0">
              <a:latin typeface="+mj-lt"/>
            </a:rPr>
            <a:t> e os </a:t>
          </a:r>
          <a:r>
            <a:rPr lang="pt-BR" dirty="0" err="1" smtClean="0">
              <a:latin typeface="+mj-lt"/>
            </a:rPr>
            <a:t>TCEs</a:t>
          </a:r>
          <a:r>
            <a:rPr lang="pt-BR" dirty="0" smtClean="0">
              <a:latin typeface="+mj-lt"/>
            </a:rPr>
            <a:t> de todos os estados);</a:t>
          </a:r>
          <a:endParaRPr lang="pt-BR" dirty="0">
            <a:latin typeface="+mj-lt"/>
          </a:endParaRPr>
        </a:p>
      </dgm:t>
    </dgm:pt>
    <dgm:pt modelId="{E74B3A46-D96D-40E0-8C29-2A5FF4D225AB}" type="parTrans" cxnId="{EBEE0592-1A81-4B04-9F2E-1EABB6E0C5EE}">
      <dgm:prSet/>
      <dgm:spPr/>
      <dgm:t>
        <a:bodyPr/>
        <a:lstStyle/>
        <a:p>
          <a:endParaRPr lang="pt-BR"/>
        </a:p>
      </dgm:t>
    </dgm:pt>
    <dgm:pt modelId="{59CD7E9D-6DC9-433E-BAE9-F1A0E94EDCDF}" type="sibTrans" cxnId="{EBEE0592-1A81-4B04-9F2E-1EABB6E0C5EE}">
      <dgm:prSet/>
      <dgm:spPr/>
      <dgm:t>
        <a:bodyPr/>
        <a:lstStyle/>
        <a:p>
          <a:endParaRPr lang="pt-BR"/>
        </a:p>
      </dgm:t>
    </dgm:pt>
    <dgm:pt modelId="{70C2E417-2253-46CB-97DA-1D1AF24F5DA2}">
      <dgm:prSet/>
      <dgm:spPr/>
      <dgm:t>
        <a:bodyPr/>
        <a:lstStyle/>
        <a:p>
          <a:r>
            <a:rPr lang="pt-BR" dirty="0" smtClean="0">
              <a:latin typeface="+mj-lt"/>
            </a:rPr>
            <a:t>Parceria estratégica em níveis superiores, entre CONACI e </a:t>
          </a:r>
          <a:r>
            <a:rPr lang="pt-BR" dirty="0" err="1" smtClean="0">
              <a:latin typeface="+mj-lt"/>
            </a:rPr>
            <a:t>Atricom</a:t>
          </a:r>
          <a:r>
            <a:rPr lang="pt-BR" dirty="0" smtClean="0">
              <a:latin typeface="+mj-lt"/>
            </a:rPr>
            <a:t>, também como condicionantes de aprovação de contas.</a:t>
          </a:r>
          <a:endParaRPr lang="pt-BR" dirty="0">
            <a:latin typeface="+mj-lt"/>
          </a:endParaRPr>
        </a:p>
      </dgm:t>
    </dgm:pt>
    <dgm:pt modelId="{C8176D61-3401-4BBE-8043-70AF017105D6}" type="parTrans" cxnId="{6CA303F2-B92C-4F23-8706-6D2ABB443C6D}">
      <dgm:prSet/>
      <dgm:spPr/>
      <dgm:t>
        <a:bodyPr/>
        <a:lstStyle/>
        <a:p>
          <a:endParaRPr lang="pt-BR"/>
        </a:p>
      </dgm:t>
    </dgm:pt>
    <dgm:pt modelId="{7A93A6E3-3857-493A-B65E-396419B10294}" type="sibTrans" cxnId="{6CA303F2-B92C-4F23-8706-6D2ABB443C6D}">
      <dgm:prSet/>
      <dgm:spPr/>
      <dgm:t>
        <a:bodyPr/>
        <a:lstStyle/>
        <a:p>
          <a:endParaRPr lang="pt-BR"/>
        </a:p>
      </dgm:t>
    </dgm:pt>
    <dgm:pt modelId="{4CF64B90-1E4D-46C9-85B3-CFC8C1FEECF9}" type="pres">
      <dgm:prSet presAssocID="{48BDAE9D-1018-482B-8938-994242C3D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498ED0-16AB-4560-BB86-6A347E7E55F4}" type="pres">
      <dgm:prSet presAssocID="{87B22168-BBD0-45D5-A916-8E208D358C1A}" presName="composite" presStyleCnt="0"/>
      <dgm:spPr/>
    </dgm:pt>
    <dgm:pt modelId="{22B4B358-0ED7-4068-852A-63E96D3E9E97}" type="pres">
      <dgm:prSet presAssocID="{87B22168-BBD0-45D5-A916-8E208D358C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18D81-36A0-45C5-AF99-0A224BC299D9}" type="pres">
      <dgm:prSet presAssocID="{87B22168-BBD0-45D5-A916-8E208D358C1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8CBAFB-88D2-413A-A7B6-D605D6B1D079}" type="pres">
      <dgm:prSet presAssocID="{228BD4AA-DA1D-4E08-A280-D017841DFD7D}" presName="space" presStyleCnt="0"/>
      <dgm:spPr/>
    </dgm:pt>
    <dgm:pt modelId="{079CBBBB-04EF-4A04-BCCC-AC93EE66E7EB}" type="pres">
      <dgm:prSet presAssocID="{5A382564-36CD-48CC-A45B-1547A35FF431}" presName="composite" presStyleCnt="0"/>
      <dgm:spPr/>
    </dgm:pt>
    <dgm:pt modelId="{78B88555-E8DE-4E74-8FB8-1139157B1183}" type="pres">
      <dgm:prSet presAssocID="{5A382564-36CD-48CC-A45B-1547A35FF4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78882E-E4F2-4E36-839F-00CD79259498}" type="pres">
      <dgm:prSet presAssocID="{5A382564-36CD-48CC-A45B-1547A35FF4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7EDF83-3C13-49EA-9B4E-0895AEA9DE96}" type="presOf" srcId="{70C2E417-2253-46CB-97DA-1D1AF24F5DA2}" destId="{7B78882E-E4F2-4E36-839F-00CD79259498}" srcOrd="0" destOrd="3" presId="urn:microsoft.com/office/officeart/2005/8/layout/hList1"/>
    <dgm:cxn modelId="{46E1ED09-87CB-4915-B74E-22B4EA842F8E}" srcId="{87B22168-BBD0-45D5-A916-8E208D358C1A}" destId="{9928B6B0-09E6-4FC5-B6BC-66E0289E41F7}" srcOrd="5" destOrd="0" parTransId="{955CDF42-BBDB-4070-9948-03F70E0E2EF7}" sibTransId="{09E08A40-5AAC-4B32-B46D-BF608692CEF6}"/>
    <dgm:cxn modelId="{97879CD2-6DE4-4EF8-A7FC-A301D28CF379}" srcId="{87B22168-BBD0-45D5-A916-8E208D358C1A}" destId="{ACB8DA04-70C8-46DF-8707-A14E339C9E09}" srcOrd="2" destOrd="0" parTransId="{E8B2E7A1-9066-44B1-B43D-F06D091ACB51}" sibTransId="{F67C257E-EF2E-467D-8E1E-24A5A508820B}"/>
    <dgm:cxn modelId="{FD5EB1CB-6B0B-4453-AAFC-06ABFD72FB5B}" srcId="{87B22168-BBD0-45D5-A916-8E208D358C1A}" destId="{820669B9-6D7E-4B27-8D0C-C3AC6098DBD7}" srcOrd="3" destOrd="0" parTransId="{BA4AA049-D298-4444-ABC2-FD27B9819546}" sibTransId="{FB630942-A719-4F0B-9F83-65E74E8E0DB9}"/>
    <dgm:cxn modelId="{077F0F12-6263-48CC-964F-48516574A959}" type="presOf" srcId="{48BDAE9D-1018-482B-8938-994242C3D102}" destId="{4CF64B90-1E4D-46C9-85B3-CFC8C1FEECF9}" srcOrd="0" destOrd="0" presId="urn:microsoft.com/office/officeart/2005/8/layout/hList1"/>
    <dgm:cxn modelId="{6CB5FE69-9785-4058-A55E-0E267F01DCB3}" type="presOf" srcId="{B1C95632-6783-4695-AC4D-C5782C9DE717}" destId="{7B78882E-E4F2-4E36-839F-00CD79259498}" srcOrd="0" destOrd="2" presId="urn:microsoft.com/office/officeart/2005/8/layout/hList1"/>
    <dgm:cxn modelId="{C3493510-8566-4036-B664-4B8A0F071DA0}" srcId="{87B22168-BBD0-45D5-A916-8E208D358C1A}" destId="{10D93FDF-0AE9-48BE-9C1D-2BADEDA0D0A4}" srcOrd="4" destOrd="0" parTransId="{338912E3-0609-43E2-A55A-C79E48979DF0}" sibTransId="{52ACEF07-D69B-4312-ABB6-BF98D0D475B2}"/>
    <dgm:cxn modelId="{1574021E-ACBB-42EC-8021-6CFE19D40847}" srcId="{48BDAE9D-1018-482B-8938-994242C3D102}" destId="{87B22168-BBD0-45D5-A916-8E208D358C1A}" srcOrd="0" destOrd="0" parTransId="{605787B2-1DC8-4352-BA07-CE144B391E0F}" sibTransId="{228BD4AA-DA1D-4E08-A280-D017841DFD7D}"/>
    <dgm:cxn modelId="{1F0ACE55-A9AA-4472-AEB4-8DB82B042B8D}" srcId="{87B22168-BBD0-45D5-A916-8E208D358C1A}" destId="{2470D2E9-ED19-45BF-8DE8-049382924F57}" srcOrd="1" destOrd="0" parTransId="{5A14CCB8-21AA-432B-90CA-9C5B5D9301E9}" sibTransId="{B35BF90D-395F-49D1-A372-D12C10CED76F}"/>
    <dgm:cxn modelId="{6CA303F2-B92C-4F23-8706-6D2ABB443C6D}" srcId="{5A382564-36CD-48CC-A45B-1547A35FF431}" destId="{70C2E417-2253-46CB-97DA-1D1AF24F5DA2}" srcOrd="3" destOrd="0" parTransId="{C8176D61-3401-4BBE-8043-70AF017105D6}" sibTransId="{7A93A6E3-3857-493A-B65E-396419B10294}"/>
    <dgm:cxn modelId="{EBEE0592-1A81-4B04-9F2E-1EABB6E0C5EE}" srcId="{5A382564-36CD-48CC-A45B-1547A35FF431}" destId="{B1C95632-6783-4695-AC4D-C5782C9DE717}" srcOrd="2" destOrd="0" parTransId="{E74B3A46-D96D-40E0-8C29-2A5FF4D225AB}" sibTransId="{59CD7E9D-6DC9-433E-BAE9-F1A0E94EDCDF}"/>
    <dgm:cxn modelId="{D34F9819-C6FB-4E62-82E7-0DF7B6DF778D}" type="presOf" srcId="{9928B6B0-09E6-4FC5-B6BC-66E0289E41F7}" destId="{C2F18D81-36A0-45C5-AF99-0A224BC299D9}" srcOrd="0" destOrd="5" presId="urn:microsoft.com/office/officeart/2005/8/layout/hList1"/>
    <dgm:cxn modelId="{11FDD507-F7D2-4BE5-9617-B76A3B55AE65}" type="presOf" srcId="{5A382564-36CD-48CC-A45B-1547A35FF431}" destId="{78B88555-E8DE-4E74-8FB8-1139157B1183}" srcOrd="0" destOrd="0" presId="urn:microsoft.com/office/officeart/2005/8/layout/hList1"/>
    <dgm:cxn modelId="{C4E98ED9-D934-45D5-97E2-E377BCB30AA9}" srcId="{87B22168-BBD0-45D5-A916-8E208D358C1A}" destId="{FEB8087D-DF14-4019-90CD-523F59A3117F}" srcOrd="0" destOrd="0" parTransId="{6AA02F93-CCD9-4D57-96A4-29EC99455C97}" sibTransId="{2426F1DC-195F-4C25-8D5D-256BFD849E43}"/>
    <dgm:cxn modelId="{CA0E26CC-6A49-48A3-A6C0-3F47C098867A}" type="presOf" srcId="{820669B9-6D7E-4B27-8D0C-C3AC6098DBD7}" destId="{C2F18D81-36A0-45C5-AF99-0A224BC299D9}" srcOrd="0" destOrd="3" presId="urn:microsoft.com/office/officeart/2005/8/layout/hList1"/>
    <dgm:cxn modelId="{77A0297C-DCAE-4A42-B6E1-E86CC16DE00D}" type="presOf" srcId="{87B22168-BBD0-45D5-A916-8E208D358C1A}" destId="{22B4B358-0ED7-4068-852A-63E96D3E9E97}" srcOrd="0" destOrd="0" presId="urn:microsoft.com/office/officeart/2005/8/layout/hList1"/>
    <dgm:cxn modelId="{634DB593-B681-4F41-B5D0-5A18C23CAC95}" type="presOf" srcId="{D2FBB114-05A8-42E7-9CC1-37A6608DD607}" destId="{7B78882E-E4F2-4E36-839F-00CD79259498}" srcOrd="0" destOrd="0" presId="urn:microsoft.com/office/officeart/2005/8/layout/hList1"/>
    <dgm:cxn modelId="{40E97E7C-2E1A-43A1-AD37-0B561BB4F74E}" srcId="{5A382564-36CD-48CC-A45B-1547A35FF431}" destId="{23FA5242-868D-4632-8BAE-2F2E028FAC7C}" srcOrd="1" destOrd="0" parTransId="{E26C835D-0126-495C-B488-5F41725FD0E8}" sibTransId="{581BB58C-41FD-4A96-87C7-65FC6798BAF4}"/>
    <dgm:cxn modelId="{0717A572-F35E-45B9-9200-F8ADCD81BE7F}" srcId="{5A382564-36CD-48CC-A45B-1547A35FF431}" destId="{D2FBB114-05A8-42E7-9CC1-37A6608DD607}" srcOrd="0" destOrd="0" parTransId="{2284FF6A-40A1-457D-B932-B2CD1BD6744A}" sibTransId="{DF87F39A-84D8-4A59-94C9-60A1D29B0BC0}"/>
    <dgm:cxn modelId="{6B66262C-BDB3-4200-A27E-0F727422F6BE}" type="presOf" srcId="{2470D2E9-ED19-45BF-8DE8-049382924F57}" destId="{C2F18D81-36A0-45C5-AF99-0A224BC299D9}" srcOrd="0" destOrd="1" presId="urn:microsoft.com/office/officeart/2005/8/layout/hList1"/>
    <dgm:cxn modelId="{C25C140D-A8B3-4AC4-9A4F-EE508CEA26F8}" type="presOf" srcId="{23FA5242-868D-4632-8BAE-2F2E028FAC7C}" destId="{7B78882E-E4F2-4E36-839F-00CD79259498}" srcOrd="0" destOrd="1" presId="urn:microsoft.com/office/officeart/2005/8/layout/hList1"/>
    <dgm:cxn modelId="{5A53FB6D-0C14-4FEC-8047-03276F34CA33}" type="presOf" srcId="{FEB8087D-DF14-4019-90CD-523F59A3117F}" destId="{C2F18D81-36A0-45C5-AF99-0A224BC299D9}" srcOrd="0" destOrd="0" presId="urn:microsoft.com/office/officeart/2005/8/layout/hList1"/>
    <dgm:cxn modelId="{7DA7BFEC-EE2F-47F8-9D29-C8C3C3104E2A}" type="presOf" srcId="{10D93FDF-0AE9-48BE-9C1D-2BADEDA0D0A4}" destId="{C2F18D81-36A0-45C5-AF99-0A224BC299D9}" srcOrd="0" destOrd="4" presId="urn:microsoft.com/office/officeart/2005/8/layout/hList1"/>
    <dgm:cxn modelId="{7C3CA52E-B1C7-4F30-9FB6-5A2FCA0C1548}" type="presOf" srcId="{ACB8DA04-70C8-46DF-8707-A14E339C9E09}" destId="{C2F18D81-36A0-45C5-AF99-0A224BC299D9}" srcOrd="0" destOrd="2" presId="urn:microsoft.com/office/officeart/2005/8/layout/hList1"/>
    <dgm:cxn modelId="{36D3FDDE-6D5B-4D35-A676-50147217A683}" srcId="{48BDAE9D-1018-482B-8938-994242C3D102}" destId="{5A382564-36CD-48CC-A45B-1547A35FF431}" srcOrd="1" destOrd="0" parTransId="{A43FB12D-5C6B-49A4-951E-36F6DD583381}" sibTransId="{D189DE36-F5E4-4E0F-B56A-680E70CEF990}"/>
    <dgm:cxn modelId="{E3C155CE-4202-4FED-8C11-986CCA7CAD06}" type="presParOf" srcId="{4CF64B90-1E4D-46C9-85B3-CFC8C1FEECF9}" destId="{BA498ED0-16AB-4560-BB86-6A347E7E55F4}" srcOrd="0" destOrd="0" presId="urn:microsoft.com/office/officeart/2005/8/layout/hList1"/>
    <dgm:cxn modelId="{732926D4-E4E3-41B7-AA76-2C8DCD25FFD6}" type="presParOf" srcId="{BA498ED0-16AB-4560-BB86-6A347E7E55F4}" destId="{22B4B358-0ED7-4068-852A-63E96D3E9E97}" srcOrd="0" destOrd="0" presId="urn:microsoft.com/office/officeart/2005/8/layout/hList1"/>
    <dgm:cxn modelId="{401BB368-DB99-4E78-803B-65AF2AF412F9}" type="presParOf" srcId="{BA498ED0-16AB-4560-BB86-6A347E7E55F4}" destId="{C2F18D81-36A0-45C5-AF99-0A224BC299D9}" srcOrd="1" destOrd="0" presId="urn:microsoft.com/office/officeart/2005/8/layout/hList1"/>
    <dgm:cxn modelId="{5E698EC2-C105-4972-B217-ABB20766D657}" type="presParOf" srcId="{4CF64B90-1E4D-46C9-85B3-CFC8C1FEECF9}" destId="{CD8CBAFB-88D2-413A-A7B6-D605D6B1D079}" srcOrd="1" destOrd="0" presId="urn:microsoft.com/office/officeart/2005/8/layout/hList1"/>
    <dgm:cxn modelId="{B74012C1-8474-40F3-AF4B-802FA9DD38C3}" type="presParOf" srcId="{4CF64B90-1E4D-46C9-85B3-CFC8C1FEECF9}" destId="{079CBBBB-04EF-4A04-BCCC-AC93EE66E7EB}" srcOrd="2" destOrd="0" presId="urn:microsoft.com/office/officeart/2005/8/layout/hList1"/>
    <dgm:cxn modelId="{3E3A4382-4EE9-4C6E-9BE4-9EED038C5DCF}" type="presParOf" srcId="{079CBBBB-04EF-4A04-BCCC-AC93EE66E7EB}" destId="{78B88555-E8DE-4E74-8FB8-1139157B1183}" srcOrd="0" destOrd="0" presId="urn:microsoft.com/office/officeart/2005/8/layout/hList1"/>
    <dgm:cxn modelId="{039F1E7B-A1D1-4740-8520-2FC3AAE2007A}" type="presParOf" srcId="{079CBBBB-04EF-4A04-BCCC-AC93EE66E7EB}" destId="{7B78882E-E4F2-4E36-839F-00CD792594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F3664-311A-4E7F-9FE2-8264FD1B50D6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8A29D-CBBB-4CA3-ACC9-3132E0452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86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72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36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0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00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5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69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199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60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22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25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99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25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3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2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A29D-CBBB-4CA3-ACC9-3132E04522F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4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3581400" y="6552198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Projeto de Disseminação da LAI</a:t>
            </a:r>
            <a:r>
              <a:rPr lang="pt-BR" sz="1600" b="1" baseline="0" dirty="0" smtClean="0">
                <a:solidFill>
                  <a:schemeClr val="bg1"/>
                </a:solidFill>
                <a:latin typeface="+mj-lt"/>
              </a:rPr>
              <a:t> nos Municípios Brasileiros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7" y="46038"/>
            <a:ext cx="2871537" cy="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40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4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23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75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8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8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10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13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0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C336-5DA8-4777-9812-DC3E09CF42C8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F919-A201-443C-8579-00204533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8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cgu.gov.br/assuntos/transparencia-publica/escala-brasil-transparente/metodolog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951" y="1576138"/>
            <a:ext cx="10708105" cy="192957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da Regulamentação da LAI nos Municípios Brasileiros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6282" y="4162927"/>
            <a:ext cx="10467473" cy="19130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Grupo de Trabalho para a elaboração de minuta para a regulamentação da Lei de Acesso à Informação nos municípios brasileiros</a:t>
            </a:r>
          </a:p>
          <a:p>
            <a:pPr>
              <a:spcBef>
                <a:spcPts val="0"/>
              </a:spcBef>
            </a:pPr>
            <a:endParaRPr lang="pt-BR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pt-BR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Fev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/2016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3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80" y="992821"/>
            <a:ext cx="7966554" cy="5503826"/>
          </a:xfrm>
          <a:prstGeom prst="rect">
            <a:avLst/>
          </a:prstGeom>
        </p:spPr>
      </p:pic>
      <p:sp>
        <p:nvSpPr>
          <p:cNvPr id="12" name="Texto explicativo retangular com cantos arredondados 11"/>
          <p:cNvSpPr/>
          <p:nvPr/>
        </p:nvSpPr>
        <p:spPr>
          <a:xfrm>
            <a:off x="9367842" y="1929007"/>
            <a:ext cx="2005790" cy="2379946"/>
          </a:xfrm>
          <a:prstGeom prst="wedgeRoundRectCallout">
            <a:avLst>
              <a:gd name="adj1" fmla="val -82192"/>
              <a:gd name="adj2" fmla="val -37497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bg1"/>
                </a:solidFill>
              </a:rPr>
              <a:t>Casos mais críticos!</a:t>
            </a:r>
          </a:p>
          <a:p>
            <a:r>
              <a:rPr lang="pt-BR" sz="1800" b="1" dirty="0" smtClean="0">
                <a:solidFill>
                  <a:schemeClr val="bg1"/>
                </a:solidFill>
              </a:rPr>
              <a:t>Altos percentuais de municípios sem regulamentação com + de 10 mil habitantes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9451" y="679038"/>
            <a:ext cx="9966084" cy="761456"/>
          </a:xfrm>
        </p:spPr>
        <p:txBody>
          <a:bodyPr>
            <a:noAutofit/>
          </a:bodyPr>
          <a:lstStyle/>
          <a:p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e E-Sic – Novembro/2015 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01836"/>
              </p:ext>
            </p:extLst>
          </p:nvPr>
        </p:nvGraphicFramePr>
        <p:xfrm>
          <a:off x="551145" y="1778695"/>
          <a:ext cx="5899760" cy="2054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940"/>
                <a:gridCol w="729087"/>
                <a:gridCol w="1904510"/>
                <a:gridCol w="1791223"/>
              </a:tblGrid>
              <a:tr h="46000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Qtd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municípios</a:t>
                      </a:r>
                      <a:endParaRPr lang="pt-BR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ente regulamentou a LAI?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60005">
                <a:tc gridSpan="2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NÃO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SIM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00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Existe forma eletrônica de envio?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NÃO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827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62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</a:tr>
              <a:tr h="67425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SIM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420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278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o explicativo retangular com cantos arredondados 5"/>
          <p:cNvSpPr/>
          <p:nvPr/>
        </p:nvSpPr>
        <p:spPr>
          <a:xfrm>
            <a:off x="7195255" y="1557923"/>
            <a:ext cx="2061479" cy="1723896"/>
          </a:xfrm>
          <a:prstGeom prst="wedgeRoundRectCallout">
            <a:avLst>
              <a:gd name="adj1" fmla="val -80244"/>
              <a:gd name="adj2" fmla="val 26862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bg1"/>
                </a:solidFill>
              </a:rPr>
              <a:t>Ponto negativo!</a:t>
            </a:r>
          </a:p>
          <a:p>
            <a:r>
              <a:rPr lang="pt-BR" sz="1800" b="1" dirty="0" smtClean="0">
                <a:solidFill>
                  <a:schemeClr val="bg1"/>
                </a:solidFill>
              </a:rPr>
              <a:t>É </a:t>
            </a:r>
            <a:r>
              <a:rPr lang="pt-BR" sz="1800" b="1" dirty="0">
                <a:solidFill>
                  <a:schemeClr val="bg1"/>
                </a:solidFill>
              </a:rPr>
              <a:t>regulamentado, mas não abre a possibilidade de envio eletrônico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9256734" y="1557923"/>
            <a:ext cx="2931094" cy="4149248"/>
          </a:xfrm>
        </p:spPr>
        <p:txBody>
          <a:bodyPr numCol="1" spcCol="144000">
            <a:noAutofit/>
          </a:bodyPr>
          <a:lstStyle/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Amazonas (2)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Bahia (9)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Ceará (2)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Espírito </a:t>
            </a:r>
            <a:r>
              <a:rPr lang="pt-BR" sz="1800" dirty="0" smtClean="0">
                <a:latin typeface="+mj-lt"/>
              </a:rPr>
              <a:t>Santo (8)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Mato </a:t>
            </a:r>
            <a:r>
              <a:rPr lang="pt-BR" sz="1800" dirty="0" smtClean="0">
                <a:latin typeface="+mj-lt"/>
              </a:rPr>
              <a:t>Grosso (5)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Mato Grosso do </a:t>
            </a:r>
            <a:r>
              <a:rPr lang="pt-BR" sz="1800" dirty="0" smtClean="0">
                <a:latin typeface="+mj-lt"/>
              </a:rPr>
              <a:t>Sul (2)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Minas </a:t>
            </a:r>
            <a:r>
              <a:rPr lang="pt-BR" sz="1800" dirty="0" smtClean="0">
                <a:latin typeface="+mj-lt"/>
              </a:rPr>
              <a:t>Gerais (6)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Paraíba (3)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Paraná (1)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Pernambuco (4)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Piauí (1)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Rio de </a:t>
            </a:r>
            <a:r>
              <a:rPr lang="pt-BR" sz="1800" dirty="0" smtClean="0">
                <a:latin typeface="+mj-lt"/>
              </a:rPr>
              <a:t>Janeiro (2)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Rio Grande do </a:t>
            </a:r>
            <a:r>
              <a:rPr lang="pt-BR" sz="1800" dirty="0" smtClean="0">
                <a:latin typeface="+mj-lt"/>
              </a:rPr>
              <a:t>Norte (2)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Rio Grande do </a:t>
            </a:r>
            <a:r>
              <a:rPr lang="pt-BR" sz="1800" dirty="0" smtClean="0">
                <a:latin typeface="+mj-lt"/>
              </a:rPr>
              <a:t>Sul (7)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Santa </a:t>
            </a:r>
            <a:r>
              <a:rPr lang="pt-BR" sz="1800" dirty="0" smtClean="0">
                <a:latin typeface="+mj-lt"/>
              </a:rPr>
              <a:t>Catarina (5)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</a:t>
            </a:r>
            <a:r>
              <a:rPr lang="pt-BR" sz="1800" dirty="0" smtClean="0">
                <a:latin typeface="+mj-lt"/>
              </a:rPr>
              <a:t>Paulo (3)</a:t>
            </a:r>
            <a:endParaRPr lang="pt-BR" sz="1800" dirty="0">
              <a:latin typeface="+mj-lt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89913" y="4506237"/>
            <a:ext cx="2039512" cy="1869511"/>
          </a:xfrm>
          <a:prstGeom prst="wedgeRoundRectCallout">
            <a:avLst>
              <a:gd name="adj1" fmla="val 87121"/>
              <a:gd name="adj2" fmla="val -99794"/>
              <a:gd name="adj3" fmla="val 16667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positivo!</a:t>
            </a:r>
          </a:p>
          <a:p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regulamentado, mas permite o envio de pedidos eletronicamente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294347" y="3829831"/>
            <a:ext cx="7125226" cy="2859068"/>
          </a:xfrm>
          <a:prstGeom prst="rect">
            <a:avLst/>
          </a:prstGeom>
        </p:spPr>
        <p:txBody>
          <a:bodyPr vert="horz" lIns="91440" tIns="45720" rIns="91440" bIns="45720" numCol="3" spcCol="14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Acre (6)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Alagoas (6)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Amazonas (28)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Bahia (14)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Ceará (10)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Espírito </a:t>
            </a:r>
            <a:r>
              <a:rPr lang="pt-BR" sz="1800" dirty="0" smtClean="0">
                <a:latin typeface="+mj-lt"/>
              </a:rPr>
              <a:t>Santo (4)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Goiás (42)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Maranhão (1)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Mato </a:t>
            </a:r>
            <a:r>
              <a:rPr lang="pt-BR" sz="1800" dirty="0" smtClean="0">
                <a:latin typeface="+mj-lt"/>
              </a:rPr>
              <a:t>Grosso (26)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Mato Grosso do </a:t>
            </a:r>
            <a:r>
              <a:rPr lang="pt-BR" sz="1800" dirty="0" smtClean="0">
                <a:latin typeface="+mj-lt"/>
              </a:rPr>
              <a:t>Sul (13)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Minas </a:t>
            </a:r>
            <a:r>
              <a:rPr lang="pt-BR" sz="1800" dirty="0" smtClean="0">
                <a:latin typeface="+mj-lt"/>
              </a:rPr>
              <a:t>Gerais (31)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Pará (3)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Paraíba (7)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Paraná (41)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Pernambuco (17)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Piauí (1)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Rio de </a:t>
            </a:r>
            <a:r>
              <a:rPr lang="pt-BR" sz="1800" dirty="0" smtClean="0">
                <a:latin typeface="+mj-lt"/>
              </a:rPr>
              <a:t>Janeiro (11)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Rio Grande do </a:t>
            </a:r>
            <a:r>
              <a:rPr lang="pt-BR" sz="1800" dirty="0" smtClean="0">
                <a:latin typeface="+mj-lt"/>
              </a:rPr>
              <a:t>Norte (9)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Rio Grande do </a:t>
            </a:r>
            <a:r>
              <a:rPr lang="pt-BR" sz="1800" dirty="0" smtClean="0">
                <a:latin typeface="+mj-lt"/>
              </a:rPr>
              <a:t>Sul (27)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Rondônia (12)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Roraima (1)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Santa </a:t>
            </a:r>
            <a:r>
              <a:rPr lang="pt-BR" sz="1800" dirty="0" smtClean="0">
                <a:latin typeface="+mj-lt"/>
              </a:rPr>
              <a:t>Catarina (21)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</a:t>
            </a:r>
            <a:r>
              <a:rPr lang="pt-BR" sz="1800" dirty="0" smtClean="0">
                <a:latin typeface="+mj-lt"/>
              </a:rPr>
              <a:t>Paulo (46)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Sergipe (15)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+mj-lt"/>
              </a:rPr>
              <a:t>Tocantins (28)</a:t>
            </a:r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3371" y="2661561"/>
            <a:ext cx="5323338" cy="153755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Participação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municípios 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mineiros na EBT e </a:t>
            </a:r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da LAI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D9E6EC"/>
              </a:clrFrom>
              <a:clrTo>
                <a:srgbClr val="D9E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7715"/>
            <a:ext cx="6463371" cy="66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3329" y="679038"/>
            <a:ext cx="8650851" cy="773982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Participação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municípios 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mineiros na EBT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68476"/>
              </p:ext>
            </p:extLst>
          </p:nvPr>
        </p:nvGraphicFramePr>
        <p:xfrm>
          <a:off x="992339" y="2019322"/>
          <a:ext cx="4506586" cy="2089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26"/>
                <a:gridCol w="1100960"/>
              </a:tblGrid>
              <a:tr h="782716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de m</a:t>
                      </a:r>
                      <a:r>
                        <a:rPr lang="pt-BR" dirty="0" smtClean="0"/>
                        <a:t>unicípios no</a:t>
                      </a:r>
                      <a:r>
                        <a:rPr lang="pt-BR" baseline="0" dirty="0" smtClean="0"/>
                        <a:t> Estado de Minas Gerais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853</a:t>
                      </a:r>
                    </a:p>
                    <a:p>
                      <a:endParaRPr lang="pt-BR" dirty="0"/>
                    </a:p>
                  </a:txBody>
                  <a:tcPr anchor="ctr"/>
                </a:tc>
              </a:tr>
              <a:tr h="85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Municípios participantes da pesquisa EBT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147</a:t>
                      </a:r>
                      <a:endParaRPr lang="pt-BR" dirty="0"/>
                    </a:p>
                  </a:txBody>
                  <a:tcPr anchor="ctr"/>
                </a:tc>
              </a:tr>
              <a:tr h="453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% municípios participantes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17,23%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64" y="2032229"/>
            <a:ext cx="5176932" cy="39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124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24581" y="2391099"/>
            <a:ext cx="2367419" cy="2091849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Municípios de MG que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regulamentaram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LAI,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ordem de população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74" y="217901"/>
            <a:ext cx="3048000" cy="61436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837" y="217901"/>
            <a:ext cx="3067050" cy="61626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99" y="217901"/>
            <a:ext cx="30575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1248" y="679038"/>
            <a:ext cx="10629963" cy="761456"/>
          </a:xfrm>
        </p:spPr>
        <p:txBody>
          <a:bodyPr>
            <a:noAutofit/>
          </a:bodyPr>
          <a:lstStyle/>
          <a:p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e E-Sic em MG – </a:t>
            </a:r>
            <a:r>
              <a:rPr lang="pt-B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/2015 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45256"/>
              </p:ext>
            </p:extLst>
          </p:nvPr>
        </p:nvGraphicFramePr>
        <p:xfrm>
          <a:off x="89913" y="1653435"/>
          <a:ext cx="6360992" cy="2067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248"/>
                <a:gridCol w="786086"/>
                <a:gridCol w="2053401"/>
                <a:gridCol w="1931257"/>
              </a:tblGrid>
              <a:tr h="62411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Qtd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municípios</a:t>
                      </a:r>
                      <a:endParaRPr lang="pt-BR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município mineiro regulamentou a LAI?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11750">
                <a:tc gridSpan="2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NÃO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SIM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75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Existe forma eletrônica de envio?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NÃO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103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</a:tr>
              <a:tr h="60352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SIM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31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/>
                          <a:latin typeface="+mj-lt"/>
                        </a:rPr>
                        <a:t>7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o explicativo retangular com cantos arredondados 5"/>
          <p:cNvSpPr/>
          <p:nvPr/>
        </p:nvSpPr>
        <p:spPr>
          <a:xfrm>
            <a:off x="6819474" y="1612725"/>
            <a:ext cx="2061479" cy="1723896"/>
          </a:xfrm>
          <a:prstGeom prst="wedgeRoundRectCallout">
            <a:avLst>
              <a:gd name="adj1" fmla="val -65661"/>
              <a:gd name="adj2" fmla="val 25409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bg1"/>
                </a:solidFill>
              </a:rPr>
              <a:t>Ponto negativo!</a:t>
            </a:r>
          </a:p>
          <a:p>
            <a:r>
              <a:rPr lang="pt-BR" sz="1800" b="1" dirty="0" smtClean="0">
                <a:solidFill>
                  <a:schemeClr val="bg1"/>
                </a:solidFill>
              </a:rPr>
              <a:t>É </a:t>
            </a:r>
            <a:r>
              <a:rPr lang="pt-BR" sz="1800" b="1" dirty="0">
                <a:solidFill>
                  <a:schemeClr val="bg1"/>
                </a:solidFill>
              </a:rPr>
              <a:t>regulamentado, mas não abre a possibilidade de envio eletrônico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494018" y="3934738"/>
            <a:ext cx="9593598" cy="2116900"/>
          </a:xfrm>
        </p:spPr>
        <p:txBody>
          <a:bodyPr numCol="4" spcCol="144000">
            <a:noAutofit/>
          </a:bodyPr>
          <a:lstStyle/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Alpinópolis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Alvarenga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err="1">
                <a:latin typeface="+mj-lt"/>
              </a:rPr>
              <a:t>Argirita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Bandeira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Bom Despacho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Caeté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Campo Florido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Capim Branco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Cedro do Abaeté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Cláudio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Coluna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Estiva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err="1">
                <a:latin typeface="+mj-lt"/>
              </a:rPr>
              <a:t>Galiléia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Gonçalves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Morada Nova de Minas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Nova Era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Novo Oriente de Minas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err="1">
                <a:latin typeface="+mj-lt"/>
              </a:rPr>
              <a:t>Palmópolis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Patos de Minas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 err="1">
                <a:latin typeface="+mj-lt"/>
              </a:rPr>
              <a:t>Pedrinópolis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Periquito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Francisco de Paula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Gonçalo do Rio Abaixo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Pedro da União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Roque de Minas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São Tomás de Aquino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Serrania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Serranos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Tapira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Uberlândia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Varjão de Minas</a:t>
            </a:r>
          </a:p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+mj-lt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89913" y="4506237"/>
            <a:ext cx="2039512" cy="1869511"/>
          </a:xfrm>
          <a:prstGeom prst="wedgeRoundRectCallout">
            <a:avLst>
              <a:gd name="adj1" fmla="val 87121"/>
              <a:gd name="adj2" fmla="val -99794"/>
              <a:gd name="adj3" fmla="val 16667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positivo!</a:t>
            </a:r>
          </a:p>
          <a:p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regulamentado, mas permite o envio de pedidos eletronicamente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041899" y="1612725"/>
            <a:ext cx="2365335" cy="1744251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Itanhandu</a:t>
            </a: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Lagoa Dourada</a:t>
            </a: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Maripá de Minas</a:t>
            </a: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Mutum</a:t>
            </a: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 err="1">
                <a:latin typeface="+mj-lt"/>
              </a:rPr>
              <a:t>Pedralva</a:t>
            </a:r>
            <a:endParaRPr lang="pt-BR" sz="1800" dirty="0">
              <a:latin typeface="+mj-lt"/>
            </a:endParaRPr>
          </a:p>
          <a:p>
            <a:pPr marL="342900" indent="-342900" algn="l">
              <a:spcBef>
                <a:spcPts val="0"/>
              </a:spcBef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+mj-lt"/>
              </a:rPr>
              <a:t>Varginha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9622942" y="6176897"/>
            <a:ext cx="2852703" cy="4149248"/>
          </a:xfrm>
          <a:prstGeom prst="rect">
            <a:avLst/>
          </a:prstGeom>
        </p:spPr>
        <p:txBody>
          <a:bodyPr vert="horz" lIns="91440" tIns="45720" rIns="91440" bIns="45720" numCol="1" spcCol="14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8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3389" y="5198299"/>
            <a:ext cx="6107931" cy="1114817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Municípios com mais de 10 mil habitantes de MG que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regulamentaram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LAI (excluindo os Nota 0)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143832" y="2123159"/>
            <a:ext cx="4753729" cy="3469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pt-BR" sz="2200" dirty="0">
                <a:ea typeface="+mn-ea"/>
                <a:cs typeface="+mn-cs"/>
              </a:rPr>
              <a:t>Municípios potenciais para </a:t>
            </a:r>
            <a:r>
              <a:rPr lang="pt-BR" sz="2200" dirty="0" smtClean="0">
                <a:ea typeface="+mn-ea"/>
                <a:cs typeface="+mn-cs"/>
              </a:rPr>
              <a:t>o projeto de </a:t>
            </a:r>
            <a:r>
              <a:rPr lang="pt-BR" sz="2200" dirty="0">
                <a:ea typeface="+mn-ea"/>
                <a:cs typeface="+mn-cs"/>
              </a:rPr>
              <a:t>disseminação da </a:t>
            </a:r>
            <a:r>
              <a:rPr lang="pt-BR" sz="2200" dirty="0" smtClean="0">
                <a:ea typeface="+mn-ea"/>
                <a:cs typeface="+mn-cs"/>
              </a:rPr>
              <a:t>regulamentação da LAI nos municípios mineiros:</a:t>
            </a:r>
            <a:endParaRPr lang="pt-BR" sz="2200" dirty="0">
              <a:ea typeface="+mn-ea"/>
              <a:cs typeface="+mn-cs"/>
            </a:endParaRPr>
          </a:p>
          <a:p>
            <a:pPr marL="342900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2200" dirty="0">
                <a:ea typeface="+mn-ea"/>
                <a:cs typeface="+mn-cs"/>
              </a:rPr>
              <a:t>Mais de 10 mil habitantes</a:t>
            </a:r>
          </a:p>
          <a:p>
            <a:pPr marL="342900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2200" dirty="0">
                <a:ea typeface="+mn-ea"/>
                <a:cs typeface="+mn-cs"/>
              </a:rPr>
              <a:t>Pontuações na EBT que indicam </a:t>
            </a:r>
            <a:r>
              <a:rPr lang="pt-BR" sz="2200" dirty="0" smtClean="0">
                <a:ea typeface="+mn-ea"/>
                <a:cs typeface="+mn-cs"/>
              </a:rPr>
              <a:t>maturidade para questões de acesso à informação</a:t>
            </a:r>
          </a:p>
          <a:p>
            <a:pPr marL="342900" indent="-342900" algn="l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2200" dirty="0" smtClean="0">
                <a:ea typeface="+mn-ea"/>
                <a:cs typeface="+mn-cs"/>
              </a:rPr>
              <a:t>10, dos 12 municípios selecionados, já possuem alternativas para envio de solicitações eletronicamente </a:t>
            </a:r>
            <a:endParaRPr lang="pt-BR" sz="2200" dirty="0">
              <a:ea typeface="+mn-ea"/>
              <a:cs typeface="+mn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20491" y="679038"/>
            <a:ext cx="8938950" cy="773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Indicações para 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projeto-piloto em Minas Gerais 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0" y="1864026"/>
            <a:ext cx="6677290" cy="2996071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>
            <a:off x="2843407" y="2517729"/>
            <a:ext cx="187892" cy="2680570"/>
          </a:xfrm>
          <a:prstGeom prst="downArrow">
            <a:avLst>
              <a:gd name="adj1" fmla="val 50000"/>
              <a:gd name="adj2" fmla="val 727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7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365336" y="679038"/>
            <a:ext cx="9457151" cy="773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Ideias para a disseminação da LAI nos municípios 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41774668"/>
              </p:ext>
            </p:extLst>
          </p:nvPr>
        </p:nvGraphicFramePr>
        <p:xfrm>
          <a:off x="688932" y="1615858"/>
          <a:ext cx="10809962" cy="468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682937" y="3544866"/>
            <a:ext cx="821947" cy="739034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(+)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(ou)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12831" y="1937084"/>
            <a:ext cx="5437285" cy="1780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22600" y="611100"/>
            <a:ext cx="4943880" cy="88892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Contextualização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4236" y="1937084"/>
            <a:ext cx="11427912" cy="4807692"/>
          </a:xfrm>
        </p:spPr>
        <p:txBody>
          <a:bodyPr numCol="2" spcCol="684000"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Grupo de Trabalho (GT) constituído na 16ª Reunião Técnica do CONACI, realizada em 11 de setembro de 2015 em Belo Horizonte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Membros do GT:</a:t>
            </a:r>
            <a:endParaRPr lang="pt-BR" sz="2200" dirty="0">
              <a:latin typeface="+mj-lt"/>
            </a:endParaRP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CGE/MG</a:t>
            </a: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SECONT/ES</a:t>
            </a: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CGM São </a:t>
            </a:r>
            <a:r>
              <a:rPr lang="pt-BR" sz="1800" dirty="0" smtClean="0">
                <a:latin typeface="+mj-lt"/>
              </a:rPr>
              <a:t>Paulo/SP</a:t>
            </a:r>
            <a:endParaRPr lang="pt-BR" sz="1800" dirty="0">
              <a:latin typeface="+mj-lt"/>
            </a:endParaRP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+mj-lt"/>
              </a:rPr>
              <a:t>CGE/CE</a:t>
            </a:r>
            <a:endParaRPr lang="pt-BR" sz="1800" dirty="0">
              <a:latin typeface="+mj-lt"/>
            </a:endParaRP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+mj-lt"/>
              </a:rPr>
              <a:t>CGM Belo </a:t>
            </a:r>
            <a:r>
              <a:rPr lang="pt-BR" sz="1800" dirty="0" smtClean="0">
                <a:latin typeface="+mj-lt"/>
              </a:rPr>
              <a:t>Horizonte/MG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2200" dirty="0" smtClean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2200" dirty="0" smtClean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>
                <a:latin typeface="+mj-lt"/>
              </a:rPr>
              <a:t>Missão do GT: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200" i="1" dirty="0" smtClean="0">
                <a:latin typeface="+mj-lt"/>
              </a:rPr>
              <a:t>Elaborar </a:t>
            </a:r>
            <a:r>
              <a:rPr lang="pt-BR" sz="2200" i="1" dirty="0">
                <a:latin typeface="+mj-lt"/>
              </a:rPr>
              <a:t>minuta para a regulamentação da Lei de Acesso à Informação (LAI) e </a:t>
            </a:r>
            <a:r>
              <a:rPr lang="pt-BR" sz="2200" i="1" dirty="0" smtClean="0">
                <a:latin typeface="+mj-lt"/>
              </a:rPr>
              <a:t>desenhar e implementar projeto </a:t>
            </a:r>
            <a:r>
              <a:rPr lang="pt-BR" sz="2200" i="1" dirty="0">
                <a:latin typeface="+mj-lt"/>
              </a:rPr>
              <a:t>de disseminação dessa prática nos municípios </a:t>
            </a:r>
            <a:r>
              <a:rPr lang="pt-BR" sz="2200" i="1" dirty="0" smtClean="0">
                <a:latin typeface="+mj-lt"/>
              </a:rPr>
              <a:t>brasileiros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2200" i="1" dirty="0" smtClean="0">
              <a:latin typeface="+mj-lt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Plano </a:t>
            </a:r>
            <a:r>
              <a:rPr lang="pt-BR" sz="2200" dirty="0">
                <a:latin typeface="+mj-lt"/>
              </a:rPr>
              <a:t>de ações com </a:t>
            </a:r>
            <a:r>
              <a:rPr lang="pt-BR" sz="2200" dirty="0" smtClean="0">
                <a:latin typeface="+mj-lt"/>
              </a:rPr>
              <a:t>produtos para a próxima </a:t>
            </a:r>
            <a:r>
              <a:rPr lang="pt-BR" sz="2200" dirty="0">
                <a:latin typeface="+mj-lt"/>
              </a:rPr>
              <a:t>reunião técnica do </a:t>
            </a:r>
            <a:r>
              <a:rPr lang="pt-BR" sz="2200" dirty="0" smtClean="0">
                <a:latin typeface="+mj-lt"/>
              </a:rPr>
              <a:t>CONACI em </a:t>
            </a:r>
            <a:r>
              <a:rPr lang="pt-BR" sz="2200" dirty="0">
                <a:latin typeface="+mj-lt"/>
              </a:rPr>
              <a:t>março de </a:t>
            </a:r>
            <a:r>
              <a:rPr lang="pt-BR" sz="2200" dirty="0" smtClean="0">
                <a:latin typeface="+mj-lt"/>
              </a:rPr>
              <a:t>2016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Produto </a:t>
            </a:r>
            <a:r>
              <a:rPr lang="pt-BR" sz="2200" dirty="0">
                <a:latin typeface="+mj-lt"/>
              </a:rPr>
              <a:t>1: 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Diagnóstico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 Regulamentação da LAI nos Municípios 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Brasileiros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659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4236" y="1937084"/>
            <a:ext cx="7519791" cy="2221557"/>
          </a:xfrm>
        </p:spPr>
        <p:txBody>
          <a:bodyPr numCol="1" spcCol="68400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Metodologia construída pela CGU para </a:t>
            </a:r>
            <a:r>
              <a:rPr lang="pt-BR" sz="2200" dirty="0">
                <a:latin typeface="+mj-lt"/>
              </a:rPr>
              <a:t>medir a transparência pública em estados e municípios </a:t>
            </a:r>
            <a:r>
              <a:rPr lang="pt-BR" sz="2200" dirty="0" smtClean="0">
                <a:latin typeface="+mj-lt"/>
              </a:rPr>
              <a:t>brasileiros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200" dirty="0">
                <a:latin typeface="+mj-lt"/>
              </a:rPr>
              <a:t>Promove um </a:t>
            </a:r>
            <a:r>
              <a:rPr lang="pt-BR" sz="2200" i="1" dirty="0">
                <a:latin typeface="+mj-lt"/>
              </a:rPr>
              <a:t>ranking</a:t>
            </a:r>
            <a:r>
              <a:rPr lang="pt-BR" sz="2200" dirty="0">
                <a:latin typeface="+mj-lt"/>
              </a:rPr>
              <a:t> de cumprimento da LAI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Suas </a:t>
            </a:r>
            <a:r>
              <a:rPr lang="pt-BR" sz="2200" dirty="0">
                <a:latin typeface="+mj-lt"/>
              </a:rPr>
              <a:t>versões 1.0 </a:t>
            </a:r>
            <a:r>
              <a:rPr lang="pt-BR" sz="2200" dirty="0" smtClean="0">
                <a:latin typeface="+mj-lt"/>
              </a:rPr>
              <a:t>(</a:t>
            </a:r>
            <a:r>
              <a:rPr lang="pt-BR" sz="2200" dirty="0" err="1" smtClean="0">
                <a:latin typeface="+mj-lt"/>
              </a:rPr>
              <a:t>mai</a:t>
            </a:r>
            <a:r>
              <a:rPr lang="pt-BR" sz="2200" dirty="0" smtClean="0">
                <a:latin typeface="+mj-lt"/>
              </a:rPr>
              <a:t>/2015) e </a:t>
            </a:r>
            <a:r>
              <a:rPr lang="pt-BR" sz="2200" dirty="0">
                <a:latin typeface="+mj-lt"/>
              </a:rPr>
              <a:t>2.0 </a:t>
            </a:r>
            <a:r>
              <a:rPr lang="pt-BR" sz="2200" dirty="0" smtClean="0">
                <a:latin typeface="+mj-lt"/>
              </a:rPr>
              <a:t>(</a:t>
            </a:r>
            <a:r>
              <a:rPr lang="pt-BR" sz="2200" dirty="0" err="1" smtClean="0">
                <a:latin typeface="+mj-lt"/>
              </a:rPr>
              <a:t>nov</a:t>
            </a:r>
            <a:r>
              <a:rPr lang="pt-BR" sz="2200" dirty="0" smtClean="0">
                <a:latin typeface="+mj-lt"/>
              </a:rPr>
              <a:t>/2015) concentram-se </a:t>
            </a:r>
            <a:r>
              <a:rPr lang="pt-BR" sz="2200" dirty="0">
                <a:latin typeface="+mj-lt"/>
              </a:rPr>
              <a:t>na </a:t>
            </a:r>
            <a:r>
              <a:rPr lang="pt-BR" sz="2200" u="sng" dirty="0">
                <a:latin typeface="+mj-lt"/>
              </a:rPr>
              <a:t>transparência </a:t>
            </a:r>
            <a:r>
              <a:rPr lang="pt-BR" sz="2200" u="sng" dirty="0" smtClean="0">
                <a:latin typeface="+mj-lt"/>
              </a:rPr>
              <a:t>passiva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Itens avaliados no quesito “Regulamentação da LAI”:</a:t>
            </a:r>
          </a:p>
          <a:p>
            <a:pPr algn="l"/>
            <a:endParaRPr lang="pt-BR" sz="2200" dirty="0" smtClean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2200" dirty="0" smtClean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85" y="4890860"/>
            <a:ext cx="3422335" cy="12612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8978" y="702039"/>
            <a:ext cx="4533547" cy="80811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EBT - O que é?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5752812" y="4605095"/>
            <a:ext cx="369050" cy="18327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069" y="2125345"/>
            <a:ext cx="3319024" cy="177298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76613" y="4633831"/>
            <a:ext cx="5160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+mj-lt"/>
              </a:rPr>
              <a:t>Exposição da legislação no site do avaliado;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+mj-lt"/>
              </a:rPr>
              <a:t>Existência da regulamentação;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+mj-lt"/>
              </a:rPr>
              <a:t>Regulamentação do SIC;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+mj-lt"/>
              </a:rPr>
              <a:t>Regulamentação da classificação de sigilo;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+mj-lt"/>
              </a:rPr>
              <a:t>Regulamentação da responsabilização do servidor;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+mj-lt"/>
              </a:rPr>
              <a:t>Regulamentação de instâncias recursais</a:t>
            </a:r>
            <a:r>
              <a:rPr lang="pt-BR" dirty="0" smtClean="0">
                <a:latin typeface="+mj-lt"/>
              </a:rPr>
              <a:t>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400601" y="1749992"/>
            <a:ext cx="188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002060"/>
                </a:solidFill>
                <a:latin typeface="+mj-lt"/>
              </a:rPr>
              <a:t>Link</a:t>
            </a:r>
            <a:r>
              <a:rPr lang="pt-BR" dirty="0" smtClean="0">
                <a:solidFill>
                  <a:srgbClr val="002060"/>
                </a:solidFill>
                <a:latin typeface="+mj-lt"/>
              </a:rPr>
              <a:t> Metodologia:</a:t>
            </a:r>
            <a:endParaRPr lang="pt-BR" dirty="0">
              <a:solidFill>
                <a:srgbClr val="002060"/>
              </a:solidFill>
              <a:latin typeface="+mj-lt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1220" y="679037"/>
            <a:ext cx="8239548" cy="1274717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Perfil e evolução da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participação dos municípios na 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EBT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5" y="2277775"/>
            <a:ext cx="5785426" cy="37581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587" y="2129117"/>
            <a:ext cx="5949412" cy="40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4162" y="879454"/>
            <a:ext cx="7811608" cy="1068344"/>
          </a:xfrm>
        </p:spPr>
        <p:txBody>
          <a:bodyPr>
            <a:noAutofit/>
          </a:bodyPr>
          <a:lstStyle/>
          <a:p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por ciclo da EBT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206904" y="5704466"/>
            <a:ext cx="1776612" cy="613775"/>
          </a:xfrm>
        </p:spPr>
        <p:txBody>
          <a:bodyPr numCol="1" spcCol="684000">
            <a:noAutofit/>
          </a:bodyPr>
          <a:lstStyle/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926078" y="5704466"/>
            <a:ext cx="2388300" cy="613775"/>
          </a:xfrm>
          <a:prstGeom prst="rect">
            <a:avLst/>
          </a:prstGeom>
        </p:spPr>
        <p:txBody>
          <a:bodyPr vert="horz" lIns="91440" tIns="45720" rIns="91440" bIns="45720" numCol="1" spcCol="68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Novembro/2015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6" y="2084714"/>
            <a:ext cx="5423568" cy="35018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44" y="2084714"/>
            <a:ext cx="5423568" cy="3501894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V="1">
            <a:off x="1402915" y="3068877"/>
            <a:ext cx="8392438" cy="250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405003" y="3534427"/>
            <a:ext cx="8392438" cy="250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3121" y="390940"/>
            <a:ext cx="8826217" cy="1068344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Regulamentação da LAI por instrumento legal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206904" y="5704466"/>
            <a:ext cx="1776612" cy="613775"/>
          </a:xfrm>
        </p:spPr>
        <p:txBody>
          <a:bodyPr numCol="1" spcCol="684000">
            <a:noAutofit/>
          </a:bodyPr>
          <a:lstStyle/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926078" y="5704466"/>
            <a:ext cx="2388300" cy="613775"/>
          </a:xfrm>
          <a:prstGeom prst="rect">
            <a:avLst/>
          </a:prstGeom>
        </p:spPr>
        <p:txBody>
          <a:bodyPr vert="horz" lIns="91440" tIns="45720" rIns="91440" bIns="45720" numCol="1" spcCol="68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Novembro/2015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3" y="2107382"/>
            <a:ext cx="5257994" cy="32412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33" y="2107382"/>
            <a:ext cx="5250790" cy="32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4162" y="866928"/>
            <a:ext cx="7811608" cy="1068344"/>
          </a:xfrm>
        </p:spPr>
        <p:txBody>
          <a:bodyPr>
            <a:noAutofit/>
          </a:bodyPr>
          <a:lstStyle/>
          <a:p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da LAI por faixa de população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206904" y="6042668"/>
            <a:ext cx="1776612" cy="613775"/>
          </a:xfrm>
        </p:spPr>
        <p:txBody>
          <a:bodyPr numCol="1" spcCol="684000">
            <a:noAutofit/>
          </a:bodyPr>
          <a:lstStyle/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926078" y="6042668"/>
            <a:ext cx="2388300" cy="613775"/>
          </a:xfrm>
          <a:prstGeom prst="rect">
            <a:avLst/>
          </a:prstGeom>
        </p:spPr>
        <p:txBody>
          <a:bodyPr vert="horz" lIns="91440" tIns="45720" rIns="91440" bIns="45720" numCol="1" spcCol="68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Novembro/2015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1" y="2078181"/>
            <a:ext cx="5738698" cy="37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879" y="2078181"/>
            <a:ext cx="5738698" cy="3784000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4183693" y="3826132"/>
            <a:ext cx="250521" cy="237994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ultiplicar 10"/>
          <p:cNvSpPr/>
          <p:nvPr/>
        </p:nvSpPr>
        <p:spPr>
          <a:xfrm>
            <a:off x="5456170" y="2913251"/>
            <a:ext cx="250521" cy="237994"/>
          </a:xfrm>
          <a:prstGeom prst="mathMultiply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14" y="3368953"/>
            <a:ext cx="240215" cy="18429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30" y="3402371"/>
            <a:ext cx="240215" cy="18429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26" y="3167317"/>
            <a:ext cx="240215" cy="1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9707" y="776613"/>
            <a:ext cx="8675903" cy="1161475"/>
          </a:xfrm>
        </p:spPr>
        <p:txBody>
          <a:bodyPr>
            <a:noAutofit/>
          </a:bodyPr>
          <a:lstStyle/>
          <a:p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da LAI nos municípios por UF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206904" y="6167928"/>
            <a:ext cx="1776612" cy="613775"/>
          </a:xfrm>
        </p:spPr>
        <p:txBody>
          <a:bodyPr numCol="1" spcCol="684000">
            <a:noAutofit/>
          </a:bodyPr>
          <a:lstStyle/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926078" y="6167928"/>
            <a:ext cx="2388300" cy="613775"/>
          </a:xfrm>
          <a:prstGeom prst="rect">
            <a:avLst/>
          </a:prstGeom>
        </p:spPr>
        <p:txBody>
          <a:bodyPr vert="horz" lIns="91440" tIns="45720" rIns="91440" bIns="45720" numCol="1" spcCol="684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Novembro/2015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8" y="1748127"/>
            <a:ext cx="4791286" cy="443514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926" y="1748127"/>
            <a:ext cx="4791286" cy="44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9707" y="776613"/>
            <a:ext cx="8675903" cy="1161475"/>
          </a:xfrm>
        </p:spPr>
        <p:txBody>
          <a:bodyPr>
            <a:noAutofit/>
          </a:bodyPr>
          <a:lstStyle/>
          <a:p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regulamentação da LAI nos municípios por UF e por ciclo da EBT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848174"/>
            <a:ext cx="10725150" cy="4714875"/>
          </a:xfrm>
          <a:prstGeom prst="rect">
            <a:avLst/>
          </a:prstGeom>
        </p:spPr>
      </p:pic>
      <p:sp>
        <p:nvSpPr>
          <p:cNvPr id="15" name="Fluxograma: Processo alternativo 14"/>
          <p:cNvSpPr/>
          <p:nvPr/>
        </p:nvSpPr>
        <p:spPr>
          <a:xfrm rot="18897373">
            <a:off x="4121064" y="4960310"/>
            <a:ext cx="1340285" cy="275572"/>
          </a:xfrm>
          <a:prstGeom prst="flowChartAlternateProcess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Processo alternativo 20"/>
          <p:cNvSpPr/>
          <p:nvPr/>
        </p:nvSpPr>
        <p:spPr>
          <a:xfrm rot="18897373">
            <a:off x="5651327" y="4960310"/>
            <a:ext cx="1340285" cy="275572"/>
          </a:xfrm>
          <a:prstGeom prst="flowChartAlternateProcess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Processo alternativo 21"/>
          <p:cNvSpPr/>
          <p:nvPr/>
        </p:nvSpPr>
        <p:spPr>
          <a:xfrm rot="18897373">
            <a:off x="7934378" y="4960310"/>
            <a:ext cx="1340285" cy="275572"/>
          </a:xfrm>
          <a:prstGeom prst="flowChartAlternateProcess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Processo alternativo 22"/>
          <p:cNvSpPr/>
          <p:nvPr/>
        </p:nvSpPr>
        <p:spPr>
          <a:xfrm rot="18897373">
            <a:off x="9075421" y="4960310"/>
            <a:ext cx="1340285" cy="275572"/>
          </a:xfrm>
          <a:prstGeom prst="flowChartAlternateProcess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Processo alternativo 23"/>
          <p:cNvSpPr/>
          <p:nvPr/>
        </p:nvSpPr>
        <p:spPr>
          <a:xfrm>
            <a:off x="1719707" y="2279737"/>
            <a:ext cx="1405005" cy="421380"/>
          </a:xfrm>
          <a:prstGeom prst="flowChartAlternateProcess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Destaques!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1006</Words>
  <Application>Microsoft Office PowerPoint</Application>
  <PresentationFormat>Widescreen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Tema do Office</vt:lpstr>
      <vt:lpstr>Diagnóstico da Regulamentação da LAI nos Municípios Brasileiros</vt:lpstr>
      <vt:lpstr>Contextualização</vt:lpstr>
      <vt:lpstr>EBT - O que é?</vt:lpstr>
      <vt:lpstr>Perfil e evolução da participação dos municípios na EBT</vt:lpstr>
      <vt:lpstr>Status de regulamentação por ciclo da EBT</vt:lpstr>
      <vt:lpstr>Regulamentação da LAI por instrumento legal</vt:lpstr>
      <vt:lpstr>Status de regulamentação da LAI por faixa de população</vt:lpstr>
      <vt:lpstr>Status de regulamentação da LAI nos municípios por UF</vt:lpstr>
      <vt:lpstr>Status de regulamentação da LAI nos municípios por UF e por ciclo da EBT</vt:lpstr>
      <vt:lpstr>Apresentação do PowerPoint</vt:lpstr>
      <vt:lpstr>Status de regulamentação e E-Sic – Novembro/2015 </vt:lpstr>
      <vt:lpstr>Participação dos municípios mineiros na EBT e status de regulamentação da LAI</vt:lpstr>
      <vt:lpstr>Participação dos municípios mineiros na EBT</vt:lpstr>
      <vt:lpstr>Municípios de MG que NÃO regulamentaram a LAI, por ordem de população</vt:lpstr>
      <vt:lpstr>Status de regulamentação e E-Sic em MG – Nov/2015 </vt:lpstr>
      <vt:lpstr>Municípios com mais de 10 mil habitantes de MG que NÃO regulamentaram a LAI (excluindo os Nota 0)</vt:lpstr>
      <vt:lpstr>(+) (ou)</vt:lpstr>
    </vt:vector>
  </TitlesOfParts>
  <Company>Cidade Administrativa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Estratégico</dc:title>
  <dc:creator>Andrezza Lopes Santos (CGE)</dc:creator>
  <cp:lastModifiedBy>Larissa Marcelha Gonzaga</cp:lastModifiedBy>
  <cp:revision>94</cp:revision>
  <dcterms:created xsi:type="dcterms:W3CDTF">2015-12-28T19:06:50Z</dcterms:created>
  <dcterms:modified xsi:type="dcterms:W3CDTF">2016-03-17T19:13:45Z</dcterms:modified>
</cp:coreProperties>
</file>