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charts/chart13.xml" ContentType="application/vnd.openxmlformats-officedocument.drawingml.chart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23.xml" ContentType="application/vnd.openxmlformats-officedocument.presentationml.notesSlide+xml"/>
  <Override PartName="/ppt/commentAuthors.xml" ContentType="application/vnd.openxmlformats-officedocument.presentationml.commentAuthor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3" r:id="rId3"/>
    <p:sldId id="285" r:id="rId4"/>
    <p:sldId id="286" r:id="rId5"/>
    <p:sldId id="284" r:id="rId6"/>
    <p:sldId id="288" r:id="rId7"/>
    <p:sldId id="289" r:id="rId8"/>
    <p:sldId id="287" r:id="rId9"/>
    <p:sldId id="292" r:id="rId10"/>
    <p:sldId id="290" r:id="rId11"/>
    <p:sldId id="293" r:id="rId12"/>
    <p:sldId id="300" r:id="rId13"/>
    <p:sldId id="291" r:id="rId14"/>
    <p:sldId id="305" r:id="rId15"/>
    <p:sldId id="298" r:id="rId16"/>
    <p:sldId id="297" r:id="rId17"/>
    <p:sldId id="299" r:id="rId18"/>
    <p:sldId id="295" r:id="rId19"/>
    <p:sldId id="296" r:id="rId20"/>
    <p:sldId id="301" r:id="rId21"/>
    <p:sldId id="302" r:id="rId22"/>
    <p:sldId id="280" r:id="rId23"/>
    <p:sldId id="281" r:id="rId24"/>
    <p:sldId id="303" r:id="rId25"/>
    <p:sldId id="258" r:id="rId26"/>
  </p:sldIdLst>
  <p:sldSz cx="9144000" cy="6858000" type="screen4x3"/>
  <p:notesSz cx="6797675" cy="9929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bora" initials="D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51D"/>
    <a:srgbClr val="0072AA"/>
    <a:srgbClr val="F8C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15" autoAdjust="0"/>
  </p:normalViewPr>
  <p:slideViewPr>
    <p:cSldViewPr>
      <p:cViewPr varScale="1">
        <p:scale>
          <a:sx n="91" d="100"/>
          <a:sy n="91" d="100"/>
        </p:scale>
        <p:origin x="-137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396" y="-102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NOVO%20P&#218;BLICO\CONT\GABINETE\GTAFI\INSPE&#199;&#213;ES\LEVANTAMENTO%20SITUA&#199;&#195;O%20COMPUTACIONAL%202010-2011\Gr&#225;ficos%20-%20Excel\VITOR\FINAL%20-%20VITOR-CONSULTA%20VALOR%20DE%20CONTRATO%20POR%20UNIDAD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NOVO%20P&#218;BLICO\CONT\GABINETE\GTAFI\INSPE&#199;&#213;ES\LEVANTAMENTO%20SITUA&#199;&#195;O%20COMPUTACIONAL%202010-2011\Gr&#225;ficos%20-%20Excel\VLAD\CONSULTA%205%20-%20ENERGIA%20EL&#201;TRICA%20-%20VLAD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publico\novo%20p&#250;blico\CONT\GABINETE\GTAFI\INSPE&#199;&#213;ES\LEVANTAMENTO%20SITUA&#199;&#195;O%20COMPUTACIONAL%202010-2011\Gr&#225;ficos%20-%20Excel\ADAL\ADAL%20-%20FORMA&#199;&#195;O%20SERVIDORES%20DE%20TI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publico\novo%20p&#250;blico\CONT\GABINETE\GTAFI\INSPE&#199;&#213;ES\LEVANTAMENTO%20SITUA&#199;&#195;O%20COMPUTACIONAL%202010-2011\Gr&#225;ficos%20-%20Excel\ADAL\ADAL%20-%20EXECUTORES%20EFETIVOS%20X%20QUALIFICA&#199;&#195;O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NOVO%20P&#218;BLICO\CONT\GABINETE\GTAFI\INSPE&#199;&#213;ES\LEVANTAMENTO%20SITUA&#199;&#195;O%20COMPUTACIONAL%202010-2011\Gr&#225;ficos%20-%20Excel\ADAL\ADAL%20-%20EXECUTORES%20EFETIVOS%20X%20N&#195;O%20EFETIVO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NOVO%20P&#218;BLICO\CONT\GABINETE\GTAFI\INSPE&#199;&#213;ES\LEVANTAMENTO%20SITUA&#199;&#195;O%20COMPUTACIONAL%202010-2011\Gr&#225;ficos%20-%20Excel\DREYFUS\DREYFUS%20-%20ALUGUEL%20X%20AQUISI&#199;&#195;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NOVO%20P&#218;BLICO\CONT\GABINETE\GTAFI\INSPE&#199;&#213;ES\LEVANTAMENTO%20SITUA&#199;&#195;O%20COMPUTACIONAL%202010-2011\Relat&#243;rio\T&#243;picos%20do%20Relat&#243;rio%20Final\Gr&#225;ficos\Mateus%20-%20Gr&#225;ficos%20-%20Sistema%20de%20Registro%20de%20Pre&#231;o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cgdfsrv16\NOVO%20P&#218;BLICO\CONT\GABINETE\GTAFI\INSPE&#199;&#213;ES\LEVANTAMENTO%20SITUA&#199;&#195;O%20COMPUTACIONAL%202010-2011\Relat&#243;rio\T&#243;picos%20do%20Relat&#243;rio%20Final\Gr&#225;ficos\Mateus%20-%20Gr&#225;ficos%20-%20QTD%20Modalidade%20de%20Licita&#231;&#227;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publico\NOVO%20P&#218;BLICO\CONT\GABINETE\GTAFI\AUDITORES%20GTAFI\VITOR\PLANILHA%20N&#195;O%20UTILIZADO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NOVO%20P&#218;BLICO\CONT\GABINETE\GTAFI\INSPE&#199;&#213;ES\LEVANTAMENTO%20SITUA&#199;&#195;O%20COMPUTACIONAL%202010-2011\Gr&#225;ficos%20-%20Excel\VITOR\FINAL%20-%20VITOR-CONSULTA%20VALOR%20GLOBAL%20POR%20CONTRATADA%20-%20VITOR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NOVO%20P&#218;BLICO\CONT\GABINETE\GTAFI\INSPE&#199;&#213;ES\LEVANTAMENTO%20SITUA&#199;&#195;O%20COMPUTACIONAL%202010-2011\Gr&#225;ficos%20-%20Excel\VITOR\FINAL%20-%20VITOR%20-%20PERCENTUAL%20DE%20UTILIZA&#199;&#195;O%20DE%20ATA%20POR%20EMPRES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NOVO%20P&#218;BLICO\CONT\GABINETE\GTAFI\INSPE&#199;&#213;ES\LEVANTAMENTO%20SITUA&#199;&#195;O%20COMPUTACIONAL%202010-2011\Gr&#225;ficos%20-%20Excel\VITOR\FINAL%20-%20VITOR%20-%20PERCENTUAL%20DE%20UTILIZA&#199;&#195;O%20DE%20ATA%20POR%20EMPRES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cgdfsrv16\NOVO%20P&#218;BLICO\CONT\GABINETE\GTAFI\INSPE&#199;&#213;ES\LEVANTAMENTO%20SITUA&#199;&#195;O%20COMPUTACIONAL%202010-2011\Gr&#225;ficos%20-%20Excel\VLAD\CONSULTA%203%20-%20PROTE&#199;&#195;O%20-%20VL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49822975751532239"/>
          <c:y val="0.11734791869038093"/>
          <c:w val="0.46445252905502482"/>
          <c:h val="0.86230996980426522"/>
        </c:manualLayout>
      </c:layout>
      <c:barChart>
        <c:barDir val="bar"/>
        <c:grouping val="clustered"/>
        <c:ser>
          <c:idx val="1"/>
          <c:order val="0"/>
          <c:tx>
            <c:v>Série2</c:v>
          </c:tx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Val val="1"/>
          </c:dLbls>
          <c:cat>
            <c:strRef>
              <c:f>CONSULTA_VALOR_DE_CONTRATO_POR_!$D$2:$D$17</c:f>
              <c:strCache>
                <c:ptCount val="16"/>
                <c:pt idx="0">
                  <c:v>Secretaria de Estado de Saúde</c:v>
                </c:pt>
                <c:pt idx="1">
                  <c:v>Secretaria de Estado de Educação do Distrito Federal</c:v>
                </c:pt>
                <c:pt idx="2">
                  <c:v>Secretaria de Estado de Fazenda</c:v>
                </c:pt>
                <c:pt idx="3">
                  <c:v>Secretaria Planejamento e Orçamento</c:v>
                </c:pt>
                <c:pt idx="4">
                  <c:v>Departamento de Trânsito do Distrito Federal - DETRAN/DF</c:v>
                </c:pt>
                <c:pt idx="5">
                  <c:v>Secretaria de Estado de Trabalho</c:v>
                </c:pt>
                <c:pt idx="6">
                  <c:v>Secretaria de Estado de Desenvolvimento Social e Transferência de Renda</c:v>
                </c:pt>
                <c:pt idx="7">
                  <c:v>Transporte Urbano do Distrito Federal - DFTRANS</c:v>
                </c:pt>
                <c:pt idx="8">
                  <c:v>Secretaria de Publicidade Institucional</c:v>
                </c:pt>
                <c:pt idx="9">
                  <c:v>Secretaria de Estado de Governo</c:v>
                </c:pt>
                <c:pt idx="10">
                  <c:v>Fundação de Apoio à Pesquisa do Distrito Federal</c:v>
                </c:pt>
                <c:pt idx="11">
                  <c:v>DER/DF</c:v>
                </c:pt>
                <c:pt idx="12">
                  <c:v>Corpo de Bombeiros</c:v>
                </c:pt>
                <c:pt idx="13">
                  <c:v>Secretaria de Segurança Pública do Distrito Federal</c:v>
                </c:pt>
                <c:pt idx="14">
                  <c:v>Secretaria de Estado de Desenvolvimento Urbano, Habitação e Meio Ambiente</c:v>
                </c:pt>
                <c:pt idx="15">
                  <c:v>Outros</c:v>
                </c:pt>
              </c:strCache>
            </c:strRef>
          </c:cat>
          <c:val>
            <c:numRef>
              <c:f>CONSULTA_VALOR_DE_CONTRATO_POR_!$F$2:$F$17</c:f>
              <c:numCache>
                <c:formatCode>0%</c:formatCode>
                <c:ptCount val="16"/>
                <c:pt idx="0">
                  <c:v>0.30972707154483564</c:v>
                </c:pt>
                <c:pt idx="1">
                  <c:v>0.16611059982935641</c:v>
                </c:pt>
                <c:pt idx="2">
                  <c:v>0.11910987277577199</c:v>
                </c:pt>
                <c:pt idx="3">
                  <c:v>8.6047145228750246E-2</c:v>
                </c:pt>
                <c:pt idx="4">
                  <c:v>5.3008192192401334E-2</c:v>
                </c:pt>
                <c:pt idx="5">
                  <c:v>3.7279987332647403E-2</c:v>
                </c:pt>
                <c:pt idx="6">
                  <c:v>3.1084676793433422E-2</c:v>
                </c:pt>
                <c:pt idx="7">
                  <c:v>3.1071981560627456E-2</c:v>
                </c:pt>
                <c:pt idx="8">
                  <c:v>2.8106108341224591E-2</c:v>
                </c:pt>
                <c:pt idx="9">
                  <c:v>2.3585685051762631E-2</c:v>
                </c:pt>
                <c:pt idx="10">
                  <c:v>2.2136933239562551E-2</c:v>
                </c:pt>
                <c:pt idx="11">
                  <c:v>1.1189729156513116E-2</c:v>
                </c:pt>
                <c:pt idx="12">
                  <c:v>9.5245654143517773E-3</c:v>
                </c:pt>
                <c:pt idx="13">
                  <c:v>7.3771488133216791E-3</c:v>
                </c:pt>
                <c:pt idx="14">
                  <c:v>6.5059854009427414E-3</c:v>
                </c:pt>
                <c:pt idx="15">
                  <c:v>5.8847601111071346E-2</c:v>
                </c:pt>
              </c:numCache>
            </c:numRef>
          </c:val>
        </c:ser>
        <c:gapWidth val="75"/>
        <c:axId val="69067136"/>
        <c:axId val="71864320"/>
      </c:barChart>
      <c:catAx>
        <c:axId val="69067136"/>
        <c:scaling>
          <c:orientation val="maxMin"/>
        </c:scaling>
        <c:axPos val="l"/>
        <c:majorTickMark val="none"/>
        <c:tickLblPos val="nextTo"/>
        <c:txPr>
          <a:bodyPr rot="0" vert="horz" anchor="ctr" anchorCtr="0"/>
          <a:lstStyle/>
          <a:p>
            <a:pPr>
              <a:defRPr sz="1400"/>
            </a:pPr>
            <a:endParaRPr lang="en-US"/>
          </a:p>
        </c:txPr>
        <c:crossAx val="71864320"/>
        <c:crosses val="autoZero"/>
        <c:lblAlgn val="ctr"/>
        <c:lblOffset val="100"/>
      </c:catAx>
      <c:valAx>
        <c:axId val="71864320"/>
        <c:scaling>
          <c:orientation val="minMax"/>
        </c:scaling>
        <c:axPos val="t"/>
        <c:majorGridlines/>
        <c:numFmt formatCode="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69067136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0.16262990508842734"/>
          <c:y val="0.24993316714809508"/>
          <c:w val="0.80210765619780344"/>
          <c:h val="0.49466189980354724"/>
        </c:manualLayout>
      </c:layout>
      <c:barChart>
        <c:barDir val="col"/>
        <c:grouping val="clustered"/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 w="19050"/>
              <a:bevelB h="19050"/>
            </a:sp3d>
          </c:spPr>
          <c:dLbls>
            <c:spPr>
              <a:solidFill>
                <a:srgbClr val="C00000"/>
              </a:solidFill>
            </c:spPr>
            <c:txPr>
              <a:bodyPr rot="-2700000"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Gráfico!$C$4:$C$7</c:f>
              <c:strCache>
                <c:ptCount val="4"/>
                <c:pt idx="0">
                  <c:v>No-break</c:v>
                </c:pt>
                <c:pt idx="1">
                  <c:v>Nenhum mecanismo</c:v>
                </c:pt>
                <c:pt idx="2">
                  <c:v>Gerador</c:v>
                </c:pt>
                <c:pt idx="3">
                  <c:v>Outros</c:v>
                </c:pt>
              </c:strCache>
            </c:strRef>
          </c:cat>
          <c:val>
            <c:numRef>
              <c:f>Gráfico!$E$4:$E$7</c:f>
              <c:numCache>
                <c:formatCode>0%</c:formatCode>
                <c:ptCount val="4"/>
                <c:pt idx="0">
                  <c:v>0.63380281690141216</c:v>
                </c:pt>
                <c:pt idx="1">
                  <c:v>0.16901408450704369</c:v>
                </c:pt>
                <c:pt idx="2">
                  <c:v>0.14084507042253541</c:v>
                </c:pt>
                <c:pt idx="3">
                  <c:v>5.6338028169014086E-2</c:v>
                </c:pt>
              </c:numCache>
            </c:numRef>
          </c:val>
        </c:ser>
        <c:axId val="76928128"/>
        <c:axId val="76929664"/>
      </c:barChart>
      <c:catAx>
        <c:axId val="769281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76929664"/>
        <c:crosses val="autoZero"/>
        <c:auto val="1"/>
        <c:lblAlgn val="ctr"/>
        <c:lblOffset val="100"/>
      </c:catAx>
      <c:valAx>
        <c:axId val="76929664"/>
        <c:scaling>
          <c:orientation val="minMax"/>
        </c:scaling>
        <c:axPos val="l"/>
        <c:majorGridlines>
          <c:spPr>
            <a:ln>
              <a:prstDash val="lgDash"/>
            </a:ln>
          </c:spPr>
        </c:majorGridlines>
        <c:numFmt formatCode="0%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6928128"/>
        <c:crosses val="autoZero"/>
        <c:crossBetween val="between"/>
      </c:valAx>
    </c:plotArea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Plan1!$B$3</c:f>
              <c:strCache>
                <c:ptCount val="1"/>
                <c:pt idx="0">
                  <c:v>Comissionados Com Formação</c:v>
                </c:pt>
              </c:strCache>
            </c:strRef>
          </c:tx>
          <c:dLbls>
            <c:spPr>
              <a:solidFill>
                <a:schemeClr val="tx2">
                  <a:lumMod val="60000"/>
                  <a:lumOff val="40000"/>
                </a:schemeClr>
              </a:solidFill>
            </c:spPr>
            <c:txPr>
              <a:bodyPr rot="-30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Plan1!$A$4:$A$6</c:f>
              <c:strCache>
                <c:ptCount val="3"/>
                <c:pt idx="0">
                  <c:v>Adm. Direta</c:v>
                </c:pt>
                <c:pt idx="1">
                  <c:v>Adm. Indireta</c:v>
                </c:pt>
                <c:pt idx="2">
                  <c:v>Adm. Regional</c:v>
                </c:pt>
              </c:strCache>
            </c:strRef>
          </c:cat>
          <c:val>
            <c:numRef>
              <c:f>Plan1!$B$4:$B$6</c:f>
              <c:numCache>
                <c:formatCode>0.00%</c:formatCode>
                <c:ptCount val="3"/>
                <c:pt idx="0">
                  <c:v>0.1095890410958904</c:v>
                </c:pt>
                <c:pt idx="1">
                  <c:v>0.23333333333333367</c:v>
                </c:pt>
                <c:pt idx="2">
                  <c:v>5.8823529411764705E-2</c:v>
                </c:pt>
              </c:numCache>
            </c:numRef>
          </c:val>
        </c:ser>
        <c:ser>
          <c:idx val="1"/>
          <c:order val="1"/>
          <c:tx>
            <c:strRef>
              <c:f>Plan1!$C$3</c:f>
              <c:strCache>
                <c:ptCount val="1"/>
                <c:pt idx="0">
                  <c:v>Comissionados Sem Formação</c:v>
                </c:pt>
              </c:strCache>
            </c:strRef>
          </c:tx>
          <c:dLbls>
            <c:dLbl>
              <c:idx val="0"/>
              <c:layout>
                <c:manualLayout>
                  <c:x val="1.0770059235325842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1.2924071082390961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1.2924071082390961E-2"/>
                  <c:y val="2.6819923371647552E-2"/>
                </c:manualLayout>
              </c:layout>
              <c:showVal val="1"/>
            </c:dLbl>
            <c:spPr>
              <a:solidFill>
                <a:schemeClr val="accent2"/>
              </a:solidFill>
            </c:spPr>
            <c:txPr>
              <a:bodyPr rot="-30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Plan1!$A$4:$A$6</c:f>
              <c:strCache>
                <c:ptCount val="3"/>
                <c:pt idx="0">
                  <c:v>Adm. Direta</c:v>
                </c:pt>
                <c:pt idx="1">
                  <c:v>Adm. Indireta</c:v>
                </c:pt>
                <c:pt idx="2">
                  <c:v>Adm. Regional</c:v>
                </c:pt>
              </c:strCache>
            </c:strRef>
          </c:cat>
          <c:val>
            <c:numRef>
              <c:f>Plan1!$C$4:$C$6</c:f>
              <c:numCache>
                <c:formatCode>0.00%</c:formatCode>
                <c:ptCount val="3"/>
                <c:pt idx="0">
                  <c:v>8.2191780821917457E-2</c:v>
                </c:pt>
                <c:pt idx="1">
                  <c:v>0.05</c:v>
                </c:pt>
                <c:pt idx="2">
                  <c:v>0.29411764705882382</c:v>
                </c:pt>
              </c:numCache>
            </c:numRef>
          </c:val>
        </c:ser>
        <c:ser>
          <c:idx val="2"/>
          <c:order val="2"/>
          <c:tx>
            <c:strRef>
              <c:f>Plan1!$D$3</c:f>
              <c:strCache>
                <c:ptCount val="1"/>
                <c:pt idx="0">
                  <c:v>Servidores Efetivos Com Formação</c:v>
                </c:pt>
              </c:strCache>
            </c:strRef>
          </c:tx>
          <c:dLbls>
            <c:dLbl>
              <c:idx val="0"/>
              <c:layout>
                <c:manualLayout>
                  <c:x val="2.5848142164781988E-2"/>
                  <c:y val="0"/>
                </c:manualLayout>
              </c:layout>
              <c:showVal val="1"/>
            </c:dLbl>
            <c:dLbl>
              <c:idx val="1"/>
              <c:layout>
                <c:manualLayout>
                  <c:x val="2.3694130317716746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1.9386106623586478E-2"/>
                  <c:y val="-3.8314176245210752E-3"/>
                </c:manualLayout>
              </c:layout>
              <c:showVal val="1"/>
            </c:dLbl>
            <c:spPr>
              <a:solidFill>
                <a:schemeClr val="accent3"/>
              </a:solidFill>
            </c:spPr>
            <c:txPr>
              <a:bodyPr rot="-30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Plan1!$A$4:$A$6</c:f>
              <c:strCache>
                <c:ptCount val="3"/>
                <c:pt idx="0">
                  <c:v>Adm. Direta</c:v>
                </c:pt>
                <c:pt idx="1">
                  <c:v>Adm. Indireta</c:v>
                </c:pt>
                <c:pt idx="2">
                  <c:v>Adm. Regional</c:v>
                </c:pt>
              </c:strCache>
            </c:strRef>
          </c:cat>
          <c:val>
            <c:numRef>
              <c:f>Plan1!$D$4:$D$6</c:f>
              <c:numCache>
                <c:formatCode>0.00%</c:formatCode>
                <c:ptCount val="3"/>
                <c:pt idx="0">
                  <c:v>0.63013698630136949</c:v>
                </c:pt>
                <c:pt idx="1">
                  <c:v>0.46666666666666745</c:v>
                </c:pt>
                <c:pt idx="2">
                  <c:v>0.35294117647058826</c:v>
                </c:pt>
              </c:numCache>
            </c:numRef>
          </c:val>
        </c:ser>
        <c:ser>
          <c:idx val="3"/>
          <c:order val="3"/>
          <c:tx>
            <c:strRef>
              <c:f>Plan1!$E$3</c:f>
              <c:strCache>
                <c:ptCount val="1"/>
                <c:pt idx="0">
                  <c:v>Servidores Efetivos Sem Formação</c:v>
                </c:pt>
              </c:strCache>
            </c:strRef>
          </c:tx>
          <c:dLbls>
            <c:dLbl>
              <c:idx val="0"/>
              <c:layout>
                <c:manualLayout>
                  <c:x val="6.4620355411954666E-3"/>
                  <c:y val="7.024184500976607E-17"/>
                </c:manualLayout>
              </c:layout>
              <c:showVal val="1"/>
            </c:dLbl>
            <c:dLbl>
              <c:idx val="1"/>
              <c:layout>
                <c:manualLayout>
                  <c:x val="1.9386106623586478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3.0156165858912225E-2"/>
                  <c:y val="0"/>
                </c:manualLayout>
              </c:layout>
              <c:showVal val="1"/>
            </c:dLbl>
            <c:spPr>
              <a:solidFill>
                <a:schemeClr val="accent4"/>
              </a:solidFill>
            </c:spPr>
            <c:txPr>
              <a:bodyPr rot="-30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Plan1!$A$4:$A$6</c:f>
              <c:strCache>
                <c:ptCount val="3"/>
                <c:pt idx="0">
                  <c:v>Adm. Direta</c:v>
                </c:pt>
                <c:pt idx="1">
                  <c:v>Adm. Indireta</c:v>
                </c:pt>
                <c:pt idx="2">
                  <c:v>Adm. Regional</c:v>
                </c:pt>
              </c:strCache>
            </c:strRef>
          </c:cat>
          <c:val>
            <c:numRef>
              <c:f>Plan1!$E$4:$E$6</c:f>
              <c:numCache>
                <c:formatCode>0.00%</c:formatCode>
                <c:ptCount val="3"/>
                <c:pt idx="0">
                  <c:v>0.17808219178082244</c:v>
                </c:pt>
                <c:pt idx="1">
                  <c:v>0.25</c:v>
                </c:pt>
                <c:pt idx="2">
                  <c:v>0.29411764705882382</c:v>
                </c:pt>
              </c:numCache>
            </c:numRef>
          </c:val>
        </c:ser>
        <c:dLbls>
          <c:showVal val="1"/>
        </c:dLbls>
        <c:shape val="box"/>
        <c:axId val="77130368"/>
        <c:axId val="76956032"/>
        <c:axId val="0"/>
      </c:bar3DChart>
      <c:catAx>
        <c:axId val="77130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6956032"/>
        <c:crosses val="autoZero"/>
        <c:auto val="1"/>
        <c:lblAlgn val="ctr"/>
        <c:lblOffset val="100"/>
      </c:catAx>
      <c:valAx>
        <c:axId val="76956032"/>
        <c:scaling>
          <c:orientation val="minMax"/>
        </c:scaling>
        <c:axPos val="l"/>
        <c:majorGridlines/>
        <c:numFmt formatCode="0.0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71303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4705183727034121"/>
                  <c:y val="3.1080489938757638E-3"/>
                </c:manualLayout>
              </c:layout>
              <c:showPercent val="1"/>
            </c:dLbl>
            <c:dLbl>
              <c:idx val="2"/>
              <c:layout>
                <c:manualLayout>
                  <c:x val="9.8214785651793521E-2"/>
                  <c:y val="7.2763925342666139E-2"/>
                </c:manualLayout>
              </c:layout>
              <c:showPercent val="1"/>
            </c:dLbl>
            <c:spPr>
              <a:solidFill>
                <a:srgbClr val="C00000"/>
              </a:solidFill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6350"/>
              </a:sp3d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Gráfico!$B$3:$E$3</c:f>
              <c:strCache>
                <c:ptCount val="4"/>
                <c:pt idx="0">
                  <c:v>Servidores Efetivos com Formação</c:v>
                </c:pt>
                <c:pt idx="1">
                  <c:v>Servidores Efetivos sem Formação</c:v>
                </c:pt>
                <c:pt idx="2">
                  <c:v>Comissionados com Formação</c:v>
                </c:pt>
                <c:pt idx="3">
                  <c:v>Comissionados sem Formação</c:v>
                </c:pt>
              </c:strCache>
            </c:strRef>
          </c:cat>
          <c:val>
            <c:numRef>
              <c:f>Gráfico!$B$4:$E$4</c:f>
              <c:numCache>
                <c:formatCode>0.00%</c:formatCode>
                <c:ptCount val="4"/>
                <c:pt idx="0">
                  <c:v>0.53333333333333333</c:v>
                </c:pt>
                <c:pt idx="1">
                  <c:v>0.22</c:v>
                </c:pt>
                <c:pt idx="2">
                  <c:v>0.15333333333333449</c:v>
                </c:pt>
                <c:pt idx="3">
                  <c:v>9.3333333333333365E-2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 rtl="0">
            <a:defRPr sz="1800" b="1"/>
          </a:pPr>
          <a:endParaRPr lang="en-US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v>Efetivos</c:v>
          </c:tx>
          <c:dLbls>
            <c:dLbl>
              <c:idx val="0"/>
              <c:layout>
                <c:manualLayout>
                  <c:x val="2.5000000000000001E-2"/>
                  <c:y val="5.0829611210879404E-3"/>
                </c:manualLayout>
              </c:layout>
              <c:showVal val="1"/>
            </c:dLbl>
            <c:spPr>
              <a:solidFill>
                <a:schemeClr val="accent2"/>
              </a:solidFill>
            </c:spPr>
            <c:txPr>
              <a:bodyPr rot="-2700000"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val>
            <c:numRef>
              <c:f>ADAL___EXECUTORES_EFETIVOS_X_NÃ!$C$2</c:f>
              <c:numCache>
                <c:formatCode>0.00%</c:formatCode>
                <c:ptCount val="1"/>
                <c:pt idx="0">
                  <c:v>0.60483870967741971</c:v>
                </c:pt>
              </c:numCache>
            </c:numRef>
          </c:val>
        </c:ser>
        <c:ser>
          <c:idx val="1"/>
          <c:order val="1"/>
          <c:tx>
            <c:v>Comissionados</c:v>
          </c:tx>
          <c:dLbls>
            <c:dLbl>
              <c:idx val="0"/>
              <c:layout>
                <c:manualLayout>
                  <c:x val="1.1111111111111125E-2"/>
                  <c:y val="0"/>
                </c:manualLayout>
              </c:layout>
              <c:showVal val="1"/>
            </c:dLbl>
            <c:spPr>
              <a:solidFill>
                <a:schemeClr val="accent2"/>
              </a:solidFill>
            </c:spPr>
            <c:txPr>
              <a:bodyPr rot="-2700000"/>
              <a:lstStyle/>
              <a:p>
                <a:pPr algn="ctr" rtl="0">
                  <a:defRPr lang="pt-BR" sz="2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</c:dLbls>
          <c:val>
            <c:numRef>
              <c:f>ADAL___EXECUTORES_EFETIVOS_X_NÃ!$C$3</c:f>
              <c:numCache>
                <c:formatCode>0.00%</c:formatCode>
                <c:ptCount val="1"/>
                <c:pt idx="0">
                  <c:v>0.39516129032258246</c:v>
                </c:pt>
              </c:numCache>
            </c:numRef>
          </c:val>
        </c:ser>
        <c:axId val="77247232"/>
        <c:axId val="77248768"/>
      </c:barChart>
      <c:catAx>
        <c:axId val="77247232"/>
        <c:scaling>
          <c:orientation val="minMax"/>
        </c:scaling>
        <c:delete val="1"/>
        <c:axPos val="b"/>
        <c:majorTickMark val="none"/>
        <c:tickLblPos val="none"/>
        <c:crossAx val="77248768"/>
        <c:crosses val="autoZero"/>
        <c:auto val="1"/>
        <c:lblAlgn val="ctr"/>
        <c:lblOffset val="100"/>
      </c:catAx>
      <c:valAx>
        <c:axId val="77248768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77247232"/>
        <c:crosses val="autoZero"/>
        <c:crossBetween val="between"/>
      </c:valAx>
    </c:plotArea>
    <c:legend>
      <c:legendPos val="r"/>
      <c:layout/>
      <c:txPr>
        <a:bodyPr/>
        <a:lstStyle/>
        <a:p>
          <a:pPr rtl="0">
            <a:defRPr sz="2400" b="1"/>
          </a:pPr>
          <a:endParaRPr lang="en-US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6.2308156079206131E-2"/>
          <c:y val="3.0747728860936407E-2"/>
          <c:w val="0.64565372258215503"/>
          <c:h val="0.49643958027259188"/>
        </c:manualLayout>
      </c:layout>
      <c:barChart>
        <c:barDir val="col"/>
        <c:grouping val="clustered"/>
        <c:ser>
          <c:idx val="1"/>
          <c:order val="0"/>
          <c:tx>
            <c:v>Aquisição</c:v>
          </c:tx>
          <c:dLbls>
            <c:dLbl>
              <c:idx val="3"/>
              <c:layout>
                <c:manualLayout>
                  <c:x val="8.2278985364058598E-3"/>
                  <c:y val="2.0278540928642209E-2"/>
                </c:manualLayout>
              </c:layout>
              <c:showVal val="1"/>
            </c:dLbl>
            <c:dLbl>
              <c:idx val="4"/>
              <c:layout>
                <c:manualLayout>
                  <c:x val="0"/>
                  <c:y val="1.6222832742913865E-2"/>
                </c:manualLayout>
              </c:layout>
              <c:showVal val="1"/>
            </c:dLbl>
            <c:dLbl>
              <c:idx val="5"/>
              <c:layout>
                <c:manualLayout>
                  <c:x val="1.0056204263255373E-16"/>
                  <c:y val="2.0278540928642241E-2"/>
                </c:manualLayout>
              </c:layout>
              <c:showVal val="1"/>
            </c:dLbl>
            <c:spPr>
              <a:solidFill>
                <a:schemeClr val="accent2"/>
              </a:solidFill>
            </c:spPr>
            <c:txPr>
              <a:bodyPr rot="-27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(Gráfico!$B$4;Gráfico!$B$7;Gráfico!$B$10;Gráfico!$B$13;Gráfico!$B$16;Gráfico!$B$19)</c:f>
              <c:strCache>
                <c:ptCount val="6"/>
                <c:pt idx="0">
                  <c:v>Computadores</c:v>
                </c:pt>
                <c:pt idx="1">
                  <c:v>Impressoras</c:v>
                </c:pt>
                <c:pt idx="2">
                  <c:v>Equipamentos de Rede</c:v>
                </c:pt>
                <c:pt idx="3">
                  <c:v>Servidores Computacionais</c:v>
                </c:pt>
                <c:pt idx="4">
                  <c:v>Storage</c:v>
                </c:pt>
                <c:pt idx="5">
                  <c:v>Equipamentos de Backup</c:v>
                </c:pt>
              </c:strCache>
            </c:strRef>
          </c:cat>
          <c:val>
            <c:numRef>
              <c:f>(Gráfico!$F$5;Gráfico!$F$8;Gráfico!$F$11;Gráfico!$F$14;Gráfico!$F$17;Gráfico!$F$20)</c:f>
              <c:numCache>
                <c:formatCode>0%</c:formatCode>
                <c:ptCount val="6"/>
                <c:pt idx="0">
                  <c:v>0.3402087270934343</c:v>
                </c:pt>
                <c:pt idx="1">
                  <c:v>0.28594198278610139</c:v>
                </c:pt>
                <c:pt idx="2">
                  <c:v>0.54076086956521741</c:v>
                </c:pt>
                <c:pt idx="3">
                  <c:v>0.83464566929133865</c:v>
                </c:pt>
                <c:pt idx="4">
                  <c:v>0.8666666666666667</c:v>
                </c:pt>
                <c:pt idx="5">
                  <c:v>0.75000000000000144</c:v>
                </c:pt>
              </c:numCache>
            </c:numRef>
          </c:val>
        </c:ser>
        <c:ser>
          <c:idx val="0"/>
          <c:order val="1"/>
          <c:tx>
            <c:v>Aluguel</c:v>
          </c:tx>
          <c:dLbls>
            <c:spPr>
              <a:solidFill>
                <a:srgbClr val="0070C0"/>
              </a:solidFill>
            </c:spPr>
            <c:txPr>
              <a:bodyPr rot="-27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(Gráfico!$B$4;Gráfico!$B$7;Gráfico!$B$10;Gráfico!$B$13;Gráfico!$B$16;Gráfico!$B$19)</c:f>
              <c:strCache>
                <c:ptCount val="6"/>
                <c:pt idx="0">
                  <c:v>Computadores</c:v>
                </c:pt>
                <c:pt idx="1">
                  <c:v>Impressoras</c:v>
                </c:pt>
                <c:pt idx="2">
                  <c:v>Equipamentos de Rede</c:v>
                </c:pt>
                <c:pt idx="3">
                  <c:v>Servidores Computacionais</c:v>
                </c:pt>
                <c:pt idx="4">
                  <c:v>Storage</c:v>
                </c:pt>
                <c:pt idx="5">
                  <c:v>Equipamentos de Backup</c:v>
                </c:pt>
              </c:strCache>
            </c:strRef>
          </c:cat>
          <c:val>
            <c:numRef>
              <c:f>(Gráfico!$F$4;Gráfico!$F$7;Gráfico!$F$10;Gráfico!$F$13;Gráfico!$F$16;Gráfico!$F$19)</c:f>
              <c:numCache>
                <c:formatCode>0%</c:formatCode>
                <c:ptCount val="6"/>
                <c:pt idx="0">
                  <c:v>0.65979127290656892</c:v>
                </c:pt>
                <c:pt idx="1">
                  <c:v>0.70035065349059877</c:v>
                </c:pt>
                <c:pt idx="2">
                  <c:v>0.36102484472049762</c:v>
                </c:pt>
                <c:pt idx="3">
                  <c:v>0.16272965879265092</c:v>
                </c:pt>
                <c:pt idx="4">
                  <c:v>0.13333333333333341</c:v>
                </c:pt>
                <c:pt idx="5">
                  <c:v>0.25</c:v>
                </c:pt>
              </c:numCache>
            </c:numRef>
          </c:val>
        </c:ser>
        <c:ser>
          <c:idx val="2"/>
          <c:order val="2"/>
          <c:tx>
            <c:v>Não definido/Sem Cobertura Contratual</c:v>
          </c:tx>
          <c:dLbls>
            <c:spPr>
              <a:solidFill>
                <a:srgbClr val="92D050"/>
              </a:solidFill>
            </c:spPr>
            <c:txPr>
              <a:bodyPr rot="-2700000"/>
              <a:lstStyle/>
              <a:p>
                <a:pPr>
                  <a:defRPr sz="1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(Gráfico!$B$4;Gráfico!$B$7;Gráfico!$B$10;Gráfico!$B$13;Gráfico!$B$16;Gráfico!$B$19)</c:f>
              <c:strCache>
                <c:ptCount val="6"/>
                <c:pt idx="0">
                  <c:v>Computadores</c:v>
                </c:pt>
                <c:pt idx="1">
                  <c:v>Impressoras</c:v>
                </c:pt>
                <c:pt idx="2">
                  <c:v>Equipamentos de Rede</c:v>
                </c:pt>
                <c:pt idx="3">
                  <c:v>Servidores Computacionais</c:v>
                </c:pt>
                <c:pt idx="4">
                  <c:v>Storage</c:v>
                </c:pt>
                <c:pt idx="5">
                  <c:v>Equipamentos de Backup</c:v>
                </c:pt>
              </c:strCache>
            </c:strRef>
          </c:cat>
          <c:val>
            <c:numRef>
              <c:f>(Gráfico!$F$6;Gráfico!$F$9;Gráfico!$F$12;Gráfico!$F$15;Gráfico!$F$18;Gráfico!$F$21)</c:f>
              <c:numCache>
                <c:formatCode>0%</c:formatCode>
                <c:ptCount val="6"/>
                <c:pt idx="0">
                  <c:v>0</c:v>
                </c:pt>
                <c:pt idx="1">
                  <c:v>1.370736372330252E-2</c:v>
                </c:pt>
                <c:pt idx="2">
                  <c:v>9.8214285714285726E-2</c:v>
                </c:pt>
                <c:pt idx="3">
                  <c:v>2.6246719160105056E-3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89976192"/>
        <c:axId val="81466496"/>
      </c:barChart>
      <c:catAx>
        <c:axId val="89976192"/>
        <c:scaling>
          <c:orientation val="minMax"/>
        </c:scaling>
        <c:axPos val="b"/>
        <c:tickLblPos val="nextTo"/>
        <c:txPr>
          <a:bodyPr rot="-3600000" vert="horz"/>
          <a:lstStyle/>
          <a:p>
            <a:pPr>
              <a:defRPr sz="1400" b="1"/>
            </a:pPr>
            <a:endParaRPr lang="en-US"/>
          </a:p>
        </c:txPr>
        <c:crossAx val="81466496"/>
        <c:crosses val="autoZero"/>
        <c:auto val="1"/>
        <c:lblAlgn val="ctr"/>
        <c:lblOffset val="100"/>
      </c:catAx>
      <c:valAx>
        <c:axId val="81466496"/>
        <c:scaling>
          <c:orientation val="minMax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89976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817397481947275"/>
          <c:y val="2.2691911938680615E-2"/>
          <c:w val="0.28870840804158654"/>
          <c:h val="0.56887172122352836"/>
        </c:manualLayout>
      </c:layout>
      <c:txPr>
        <a:bodyPr/>
        <a:lstStyle/>
        <a:p>
          <a:pPr>
            <a:defRPr sz="1600" b="1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4466902267137924E-2"/>
          <c:y val="0.22008821813939924"/>
          <c:w val="0.5071041808750234"/>
          <c:h val="0.64767096821230674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0493827160493827"/>
                  <c:y val="-0.29070580013976238"/>
                </c:manualLayout>
              </c:layout>
              <c:dLblPos val="bestFit"/>
              <c:showPercent val="1"/>
            </c:dLbl>
            <c:spPr>
              <a:solidFill>
                <a:srgbClr val="C00000"/>
              </a:solidFill>
            </c:spPr>
            <c:txPr>
              <a:bodyPr rot="900000"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outEnd"/>
            <c:showPercent val="1"/>
            <c:showLeaderLines val="1"/>
          </c:dLbls>
          <c:cat>
            <c:strRef>
              <c:f>GDF!$A$2:$A$4</c:f>
              <c:strCache>
                <c:ptCount val="3"/>
                <c:pt idx="0">
                  <c:v>SISTEMA DE REGISTRO DE PREÇOS</c:v>
                </c:pt>
                <c:pt idx="1">
                  <c:v>LICITAÇÃO</c:v>
                </c:pt>
                <c:pt idx="2">
                  <c:v>DISPENSA/INEXIGIBILIDADE DE LICITAÇÃO</c:v>
                </c:pt>
              </c:strCache>
            </c:strRef>
          </c:cat>
          <c:val>
            <c:numRef>
              <c:f>GDF!$B$2:$B$4</c:f>
              <c:numCache>
                <c:formatCode>General</c:formatCode>
                <c:ptCount val="3"/>
                <c:pt idx="0">
                  <c:v>144</c:v>
                </c:pt>
                <c:pt idx="1">
                  <c:v>76</c:v>
                </c:pt>
                <c:pt idx="2">
                  <c:v>25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0445598814037149"/>
          <c:y val="0.21134694641157326"/>
          <c:w val="0.38628475260036937"/>
          <c:h val="0.49344844473057226"/>
        </c:manualLayout>
      </c:layout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Percent val="1"/>
            <c:showLeaderLines val="1"/>
          </c:dLbls>
          <c:cat>
            <c:strRef>
              <c:f>'GDF - R$'!$A$2:$A$7</c:f>
              <c:strCache>
                <c:ptCount val="6"/>
                <c:pt idx="0">
                  <c:v>PREGÃO ELETRÔNICO</c:v>
                </c:pt>
                <c:pt idx="1">
                  <c:v>PREGÃO PRESENCIAL</c:v>
                </c:pt>
                <c:pt idx="2">
                  <c:v>INEXIGIBILIDADE</c:v>
                </c:pt>
                <c:pt idx="3">
                  <c:v>DISPENSA DE LICITAÇÃO</c:v>
                </c:pt>
                <c:pt idx="4">
                  <c:v>CONCORRÊNCIA</c:v>
                </c:pt>
                <c:pt idx="5">
                  <c:v>CONVITE</c:v>
                </c:pt>
              </c:strCache>
            </c:strRef>
          </c:cat>
          <c:val>
            <c:numRef>
              <c:f>'GDF - R$'!$B$2:$B$7</c:f>
              <c:numCache>
                <c:formatCode>"R$ "#,##0.00</c:formatCode>
                <c:ptCount val="6"/>
                <c:pt idx="0">
                  <c:v>78759814.669999972</c:v>
                </c:pt>
                <c:pt idx="1">
                  <c:v>30599401.539999999</c:v>
                </c:pt>
                <c:pt idx="2">
                  <c:v>23136141.479999997</c:v>
                </c:pt>
                <c:pt idx="3">
                  <c:v>12278200.9</c:v>
                </c:pt>
                <c:pt idx="4">
                  <c:v>5236663.1599999992</c:v>
                </c:pt>
                <c:pt idx="5">
                  <c:v>550310.77999999456</c:v>
                </c:pt>
              </c:numCache>
            </c:numRef>
          </c:val>
        </c:ser>
        <c:dLbls>
          <c:showVal val="1"/>
        </c:dLbls>
      </c:pie3DChart>
    </c:plotArea>
    <c:legend>
      <c:legendPos val="r"/>
      <c:layout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zero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40"/>
      <c:rotY val="170"/>
      <c:depthPercent val="90"/>
      <c:rAngAx val="1"/>
    </c:view3D>
    <c:plotArea>
      <c:layout/>
      <c:pie3DChart>
        <c:varyColors val="1"/>
        <c:ser>
          <c:idx val="0"/>
          <c:order val="0"/>
          <c:tx>
            <c:strRef>
              <c:f>Plan1!$B$15</c:f>
              <c:strCache>
                <c:ptCount val="1"/>
                <c:pt idx="0">
                  <c:v>VALOR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2800561388159862E-2"/>
                  <c:y val="-5.7240821622411883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2.7958831534947021E-2"/>
                  <c:y val="-6.2557336305988573E-2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7.1233717313113704E-2"/>
                  <c:y val="-8.6650920122074343E-2"/>
                </c:manualLayout>
              </c:layout>
              <c:dLblPos val="bestFit"/>
              <c:showVal val="1"/>
            </c:dLbl>
            <c:spPr>
              <a:solidFill>
                <a:srgbClr val="C00000"/>
              </a:solidFill>
              <a:scene3d>
                <a:camera prst="orthographicFront"/>
                <a:lightRig rig="threePt" dir="t"/>
              </a:scene3d>
              <a:sp3d prstMaterial="dkEdge"/>
            </c:spPr>
            <c:txPr>
              <a:bodyPr rot="0" vert="horz"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Val val="1"/>
            <c:showLeaderLines val="1"/>
          </c:dLbls>
          <c:cat>
            <c:strRef>
              <c:f>Plan1!$A$16:$A$18</c:f>
              <c:strCache>
                <c:ptCount val="3"/>
                <c:pt idx="0">
                  <c:v>SERVIÇOS</c:v>
                </c:pt>
                <c:pt idx="1">
                  <c:v>EQUIPAMENTOS</c:v>
                </c:pt>
                <c:pt idx="2">
                  <c:v>SOFTWARES</c:v>
                </c:pt>
              </c:strCache>
            </c:strRef>
          </c:cat>
          <c:val>
            <c:numRef>
              <c:f>Plan1!$B$16:$B$18</c:f>
              <c:numCache>
                <c:formatCode>_([$R$ -416]* #,##0.00_);_([$R$ -416]* \(#,##0.00\);_([$R$ -416]* "-"??_);_(@_)</c:formatCode>
                <c:ptCount val="3"/>
                <c:pt idx="0">
                  <c:v>7179473.0900000008</c:v>
                </c:pt>
                <c:pt idx="1">
                  <c:v>9263298.3399999831</c:v>
                </c:pt>
                <c:pt idx="2">
                  <c:v>18940417.300000001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593197725284361"/>
          <c:y val="0.34201662292213481"/>
          <c:w val="0.28374149411879063"/>
          <c:h val="0.53504965967304663"/>
        </c:manualLayout>
      </c:layout>
      <c:txPr>
        <a:bodyPr/>
        <a:lstStyle/>
        <a:p>
          <a:pPr>
            <a:defRPr sz="2000" b="1"/>
          </a:pPr>
          <a:endParaRPr lang="en-US"/>
        </a:p>
      </c:txPr>
    </c:legend>
    <c:plotVisOnly val="1"/>
    <c:dispBlanksAs val="zero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spPr>
              <a:solidFill>
                <a:srgbClr val="C00000"/>
              </a:solidFill>
            </c:spPr>
            <c:txPr>
              <a:bodyPr/>
              <a:lstStyle/>
              <a:p>
                <a:pPr>
                  <a:defRPr sz="2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Plan2!$A$2:$A$5</c:f>
              <c:strCache>
                <c:ptCount val="4"/>
                <c:pt idx="0">
                  <c:v>Administração Regional</c:v>
                </c:pt>
                <c:pt idx="1">
                  <c:v>Administração Indireta</c:v>
                </c:pt>
                <c:pt idx="2">
                  <c:v>Administração Direta</c:v>
                </c:pt>
                <c:pt idx="3">
                  <c:v>Total de Unidades</c:v>
                </c:pt>
              </c:strCache>
            </c:strRef>
          </c:cat>
          <c:val>
            <c:numRef>
              <c:f>Plan2!$D$2:$D$5</c:f>
              <c:numCache>
                <c:formatCode>0.00%</c:formatCode>
                <c:ptCount val="4"/>
                <c:pt idx="0">
                  <c:v>0.76666666666666672</c:v>
                </c:pt>
                <c:pt idx="1">
                  <c:v>0.1304347826086957</c:v>
                </c:pt>
                <c:pt idx="2">
                  <c:v>0.38888888888889328</c:v>
                </c:pt>
                <c:pt idx="3">
                  <c:v>0.47142857142857353</c:v>
                </c:pt>
              </c:numCache>
            </c:numRef>
          </c:val>
        </c:ser>
        <c:shape val="box"/>
        <c:axId val="75070848"/>
        <c:axId val="75076736"/>
        <c:axId val="0"/>
      </c:bar3DChart>
      <c:catAx>
        <c:axId val="7507084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75076736"/>
        <c:crosses val="autoZero"/>
        <c:auto val="1"/>
        <c:lblAlgn val="ctr"/>
        <c:lblOffset val="100"/>
      </c:catAx>
      <c:valAx>
        <c:axId val="75076736"/>
        <c:scaling>
          <c:orientation val="minMax"/>
        </c:scaling>
        <c:axPos val="l"/>
        <c:majorGridlines/>
        <c:numFmt formatCode="0.00%" sourceLinked="1"/>
        <c:tickLblPos val="nextTo"/>
        <c:crossAx val="75070848"/>
        <c:crosses val="autoZero"/>
        <c:crossBetween val="between"/>
      </c:valAx>
    </c:plotArea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bar"/>
        <c:grouping val="clustered"/>
        <c:ser>
          <c:idx val="0"/>
          <c:order val="0"/>
          <c:dLbls>
            <c:numFmt formatCode="0.00%" sourceLinked="0"/>
            <c:txPr>
              <a:bodyPr rot="-2700000" vert="horz"/>
              <a:lstStyle/>
              <a:p>
                <a:pPr>
                  <a:defRPr/>
                </a:pPr>
                <a:endParaRPr lang="en-US"/>
              </a:p>
            </c:txPr>
            <c:showVal val="1"/>
          </c:dLbls>
          <c:cat>
            <c:strRef>
              <c:f>CONSULTA_VALOR_GLOBAL_POR_CONTR!$C$2:$C$26</c:f>
              <c:strCache>
                <c:ptCount val="25"/>
                <c:pt idx="0">
                  <c:v>Brasil Telecom S.A.</c:v>
                </c:pt>
                <c:pt idx="1">
                  <c:v>Omni Comércio e Serviços Ltda.</c:v>
                </c:pt>
                <c:pt idx="2">
                  <c:v>POLITEC TECNOLOGIA DA INFORMAÇÃO S/A</c:v>
                </c:pt>
                <c:pt idx="3">
                  <c:v>Intersystems do Brasil</c:v>
                </c:pt>
                <c:pt idx="4">
                  <c:v>Unimix</c:v>
                </c:pt>
                <c:pt idx="5">
                  <c:v>LENOVO TECONLOGIA (BRASIL) LTDA</c:v>
                </c:pt>
                <c:pt idx="6">
                  <c:v>ID2 Tecnologia e Consultoria LTDA</c:v>
                </c:pt>
                <c:pt idx="7">
                  <c:v>Gestao e Inteligencia em Informatica LTDA</c:v>
                </c:pt>
                <c:pt idx="8">
                  <c:v>SEARCH INFORMÁTICA LTDA</c:v>
                </c:pt>
                <c:pt idx="9">
                  <c:v>UNIREPRO SERVIÇOS TECNOLÓGICOS LTDA</c:v>
                </c:pt>
                <c:pt idx="10">
                  <c:v>Transoft Tecnologia da Informação</c:v>
                </c:pt>
                <c:pt idx="11">
                  <c:v>Knowtec</c:v>
                </c:pt>
                <c:pt idx="12">
                  <c:v>Control Teleinformática Ltda</c:v>
                </c:pt>
                <c:pt idx="13">
                  <c:v>ENGESOFTWARE CONSULTORIA DE SISTEMAS LTDA.</c:v>
                </c:pt>
                <c:pt idx="14">
                  <c:v>ABRA INFORMÁTICA LTDA EPP.
ABRA INFORMÁTICA LTDA EPP</c:v>
                </c:pt>
                <c:pt idx="15">
                  <c:v>Ziva Tecnologia e Soluções Ltda</c:v>
                </c:pt>
                <c:pt idx="16">
                  <c:v>SERVIX INFORMATICA LTDA</c:v>
                </c:pt>
                <c:pt idx="17">
                  <c:v>IT7 SISTEMAS LTDA</c:v>
                </c:pt>
                <c:pt idx="18">
                  <c:v>CTIS TECNOLOGIA S/A</c:v>
                </c:pt>
                <c:pt idx="19">
                  <c:v>MICROCITY COMPUTADORES E SISTEMAS LTDA</c:v>
                </c:pt>
                <c:pt idx="20">
                  <c:v>ALLEN RIO SERVIÇOS E COMÉRCIO DE PRODUTOS DE INFORMÁTICA LTDA</c:v>
                </c:pt>
                <c:pt idx="21">
                  <c:v>TECNOLTA EQUIPAMENTOS ELETRÔNICOS LTDA</c:v>
                </c:pt>
                <c:pt idx="22">
                  <c:v>Hewlett-Packard Brasil LTDA</c:v>
                </c:pt>
                <c:pt idx="23">
                  <c:v>XYS INTERATIVIDADE E TECLONOGIA LTDA</c:v>
                </c:pt>
                <c:pt idx="24">
                  <c:v>Outros</c:v>
                </c:pt>
              </c:strCache>
            </c:strRef>
          </c:cat>
          <c:val>
            <c:numRef>
              <c:f>CONSULTA_VALOR_GLOBAL_POR_CONTR!$D$2:$D$26</c:f>
            </c:numRef>
          </c:val>
        </c:ser>
        <c:ser>
          <c:idx val="1"/>
          <c:order val="1"/>
          <c:spPr>
            <a:solidFill>
              <a:srgbClr val="C00000"/>
            </a:solidFill>
          </c:spPr>
          <c:dLbls>
            <c:numFmt formatCode="0.00%" sourceLinked="0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</c:spPr>
            <c:txPr>
              <a:bodyPr rot="0"/>
              <a:lstStyle/>
              <a:p>
                <a:pPr>
                  <a:defRPr sz="1050">
                    <a:solidFill>
                      <a:sysClr val="windowText" lastClr="000000"/>
                    </a:solidFill>
                  </a:defRPr>
                </a:pPr>
                <a:endParaRPr lang="en-US"/>
              </a:p>
            </c:txPr>
            <c:showVal val="1"/>
          </c:dLbls>
          <c:cat>
            <c:strRef>
              <c:f>CONSULTA_VALOR_GLOBAL_POR_CONTR!$C$2:$C$26</c:f>
              <c:strCache>
                <c:ptCount val="25"/>
                <c:pt idx="0">
                  <c:v>Brasil Telecom S.A.</c:v>
                </c:pt>
                <c:pt idx="1">
                  <c:v>Omni Comércio e Serviços Ltda.</c:v>
                </c:pt>
                <c:pt idx="2">
                  <c:v>POLITEC TECNOLOGIA DA INFORMAÇÃO S/A</c:v>
                </c:pt>
                <c:pt idx="3">
                  <c:v>Intersystems do Brasil</c:v>
                </c:pt>
                <c:pt idx="4">
                  <c:v>Unimix</c:v>
                </c:pt>
                <c:pt idx="5">
                  <c:v>LENOVO TECONLOGIA (BRASIL) LTDA</c:v>
                </c:pt>
                <c:pt idx="6">
                  <c:v>ID2 Tecnologia e Consultoria LTDA</c:v>
                </c:pt>
                <c:pt idx="7">
                  <c:v>Gestao e Inteligencia em Informatica LTDA</c:v>
                </c:pt>
                <c:pt idx="8">
                  <c:v>SEARCH INFORMÁTICA LTDA</c:v>
                </c:pt>
                <c:pt idx="9">
                  <c:v>UNIREPRO SERVIÇOS TECNOLÓGICOS LTDA</c:v>
                </c:pt>
                <c:pt idx="10">
                  <c:v>Transoft Tecnologia da Informação</c:v>
                </c:pt>
                <c:pt idx="11">
                  <c:v>Knowtec</c:v>
                </c:pt>
                <c:pt idx="12">
                  <c:v>Control Teleinformática Ltda</c:v>
                </c:pt>
                <c:pt idx="13">
                  <c:v>ENGESOFTWARE CONSULTORIA DE SISTEMAS LTDA.</c:v>
                </c:pt>
                <c:pt idx="14">
                  <c:v>ABRA INFORMÁTICA LTDA EPP.
ABRA INFORMÁTICA LTDA EPP</c:v>
                </c:pt>
                <c:pt idx="15">
                  <c:v>Ziva Tecnologia e Soluções Ltda</c:v>
                </c:pt>
                <c:pt idx="16">
                  <c:v>SERVIX INFORMATICA LTDA</c:v>
                </c:pt>
                <c:pt idx="17">
                  <c:v>IT7 SISTEMAS LTDA</c:v>
                </c:pt>
                <c:pt idx="18">
                  <c:v>CTIS TECNOLOGIA S/A</c:v>
                </c:pt>
                <c:pt idx="19">
                  <c:v>MICROCITY COMPUTADORES E SISTEMAS LTDA</c:v>
                </c:pt>
                <c:pt idx="20">
                  <c:v>ALLEN RIO SERVIÇOS E COMÉRCIO DE PRODUTOS DE INFORMÁTICA LTDA</c:v>
                </c:pt>
                <c:pt idx="21">
                  <c:v>TECNOLTA EQUIPAMENTOS ELETRÔNICOS LTDA</c:v>
                </c:pt>
                <c:pt idx="22">
                  <c:v>Hewlett-Packard Brasil LTDA</c:v>
                </c:pt>
                <c:pt idx="23">
                  <c:v>XYS INTERATIVIDADE E TECLONOGIA LTDA</c:v>
                </c:pt>
                <c:pt idx="24">
                  <c:v>Outros</c:v>
                </c:pt>
              </c:strCache>
            </c:strRef>
          </c:cat>
          <c:val>
            <c:numRef>
              <c:f>CONSULTA_VALOR_GLOBAL_POR_CONTR!$E$2:$E$26</c:f>
              <c:numCache>
                <c:formatCode>0%</c:formatCode>
                <c:ptCount val="25"/>
                <c:pt idx="0">
                  <c:v>0.14000891399086141</c:v>
                </c:pt>
                <c:pt idx="1">
                  <c:v>9.8185728542085765E-2</c:v>
                </c:pt>
                <c:pt idx="2">
                  <c:v>7.9726336933607186E-2</c:v>
                </c:pt>
                <c:pt idx="3">
                  <c:v>7.3178522030212342E-2</c:v>
                </c:pt>
                <c:pt idx="4">
                  <c:v>4.6498615186108733E-2</c:v>
                </c:pt>
                <c:pt idx="5">
                  <c:v>4.473134252986849E-2</c:v>
                </c:pt>
                <c:pt idx="6">
                  <c:v>4.4180409784677306E-2</c:v>
                </c:pt>
                <c:pt idx="7">
                  <c:v>4.1063675283834214E-2</c:v>
                </c:pt>
                <c:pt idx="8">
                  <c:v>3.834865539958323E-2</c:v>
                </c:pt>
                <c:pt idx="9">
                  <c:v>3.0936001720564456E-2</c:v>
                </c:pt>
                <c:pt idx="10">
                  <c:v>2.8535077962032512E-2</c:v>
                </c:pt>
                <c:pt idx="11">
                  <c:v>2.8073345246352452E-2</c:v>
                </c:pt>
                <c:pt idx="12">
                  <c:v>2.3591106714964206E-2</c:v>
                </c:pt>
                <c:pt idx="13">
                  <c:v>2.1193636058724291E-2</c:v>
                </c:pt>
                <c:pt idx="14">
                  <c:v>1.6918825416822707E-2</c:v>
                </c:pt>
                <c:pt idx="15">
                  <c:v>1.56371271116135E-2</c:v>
                </c:pt>
                <c:pt idx="16">
                  <c:v>1.4810346578705518E-2</c:v>
                </c:pt>
                <c:pt idx="17">
                  <c:v>1.3849553380969286E-2</c:v>
                </c:pt>
                <c:pt idx="18">
                  <c:v>1.3682594486583537E-2</c:v>
                </c:pt>
                <c:pt idx="19">
                  <c:v>1.2320655443536707E-2</c:v>
                </c:pt>
                <c:pt idx="20">
                  <c:v>1.2243386334239161E-2</c:v>
                </c:pt>
                <c:pt idx="21">
                  <c:v>1.1321372413634621E-2</c:v>
                </c:pt>
                <c:pt idx="22">
                  <c:v>1.0789018248829241E-2</c:v>
                </c:pt>
                <c:pt idx="23">
                  <c:v>1.0424788079794368E-2</c:v>
                </c:pt>
                <c:pt idx="24">
                  <c:v>0.12975096512179621</c:v>
                </c:pt>
              </c:numCache>
            </c:numRef>
          </c:val>
        </c:ser>
        <c:axId val="70350336"/>
        <c:axId val="70351872"/>
      </c:barChart>
      <c:catAx>
        <c:axId val="70350336"/>
        <c:scaling>
          <c:orientation val="maxMin"/>
        </c:scaling>
        <c:axPos val="l"/>
        <c:tickLblPos val="nextTo"/>
        <c:txPr>
          <a:bodyPr rot="0" vert="horz"/>
          <a:lstStyle/>
          <a:p>
            <a:pPr>
              <a:defRPr sz="1000" b="1"/>
            </a:pPr>
            <a:endParaRPr lang="en-US"/>
          </a:p>
        </c:txPr>
        <c:crossAx val="70351872"/>
        <c:crosses val="autoZero"/>
        <c:auto val="1"/>
        <c:lblAlgn val="ctr"/>
        <c:lblOffset val="100"/>
      </c:catAx>
      <c:valAx>
        <c:axId val="70351872"/>
        <c:scaling>
          <c:orientation val="minMax"/>
        </c:scaling>
        <c:axPos val="t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0350336"/>
        <c:crosses val="autoZero"/>
        <c:crossBetween val="between"/>
      </c:valAx>
    </c:plotArea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pt-BR" sz="2000" dirty="0" smtClean="0"/>
              <a:t>84% DOS</a:t>
            </a:r>
            <a:r>
              <a:rPr lang="pt-BR" sz="2000" baseline="0" dirty="0" smtClean="0"/>
              <a:t> FORNECEDORES CONTRATADOS POR MEIO DE ARP, SÓ POSSUEM ESTE TIPO DE CONTRATA</a:t>
            </a:r>
            <a:r>
              <a:rPr lang="en-US" sz="2000" baseline="0" dirty="0" smtClean="0"/>
              <a:t>ÇÃ</a:t>
            </a:r>
            <a:r>
              <a:rPr lang="pt-BR" sz="2000" baseline="0" dirty="0" smtClean="0"/>
              <a:t>O</a:t>
            </a:r>
            <a:endParaRPr lang="pt-BR" sz="2000" dirty="0"/>
          </a:p>
        </c:rich>
      </c:tx>
      <c:layout>
        <c:manualLayout>
          <c:xMode val="edge"/>
          <c:yMode val="edge"/>
          <c:x val="6.6470471925910685E-2"/>
          <c:y val="2.7904685022921736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Percent val="1"/>
            <c:showLeaderLines val="1"/>
          </c:dLbls>
          <c:cat>
            <c:strRef>
              <c:f>Plan1!$C$4:$C$6</c:f>
              <c:strCache>
                <c:ptCount val="3"/>
                <c:pt idx="0">
                  <c:v>100%</c:v>
                </c:pt>
                <c:pt idx="1">
                  <c:v>50% - 100%</c:v>
                </c:pt>
                <c:pt idx="2">
                  <c:v>0% - 60%</c:v>
                </c:pt>
              </c:strCache>
            </c:strRef>
          </c:cat>
          <c:val>
            <c:numRef>
              <c:f>Plan1!$D$4:$D$6</c:f>
              <c:numCache>
                <c:formatCode>General</c:formatCode>
                <c:ptCount val="3"/>
                <c:pt idx="0">
                  <c:v>53</c:v>
                </c:pt>
                <c:pt idx="1">
                  <c:v>6</c:v>
                </c:pt>
                <c:pt idx="2">
                  <c:v>4</c:v>
                </c:pt>
              </c:numCache>
            </c:numRef>
          </c:val>
        </c:ser>
        <c:dLbls>
          <c:showVal val="1"/>
        </c:dLbls>
      </c:pie3DChart>
    </c:plotArea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/>
            </a:pPr>
            <a:r>
              <a:rPr lang="pt-BR" sz="2000" b="1" i="0" u="none" strike="noStrike" baseline="0" dirty="0" smtClean="0"/>
              <a:t>54% DAS UNIDADES, QUE POSSUEM CONTRATOS POR MEIO DE ARP, NUNCA LICITARAM</a:t>
            </a:r>
            <a:endParaRPr lang="en-US" sz="2000" b="1" dirty="0"/>
          </a:p>
        </c:rich>
      </c:tx>
      <c:layout>
        <c:manualLayout>
          <c:xMode val="edge"/>
          <c:yMode val="edge"/>
          <c:x val="0.19069778861161282"/>
          <c:y val="4.4609665427509292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8168222084539917"/>
          <c:y val="0.3321253593158433"/>
          <c:w val="0.8183177791546008"/>
          <c:h val="0.57483991522913214"/>
        </c:manualLayout>
      </c:layout>
      <c:pie3DChart>
        <c:varyColors val="1"/>
        <c:ser>
          <c:idx val="0"/>
          <c:order val="0"/>
          <c:tx>
            <c:strRef>
              <c:f>Plan1!$H$3</c:f>
              <c:strCache>
                <c:ptCount val="1"/>
                <c:pt idx="0">
                  <c:v>Quantidade</c:v>
                </c:pt>
              </c:strCache>
            </c:strRef>
          </c:tx>
          <c:explosion val="25"/>
          <c:dLbls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bestFit"/>
            <c:showPercent val="1"/>
            <c:showLeaderLines val="1"/>
          </c:dLbls>
          <c:cat>
            <c:strRef>
              <c:f>Plan1!$G$4:$G$6</c:f>
              <c:strCache>
                <c:ptCount val="3"/>
                <c:pt idx="0">
                  <c:v>100%</c:v>
                </c:pt>
                <c:pt idx="1">
                  <c:v>50% - 100%</c:v>
                </c:pt>
                <c:pt idx="2">
                  <c:v>0% - 50%</c:v>
                </c:pt>
              </c:strCache>
            </c:strRef>
          </c:cat>
          <c:val>
            <c:numRef>
              <c:f>Plan1!$H$4:$H$6</c:f>
              <c:numCache>
                <c:formatCode>General</c:formatCode>
                <c:ptCount val="3"/>
                <c:pt idx="0">
                  <c:v>12</c:v>
                </c:pt>
                <c:pt idx="1">
                  <c:v>19</c:v>
                </c:pt>
                <c:pt idx="2">
                  <c:v>4</c:v>
                </c:pt>
              </c:numCache>
            </c:numRef>
          </c:val>
        </c:ser>
      </c:pie3DChart>
    </c:plotArea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0566569244652"/>
          <c:y val="6.709672607310542E-2"/>
          <c:w val="0.89943343075534699"/>
          <c:h val="0.73265559468737196"/>
        </c:manualLayout>
      </c:layout>
      <c:barChart>
        <c:barDir val="col"/>
        <c:grouping val="clustered"/>
        <c:varyColors val="1"/>
        <c:ser>
          <c:idx val="0"/>
          <c:order val="0"/>
          <c:tx>
            <c:v>Proteção de Equipamentos Servidores</c:v>
          </c:tx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</a:ln>
            <a:scene3d>
              <a:camera prst="orthographicFront"/>
              <a:lightRig rig="threePt" dir="t"/>
            </a:scene3d>
            <a:sp3d>
              <a:bevelT w="19050"/>
              <a:bevelB w="19050"/>
            </a:sp3d>
          </c:spPr>
          <c:dLbls>
            <c:dLbl>
              <c:idx val="2"/>
              <c:layout>
                <c:manualLayout>
                  <c:x val="5.5555555555555558E-3"/>
                  <c:y val="5.5865938170922794E-2"/>
                </c:manualLayout>
              </c:layout>
              <c:showVal val="1"/>
            </c:dLbl>
            <c:spPr>
              <a:solidFill>
                <a:srgbClr val="C00000"/>
              </a:solidFill>
            </c:spPr>
            <c:txPr>
              <a:bodyPr rot="-2700000"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Gráfico!$C$4:$C$7</c:f>
              <c:strCache>
                <c:ptCount val="4"/>
                <c:pt idx="0">
                  <c:v>Nenhuma Proteção</c:v>
                </c:pt>
                <c:pt idx="1">
                  <c:v>Outros</c:v>
                </c:pt>
                <c:pt idx="2">
                  <c:v>Rack Cofre</c:v>
                </c:pt>
                <c:pt idx="3">
                  <c:v>Sala Cofre</c:v>
                </c:pt>
              </c:strCache>
            </c:strRef>
          </c:cat>
          <c:val>
            <c:numRef>
              <c:f>Gráfico!$E$4:$E$7</c:f>
              <c:numCache>
                <c:formatCode>0%</c:formatCode>
                <c:ptCount val="4"/>
                <c:pt idx="0">
                  <c:v>0.87323943661972492</c:v>
                </c:pt>
                <c:pt idx="1">
                  <c:v>5.6338028169014086E-2</c:v>
                </c:pt>
                <c:pt idx="2">
                  <c:v>4.2253521126760563E-2</c:v>
                </c:pt>
                <c:pt idx="3">
                  <c:v>2.8169014084507043E-2</c:v>
                </c:pt>
              </c:numCache>
            </c:numRef>
          </c:val>
        </c:ser>
        <c:axId val="76887168"/>
        <c:axId val="76888704"/>
      </c:barChart>
      <c:catAx>
        <c:axId val="7688716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76888704"/>
        <c:crosses val="autoZero"/>
        <c:auto val="1"/>
        <c:lblAlgn val="ctr"/>
        <c:lblOffset val="100"/>
      </c:catAx>
      <c:valAx>
        <c:axId val="76888704"/>
        <c:scaling>
          <c:orientation val="minMax"/>
        </c:scaling>
        <c:axPos val="l"/>
        <c:majorGridlines>
          <c:spPr>
            <a:ln>
              <a:solidFill>
                <a:sysClr val="windowText" lastClr="000000">
                  <a:tint val="75000"/>
                  <a:shade val="95000"/>
                  <a:satMod val="105000"/>
                </a:sysClr>
              </a:solidFill>
              <a:prstDash val="lgDash"/>
            </a:ln>
          </c:spPr>
        </c:majorGridlines>
        <c:numFmt formatCode="0%" sourceLinked="1"/>
        <c:majorTickMark val="none"/>
        <c:tickLblPos val="nextTo"/>
        <c:crossAx val="76887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2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0.07126</cdr:x>
      <cdr:y>0.86213</cdr:y>
    </cdr:from>
    <cdr:to>
      <cdr:x>0.98999</cdr:x>
      <cdr:y>1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586408" y="3917031"/>
          <a:ext cx="7560840" cy="626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0.04501</cdr:x>
      <cdr:y>0.79874</cdr:y>
    </cdr:from>
    <cdr:to>
      <cdr:x>0.15612</cdr:x>
      <cdr:y>1</cdr:y>
    </cdr:to>
    <cdr:sp macro="" textlink="">
      <cdr:nvSpPr>
        <cdr:cNvPr id="3" name="CaixaDeTexto 2"/>
        <cdr:cNvSpPr txBox="1"/>
      </cdr:nvSpPr>
      <cdr:spPr>
        <a:xfrm xmlns:a="http://schemas.openxmlformats.org/drawingml/2006/main">
          <a:off x="370384" y="41330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  <cdr:relSizeAnchor xmlns:cdr="http://schemas.openxmlformats.org/drawingml/2006/chartDrawing">
    <cdr:from>
      <cdr:x>0.06251</cdr:x>
      <cdr:y>0.79874</cdr:y>
    </cdr:from>
    <cdr:to>
      <cdr:x>0.96374</cdr:x>
      <cdr:y>1</cdr:y>
    </cdr:to>
    <cdr:sp macro="" textlink="">
      <cdr:nvSpPr>
        <cdr:cNvPr id="4" name="CaixaDeTexto 3"/>
        <cdr:cNvSpPr txBox="1"/>
      </cdr:nvSpPr>
      <cdr:spPr>
        <a:xfrm xmlns:a="http://schemas.openxmlformats.org/drawingml/2006/main">
          <a:off x="514400" y="3629025"/>
          <a:ext cx="7416824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>
            <a:buFont typeface="Arial" charset="0"/>
            <a:buChar char="•"/>
          </a:pPr>
          <a:r>
            <a:rPr lang="pt-BR" sz="2000" dirty="0" smtClean="0"/>
            <a:t> Apenas 41% do total gasto com TI</a:t>
          </a:r>
        </a:p>
        <a:p xmlns:a="http://schemas.openxmlformats.org/drawingml/2006/main">
          <a:pPr>
            <a:buFont typeface="Arial" charset="0"/>
            <a:buChar char="•"/>
          </a:pPr>
          <a:r>
            <a:rPr lang="pt-BR" sz="2000" dirty="0" smtClean="0"/>
            <a:t> 59</a:t>
          </a:r>
          <a:r>
            <a:rPr lang="pt-BR" sz="2000" smtClean="0"/>
            <a:t>% </a:t>
          </a:r>
          <a:r>
            <a:rPr lang="pt-BR" sz="2000" smtClean="0"/>
            <a:t>foram contratados </a:t>
          </a:r>
          <a:r>
            <a:rPr lang="pt-BR" sz="2000" dirty="0" smtClean="0"/>
            <a:t>por meio de ARP</a:t>
          </a:r>
          <a:endParaRPr lang="pt-BR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9383F-778E-4379-A2AD-FC4AD444D4C0}" type="datetimeFigureOut">
              <a:rPr lang="pt-BR" smtClean="0"/>
              <a:pPr/>
              <a:t>16/08/2011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BBD69-E92E-4758-9E19-7610B43EFD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189033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57907-DA75-447D-B8F9-49BE146E35A6}" type="datetimeFigureOut">
              <a:rPr lang="pt-BR" smtClean="0"/>
              <a:pPr/>
              <a:t>16/08/2011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278D0-AC69-47C8-882E-335653A7389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11954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sz="2000" dirty="0" smtClean="0"/>
              <a:t>APÓS VIDEO:</a:t>
            </a:r>
          </a:p>
          <a:p>
            <a:r>
              <a:rPr lang="pt-BR" sz="2000" dirty="0" smtClean="0"/>
              <a:t>VOCES SABEM REALMENTE O QUE ESTAO CONTROLANDO? NOS CONHECEMOS O QUE DEVEMOS CONTROLAR ? ESTAMOS CONTROLANDO OU APENAS AUDITANDO ?</a:t>
            </a:r>
          </a:p>
          <a:p>
            <a:r>
              <a:rPr lang="pt-BR" sz="2000" dirty="0" smtClean="0"/>
              <a:t>AO ME FAZER TODAS ESTAS PERGUNTAS, FIQUEI CERTO QUE NÃO SABIA O QUE ESTAVA CONTROLANDO !!!! </a:t>
            </a:r>
          </a:p>
          <a:p>
            <a:r>
              <a:rPr lang="pt-BR" sz="2000" dirty="0" smtClean="0"/>
              <a:t>RESOLVEMOS NOS CONHECER ??/ CONHECER O QUE ESTOU CONTROLANDO E ENTENDER TODO SEU PROCESSO.</a:t>
            </a:r>
          </a:p>
          <a:p>
            <a:r>
              <a:rPr lang="pt-BR" sz="2000" dirty="0" smtClean="0"/>
              <a:t>PARA ISSO, Precisamos inovar, utilizar novas técnicas E PRINCIPALMENTE sermos especialistas. </a:t>
            </a:r>
          </a:p>
          <a:p>
            <a:r>
              <a:rPr lang="pt-BR" sz="2000" dirty="0" smtClean="0"/>
              <a:t>Mostrar o que ganhamos com este serviço, e que o mesmo poderia ser feito para as demais áreas de governo, principalmente obras.</a:t>
            </a:r>
          </a:p>
          <a:p>
            <a:r>
              <a:rPr lang="pt-BR" sz="2000" dirty="0" smtClean="0"/>
              <a:t>Demonstrar que para realizar um efetivo controle, precisamos primeiramente NOS CONHECER!!! Saber quem somos? Como trabalhamos? Nossas falhas? O que temos de bom e ruim? Etc....  </a:t>
            </a:r>
          </a:p>
          <a:p>
            <a:endParaRPr lang="en-US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Explicar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Qaunato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 a </a:t>
            </a:r>
            <a:r>
              <a:rPr lang="en-US" dirty="0" err="1" smtClean="0"/>
              <a:t>capacitação</a:t>
            </a:r>
            <a:r>
              <a:rPr lang="en-US" dirty="0" smtClean="0"/>
              <a:t>, </a:t>
            </a:r>
            <a:r>
              <a:rPr lang="en-US" dirty="0" err="1" smtClean="0"/>
              <a:t>maior</a:t>
            </a:r>
            <a:r>
              <a:rPr lang="en-US" dirty="0" smtClean="0"/>
              <a:t> a </a:t>
            </a:r>
            <a:r>
              <a:rPr lang="en-US" dirty="0" err="1" smtClean="0"/>
              <a:t>procura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facilidades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2000" dirty="0" smtClean="0"/>
              <a:t>Falar da </a:t>
            </a:r>
            <a:r>
              <a:rPr lang="pt-BR" sz="2000" b="1" dirty="0" smtClean="0"/>
              <a:t>alta rotatividade</a:t>
            </a:r>
            <a:r>
              <a:rPr lang="pt-BR" sz="2000" dirty="0" smtClean="0"/>
              <a:t> que dificulta muito a gestão do conhecimento (principalmente a sua retenção!). </a:t>
            </a:r>
          </a:p>
          <a:p>
            <a:r>
              <a:rPr lang="pt-BR" sz="2000" dirty="0" smtClean="0"/>
              <a:t>ex: troca de governo, baixa capacitação dos profissionais, falta de planos de carreiras, etc...</a:t>
            </a:r>
          </a:p>
          <a:p>
            <a:r>
              <a:rPr lang="pt-BR" sz="2000" dirty="0" smtClean="0"/>
              <a:t>Necessidade, capacitação, especialização, rotatividade dos servidores, comissionados( gasto com treinamento dos comissionados) etc...</a:t>
            </a:r>
          </a:p>
          <a:p>
            <a:r>
              <a:rPr lang="pt-BR" sz="2000" dirty="0" smtClean="0"/>
              <a:t>Vou acrescentar esse assunto no final quando mostrar o nome da equipe e explicar o motivo de alguns nomes estarem em azul </a:t>
            </a:r>
          </a:p>
          <a:p>
            <a:r>
              <a:rPr lang="pt-BR" sz="2000" dirty="0" smtClean="0"/>
              <a:t>Demonstrando que com um baixo salário, não estamos conseguindo manter os bons profissionais.</a:t>
            </a:r>
          </a:p>
          <a:p>
            <a:endParaRPr lang="en-US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19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Motivo</a:t>
            </a:r>
            <a:r>
              <a:rPr lang="en-US" sz="2000" dirty="0" smtClean="0"/>
              <a:t> </a:t>
            </a:r>
            <a:r>
              <a:rPr lang="en-US" sz="2000" dirty="0" err="1" smtClean="0"/>
              <a:t>para</a:t>
            </a:r>
            <a:r>
              <a:rPr lang="en-US" sz="2000" dirty="0" smtClean="0"/>
              <a:t> :</a:t>
            </a:r>
          </a:p>
          <a:p>
            <a:r>
              <a:rPr lang="en-US" sz="2000" dirty="0" err="1" smtClean="0"/>
              <a:t>Criação</a:t>
            </a:r>
            <a:r>
              <a:rPr lang="en-US" sz="2000" dirty="0" smtClean="0"/>
              <a:t> de ARP </a:t>
            </a:r>
            <a:r>
              <a:rPr lang="en-US" sz="2000" dirty="0" err="1" smtClean="0"/>
              <a:t>para</a:t>
            </a:r>
            <a:r>
              <a:rPr lang="en-US" sz="2000" dirty="0" smtClean="0"/>
              <a:t> </a:t>
            </a:r>
            <a:r>
              <a:rPr lang="en-US" sz="2000" dirty="0" err="1" smtClean="0"/>
              <a:t>aquisição</a:t>
            </a:r>
            <a:r>
              <a:rPr lang="en-US" sz="2000" dirty="0" smtClean="0"/>
              <a:t> de desktops e </a:t>
            </a:r>
            <a:r>
              <a:rPr lang="en-US" sz="2000" dirty="0" err="1" smtClean="0"/>
              <a:t>impressoras</a:t>
            </a:r>
            <a:endParaRPr lang="en-US" sz="2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Governo</a:t>
            </a:r>
            <a:r>
              <a:rPr lang="en-US" dirty="0" smtClean="0"/>
              <a:t> se </a:t>
            </a:r>
            <a:r>
              <a:rPr lang="en-US" dirty="0" err="1" smtClean="0"/>
              <a:t>conhece</a:t>
            </a:r>
            <a:r>
              <a:rPr lang="en-US" dirty="0" smtClean="0"/>
              <a:t> ?</a:t>
            </a:r>
          </a:p>
          <a:p>
            <a:r>
              <a:rPr lang="en-US" dirty="0" smtClean="0"/>
              <a:t>O </a:t>
            </a:r>
            <a:r>
              <a:rPr lang="en-US" dirty="0" err="1" smtClean="0"/>
              <a:t>orgao</a:t>
            </a:r>
            <a:r>
              <a:rPr lang="en-US" dirty="0" smtClean="0"/>
              <a:t> de </a:t>
            </a:r>
            <a:r>
              <a:rPr lang="en-US" dirty="0" err="1" smtClean="0"/>
              <a:t>controle</a:t>
            </a:r>
            <a:r>
              <a:rPr lang="en-US" dirty="0" smtClean="0"/>
              <a:t> </a:t>
            </a:r>
            <a:r>
              <a:rPr lang="en-US" dirty="0" err="1" smtClean="0"/>
              <a:t>interno</a:t>
            </a:r>
            <a:r>
              <a:rPr lang="en-US" dirty="0" smtClean="0"/>
              <a:t> se 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controlando</a:t>
            </a:r>
            <a:r>
              <a:rPr lang="en-US" dirty="0" smtClean="0"/>
              <a:t>???</a:t>
            </a: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278D0-AC69-47C8-882E-335653A7389C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>
            <a:lvl1pPr>
              <a:defRPr b="1">
                <a:latin typeface="Prelo Condensed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3501008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  <a:latin typeface="Prelo Condensed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9" name="CaixaDeTexto 8"/>
          <p:cNvSpPr txBox="1"/>
          <p:nvPr userDrawn="1"/>
        </p:nvSpPr>
        <p:spPr>
          <a:xfrm>
            <a:off x="827584" y="836712"/>
            <a:ext cx="68264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i="0" u="none" strike="noStrike" baseline="0" dirty="0" smtClean="0">
                <a:effectLst/>
                <a:latin typeface="Prelo Condensed"/>
              </a:rPr>
              <a:t>Secretaria de Transparência</a:t>
            </a:r>
          </a:p>
        </p:txBody>
      </p:sp>
      <p:sp>
        <p:nvSpPr>
          <p:cNvPr id="13" name="CaixaDeTexto 12"/>
          <p:cNvSpPr txBox="1"/>
          <p:nvPr userDrawn="1"/>
        </p:nvSpPr>
        <p:spPr>
          <a:xfrm>
            <a:off x="1475656" y="1124744"/>
            <a:ext cx="6178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000" b="1" i="0" u="none" strike="noStrike" baseline="0" dirty="0" smtClean="0">
                <a:effectLst/>
                <a:latin typeface="Prelo Condensed"/>
              </a:rPr>
              <a:t>e Controle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130951"/>
            <a:ext cx="108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Tabela 9"/>
          <p:cNvGraphicFramePr>
            <a:graphicFrameLocks noGrp="1"/>
          </p:cNvGraphicFramePr>
          <p:nvPr userDrawn="1"/>
        </p:nvGraphicFramePr>
        <p:xfrm>
          <a:off x="8316416" y="5877272"/>
          <a:ext cx="288032" cy="720078"/>
        </p:xfrm>
        <a:graphic>
          <a:graphicData uri="http://schemas.openxmlformats.org/drawingml/2006/table">
            <a:tbl>
              <a:tblPr/>
              <a:tblGrid>
                <a:gridCol w="288032"/>
              </a:tblGrid>
              <a:tr h="240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pt-BR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2AA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pt-BR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251D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pt-BR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300"/>
                    </a:solidFill>
                  </a:tcPr>
                </a:tc>
              </a:tr>
            </a:tbl>
          </a:graphicData>
        </a:graphic>
      </p:graphicFrame>
      <p:sp>
        <p:nvSpPr>
          <p:cNvPr id="12" name="CaixaDeTexto 11"/>
          <p:cNvSpPr txBox="1"/>
          <p:nvPr userDrawn="1"/>
        </p:nvSpPr>
        <p:spPr>
          <a:xfrm>
            <a:off x="755576" y="5805264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Secretaria de Transparência e Controle - STC</a:t>
            </a:r>
          </a:p>
          <a:p>
            <a:pPr algn="r"/>
            <a:r>
              <a:rPr lang="pt-BR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Ed. Anexo do Palácio do Buriti, 12º Andar, Praça do Buriti, CEP 70075-900 - Brasília-DF</a:t>
            </a:r>
          </a:p>
          <a:p>
            <a:pPr algn="r"/>
            <a:r>
              <a:rPr lang="pt-BR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Fone(s) (61) 2108–3202 - Fax (61) 2108 - 3206</a:t>
            </a:r>
          </a:p>
          <a:p>
            <a:pPr algn="r"/>
            <a:r>
              <a:rPr lang="pt-BR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 www.stc.df.gov.br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83152" cy="1143000"/>
          </a:xfrm>
        </p:spPr>
        <p:txBody>
          <a:bodyPr/>
          <a:lstStyle>
            <a:lvl1pPr algn="l">
              <a:defRPr b="1">
                <a:latin typeface="Prelo Condensed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43443"/>
          </a:xfrm>
        </p:spPr>
        <p:txBody>
          <a:bodyPr/>
          <a:lstStyle>
            <a:lvl1pPr>
              <a:defRPr>
                <a:latin typeface="Prelo Condensed"/>
              </a:defRPr>
            </a:lvl1pPr>
            <a:lvl2pPr>
              <a:defRPr>
                <a:latin typeface="Prelo Condensed"/>
              </a:defRPr>
            </a:lvl2pPr>
            <a:lvl3pPr>
              <a:defRPr>
                <a:latin typeface="Prelo Condensed"/>
              </a:defRPr>
            </a:lvl3pPr>
            <a:lvl4pPr>
              <a:defRPr>
                <a:latin typeface="Prelo Condensed"/>
              </a:defRPr>
            </a:lvl4pPr>
            <a:lvl5pPr>
              <a:defRPr>
                <a:latin typeface="Prelo Condensed"/>
              </a:defRPr>
            </a:lvl5pPr>
          </a:lstStyle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cxnSp>
        <p:nvCxnSpPr>
          <p:cNvPr id="8" name="Conector reto 7"/>
          <p:cNvCxnSpPr/>
          <p:nvPr userDrawn="1"/>
        </p:nvCxnSpPr>
        <p:spPr>
          <a:xfrm rot="5400000">
            <a:off x="-1822495" y="4035429"/>
            <a:ext cx="4500594" cy="1588"/>
          </a:xfrm>
          <a:prstGeom prst="line">
            <a:avLst/>
          </a:prstGeom>
          <a:ln>
            <a:solidFill>
              <a:srgbClr val="DA251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 userDrawn="1"/>
        </p:nvCxnSpPr>
        <p:spPr>
          <a:xfrm>
            <a:off x="428596" y="6286520"/>
            <a:ext cx="8136904" cy="0"/>
          </a:xfrm>
          <a:prstGeom prst="line">
            <a:avLst/>
          </a:prstGeom>
          <a:ln>
            <a:solidFill>
              <a:srgbClr val="DA251D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9718" y="130951"/>
            <a:ext cx="1080000" cy="14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aixaDeTexto 11"/>
          <p:cNvSpPr txBox="1"/>
          <p:nvPr userDrawn="1"/>
        </p:nvSpPr>
        <p:spPr>
          <a:xfrm>
            <a:off x="785786" y="6286520"/>
            <a:ext cx="7560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Secretaria de Transparência e Controle - STC</a:t>
            </a:r>
          </a:p>
        </p:txBody>
      </p:sp>
      <p:graphicFrame>
        <p:nvGraphicFramePr>
          <p:cNvPr id="15" name="Tabela 14"/>
          <p:cNvGraphicFramePr>
            <a:graphicFrameLocks noGrp="1"/>
          </p:cNvGraphicFramePr>
          <p:nvPr userDrawn="1"/>
        </p:nvGraphicFramePr>
        <p:xfrm>
          <a:off x="8713124" y="5877272"/>
          <a:ext cx="288032" cy="720078"/>
        </p:xfrm>
        <a:graphic>
          <a:graphicData uri="http://schemas.openxmlformats.org/drawingml/2006/table">
            <a:tbl>
              <a:tblPr/>
              <a:tblGrid>
                <a:gridCol w="288032"/>
              </a:tblGrid>
              <a:tr h="240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pt-BR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2AA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pt-BR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251D"/>
                    </a:solidFill>
                  </a:tcPr>
                </a:tc>
              </a:tr>
              <a:tr h="240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700020" algn="ctr"/>
                          <a:tab pos="5400040" algn="r"/>
                        </a:tabLst>
                      </a:pPr>
                      <a:endParaRPr lang="pt-BR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DFDE7-385B-4797-8BFD-DDD84F50ACD7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ítulo 9"/>
          <p:cNvSpPr>
            <a:spLocks noGrp="1"/>
          </p:cNvSpPr>
          <p:nvPr>
            <p:ph type="subTitle" idx="1"/>
          </p:nvPr>
        </p:nvSpPr>
        <p:spPr>
          <a:xfrm>
            <a:off x="285720" y="1772816"/>
            <a:ext cx="8572560" cy="3240360"/>
          </a:xfrm>
        </p:spPr>
        <p:txBody>
          <a:bodyPr>
            <a:normAutofit/>
          </a:bodyPr>
          <a:lstStyle/>
          <a:p>
            <a:r>
              <a:rPr lang="pt-BR" sz="5200" dirty="0" smtClean="0">
                <a:latin typeface="Arial" pitchFamily="34" charset="0"/>
                <a:cs typeface="Arial" pitchFamily="34" charset="0"/>
              </a:rPr>
              <a:t>Diagnóstico  Situacional </a:t>
            </a:r>
          </a:p>
          <a:p>
            <a:r>
              <a:rPr lang="pt-BR" sz="5200" dirty="0" smtClean="0">
                <a:latin typeface="Arial" pitchFamily="34" charset="0"/>
                <a:cs typeface="Arial" pitchFamily="34" charset="0"/>
              </a:rPr>
              <a:t>do Parque Tecnológico</a:t>
            </a:r>
          </a:p>
          <a:p>
            <a:r>
              <a:rPr lang="pt-BR" sz="5200" dirty="0" smtClean="0">
                <a:latin typeface="Arial" pitchFamily="34" charset="0"/>
                <a:cs typeface="Arial" pitchFamily="34" charset="0"/>
              </a:rPr>
              <a:t> do GDF</a:t>
            </a:r>
          </a:p>
          <a:p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143000"/>
          </a:xfrm>
        </p:spPr>
        <p:txBody>
          <a:bodyPr>
            <a:no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MODALIDADES DE LICITAÇÃO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793812"/>
              </p:ext>
            </p:extLst>
          </p:nvPr>
        </p:nvGraphicFramePr>
        <p:xfrm>
          <a:off x="457200" y="1600200"/>
          <a:ext cx="8229600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CONTRATADOS E NÃO UTILIZADOS</a:t>
            </a:r>
            <a:endParaRPr lang="pt-BR" sz="32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218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467544" y="3861048"/>
          <a:ext cx="8136904" cy="2016225"/>
        </p:xfrm>
        <a:graphic>
          <a:graphicData uri="http://schemas.openxmlformats.org/drawingml/2006/table">
            <a:tbl>
              <a:tblPr/>
              <a:tblGrid>
                <a:gridCol w="5199966"/>
                <a:gridCol w="2936938"/>
              </a:tblGrid>
              <a:tr h="40324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NATUREZA DO OBJETO CONTRATADO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VALOR</a:t>
                      </a:r>
                      <a:endParaRPr lang="pt-BR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SERVIÇOS</a:t>
                      </a:r>
                      <a:endParaRPr lang="pt-BR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R$ 7.179.473,09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EQUIPAMENTOS</a:t>
                      </a:r>
                      <a:endParaRPr lang="pt-BR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R$ 9.263.298,34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SOFTWARES</a:t>
                      </a:r>
                      <a:endParaRPr lang="pt-BR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R$ 18.940.417,30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pt-BR" sz="24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Aft>
                          <a:spcPts val="0"/>
                        </a:spcAft>
                      </a:pPr>
                      <a:r>
                        <a:rPr lang="pt-BR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R$ 35.383.188,73</a:t>
                      </a:r>
                      <a:endParaRPr lang="pt-BR" sz="20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67544" y="5877272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t-BR" dirty="0" smtClean="0"/>
              <a:t> </a:t>
            </a:r>
            <a:r>
              <a:rPr lang="pt-BR" b="1" i="1" u="sng" dirty="0" smtClean="0"/>
              <a:t>75% FOI CONTRATADO POR MEIO DE ARP</a:t>
            </a:r>
            <a:endParaRPr lang="pt-BR" b="1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 smtClean="0">
                <a:latin typeface="Arial" pitchFamily="34" charset="0"/>
                <a:cs typeface="Arial" pitchFamily="34" charset="0"/>
              </a:rPr>
              <a:t>SEM COBERTURA CONTRATUAL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latin typeface="Arial" pitchFamily="34" charset="0"/>
                <a:cs typeface="Arial" pitchFamily="34" charset="0"/>
              </a:rPr>
              <a:t>Quem pratica?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03232" cy="44930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FORNECEDORES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28800"/>
          <a:ext cx="8229600" cy="4514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FORNECEDORES vs. ARP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" name="Grupo 3"/>
          <p:cNvGrpSpPr/>
          <p:nvPr/>
        </p:nvGrpSpPr>
        <p:grpSpPr>
          <a:xfrm>
            <a:off x="395536" y="1268761"/>
            <a:ext cx="8319868" cy="5112567"/>
            <a:chOff x="170665" y="-784320"/>
            <a:chExt cx="7833833" cy="4239675"/>
          </a:xfrm>
        </p:grpSpPr>
        <p:graphicFrame>
          <p:nvGraphicFramePr>
            <p:cNvPr id="5" name="Gráfico 4"/>
            <p:cNvGraphicFramePr/>
            <p:nvPr/>
          </p:nvGraphicFramePr>
          <p:xfrm>
            <a:off x="170665" y="-664893"/>
            <a:ext cx="4443227" cy="380702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6" name="Gráfico 5"/>
            <p:cNvGraphicFramePr/>
            <p:nvPr/>
          </p:nvGraphicFramePr>
          <p:xfrm>
            <a:off x="4170947" y="-784320"/>
            <a:ext cx="3833551" cy="423967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SEGURANÇA DA INFORMAÇÃO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7571184" cy="23328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0" y="4005064"/>
          <a:ext cx="8244408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683568" y="1340768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Mecanismos de proteção – Data Center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827584" y="3861048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Mecanismos preventivos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PROFISSIONAIS DE TI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EXECUTORES DE CONTRATO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EXECUTORES DE CONTRATO</a:t>
            </a: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</p:nvPr>
        </p:nvGraphicFramePr>
        <p:xfrm>
          <a:off x="457200" y="2204864"/>
          <a:ext cx="8229600" cy="3938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467544" y="1541929"/>
            <a:ext cx="8208912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7763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</a:t>
            </a:r>
            <a:r>
              <a:rPr kumimoji="0" lang="pt-BR" sz="2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ONTRATOS DO GDF COM VALOR SUPERIOR A R$ 150.000,00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AutoNum type="arabicPeriod"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LOCAÇÃO X AQUISIÇÃO</a:t>
            </a: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47248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>
                <a:latin typeface="Arial" pitchFamily="34" charset="0"/>
                <a:cs typeface="Arial" pitchFamily="34" charset="0"/>
              </a:rPr>
              <a:t>EMENTA</a:t>
            </a:r>
            <a:br>
              <a:rPr lang="pt-BR" dirty="0" smtClean="0">
                <a:latin typeface="Arial" pitchFamily="34" charset="0"/>
                <a:cs typeface="Arial" pitchFamily="34" charset="0"/>
              </a:rPr>
            </a:b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28799"/>
            <a:ext cx="8229600" cy="451484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Objetivos do projeto 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Motivos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Abrangência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Processos envolvidos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Tópicos abordados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Situação encontrada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Resultados, desafios &amp; perspectivas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Fatores de sucesso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Proposta – próximos passos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  <a:cs typeface="Arial" pitchFamily="34" charset="0"/>
              </a:rPr>
              <a:t>Equipe responsável</a:t>
            </a:r>
          </a:p>
          <a:p>
            <a:endParaRPr lang="pt-BR" dirty="0"/>
          </a:p>
        </p:txBody>
      </p:sp>
      <p:pic>
        <p:nvPicPr>
          <p:cNvPr id="4" name="Imagem 3" descr="DIAGNOSTICO SIT COMPUTACIONAL 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268760"/>
            <a:ext cx="2984477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LOCAÇÃO X AQUISIÇÃO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395536" y="1628801"/>
          <a:ext cx="8280920" cy="4935792"/>
        </p:xfrm>
        <a:graphic>
          <a:graphicData uri="http://schemas.openxmlformats.org/drawingml/2006/table">
            <a:tbl>
              <a:tblPr/>
              <a:tblGrid>
                <a:gridCol w="3528392"/>
                <a:gridCol w="1440160"/>
                <a:gridCol w="2160240"/>
                <a:gridCol w="1152128"/>
              </a:tblGrid>
              <a:tr h="51924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cap="all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Tipo de Equipamento</a:t>
                      </a:r>
                      <a:endParaRPr lang="pt-BR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cap="all" dirty="0" smtClean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Tipo</a:t>
                      </a:r>
                      <a:endParaRPr lang="pt-BR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600" b="1" cap="all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QTDE</a:t>
                      </a:r>
                      <a:endParaRPr lang="pt-BR" sz="16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cap="all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pt-BR" sz="12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A5A5"/>
                    </a:solidFill>
                  </a:tcPr>
                </a:tc>
              </a:tr>
              <a:tr h="215180"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Times New Roman"/>
                          <a:cs typeface="Times New Roman"/>
                        </a:rPr>
                        <a:t>Computadores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Aluguel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 smtClean="0">
                          <a:latin typeface="Calibri"/>
                          <a:ea typeface="Calibri"/>
                          <a:cs typeface="Times New Roman"/>
                        </a:rPr>
                        <a:t>24087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66%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Aquisição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12420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34%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Outro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180"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Times New Roman"/>
                          <a:cs typeface="Times New Roman"/>
                        </a:rPr>
                        <a:t>Impressoras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Aluguel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2197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70%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Aquisição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897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29%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Outro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1%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180"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Times New Roman"/>
                          <a:cs typeface="Times New Roman"/>
                        </a:rPr>
                        <a:t>Equipamentos de Rede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Aluguel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930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36%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Aquisição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1393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54%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Outro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253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10%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180"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Times New Roman"/>
                          <a:cs typeface="Times New Roman"/>
                        </a:rPr>
                        <a:t>Servidores Computacionais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Aluguel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16%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Aquisição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318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83%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Outro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180"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 err="1">
                          <a:latin typeface="Calibri"/>
                          <a:ea typeface="Times New Roman"/>
                          <a:cs typeface="Times New Roman"/>
                        </a:rPr>
                        <a:t>Storage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Aluguel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13%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Aquisição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87%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Outro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5180">
                <a:tc row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b="1" dirty="0">
                          <a:latin typeface="Calibri"/>
                          <a:ea typeface="Times New Roman"/>
                          <a:cs typeface="Times New Roman"/>
                        </a:rPr>
                        <a:t>Equipamentos de Backup</a:t>
                      </a:r>
                      <a:endParaRPr lang="pt-BR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Aluguel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25%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Aquisição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75%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21518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latin typeface="Calibri"/>
                          <a:ea typeface="Times New Roman"/>
                          <a:cs typeface="Times New Roman"/>
                        </a:rPr>
                        <a:t>Outro</a:t>
                      </a:r>
                      <a:endParaRPr lang="pt-B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1" dirty="0">
                          <a:latin typeface="Calibri"/>
                          <a:ea typeface="Times New Roman"/>
                          <a:cs typeface="Times New Roman"/>
                        </a:rPr>
                        <a:t>0%</a:t>
                      </a:r>
                      <a:endParaRPr lang="pt-BR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634" marR="2663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992888" cy="1296144"/>
          </a:xfrm>
        </p:spPr>
        <p:txBody>
          <a:bodyPr>
            <a:noAutofit/>
          </a:bodyPr>
          <a:lstStyle/>
          <a:p>
            <a:r>
              <a:rPr lang="pt-BR" sz="3600" dirty="0" smtClean="0">
                <a:latin typeface="Arial" pitchFamily="34" charset="0"/>
                <a:cs typeface="Arial" pitchFamily="34" charset="0"/>
              </a:rPr>
              <a:t>DESAFIOS &amp; PERSPECTIVAS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556792"/>
            <a:ext cx="7848872" cy="4786114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Desenvolvimento do Sistema de Informações Gerenciais – SIG;   </a:t>
            </a:r>
          </a:p>
          <a:p>
            <a:pPr lvl="0"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Varredura diária do DODF e providências;</a:t>
            </a:r>
          </a:p>
          <a:p>
            <a:pPr lvl="0"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Elaboração de Instrução Normativa específica para o GDF;</a:t>
            </a:r>
          </a:p>
          <a:p>
            <a:pPr lvl="0"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Padronização dos métodos e técnicas de auditoria em TI;</a:t>
            </a:r>
          </a:p>
          <a:p>
            <a:pPr lvl="0"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Monitoramento dos gastos  e da utilização dos recursos em TI;</a:t>
            </a:r>
          </a:p>
          <a:p>
            <a:pPr lvl="0"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Redução das “surpresas” !!!!;</a:t>
            </a:r>
          </a:p>
          <a:p>
            <a:pPr lvl="0"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Melhoria no planejamento das auditorias:</a:t>
            </a:r>
          </a:p>
          <a:p>
            <a:pPr lvl="1"/>
            <a:r>
              <a:rPr lang="pt-B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OS 158 de 14/julho/2011 – Auditoria Especial Secretaria Saúde(6 contratos);</a:t>
            </a:r>
          </a:p>
          <a:p>
            <a:pPr lvl="1"/>
            <a:r>
              <a:rPr lang="pt-B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OS 159 de 14/julho/2011 – Inspeção Secretaria Educação (4 contratos);</a:t>
            </a:r>
          </a:p>
          <a:p>
            <a:pPr lvl="1"/>
            <a:r>
              <a:rPr lang="pt-BR" sz="19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OS 160 de 14/julho/2011 – Inspeção Secretaria Trabalho (6 contratos);</a:t>
            </a:r>
          </a:p>
          <a:p>
            <a:pPr lvl="0"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Decreto 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Nr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 32.753</a:t>
            </a:r>
            <a:r>
              <a:rPr lang="pt-BR" sz="24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de 04/02/2011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que regula a execução de contratos em TI;</a:t>
            </a:r>
          </a:p>
          <a:p>
            <a:pPr lvl="0"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Criação do comitê Gestor de Tecnologia da Informação e Comunicação do DF. Decreto Nº 33.050, de 19 de julho de 2011. </a:t>
            </a:r>
          </a:p>
          <a:p>
            <a:pPr algn="just"/>
            <a:endParaRPr lang="en-US" sz="22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88832" cy="1296144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FATORES DE SUCESSO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556792"/>
            <a:ext cx="7848872" cy="4786114"/>
          </a:xfrm>
        </p:spPr>
        <p:txBody>
          <a:bodyPr>
            <a:normAutofit/>
          </a:bodyPr>
          <a:lstStyle/>
          <a:p>
            <a:pPr algn="just"/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Criação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do GTAFI  - </a:t>
            </a:r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Grupo de Trabalho de Auditoria e Fiscalização na Área de Tecnologia da Informação -  GTAFI,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05 de abril de 2010;</a:t>
            </a:r>
            <a:endParaRPr lang="en-US" sz="27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Patrocínio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das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autoridades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Contratação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auditores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controle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interno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especialistas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área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de TI;</a:t>
            </a:r>
          </a:p>
          <a:p>
            <a:pPr algn="just"/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Equipe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capacitada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especializada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Comprometimento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dedicação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da </a:t>
            </a:r>
            <a:r>
              <a:rPr lang="en-US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equipe</a:t>
            </a:r>
            <a:r>
              <a:rPr lang="en-US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88832" cy="136815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PROPOSTA</a:t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PRÓXIMOS PASSOS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827584" y="1484784"/>
            <a:ext cx="7693025" cy="4858122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Especialização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dos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auditores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 das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auditorias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Elaborar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novos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diagnósticos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nas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demais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áreas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do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Governo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como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Obras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Compras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Saúde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Educação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Transporte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etc;</a:t>
            </a:r>
          </a:p>
          <a:p>
            <a:pPr algn="just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ivulgar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 dar transparência de como os gestores estão investindo e gastando o dinheiro público; 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Manter auditores qualificados, capazes de realizar auditorias em curto prazo e principalmente  realizar o monitoramento  contínuo e tempestivo.</a:t>
            </a:r>
          </a:p>
          <a:p>
            <a:pPr algn="just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Estreitar o relacionamento do Órgão de Controle com as unidades executoras;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88832" cy="136815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EQUIPE  RESPONSÁVEL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3563888" y="1844824"/>
            <a:ext cx="5293096" cy="3994026"/>
          </a:xfrm>
        </p:spPr>
        <p:txBody>
          <a:bodyPr>
            <a:noAutofit/>
          </a:bodyPr>
          <a:lstStyle/>
          <a:p>
            <a:pPr algn="just"/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Auditor Adalberto Pereira da Silva</a:t>
            </a:r>
          </a:p>
          <a:p>
            <a:pPr algn="just"/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Inspetor Dreyfus  de Andrade Santana</a:t>
            </a:r>
          </a:p>
          <a:p>
            <a:pPr algn="just"/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Auditor Gustavo Longo Poppius</a:t>
            </a:r>
          </a:p>
          <a:p>
            <a:pPr algn="just"/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Auditor Mateus  de Souza Rocha</a:t>
            </a:r>
          </a:p>
          <a:p>
            <a:pPr algn="just"/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Auditor Vitor Teixeira Pessoa</a:t>
            </a:r>
          </a:p>
          <a:p>
            <a:pPr algn="just"/>
            <a:r>
              <a:rPr lang="pt-BR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Auditor Vladimir Wuerges de Souza</a:t>
            </a: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Auditor Fabio  Bianchi Campos *</a:t>
            </a: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Auditor Osvaldo  Mazzola Junior *</a:t>
            </a: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Auditora Debora Rodrigues Gonçalves**</a:t>
            </a:r>
          </a:p>
          <a:p>
            <a:pPr algn="just"/>
            <a:r>
              <a:rPr lang="pt-B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Auditor Marcelo Herbert de Lima**</a:t>
            </a:r>
            <a:endParaRPr lang="en-US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51" name="Picture 3" descr="C:\Documents and Settings\marcelo.lima\Meus documentos\CONACI\FOTOS SLIDES\computador doent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3168352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 txBox="1">
            <a:spLocks/>
          </p:cNvSpPr>
          <p:nvPr/>
        </p:nvSpPr>
        <p:spPr>
          <a:xfrm>
            <a:off x="971600" y="2276872"/>
            <a:ext cx="7416824" cy="20882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pt-BR" sz="3200" b="1" dirty="0" smtClean="0">
                <a:latin typeface="Arial" pitchFamily="34" charset="0"/>
                <a:ea typeface="+mj-ea"/>
                <a:cs typeface="Arial" pitchFamily="34" charset="0"/>
              </a:rPr>
              <a:t>Marcelo Herbert de Lima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b="1" dirty="0" smtClean="0">
                <a:latin typeface="Arial" pitchFamily="34" charset="0"/>
                <a:ea typeface="+mj-ea"/>
                <a:cs typeface="Arial" pitchFamily="34" charset="0"/>
              </a:rPr>
              <a:t>Auditor de Controle Interno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Assessor -</a:t>
            </a:r>
            <a:r>
              <a:rPr kumimoji="0" lang="pt-BR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Gabinete</a:t>
            </a:r>
            <a:endParaRPr kumimoji="0" lang="pt-B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t-BR" sz="2400" b="1" dirty="0" smtClean="0">
              <a:latin typeface="Arial" pitchFamily="34" charset="0"/>
              <a:ea typeface="+mj-ea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2108-3220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400" noProof="0" dirty="0" smtClean="0">
                <a:latin typeface="Arial" pitchFamily="34" charset="0"/>
                <a:ea typeface="+mj-ea"/>
                <a:cs typeface="Arial" pitchFamily="34" charset="0"/>
              </a:rPr>
              <a:t>Marcelo.lima@stc.df.gov.br</a:t>
            </a:r>
            <a:endParaRPr kumimoji="0" lang="pt-BR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OBJETIVOS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700808"/>
            <a:ext cx="8472518" cy="4536504"/>
          </a:xfrm>
        </p:spPr>
        <p:txBody>
          <a:bodyPr>
            <a:noAutofit/>
          </a:bodyPr>
          <a:lstStyle/>
          <a:p>
            <a:pPr algn="just"/>
            <a:r>
              <a:rPr lang="pt-B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Prover o GDF de uma visão estratégica / gerencial referente a situação computacional, capaz de subsidiar novas auditorias, planejamento estratégico de TI, PDTI, evitar desperdício, melhorar a produtividade e a qualidade dos serviços prestados, etc.;</a:t>
            </a:r>
          </a:p>
          <a:p>
            <a:pPr algn="just"/>
            <a:r>
              <a:rPr lang="pt-B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Disponibilizar aos gestores públicos informações suficientes para tomada de decisões;</a:t>
            </a:r>
          </a:p>
          <a:p>
            <a:pPr algn="just"/>
            <a:r>
              <a:rPr lang="pt-B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Identificar irregularidades, boas práticas e estimular o compartilhamento de recursos e conhecimento;</a:t>
            </a:r>
          </a:p>
          <a:p>
            <a:pPr algn="just"/>
            <a:r>
              <a:rPr lang="pt-B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Iniciar monitoramento contínuo e tempestivo;</a:t>
            </a:r>
          </a:p>
          <a:p>
            <a:pPr algn="just"/>
            <a:r>
              <a:rPr lang="pt-B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Especialização dos auditores;</a:t>
            </a:r>
          </a:p>
          <a:p>
            <a:pPr algn="just"/>
            <a:r>
              <a:rPr lang="pt-BR" sz="23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Orientação e Assessoria.</a:t>
            </a:r>
            <a:endParaRPr lang="pt-BR" sz="23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MOTIVOS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70828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Inexistência de Órgão Central de TI no GDF;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Excesso de irregularidades e auditorias;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Falta de integração entre Órgãos, sistemas  e principalmente das informações;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Falta de compartilhamento de recursos de TI;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Histórico da TI  no GDF;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Complexidade técnica nas auditorias em TI;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Importância da TI no GDF.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ABRANGÊNCIA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70828"/>
          </a:xfrm>
        </p:spPr>
        <p:txBody>
          <a:bodyPr>
            <a:normAutofit/>
          </a:bodyPr>
          <a:lstStyle/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Este Diagnóstico foi realizado em 71 Órgãos e Entidades do GDF;</a:t>
            </a:r>
          </a:p>
          <a:p>
            <a:pPr algn="just"/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Período: outubro/2010 a maio/2011;</a:t>
            </a:r>
          </a:p>
          <a:p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Valor total dos contratos: R$ 310.318.058,70;</a:t>
            </a:r>
          </a:p>
          <a:p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Procedimentos de Contratação: 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ARP:                   144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Licitação:              76</a:t>
            </a:r>
          </a:p>
          <a:p>
            <a:pPr lvl="1"/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Dispensa/</a:t>
            </a:r>
            <a:r>
              <a:rPr lang="pt-BR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Inexig</a:t>
            </a:r>
            <a:r>
              <a:rPr lang="pt-BR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:  25</a:t>
            </a:r>
          </a:p>
          <a:p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ARP: R$ 164.374.943,21(</a:t>
            </a:r>
            <a:r>
              <a:rPr lang="pt-BR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aprox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53%).</a:t>
            </a:r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PROCESSOS ENVOLVIDOS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7082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Mapeamento dos órgãos, unidades de TI e seus representantes;</a:t>
            </a:r>
          </a:p>
          <a:p>
            <a:pPr algn="just"/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Definição dos tópicos e assuntos;</a:t>
            </a:r>
          </a:p>
          <a:p>
            <a:pPr algn="just"/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Elaboração de questionário on-line; </a:t>
            </a:r>
          </a:p>
          <a:p>
            <a:pPr algn="just"/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Envio de </a:t>
            </a:r>
            <a:r>
              <a:rPr lang="pt-BR" sz="3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login</a:t>
            </a:r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e senhas a todos os Órgãos;</a:t>
            </a:r>
          </a:p>
          <a:p>
            <a:pPr algn="just"/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Orientação no preenchimento; </a:t>
            </a:r>
          </a:p>
          <a:p>
            <a:pPr algn="just"/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Mapeamento dos dados preenchidos e preparação para vistoria/inspeção física;</a:t>
            </a:r>
          </a:p>
          <a:p>
            <a:pPr algn="just"/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Levantamento de informações auxiliares nos demais sistemas e bases de dados do GDF;</a:t>
            </a:r>
          </a:p>
          <a:p>
            <a:pPr algn="just"/>
            <a:r>
              <a:rPr lang="pt-B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Vistoria e inspeção presencial em todas as localidades. </a:t>
            </a:r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TÓPICOS ABORDADOS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Contratos de TI;</a:t>
            </a:r>
          </a:p>
          <a:p>
            <a:pPr algn="just"/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Orçamento;</a:t>
            </a:r>
          </a:p>
          <a:p>
            <a:pPr algn="just"/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Segurança da Informação;</a:t>
            </a:r>
          </a:p>
          <a:p>
            <a:pPr algn="just"/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Equipamentos;</a:t>
            </a:r>
          </a:p>
          <a:p>
            <a:pPr algn="just"/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Sistemas;</a:t>
            </a:r>
          </a:p>
          <a:p>
            <a:pPr algn="just"/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Bases de dados;</a:t>
            </a:r>
          </a:p>
          <a:p>
            <a:pPr algn="just"/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Rede e internet;</a:t>
            </a:r>
          </a:p>
          <a:p>
            <a:pPr algn="just"/>
            <a:r>
              <a:rPr lang="pt-BR" sz="27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Infraestrutura</a:t>
            </a:r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computacional;</a:t>
            </a:r>
          </a:p>
          <a:p>
            <a:pPr algn="just"/>
            <a:r>
              <a:rPr lang="pt-BR" sz="2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Profissionais de TI.</a:t>
            </a:r>
          </a:p>
          <a:p>
            <a:pPr algn="just"/>
            <a:endParaRPr lang="pt-BR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1" algn="just">
              <a:buFont typeface="Arial" pitchFamily="34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900" dirty="0" smtClean="0">
                <a:latin typeface="Arial" pitchFamily="34" charset="0"/>
                <a:cs typeface="Arial" pitchFamily="34" charset="0"/>
              </a:rPr>
              <a:t>SITUAÇÃO ENCONTRADA </a:t>
            </a:r>
            <a:br>
              <a:rPr lang="pt-BR" sz="4900" dirty="0" smtClean="0">
                <a:latin typeface="Arial" pitchFamily="34" charset="0"/>
                <a:cs typeface="Arial" pitchFamily="34" charset="0"/>
              </a:rPr>
            </a:br>
            <a:r>
              <a:rPr lang="pt-BR" sz="3600" dirty="0" smtClean="0">
                <a:latin typeface="Arial" pitchFamily="34" charset="0"/>
                <a:cs typeface="Arial" pitchFamily="34" charset="0"/>
              </a:rPr>
              <a:t> CONTRATOS/VALORES</a:t>
            </a:r>
            <a:endParaRPr lang="pt-BR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CONTRATAÇÕES EM TI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3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2225</TotalTime>
  <Words>1184</Words>
  <Application>Microsoft Office PowerPoint</Application>
  <PresentationFormat>Apresentação na tela (4:3)</PresentationFormat>
  <Paragraphs>255</Paragraphs>
  <Slides>25</Slides>
  <Notes>25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6" baseType="lpstr">
      <vt:lpstr>Tema do Office</vt:lpstr>
      <vt:lpstr>Slide 1</vt:lpstr>
      <vt:lpstr> EMENTA </vt:lpstr>
      <vt:lpstr>OBJETIVOS</vt:lpstr>
      <vt:lpstr>MOTIVOS</vt:lpstr>
      <vt:lpstr>ABRANGÊNCIA</vt:lpstr>
      <vt:lpstr>PROCESSOS ENVOLVIDOS</vt:lpstr>
      <vt:lpstr>TÓPICOS ABORDADOS</vt:lpstr>
      <vt:lpstr>SITUAÇÃO ENCONTRADA   CONTRATOS/VALORES</vt:lpstr>
      <vt:lpstr>CONTRATAÇÕES EM TI</vt:lpstr>
      <vt:lpstr>MODALIDADES DE LICITAÇÃO</vt:lpstr>
      <vt:lpstr>CONTRATADOS E NÃO UTILIZADOS</vt:lpstr>
      <vt:lpstr>SEM COBERTURA CONTRATUAL Quem pratica?</vt:lpstr>
      <vt:lpstr>FORNECEDORES</vt:lpstr>
      <vt:lpstr>FORNECEDORES vs. ARP</vt:lpstr>
      <vt:lpstr>SEGURANÇA DA INFORMAÇÃO</vt:lpstr>
      <vt:lpstr>PROFISSIONAIS DE TI</vt:lpstr>
      <vt:lpstr>EXECUTORES DE CONTRATO</vt:lpstr>
      <vt:lpstr>EXECUTORES DE CONTRATO</vt:lpstr>
      <vt:lpstr>LOCAÇÃO X AQUISIÇÃO</vt:lpstr>
      <vt:lpstr>LOCAÇÃO X AQUISIÇÃO</vt:lpstr>
      <vt:lpstr>DESAFIOS &amp; PERSPECTIVAS</vt:lpstr>
      <vt:lpstr>FATORES DE SUCESSO</vt:lpstr>
      <vt:lpstr>PROPOSTA PRÓXIMOS PASSOS</vt:lpstr>
      <vt:lpstr>EQUIPE  RESPONSÁVEL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Ouvidoria-Geral</dc:title>
  <dc:creator>cecilia.fonseca</dc:creator>
  <cp:lastModifiedBy>Owner</cp:lastModifiedBy>
  <cp:revision>178</cp:revision>
  <dcterms:created xsi:type="dcterms:W3CDTF">2011-03-21T15:38:14Z</dcterms:created>
  <dcterms:modified xsi:type="dcterms:W3CDTF">2011-08-16T15:19:30Z</dcterms:modified>
</cp:coreProperties>
</file>