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91" r:id="rId2"/>
    <p:sldId id="263" r:id="rId3"/>
    <p:sldId id="274" r:id="rId4"/>
    <p:sldId id="275" r:id="rId5"/>
    <p:sldId id="264" r:id="rId6"/>
    <p:sldId id="281" r:id="rId7"/>
    <p:sldId id="266" r:id="rId8"/>
    <p:sldId id="268" r:id="rId9"/>
    <p:sldId id="277" r:id="rId10"/>
    <p:sldId id="271" r:id="rId11"/>
    <p:sldId id="272" r:id="rId12"/>
    <p:sldId id="279" r:id="rId13"/>
    <p:sldId id="278" r:id="rId14"/>
    <p:sldId id="282" r:id="rId15"/>
    <p:sldId id="269" r:id="rId16"/>
    <p:sldId id="260" r:id="rId17"/>
    <p:sldId id="280" r:id="rId18"/>
    <p:sldId id="284" r:id="rId19"/>
    <p:sldId id="287" r:id="rId20"/>
    <p:sldId id="288" r:id="rId21"/>
    <p:sldId id="289" r:id="rId22"/>
    <p:sldId id="290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Dropbox\Dropbox\Proj%20Democracia%20Digital\Fase%201\eTranspar&#234;ncia\Coleta%20dos%20Dados\Dados%20Tratados\Transpar&#234;ncia_Base%20de%20Dados_04set15_pos%20workshop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66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'Descritivas (2)'!$K$5:$M$5</c:f>
              <c:strCache>
                <c:ptCount val="3"/>
                <c:pt idx="0">
                  <c:v>Governo Federal</c:v>
                </c:pt>
                <c:pt idx="1">
                  <c:v>Estados + DF</c:v>
                </c:pt>
                <c:pt idx="2">
                  <c:v>Municípios</c:v>
                </c:pt>
              </c:strCache>
            </c:strRef>
          </c:cat>
          <c:val>
            <c:numRef>
              <c:f>'Descritivas (2)'!$K$11:$M$11</c:f>
              <c:numCache>
                <c:formatCode>0.0</c:formatCode>
                <c:ptCount val="3"/>
                <c:pt idx="0">
                  <c:v>40.707999999999998</c:v>
                </c:pt>
                <c:pt idx="1">
                  <c:v>33.376999999999995</c:v>
                </c:pt>
                <c:pt idx="2">
                  <c:v>31.07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233408"/>
        <c:axId val="87487232"/>
      </c:barChart>
      <c:catAx>
        <c:axId val="8323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7487232"/>
        <c:crosses val="autoZero"/>
        <c:auto val="1"/>
        <c:lblAlgn val="ctr"/>
        <c:lblOffset val="100"/>
        <c:noMultiLvlLbl val="0"/>
      </c:catAx>
      <c:valAx>
        <c:axId val="8748723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323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'Descritivas (2)'!$K$5</c:f>
              <c:strCache>
                <c:ptCount val="1"/>
                <c:pt idx="0">
                  <c:v>Governo Federal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'Descritivas (2)'!$J$6:$J$10</c:f>
              <c:strCache>
                <c:ptCount val="5"/>
                <c:pt idx="0">
                  <c:v>PRS-Presença nas redes sociais</c:v>
                </c:pt>
                <c:pt idx="1">
                  <c:v>FIC-Informações de Contato</c:v>
                </c:pt>
                <c:pt idx="2">
                  <c:v>FI-Facilidades e Integração</c:v>
                </c:pt>
                <c:pt idx="3">
                  <c:v>IG-Informações Gerais</c:v>
                </c:pt>
                <c:pt idx="4">
                  <c:v>PC-Prestação de Contas</c:v>
                </c:pt>
              </c:strCache>
            </c:strRef>
          </c:cat>
          <c:val>
            <c:numRef>
              <c:f>'Descritivas (2)'!$K$6:$K$10</c:f>
              <c:numCache>
                <c:formatCode>0.0</c:formatCode>
                <c:ptCount val="5"/>
                <c:pt idx="0">
                  <c:v>5.4530000000000003</c:v>
                </c:pt>
                <c:pt idx="1">
                  <c:v>7.8190000000000008</c:v>
                </c:pt>
                <c:pt idx="2">
                  <c:v>7.9320000000000004</c:v>
                </c:pt>
                <c:pt idx="3">
                  <c:v>9.7142999999999997</c:v>
                </c:pt>
                <c:pt idx="4">
                  <c:v>9.7899999999999991</c:v>
                </c:pt>
              </c:numCache>
            </c:numRef>
          </c:val>
        </c:ser>
        <c:ser>
          <c:idx val="1"/>
          <c:order val="1"/>
          <c:tx>
            <c:strRef>
              <c:f>'Descritivas (2)'!$L$5</c:f>
              <c:strCache>
                <c:ptCount val="1"/>
                <c:pt idx="0">
                  <c:v>Estados + DF</c:v>
                </c:pt>
              </c:strCache>
            </c:strRef>
          </c:tx>
          <c:spPr>
            <a:solidFill>
              <a:srgbClr val="8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'Descritivas (2)'!$J$6:$J$10</c:f>
              <c:strCache>
                <c:ptCount val="5"/>
                <c:pt idx="0">
                  <c:v>PRS-Presença nas redes sociais</c:v>
                </c:pt>
                <c:pt idx="1">
                  <c:v>FIC-Informações de Contato</c:v>
                </c:pt>
                <c:pt idx="2">
                  <c:v>FI-Facilidades e Integração</c:v>
                </c:pt>
                <c:pt idx="3">
                  <c:v>IG-Informações Gerais</c:v>
                </c:pt>
                <c:pt idx="4">
                  <c:v>PC-Prestação de Contas</c:v>
                </c:pt>
              </c:strCache>
            </c:strRef>
          </c:cat>
          <c:val>
            <c:numRef>
              <c:f>'Descritivas (2)'!$L$6:$L$10</c:f>
              <c:numCache>
                <c:formatCode>0.0</c:formatCode>
                <c:ptCount val="5"/>
                <c:pt idx="0">
                  <c:v>5.6970000000000001</c:v>
                </c:pt>
                <c:pt idx="1">
                  <c:v>6.4349999999999996</c:v>
                </c:pt>
                <c:pt idx="2">
                  <c:v>6.0489999999999995</c:v>
                </c:pt>
                <c:pt idx="3">
                  <c:v>7.7559999999999993</c:v>
                </c:pt>
                <c:pt idx="4">
                  <c:v>7.4390000000000001</c:v>
                </c:pt>
              </c:numCache>
            </c:numRef>
          </c:val>
        </c:ser>
        <c:ser>
          <c:idx val="2"/>
          <c:order val="2"/>
          <c:tx>
            <c:strRef>
              <c:f>'Descritivas (2)'!$M$5</c:f>
              <c:strCache>
                <c:ptCount val="1"/>
                <c:pt idx="0">
                  <c:v>Municípios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'Descritivas (2)'!$J$6:$J$10</c:f>
              <c:strCache>
                <c:ptCount val="5"/>
                <c:pt idx="0">
                  <c:v>PRS-Presença nas redes sociais</c:v>
                </c:pt>
                <c:pt idx="1">
                  <c:v>FIC-Informações de Contato</c:v>
                </c:pt>
                <c:pt idx="2">
                  <c:v>FI-Facilidades e Integração</c:v>
                </c:pt>
                <c:pt idx="3">
                  <c:v>IG-Informações Gerais</c:v>
                </c:pt>
                <c:pt idx="4">
                  <c:v>PC-Prestação de Contas</c:v>
                </c:pt>
              </c:strCache>
            </c:strRef>
          </c:cat>
          <c:val>
            <c:numRef>
              <c:f>'Descritivas (2)'!$M$6:$M$10</c:f>
              <c:numCache>
                <c:formatCode>0.0</c:formatCode>
                <c:ptCount val="5"/>
                <c:pt idx="0">
                  <c:v>5.8049999999999997</c:v>
                </c:pt>
                <c:pt idx="1">
                  <c:v>6.8710000000000004</c:v>
                </c:pt>
                <c:pt idx="2">
                  <c:v>5.3469999999999995</c:v>
                </c:pt>
                <c:pt idx="3">
                  <c:v>6.9589999999999996</c:v>
                </c:pt>
                <c:pt idx="4">
                  <c:v>6.0890000000000004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0727424"/>
        <c:axId val="100766464"/>
      </c:barChart>
      <c:catAx>
        <c:axId val="10072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766464"/>
        <c:crosses val="autoZero"/>
        <c:auto val="1"/>
        <c:lblAlgn val="ctr"/>
        <c:lblOffset val="100"/>
        <c:noMultiLvlLbl val="0"/>
      </c:catAx>
      <c:valAx>
        <c:axId val="100766464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72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6A41B-858D-4DE5-9DAD-9091D055D3B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F38D76B-FA8F-4523-9374-CE890DCE2B91}">
      <dgm:prSet phldrT="[Texto]" custT="1"/>
      <dgm:spPr>
        <a:solidFill>
          <a:srgbClr val="006600"/>
        </a:solidFill>
        <a:ln>
          <a:solidFill>
            <a:srgbClr val="006600"/>
          </a:solidFill>
        </a:ln>
      </dgm:spPr>
      <dgm:t>
        <a:bodyPr/>
        <a:lstStyle/>
        <a:p>
          <a:r>
            <a:rPr lang="pt-BR" sz="1600" dirty="0" smtClean="0"/>
            <a:t>Grupo 2 Medianos</a:t>
          </a:r>
          <a:endParaRPr lang="pt-BR" sz="1600" dirty="0"/>
        </a:p>
      </dgm:t>
    </dgm:pt>
    <dgm:pt modelId="{F3CCD7FB-0823-4A9C-99E3-7C08EC98B2C4}" type="parTrans" cxnId="{11B5CFD1-4448-4B97-95E3-7CBB4BD2C559}">
      <dgm:prSet/>
      <dgm:spPr/>
      <dgm:t>
        <a:bodyPr/>
        <a:lstStyle/>
        <a:p>
          <a:endParaRPr lang="pt-BR"/>
        </a:p>
      </dgm:t>
    </dgm:pt>
    <dgm:pt modelId="{15E6C0D8-2B30-4048-9006-B6DA0B5F284E}" type="sibTrans" cxnId="{11B5CFD1-4448-4B97-95E3-7CBB4BD2C559}">
      <dgm:prSet/>
      <dgm:spPr/>
      <dgm:t>
        <a:bodyPr/>
        <a:lstStyle/>
        <a:p>
          <a:endParaRPr lang="pt-BR"/>
        </a:p>
      </dgm:t>
    </dgm:pt>
    <dgm:pt modelId="{9B8FF1FE-0176-492F-922E-E2CB4B58E962}">
      <dgm:prSet phldrT="[Texto]" cust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pt-BR" sz="1400" b="0" dirty="0" smtClean="0"/>
            <a:t>Grupo 1</a:t>
          </a:r>
          <a:r>
            <a:rPr lang="pt-BR" sz="1400" dirty="0" smtClean="0"/>
            <a:t> Maior IT</a:t>
          </a:r>
          <a:endParaRPr lang="pt-BR" sz="1400" dirty="0"/>
        </a:p>
      </dgm:t>
    </dgm:pt>
    <dgm:pt modelId="{D034212E-2292-429F-972E-412709F6960B}" type="parTrans" cxnId="{15409044-ECA8-4AF7-A914-287BD8F66F15}">
      <dgm:prSet/>
      <dgm:spPr/>
      <dgm:t>
        <a:bodyPr/>
        <a:lstStyle/>
        <a:p>
          <a:endParaRPr lang="pt-BR"/>
        </a:p>
      </dgm:t>
    </dgm:pt>
    <dgm:pt modelId="{1271D3C3-CD00-4C79-A05F-1A3BC003E50B}" type="sibTrans" cxnId="{15409044-ECA8-4AF7-A914-287BD8F66F15}">
      <dgm:prSet/>
      <dgm:spPr/>
      <dgm:t>
        <a:bodyPr/>
        <a:lstStyle/>
        <a:p>
          <a:endParaRPr lang="pt-BR"/>
        </a:p>
      </dgm:t>
    </dgm:pt>
    <dgm:pt modelId="{67FA7DDF-B10D-4AA9-BF76-3E48219C78C9}">
      <dgm:prSet phldrT="[Texto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pt-BR" sz="1600" dirty="0" smtClean="0"/>
            <a:t>Grupo 3 Menor IT</a:t>
          </a:r>
          <a:endParaRPr lang="pt-BR" sz="1600" dirty="0"/>
        </a:p>
      </dgm:t>
    </dgm:pt>
    <dgm:pt modelId="{F20BEE7D-5364-41F0-B605-F4C6BEE2CCEE}" type="parTrans" cxnId="{81A6E46B-8A11-41FB-953F-42687075E7AC}">
      <dgm:prSet/>
      <dgm:spPr/>
      <dgm:t>
        <a:bodyPr/>
        <a:lstStyle/>
        <a:p>
          <a:endParaRPr lang="pt-BR"/>
        </a:p>
      </dgm:t>
    </dgm:pt>
    <dgm:pt modelId="{5CD1402B-98C0-47B2-9E26-CAAF73C1F630}" type="sibTrans" cxnId="{81A6E46B-8A11-41FB-953F-42687075E7AC}">
      <dgm:prSet/>
      <dgm:spPr/>
      <dgm:t>
        <a:bodyPr/>
        <a:lstStyle/>
        <a:p>
          <a:endParaRPr lang="pt-BR"/>
        </a:p>
      </dgm:t>
    </dgm:pt>
    <dgm:pt modelId="{3DC19B8D-160C-4CBA-8BF3-67E32CB1C513}" type="pres">
      <dgm:prSet presAssocID="{D466A41B-858D-4DE5-9DAD-9091D055D3B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584C235B-105B-402C-A858-AF947482C3D0}" type="pres">
      <dgm:prSet presAssocID="{6F38D76B-FA8F-4523-9374-CE890DCE2B91}" presName="Parent" presStyleLbl="node0" presStyleIdx="0" presStyleCnt="1" custScaleX="72299" custScaleY="74600" custLinFactNeighborX="10980" custLinFactNeighborY="9347">
        <dgm:presLayoutVars>
          <dgm:chMax val="5"/>
          <dgm:chPref val="5"/>
        </dgm:presLayoutVars>
      </dgm:prSet>
      <dgm:spPr/>
      <dgm:t>
        <a:bodyPr/>
        <a:lstStyle/>
        <a:p>
          <a:endParaRPr lang="pt-BR"/>
        </a:p>
      </dgm:t>
    </dgm:pt>
    <dgm:pt modelId="{C1400242-BFC9-445B-94B2-9AB65BB62E1C}" type="pres">
      <dgm:prSet presAssocID="{6F38D76B-FA8F-4523-9374-CE890DCE2B91}" presName="Accent1" presStyleLbl="node1" presStyleIdx="0" presStyleCnt="13"/>
      <dgm:spPr>
        <a:noFill/>
      </dgm:spPr>
    </dgm:pt>
    <dgm:pt modelId="{D4977448-9EC8-4A16-9898-E8929ACA5A42}" type="pres">
      <dgm:prSet presAssocID="{6F38D76B-FA8F-4523-9374-CE890DCE2B91}" presName="Accent2" presStyleLbl="node1" presStyleIdx="1" presStyleCnt="13"/>
      <dgm:spPr>
        <a:noFill/>
      </dgm:spPr>
    </dgm:pt>
    <dgm:pt modelId="{3DF3FDDF-15BE-465C-8DAE-ADA086743558}" type="pres">
      <dgm:prSet presAssocID="{6F38D76B-FA8F-4523-9374-CE890DCE2B91}" presName="Accent3" presStyleLbl="node1" presStyleIdx="2" presStyleCnt="13"/>
      <dgm:spPr>
        <a:noFill/>
      </dgm:spPr>
    </dgm:pt>
    <dgm:pt modelId="{92E77474-1672-42EF-9A4D-E21A1A73ECE1}" type="pres">
      <dgm:prSet presAssocID="{6F38D76B-FA8F-4523-9374-CE890DCE2B91}" presName="Accent4" presStyleLbl="node1" presStyleIdx="3" presStyleCnt="13"/>
      <dgm:spPr>
        <a:noFill/>
      </dgm:spPr>
    </dgm:pt>
    <dgm:pt modelId="{7019DE81-0AE6-4293-8EDA-EEFAA739F284}" type="pres">
      <dgm:prSet presAssocID="{6F38D76B-FA8F-4523-9374-CE890DCE2B91}" presName="Accent5" presStyleLbl="node1" presStyleIdx="4" presStyleCnt="13"/>
      <dgm:spPr>
        <a:noFill/>
      </dgm:spPr>
    </dgm:pt>
    <dgm:pt modelId="{7838741A-16D1-4231-977C-D9D236887A88}" type="pres">
      <dgm:prSet presAssocID="{6F38D76B-FA8F-4523-9374-CE890DCE2B91}" presName="Accent6" presStyleLbl="node1" presStyleIdx="5" presStyleCnt="13"/>
      <dgm:spPr>
        <a:noFill/>
      </dgm:spPr>
    </dgm:pt>
    <dgm:pt modelId="{DC52DBE9-594C-4B93-8734-335280FA0DAC}" type="pres">
      <dgm:prSet presAssocID="{9B8FF1FE-0176-492F-922E-E2CB4B58E962}" presName="Child1" presStyleLbl="node1" presStyleIdx="6" presStyleCnt="13" custScaleX="126484" custScaleY="117058" custLinFactNeighborX="18592" custLinFactNeighborY="1175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D1D3ECA9-BEB1-4630-AEC6-4F58A2177F87}" type="pres">
      <dgm:prSet presAssocID="{9B8FF1FE-0176-492F-922E-E2CB4B58E962}" presName="Accent7" presStyleCnt="0"/>
      <dgm:spPr/>
    </dgm:pt>
    <dgm:pt modelId="{6CE77A1C-99A8-4693-A628-BE578413CD5C}" type="pres">
      <dgm:prSet presAssocID="{9B8FF1FE-0176-492F-922E-E2CB4B58E962}" presName="AccentHold1" presStyleLbl="node1" presStyleIdx="7" presStyleCnt="13"/>
      <dgm:spPr>
        <a:noFill/>
      </dgm:spPr>
    </dgm:pt>
    <dgm:pt modelId="{4749F72A-4DCE-44F9-A703-5EB05B1861D6}" type="pres">
      <dgm:prSet presAssocID="{9B8FF1FE-0176-492F-922E-E2CB4B58E962}" presName="Accent8" presStyleCnt="0"/>
      <dgm:spPr/>
    </dgm:pt>
    <dgm:pt modelId="{8DA927A0-832D-43EA-9849-E2F44A932A87}" type="pres">
      <dgm:prSet presAssocID="{9B8FF1FE-0176-492F-922E-E2CB4B58E962}" presName="AccentHold2" presStyleLbl="node1" presStyleIdx="8" presStyleCnt="13"/>
      <dgm:spPr>
        <a:noFill/>
        <a:ln>
          <a:noFill/>
        </a:ln>
      </dgm:spPr>
    </dgm:pt>
    <dgm:pt modelId="{BC5E4DDF-930B-42A1-9C2A-8BFFDF210FDD}" type="pres">
      <dgm:prSet presAssocID="{67FA7DDF-B10D-4AA9-BF76-3E48219C78C9}" presName="Child2" presStyleLbl="node1" presStyleIdx="9" presStyleCnt="13" custScaleX="157410" custScaleY="146121" custLinFactNeighborX="-47914" custLinFactNeighborY="-3884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0C45ED9B-DE8C-4B03-8BD8-7815156C7365}" type="pres">
      <dgm:prSet presAssocID="{67FA7DDF-B10D-4AA9-BF76-3E48219C78C9}" presName="Accent9" presStyleCnt="0"/>
      <dgm:spPr/>
    </dgm:pt>
    <dgm:pt modelId="{A3461E5B-F002-486B-9C78-CBA506683A11}" type="pres">
      <dgm:prSet presAssocID="{67FA7DDF-B10D-4AA9-BF76-3E48219C78C9}" presName="AccentHold1" presStyleLbl="node1" presStyleIdx="10" presStyleCnt="13" custLinFactNeighborX="48444" custLinFactNeighborY="88849"/>
      <dgm:spPr>
        <a:noFill/>
      </dgm:spPr>
    </dgm:pt>
    <dgm:pt modelId="{E2AFDD65-490B-4F01-8FE6-04FB79FD38F4}" type="pres">
      <dgm:prSet presAssocID="{67FA7DDF-B10D-4AA9-BF76-3E48219C78C9}" presName="Accent10" presStyleCnt="0"/>
      <dgm:spPr/>
    </dgm:pt>
    <dgm:pt modelId="{09912AF0-336F-418B-92BE-B2A5D0E6C76D}" type="pres">
      <dgm:prSet presAssocID="{67FA7DDF-B10D-4AA9-BF76-3E48219C78C9}" presName="AccentHold2" presStyleLbl="node1" presStyleIdx="11" presStyleCnt="13"/>
      <dgm:spPr>
        <a:noFill/>
      </dgm:spPr>
    </dgm:pt>
    <dgm:pt modelId="{6C40B56E-6518-4948-A943-B338D78442E3}" type="pres">
      <dgm:prSet presAssocID="{67FA7DDF-B10D-4AA9-BF76-3E48219C78C9}" presName="Accent11" presStyleCnt="0"/>
      <dgm:spPr/>
    </dgm:pt>
    <dgm:pt modelId="{226CE2ED-937B-49AA-9722-888D0CEE98D4}" type="pres">
      <dgm:prSet presAssocID="{67FA7DDF-B10D-4AA9-BF76-3E48219C78C9}" presName="AccentHold3" presStyleLbl="node1" presStyleIdx="12" presStyleCnt="13"/>
      <dgm:spPr>
        <a:noFill/>
        <a:ln>
          <a:noFill/>
        </a:ln>
      </dgm:spPr>
    </dgm:pt>
  </dgm:ptLst>
  <dgm:cxnLst>
    <dgm:cxn modelId="{A390229B-9E59-4B3E-AB34-7291DE2C9E70}" type="presOf" srcId="{6F38D76B-FA8F-4523-9374-CE890DCE2B91}" destId="{584C235B-105B-402C-A858-AF947482C3D0}" srcOrd="0" destOrd="0" presId="urn:microsoft.com/office/officeart/2009/3/layout/CircleRelationship"/>
    <dgm:cxn modelId="{81A6E46B-8A11-41FB-953F-42687075E7AC}" srcId="{6F38D76B-FA8F-4523-9374-CE890DCE2B91}" destId="{67FA7DDF-B10D-4AA9-BF76-3E48219C78C9}" srcOrd="1" destOrd="0" parTransId="{F20BEE7D-5364-41F0-B605-F4C6BEE2CCEE}" sibTransId="{5CD1402B-98C0-47B2-9E26-CAAF73C1F630}"/>
    <dgm:cxn modelId="{8978D1A9-DEBD-4AAA-AF94-716A4D28C99D}" type="presOf" srcId="{9B8FF1FE-0176-492F-922E-E2CB4B58E962}" destId="{DC52DBE9-594C-4B93-8734-335280FA0DAC}" srcOrd="0" destOrd="0" presId="urn:microsoft.com/office/officeart/2009/3/layout/CircleRelationship"/>
    <dgm:cxn modelId="{11B5CFD1-4448-4B97-95E3-7CBB4BD2C559}" srcId="{D466A41B-858D-4DE5-9DAD-9091D055D3BB}" destId="{6F38D76B-FA8F-4523-9374-CE890DCE2B91}" srcOrd="0" destOrd="0" parTransId="{F3CCD7FB-0823-4A9C-99E3-7C08EC98B2C4}" sibTransId="{15E6C0D8-2B30-4048-9006-B6DA0B5F284E}"/>
    <dgm:cxn modelId="{15409044-ECA8-4AF7-A914-287BD8F66F15}" srcId="{6F38D76B-FA8F-4523-9374-CE890DCE2B91}" destId="{9B8FF1FE-0176-492F-922E-E2CB4B58E962}" srcOrd="0" destOrd="0" parTransId="{D034212E-2292-429F-972E-412709F6960B}" sibTransId="{1271D3C3-CD00-4C79-A05F-1A3BC003E50B}"/>
    <dgm:cxn modelId="{32A39E12-E17D-4A06-A49E-A25DF0AF2BBE}" type="presOf" srcId="{67FA7DDF-B10D-4AA9-BF76-3E48219C78C9}" destId="{BC5E4DDF-930B-42A1-9C2A-8BFFDF210FDD}" srcOrd="0" destOrd="0" presId="urn:microsoft.com/office/officeart/2009/3/layout/CircleRelationship"/>
    <dgm:cxn modelId="{8ABAEA0A-F436-4A9D-8387-729A4A122820}" type="presOf" srcId="{D466A41B-858D-4DE5-9DAD-9091D055D3BB}" destId="{3DC19B8D-160C-4CBA-8BF3-67E32CB1C513}" srcOrd="0" destOrd="0" presId="urn:microsoft.com/office/officeart/2009/3/layout/CircleRelationship"/>
    <dgm:cxn modelId="{876F376B-87A5-404B-A43F-61E52723E25E}" type="presParOf" srcId="{3DC19B8D-160C-4CBA-8BF3-67E32CB1C513}" destId="{584C235B-105B-402C-A858-AF947482C3D0}" srcOrd="0" destOrd="0" presId="urn:microsoft.com/office/officeart/2009/3/layout/CircleRelationship"/>
    <dgm:cxn modelId="{5731C857-A413-485E-963A-ED5359F6CB64}" type="presParOf" srcId="{3DC19B8D-160C-4CBA-8BF3-67E32CB1C513}" destId="{C1400242-BFC9-445B-94B2-9AB65BB62E1C}" srcOrd="1" destOrd="0" presId="urn:microsoft.com/office/officeart/2009/3/layout/CircleRelationship"/>
    <dgm:cxn modelId="{563178BC-F03D-4A78-9C26-04AB9EE49F3A}" type="presParOf" srcId="{3DC19B8D-160C-4CBA-8BF3-67E32CB1C513}" destId="{D4977448-9EC8-4A16-9898-E8929ACA5A42}" srcOrd="2" destOrd="0" presId="urn:microsoft.com/office/officeart/2009/3/layout/CircleRelationship"/>
    <dgm:cxn modelId="{84D6651E-376E-4856-A3C1-DDD624FDFE7C}" type="presParOf" srcId="{3DC19B8D-160C-4CBA-8BF3-67E32CB1C513}" destId="{3DF3FDDF-15BE-465C-8DAE-ADA086743558}" srcOrd="3" destOrd="0" presId="urn:microsoft.com/office/officeart/2009/3/layout/CircleRelationship"/>
    <dgm:cxn modelId="{18A9313D-B17D-4F99-B4D1-9D519C110E90}" type="presParOf" srcId="{3DC19B8D-160C-4CBA-8BF3-67E32CB1C513}" destId="{92E77474-1672-42EF-9A4D-E21A1A73ECE1}" srcOrd="4" destOrd="0" presId="urn:microsoft.com/office/officeart/2009/3/layout/CircleRelationship"/>
    <dgm:cxn modelId="{BF54B00D-7AD8-4885-8B47-85FAD563BCC3}" type="presParOf" srcId="{3DC19B8D-160C-4CBA-8BF3-67E32CB1C513}" destId="{7019DE81-0AE6-4293-8EDA-EEFAA739F284}" srcOrd="5" destOrd="0" presId="urn:microsoft.com/office/officeart/2009/3/layout/CircleRelationship"/>
    <dgm:cxn modelId="{BCF0D843-86DB-42A8-86AC-49747EBF7065}" type="presParOf" srcId="{3DC19B8D-160C-4CBA-8BF3-67E32CB1C513}" destId="{7838741A-16D1-4231-977C-D9D236887A88}" srcOrd="6" destOrd="0" presId="urn:microsoft.com/office/officeart/2009/3/layout/CircleRelationship"/>
    <dgm:cxn modelId="{A8297333-676B-468F-80BD-C18332BBF823}" type="presParOf" srcId="{3DC19B8D-160C-4CBA-8BF3-67E32CB1C513}" destId="{DC52DBE9-594C-4B93-8734-335280FA0DAC}" srcOrd="7" destOrd="0" presId="urn:microsoft.com/office/officeart/2009/3/layout/CircleRelationship"/>
    <dgm:cxn modelId="{05B0C1D8-D59D-43F5-BEA5-D09AFF54EBE4}" type="presParOf" srcId="{3DC19B8D-160C-4CBA-8BF3-67E32CB1C513}" destId="{D1D3ECA9-BEB1-4630-AEC6-4F58A2177F87}" srcOrd="8" destOrd="0" presId="urn:microsoft.com/office/officeart/2009/3/layout/CircleRelationship"/>
    <dgm:cxn modelId="{D06D61E6-3ADD-4CDF-93B8-E8BD0D9B4BB8}" type="presParOf" srcId="{D1D3ECA9-BEB1-4630-AEC6-4F58A2177F87}" destId="{6CE77A1C-99A8-4693-A628-BE578413CD5C}" srcOrd="0" destOrd="0" presId="urn:microsoft.com/office/officeart/2009/3/layout/CircleRelationship"/>
    <dgm:cxn modelId="{EA214F6C-2631-46EC-B848-62E0C1BD368B}" type="presParOf" srcId="{3DC19B8D-160C-4CBA-8BF3-67E32CB1C513}" destId="{4749F72A-4DCE-44F9-A703-5EB05B1861D6}" srcOrd="9" destOrd="0" presId="urn:microsoft.com/office/officeart/2009/3/layout/CircleRelationship"/>
    <dgm:cxn modelId="{E74C5EBC-C0B4-4C1D-8F00-CB2910F22A2D}" type="presParOf" srcId="{4749F72A-4DCE-44F9-A703-5EB05B1861D6}" destId="{8DA927A0-832D-43EA-9849-E2F44A932A87}" srcOrd="0" destOrd="0" presId="urn:microsoft.com/office/officeart/2009/3/layout/CircleRelationship"/>
    <dgm:cxn modelId="{25D5092B-D2B3-41C1-8D5A-DF77973998C7}" type="presParOf" srcId="{3DC19B8D-160C-4CBA-8BF3-67E32CB1C513}" destId="{BC5E4DDF-930B-42A1-9C2A-8BFFDF210FDD}" srcOrd="10" destOrd="0" presId="urn:microsoft.com/office/officeart/2009/3/layout/CircleRelationship"/>
    <dgm:cxn modelId="{2A881FD0-C5CD-4E5F-AB1C-E02B0D256273}" type="presParOf" srcId="{3DC19B8D-160C-4CBA-8BF3-67E32CB1C513}" destId="{0C45ED9B-DE8C-4B03-8BD8-7815156C7365}" srcOrd="11" destOrd="0" presId="urn:microsoft.com/office/officeart/2009/3/layout/CircleRelationship"/>
    <dgm:cxn modelId="{25235EF6-A915-40B3-A43D-BBD19BA693BB}" type="presParOf" srcId="{0C45ED9B-DE8C-4B03-8BD8-7815156C7365}" destId="{A3461E5B-F002-486B-9C78-CBA506683A11}" srcOrd="0" destOrd="0" presId="urn:microsoft.com/office/officeart/2009/3/layout/CircleRelationship"/>
    <dgm:cxn modelId="{5458E6D7-C90D-4D37-A47A-786B1B0B1EB0}" type="presParOf" srcId="{3DC19B8D-160C-4CBA-8BF3-67E32CB1C513}" destId="{E2AFDD65-490B-4F01-8FE6-04FB79FD38F4}" srcOrd="12" destOrd="0" presId="urn:microsoft.com/office/officeart/2009/3/layout/CircleRelationship"/>
    <dgm:cxn modelId="{A0163E20-5A1F-4978-80A3-CBFB6408D726}" type="presParOf" srcId="{E2AFDD65-490B-4F01-8FE6-04FB79FD38F4}" destId="{09912AF0-336F-418B-92BE-B2A5D0E6C76D}" srcOrd="0" destOrd="0" presId="urn:microsoft.com/office/officeart/2009/3/layout/CircleRelationship"/>
    <dgm:cxn modelId="{CC7A8C68-BFAF-4390-B452-BAEB13755A31}" type="presParOf" srcId="{3DC19B8D-160C-4CBA-8BF3-67E32CB1C513}" destId="{6C40B56E-6518-4948-A943-B338D78442E3}" srcOrd="13" destOrd="0" presId="urn:microsoft.com/office/officeart/2009/3/layout/CircleRelationship"/>
    <dgm:cxn modelId="{A57C7FCC-AA03-45B3-B63F-20B17D948579}" type="presParOf" srcId="{6C40B56E-6518-4948-A943-B338D78442E3}" destId="{226CE2ED-937B-49AA-9722-888D0CEE98D4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C235B-105B-402C-A858-AF947482C3D0}">
      <dsp:nvSpPr>
        <dsp:cNvPr id="0" name=""/>
        <dsp:cNvSpPr/>
      </dsp:nvSpPr>
      <dsp:spPr>
        <a:xfrm>
          <a:off x="1231798" y="1159180"/>
          <a:ext cx="1623748" cy="1675390"/>
        </a:xfrm>
        <a:prstGeom prst="ellipse">
          <a:avLst/>
        </a:prstGeom>
        <a:solidFill>
          <a:srgbClr val="006600"/>
        </a:solidFill>
        <a:ln w="12700" cap="flat" cmpd="sng" algn="ctr">
          <a:solidFill>
            <a:srgbClr val="00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Grupo 2 Medianos</a:t>
          </a:r>
          <a:endParaRPr lang="pt-BR" sz="1600" kern="1200" dirty="0"/>
        </a:p>
      </dsp:txBody>
      <dsp:txXfrm>
        <a:off x="1469590" y="1404535"/>
        <a:ext cx="1148164" cy="1184680"/>
      </dsp:txXfrm>
    </dsp:sp>
    <dsp:sp modelId="{C1400242-BFC9-445B-94B2-9AB65BB62E1C}">
      <dsp:nvSpPr>
        <dsp:cNvPr id="0" name=""/>
        <dsp:cNvSpPr/>
      </dsp:nvSpPr>
      <dsp:spPr>
        <a:xfrm>
          <a:off x="1955585" y="561720"/>
          <a:ext cx="249774" cy="249770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77448-9EC8-4A16-9898-E8929ACA5A42}">
      <dsp:nvSpPr>
        <dsp:cNvPr id="0" name=""/>
        <dsp:cNvSpPr/>
      </dsp:nvSpPr>
      <dsp:spPr>
        <a:xfrm>
          <a:off x="1364147" y="2743010"/>
          <a:ext cx="180856" cy="181030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3FDDF-15BE-465C-8DAE-ADA086743558}">
      <dsp:nvSpPr>
        <dsp:cNvPr id="0" name=""/>
        <dsp:cNvSpPr/>
      </dsp:nvSpPr>
      <dsp:spPr>
        <a:xfrm>
          <a:off x="3064533" y="1575492"/>
          <a:ext cx="180856" cy="181030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77474-1672-42EF-9A4D-E21A1A73ECE1}">
      <dsp:nvSpPr>
        <dsp:cNvPr id="0" name=""/>
        <dsp:cNvSpPr/>
      </dsp:nvSpPr>
      <dsp:spPr>
        <a:xfrm>
          <a:off x="2199094" y="2935585"/>
          <a:ext cx="249774" cy="249770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9DE81-0AE6-4293-8EDA-EEFAA739F284}">
      <dsp:nvSpPr>
        <dsp:cNvPr id="0" name=""/>
        <dsp:cNvSpPr/>
      </dsp:nvSpPr>
      <dsp:spPr>
        <a:xfrm>
          <a:off x="1415522" y="916697"/>
          <a:ext cx="180856" cy="181030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8741A-16D1-4231-977C-D9D236887A88}">
      <dsp:nvSpPr>
        <dsp:cNvPr id="0" name=""/>
        <dsp:cNvSpPr/>
      </dsp:nvSpPr>
      <dsp:spPr>
        <a:xfrm>
          <a:off x="845385" y="1952246"/>
          <a:ext cx="180856" cy="181030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2DBE9-594C-4B93-8734-335280FA0DAC}">
      <dsp:nvSpPr>
        <dsp:cNvPr id="0" name=""/>
        <dsp:cNvSpPr/>
      </dsp:nvSpPr>
      <dsp:spPr>
        <a:xfrm>
          <a:off x="21276" y="1098820"/>
          <a:ext cx="1154867" cy="106846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0" kern="1200" dirty="0" smtClean="0"/>
            <a:t>Grupo 1</a:t>
          </a:r>
          <a:r>
            <a:rPr lang="pt-BR" sz="1400" kern="1200" dirty="0" smtClean="0"/>
            <a:t> Maior IT</a:t>
          </a:r>
          <a:endParaRPr lang="pt-BR" sz="1400" kern="1200" dirty="0"/>
        </a:p>
      </dsp:txBody>
      <dsp:txXfrm>
        <a:off x="190402" y="1255292"/>
        <a:ext cx="816615" cy="755517"/>
      </dsp:txXfrm>
    </dsp:sp>
    <dsp:sp modelId="{6CE77A1C-99A8-4693-A628-BE578413CD5C}">
      <dsp:nvSpPr>
        <dsp:cNvPr id="0" name=""/>
        <dsp:cNvSpPr/>
      </dsp:nvSpPr>
      <dsp:spPr>
        <a:xfrm>
          <a:off x="1702887" y="924568"/>
          <a:ext cx="249774" cy="249770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927A0-832D-43EA-9849-E2F44A932A87}">
      <dsp:nvSpPr>
        <dsp:cNvPr id="0" name=""/>
        <dsp:cNvSpPr/>
      </dsp:nvSpPr>
      <dsp:spPr>
        <a:xfrm>
          <a:off x="58053" y="2249766"/>
          <a:ext cx="451514" cy="451527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E4DDF-930B-42A1-9C2A-8BFFDF210FDD}">
      <dsp:nvSpPr>
        <dsp:cNvPr id="0" name=""/>
        <dsp:cNvSpPr/>
      </dsp:nvSpPr>
      <dsp:spPr>
        <a:xfrm>
          <a:off x="2450585" y="74881"/>
          <a:ext cx="1437238" cy="1333737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Grupo 3 Menor IT</a:t>
          </a:r>
          <a:endParaRPr lang="pt-BR" sz="1600" kern="1200" dirty="0"/>
        </a:p>
      </dsp:txBody>
      <dsp:txXfrm>
        <a:off x="2661064" y="270202"/>
        <a:ext cx="1016280" cy="943095"/>
      </dsp:txXfrm>
    </dsp:sp>
    <dsp:sp modelId="{A3461E5B-F002-486B-9C78-CBA506683A11}">
      <dsp:nvSpPr>
        <dsp:cNvPr id="0" name=""/>
        <dsp:cNvSpPr/>
      </dsp:nvSpPr>
      <dsp:spPr>
        <a:xfrm>
          <a:off x="2863918" y="1492019"/>
          <a:ext cx="249774" cy="249770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12AF0-336F-418B-92BE-B2A5D0E6C76D}">
      <dsp:nvSpPr>
        <dsp:cNvPr id="0" name=""/>
        <dsp:cNvSpPr/>
      </dsp:nvSpPr>
      <dsp:spPr>
        <a:xfrm>
          <a:off x="-113614" y="2787087"/>
          <a:ext cx="180856" cy="181030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CE2ED-937B-49AA-9722-888D0CEE98D4}">
      <dsp:nvSpPr>
        <dsp:cNvPr id="0" name=""/>
        <dsp:cNvSpPr/>
      </dsp:nvSpPr>
      <dsp:spPr>
        <a:xfrm>
          <a:off x="1689939" y="2529446"/>
          <a:ext cx="180856" cy="18103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77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9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1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0939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pic>
        <p:nvPicPr>
          <p:cNvPr id="7" name="Espaço Reservado para Conteúdo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59" y="6294061"/>
            <a:ext cx="3457575" cy="428625"/>
          </a:xfrm>
          <a:prstGeom prst="rect">
            <a:avLst/>
          </a:prstGeom>
        </p:spPr>
      </p:pic>
      <p:pic>
        <p:nvPicPr>
          <p:cNvPr id="8" name="Espaço Reservado para Conteúdo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35" b="87017"/>
          <a:stretch/>
        </p:blipFill>
        <p:spPr>
          <a:xfrm>
            <a:off x="0" y="6129222"/>
            <a:ext cx="2977817" cy="667753"/>
          </a:xfrm>
          <a:prstGeom prst="rect">
            <a:avLst/>
          </a:prstGeom>
        </p:spPr>
      </p:pic>
      <p:cxnSp>
        <p:nvCxnSpPr>
          <p:cNvPr id="10" name="Conector reto 9"/>
          <p:cNvCxnSpPr/>
          <p:nvPr userDrawn="1"/>
        </p:nvCxnSpPr>
        <p:spPr>
          <a:xfrm>
            <a:off x="0" y="6066192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153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2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0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11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45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8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39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C078-DCC7-407A-B1B6-AAA94A9E711C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BC7B-876A-407E-B761-FA454F6B3D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70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59" y="6294061"/>
            <a:ext cx="3457575" cy="428625"/>
          </a:xfrm>
        </p:spPr>
      </p:pic>
      <p:pic>
        <p:nvPicPr>
          <p:cNvPr id="5" name="Espaço Reservado para Conteúdo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35" b="87017"/>
          <a:stretch/>
        </p:blipFill>
        <p:spPr>
          <a:xfrm>
            <a:off x="0" y="6129222"/>
            <a:ext cx="2977817" cy="667753"/>
          </a:xfrm>
          <a:prstGeom prst="rect">
            <a:avLst/>
          </a:prstGeom>
        </p:spPr>
      </p:pic>
      <p:pic>
        <p:nvPicPr>
          <p:cNvPr id="6" name="Espaço Reservado para Conteúdo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9" b="52336"/>
          <a:stretch/>
        </p:blipFill>
        <p:spPr>
          <a:xfrm>
            <a:off x="0" y="240630"/>
            <a:ext cx="9144000" cy="177604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21217" y="2562896"/>
            <a:ext cx="8422783" cy="217359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17ª. Reunião Técnica CONACI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Teresina – PI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19/11/2015</a:t>
            </a:r>
          </a:p>
        </p:txBody>
      </p:sp>
    </p:spTree>
    <p:extLst>
      <p:ext uri="{BB962C8B-B14F-4D97-AF65-F5344CB8AC3E}">
        <p14:creationId xmlns:p14="http://schemas.microsoft.com/office/powerpoint/2010/main" val="13929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9" b="52336"/>
          <a:stretch/>
        </p:blipFill>
        <p:spPr>
          <a:xfrm>
            <a:off x="0" y="240630"/>
            <a:ext cx="9144000" cy="177604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10653" y="3244571"/>
            <a:ext cx="8133347" cy="14919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Dados Abertos nos municípios, estados e governo federal brasileiros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DESTAQUES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73B6E6"/>
              </a:clrFrom>
              <a:clrTo>
                <a:srgbClr val="73B6E6">
                  <a:alpha val="0"/>
                </a:srgbClr>
              </a:clrTo>
            </a:clrChange>
          </a:blip>
          <a:srcRect l="1209" t="10288" b="3898"/>
          <a:stretch/>
        </p:blipFill>
        <p:spPr>
          <a:xfrm>
            <a:off x="5198143" y="1828801"/>
            <a:ext cx="3602799" cy="345707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Localização dos Dados Abertos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143" y="5340392"/>
            <a:ext cx="1320137" cy="693072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589609" y="1441374"/>
            <a:ext cx="90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Estados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026952" y="1427566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Municípios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01" y="5285874"/>
            <a:ext cx="5038725" cy="71437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2465" y="1828801"/>
            <a:ext cx="3816525" cy="3710694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-28690" y="4996326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Legenda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 rot="1862254">
            <a:off x="3442680" y="2213229"/>
            <a:ext cx="811393" cy="34041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rot="1862254">
            <a:off x="7145993" y="1948184"/>
            <a:ext cx="811393" cy="34041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64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Características encontradas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69872"/>
              </p:ext>
            </p:extLst>
          </p:nvPr>
        </p:nvGraphicFramePr>
        <p:xfrm>
          <a:off x="0" y="1620252"/>
          <a:ext cx="9144001" cy="507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811"/>
                <a:gridCol w="3465095"/>
                <a:gridCol w="3465095"/>
              </a:tblGrid>
              <a:tr h="37413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ATRIBUTOS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GOVERNOS SUBNACIONAIS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GOVERNO FEDERAL</a:t>
                      </a:r>
                      <a:endParaRPr lang="pt-BR" sz="1600" dirty="0"/>
                    </a:p>
                  </a:txBody>
                  <a:tcPr anchor="ctr"/>
                </a:tc>
              </a:tr>
              <a:tr h="74525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Política de Dados Abertos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Estados</a:t>
                      </a:r>
                      <a:r>
                        <a:rPr lang="pt-BR" sz="1600" baseline="0" dirty="0" smtClean="0"/>
                        <a:t> com melhores resultados do que municípios. Somente a metade regulamentada por lei.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Plano</a:t>
                      </a:r>
                      <a:r>
                        <a:rPr lang="pt-BR" sz="1600" baseline="0" dirty="0" smtClean="0"/>
                        <a:t> instituído por decreto presidencial.</a:t>
                      </a:r>
                      <a:endParaRPr lang="pt-BR" sz="1600" dirty="0"/>
                    </a:p>
                  </a:txBody>
                  <a:tcPr anchor="ctr"/>
                </a:tc>
              </a:tr>
              <a:tr h="63080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Catálogo</a:t>
                      </a:r>
                      <a:r>
                        <a:rPr lang="pt-BR" sz="1600" b="1" baseline="0" dirty="0" smtClean="0"/>
                        <a:t> de Dados Abertos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Aproximadamente 2/3 disponibilizam</a:t>
                      </a:r>
                      <a:r>
                        <a:rPr lang="pt-BR" sz="1600" baseline="0" dirty="0" smtClean="0"/>
                        <a:t> catálogos.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Disponível.</a:t>
                      </a:r>
                      <a:endParaRPr lang="pt-BR" sz="1600" dirty="0"/>
                    </a:p>
                  </a:txBody>
                  <a:tcPr anchor="ctr"/>
                </a:tc>
              </a:tr>
              <a:tr h="63080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Formatos mais comuns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CSV e XML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XML, CSV, JSON</a:t>
                      </a:r>
                      <a:endParaRPr lang="pt-BR" sz="1600" dirty="0"/>
                    </a:p>
                  </a:txBody>
                  <a:tcPr anchor="ctr"/>
                </a:tc>
              </a:tr>
              <a:tr h="63080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Categorias mais comuns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Financeiros/Orçamentários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Diversas.  </a:t>
                      </a:r>
                      <a:endParaRPr lang="pt-BR" sz="1600" dirty="0"/>
                    </a:p>
                  </a:txBody>
                  <a:tcPr anchor="ctr"/>
                </a:tc>
              </a:tr>
              <a:tr h="63080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Mecanismos de</a:t>
                      </a:r>
                      <a:r>
                        <a:rPr lang="pt-BR" sz="1600" b="1" baseline="0" dirty="0" smtClean="0"/>
                        <a:t> incentivo ao uso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/>
                        <a:t>Promoção de </a:t>
                      </a:r>
                      <a:r>
                        <a:rPr lang="pt-BR" sz="1600" i="1" baseline="0" dirty="0" err="1" smtClean="0"/>
                        <a:t>hackatons</a:t>
                      </a:r>
                      <a:r>
                        <a:rPr lang="pt-BR" sz="1600" i="1" baseline="0" dirty="0" smtClean="0"/>
                        <a:t> </a:t>
                      </a:r>
                      <a:r>
                        <a:rPr lang="pt-BR" sz="1600" i="0" baseline="0" dirty="0" smtClean="0"/>
                        <a:t>é o mais frequente. </a:t>
                      </a:r>
                      <a:r>
                        <a:rPr lang="pt-BR" sz="1600" dirty="0" smtClean="0"/>
                        <a:t>Municípios com melhores</a:t>
                      </a:r>
                      <a:r>
                        <a:rPr lang="pt-BR" sz="1600" baseline="0" dirty="0" smtClean="0"/>
                        <a:t> resultados do que Estados. 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Formação de comunidade de especialistas e interessados</a:t>
                      </a:r>
                      <a:r>
                        <a:rPr lang="pt-BR" sz="1600" baseline="0" dirty="0" smtClean="0"/>
                        <a:t> no tema.</a:t>
                      </a:r>
                      <a:endParaRPr lang="pt-BR" sz="1600" dirty="0"/>
                    </a:p>
                  </a:txBody>
                  <a:tcPr anchor="ctr"/>
                </a:tc>
              </a:tr>
              <a:tr h="48021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Divulgação</a:t>
                      </a:r>
                      <a:r>
                        <a:rPr lang="pt-BR" sz="1600" b="1" baseline="0" dirty="0" smtClean="0"/>
                        <a:t> de </a:t>
                      </a:r>
                      <a:r>
                        <a:rPr lang="pt-BR" sz="1600" b="1" baseline="0" dirty="0" err="1" smtClean="0"/>
                        <a:t>Apps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Coincidem com os mesmos casos que incentivam o uso dos dados abertos.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 aplicativos catalogados no Portal</a:t>
                      </a:r>
                      <a:endParaRPr lang="pt-BR" sz="1600" dirty="0"/>
                    </a:p>
                  </a:txBody>
                  <a:tcPr anchor="ctr"/>
                </a:tc>
              </a:tr>
              <a:tr h="48021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Parcerias declaradas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Poucos casos</a:t>
                      </a:r>
                      <a:r>
                        <a:rPr lang="pt-BR" sz="1600" baseline="0" dirty="0" smtClean="0"/>
                        <a:t> divulgados.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Interestatais</a:t>
                      </a:r>
                      <a:r>
                        <a:rPr lang="pt-BR" sz="1600" baseline="0" dirty="0" smtClean="0"/>
                        <a:t> (OGP), ONGs, Centros de Estudos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5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346828" y="1603961"/>
            <a:ext cx="8476330" cy="4425950"/>
          </a:xfrm>
        </p:spPr>
        <p:txBody>
          <a:bodyPr>
            <a:normAutofit/>
          </a:bodyPr>
          <a:lstStyle/>
          <a:p>
            <a:r>
              <a:rPr lang="pt-BR" altLang="pt-BR" dirty="0" smtClean="0"/>
              <a:t>Falta melhor suporte ao usuário dos dados abertos.</a:t>
            </a:r>
          </a:p>
          <a:p>
            <a:r>
              <a:rPr lang="pt-BR" altLang="pt-BR" dirty="0" smtClean="0"/>
              <a:t>Catálogos atualizados?</a:t>
            </a:r>
          </a:p>
          <a:p>
            <a:r>
              <a:rPr lang="pt-BR" altLang="pt-BR" dirty="0" smtClean="0"/>
              <a:t>Baixa regulamentação da Política de Dados Abertos.</a:t>
            </a:r>
          </a:p>
          <a:p>
            <a:r>
              <a:rPr lang="pt-BR" altLang="pt-BR" dirty="0" smtClean="0"/>
              <a:t>Formatos mais comuns são os mais compatíveis com capacidades governamentais? E </a:t>
            </a:r>
            <a:r>
              <a:rPr lang="pt-BR" altLang="pt-BR" dirty="0" err="1" smtClean="0"/>
              <a:t>metadados</a:t>
            </a:r>
            <a:r>
              <a:rPr lang="pt-BR" altLang="pt-BR" dirty="0" smtClean="0"/>
              <a:t>?</a:t>
            </a:r>
          </a:p>
          <a:p>
            <a:r>
              <a:rPr lang="pt-BR" altLang="pt-BR" i="1" dirty="0"/>
              <a:t>Webservices</a:t>
            </a:r>
            <a:r>
              <a:rPr lang="pt-BR" altLang="pt-BR" dirty="0"/>
              <a:t> disponíveis porém não divulgados.</a:t>
            </a:r>
          </a:p>
          <a:p>
            <a:r>
              <a:rPr lang="pt-BR" altLang="pt-BR" dirty="0" smtClean="0"/>
              <a:t>Descobrir o que é útil, o que é desejado.</a:t>
            </a:r>
          </a:p>
          <a:p>
            <a:r>
              <a:rPr lang="pt-BR" altLang="pt-BR" dirty="0" smtClean="0"/>
              <a:t>Incentivo ao uso!!!</a:t>
            </a:r>
          </a:p>
          <a:p>
            <a:endParaRPr lang="pt-BR" alt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então?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9" b="52336"/>
          <a:stretch/>
        </p:blipFill>
        <p:spPr>
          <a:xfrm>
            <a:off x="0" y="240630"/>
            <a:ext cx="9144000" cy="177604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10653" y="3244571"/>
            <a:ext cx="8133347" cy="14919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Experiências governamentais brasileiras de Participação Digital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DESTAQUES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Achados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4378" y="1571986"/>
            <a:ext cx="87429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500" dirty="0" smtClean="0"/>
              <a:t>Iniciativas majoritariamente municipais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500" dirty="0" smtClean="0"/>
              <a:t>Concentradas nas regiões Sul e Sudeste.</a:t>
            </a:r>
            <a:endParaRPr lang="pt-BR" sz="25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77104"/>
              </p:ext>
            </p:extLst>
          </p:nvPr>
        </p:nvGraphicFramePr>
        <p:xfrm>
          <a:off x="176464" y="2522529"/>
          <a:ext cx="874294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315"/>
                <a:gridCol w="2914315"/>
                <a:gridCol w="2914315"/>
              </a:tblGrid>
              <a:tr h="297037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SEMELHANÇAS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29703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Seleção do Público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Interação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Resultados da participação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12694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Auto-seleção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Consultivas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Exposição de preferências próprias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6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Sem</a:t>
                      </a:r>
                      <a:r>
                        <a:rPr lang="pt-BR" baseline="0" dirty="0" smtClean="0"/>
                        <a:t> incentivos a públicos específicos.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Individuais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703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Abertas.</a:t>
                      </a:r>
                      <a:endParaRPr lang="pt-B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479757"/>
              </p:ext>
            </p:extLst>
          </p:nvPr>
        </p:nvGraphicFramePr>
        <p:xfrm>
          <a:off x="176464" y="5207622"/>
          <a:ext cx="874294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315"/>
                <a:gridCol w="2914315"/>
                <a:gridCol w="2914315"/>
              </a:tblGrid>
              <a:tr h="297037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DIFERENÇAS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97037"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Facilidades</a:t>
                      </a:r>
                      <a:r>
                        <a:rPr lang="pt-BR" b="1" baseline="0" dirty="0" smtClean="0"/>
                        <a:t> oferecidas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6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59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4" y="1604212"/>
            <a:ext cx="6538434" cy="402656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753728" y="1728812"/>
            <a:ext cx="2322368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Estão concentradas em níveis menos restritivos em relação aos métodos de </a:t>
            </a:r>
            <a:r>
              <a:rPr lang="pt-BR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seleção </a:t>
            </a:r>
            <a:r>
              <a:rPr lang="pt-BR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participantes;</a:t>
            </a:r>
          </a:p>
          <a:p>
            <a:pPr defTabSz="685800">
              <a:defRPr/>
            </a:pPr>
            <a:r>
              <a:rPr lang="pt-BR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níveis medianos em relação à extensão de autoridade e poder;</a:t>
            </a:r>
          </a:p>
          <a:p>
            <a:pPr defTabSz="685800">
              <a:defRPr/>
            </a:pPr>
            <a:endParaRPr lang="pt-BR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defTabSz="685800">
              <a:buFont typeface="Arial" panose="020B0604020202020204" pitchFamily="34" charset="0"/>
              <a:buChar char="•"/>
              <a:defRPr/>
            </a:pPr>
            <a:r>
              <a:rPr lang="pt-BR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Estão dispersas em relação aos modos de comunicação e decisão.</a:t>
            </a:r>
          </a:p>
          <a:p>
            <a:pPr defTabSz="685800">
              <a:defRPr/>
            </a:pPr>
            <a:endParaRPr lang="pt-BR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Cubo da </a:t>
            </a:r>
            <a:r>
              <a:rPr lang="pt-BR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eDemocracia</a:t>
            </a:r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(adaptado de FUNG, 2006)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81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Ir além da formação de agenda e formulação.</a:t>
            </a:r>
          </a:p>
          <a:p>
            <a:r>
              <a:rPr lang="pt-BR" dirty="0" smtClean="0"/>
              <a:t>Divulgação destes espaços de participação.</a:t>
            </a:r>
          </a:p>
          <a:p>
            <a:r>
              <a:rPr lang="pt-BR" dirty="0" smtClean="0"/>
              <a:t>Como atingir grupos específicos?</a:t>
            </a:r>
          </a:p>
          <a:p>
            <a:r>
              <a:rPr lang="pt-BR" dirty="0" smtClean="0"/>
              <a:t>Ampliação </a:t>
            </a:r>
            <a:r>
              <a:rPr lang="pt-BR" dirty="0"/>
              <a:t>da decisão, do compromisso sobre a decisão (informativas ou consultivas</a:t>
            </a:r>
            <a:r>
              <a:rPr lang="pt-BR" dirty="0" smtClean="0"/>
              <a:t>)</a:t>
            </a:r>
          </a:p>
          <a:p>
            <a:r>
              <a:rPr lang="pt-BR" altLang="pt-BR" dirty="0" smtClean="0">
                <a:cs typeface="Arial" panose="020B0604020202020204" pitchFamily="34" charset="0"/>
              </a:rPr>
              <a:t>Participação individualizada... Como estimular espaços deliberativos? </a:t>
            </a:r>
          </a:p>
          <a:p>
            <a:r>
              <a:rPr lang="pt-BR" altLang="pt-BR" dirty="0" smtClean="0">
                <a:cs typeface="Arial" panose="020B0604020202020204" pitchFamily="34" charset="0"/>
              </a:rPr>
              <a:t>Possibilidade de agregação de forma presencial.</a:t>
            </a:r>
            <a:endParaRPr lang="pt-BR" altLang="pt-BR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então?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Avanços e desafios</a:t>
            </a:r>
          </a:p>
          <a:p>
            <a:r>
              <a:rPr lang="pt-BR" dirty="0"/>
              <a:t>Fortes diferenças regionais e entre esferas de poder (já apontada por outras pesquisas, IBGE, TIC-</a:t>
            </a:r>
            <a:r>
              <a:rPr lang="pt-BR" dirty="0" err="1"/>
              <a:t>eGOV</a:t>
            </a:r>
            <a:r>
              <a:rPr lang="pt-BR" dirty="0"/>
              <a:t>)</a:t>
            </a:r>
          </a:p>
          <a:p>
            <a:r>
              <a:rPr lang="pt-BR" dirty="0" smtClean="0"/>
              <a:t>Desejo de ser mais transparente?</a:t>
            </a:r>
          </a:p>
          <a:p>
            <a:pPr marL="457200" lvl="1" indent="0">
              <a:buNone/>
            </a:pPr>
            <a:r>
              <a:rPr lang="pt-BR" sz="2800" dirty="0" smtClean="0">
                <a:solidFill>
                  <a:srgbClr val="7030A0"/>
                </a:solidFill>
              </a:rPr>
              <a:t>Maturidade </a:t>
            </a:r>
            <a:r>
              <a:rPr lang="pt-BR" sz="2800" dirty="0">
                <a:solidFill>
                  <a:srgbClr val="7030A0"/>
                </a:solidFill>
              </a:rPr>
              <a:t>da gestão e governança de Tecnologia da Informação </a:t>
            </a:r>
            <a:r>
              <a:rPr lang="pt-BR" sz="2800" dirty="0" smtClean="0">
                <a:solidFill>
                  <a:srgbClr val="7030A0"/>
                </a:solidFill>
              </a:rPr>
              <a:t>compromete avanços</a:t>
            </a:r>
            <a:r>
              <a:rPr lang="pt-BR" sz="2800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Um resumo da pesquisa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Mídias Sociais – economia </a:t>
            </a:r>
            <a:r>
              <a:rPr lang="pt-BR" dirty="0" smtClean="0"/>
              <a:t>colaborativa</a:t>
            </a:r>
          </a:p>
          <a:p>
            <a:pPr lvl="1"/>
            <a:r>
              <a:rPr lang="pt-BR" dirty="0" smtClean="0"/>
              <a:t>Regulação/tributação</a:t>
            </a:r>
            <a:endParaRPr lang="pt-BR" dirty="0"/>
          </a:p>
          <a:p>
            <a:r>
              <a:rPr lang="pt-BR" dirty="0"/>
              <a:t>Mobilidade </a:t>
            </a:r>
            <a:endParaRPr lang="pt-BR" dirty="0" smtClean="0"/>
          </a:p>
          <a:p>
            <a:pPr lvl="1"/>
            <a:r>
              <a:rPr lang="pt-BR" dirty="0" smtClean="0"/>
              <a:t>Privacidade</a:t>
            </a:r>
            <a:endParaRPr lang="pt-BR" dirty="0"/>
          </a:p>
          <a:p>
            <a:r>
              <a:rPr lang="pt-BR" i="1" dirty="0" err="1"/>
              <a:t>Analytics</a:t>
            </a:r>
            <a:r>
              <a:rPr lang="pt-BR" i="1" dirty="0"/>
              <a:t> </a:t>
            </a:r>
            <a:r>
              <a:rPr lang="pt-BR" dirty="0"/>
              <a:t>(coleta/tratamento/exibição  </a:t>
            </a:r>
            <a:r>
              <a:rPr lang="pt-BR" i="1" dirty="0"/>
              <a:t>Big Data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Infraestrutura coleta/tratamento</a:t>
            </a:r>
            <a:endParaRPr lang="pt-BR" dirty="0"/>
          </a:p>
          <a:p>
            <a:r>
              <a:rPr lang="pt-BR" dirty="0"/>
              <a:t>Nuvem</a:t>
            </a:r>
          </a:p>
          <a:p>
            <a:pPr lvl="1"/>
            <a:r>
              <a:rPr lang="pt-BR" dirty="0" smtClean="0"/>
              <a:t>Contratação de serviços</a:t>
            </a:r>
          </a:p>
          <a:p>
            <a:pPr lvl="1"/>
            <a:r>
              <a:rPr lang="pt-BR" dirty="0" smtClean="0"/>
              <a:t>Garantia de provimento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que está chegando?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4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36"/>
          <a:stretch/>
        </p:blipFill>
        <p:spPr>
          <a:xfrm>
            <a:off x="0" y="0"/>
            <a:ext cx="9144000" cy="2449812"/>
          </a:xfrm>
        </p:spPr>
      </p:pic>
      <p:sp>
        <p:nvSpPr>
          <p:cNvPr id="9" name="CaixaDeTexto 8"/>
          <p:cNvSpPr txBox="1"/>
          <p:nvPr/>
        </p:nvSpPr>
        <p:spPr>
          <a:xfrm>
            <a:off x="1010653" y="3625515"/>
            <a:ext cx="8133347" cy="14919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Análise das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iniciativas governamentais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transparência, dados abertos e eParticipação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3112168" y="4523874"/>
            <a:ext cx="0" cy="147587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 flipV="1">
            <a:off x="3112168" y="6015789"/>
            <a:ext cx="1740569" cy="8021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4852737" y="5382127"/>
            <a:ext cx="0" cy="122722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4948990" y="5395572"/>
            <a:ext cx="4194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Governo Federal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Estados (e DF)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Capitais estaduais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Municípios acima de 400 mil habitantes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1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Cidades inteligentes</a:t>
            </a:r>
          </a:p>
          <a:p>
            <a:pPr lvl="1"/>
            <a:r>
              <a:rPr lang="pt-BR" dirty="0" smtClean="0"/>
              <a:t>Exemplos já acontecendo: iluminação inteligente, </a:t>
            </a:r>
            <a:r>
              <a:rPr lang="pt-BR" dirty="0" err="1" smtClean="0"/>
              <a:t>semaforização</a:t>
            </a:r>
            <a:r>
              <a:rPr lang="pt-BR" dirty="0" smtClean="0"/>
              <a:t> inteligente, segurança inteligente, </a:t>
            </a:r>
            <a:r>
              <a:rPr lang="pt-BR" dirty="0" err="1" smtClean="0"/>
              <a:t>CCOs</a:t>
            </a:r>
            <a:r>
              <a:rPr lang="pt-BR" dirty="0" smtClean="0"/>
              <a:t>,  coleta de lixo inteligente, ...</a:t>
            </a:r>
          </a:p>
          <a:p>
            <a:pPr lvl="1"/>
            <a:r>
              <a:rPr lang="pt-BR" dirty="0" smtClean="0"/>
              <a:t>Atendimento aos velhos e novos desafios das cidades</a:t>
            </a:r>
          </a:p>
          <a:p>
            <a:pPr lvl="1"/>
            <a:endParaRPr lang="pt-BR" dirty="0"/>
          </a:p>
          <a:p>
            <a:r>
              <a:rPr lang="pt-BR" dirty="0" smtClean="0"/>
              <a:t>Desafios</a:t>
            </a:r>
          </a:p>
          <a:p>
            <a:pPr lvl="1"/>
            <a:r>
              <a:rPr lang="pt-BR" dirty="0" smtClean="0"/>
              <a:t>Novas formas de financiamento</a:t>
            </a:r>
          </a:p>
          <a:p>
            <a:pPr lvl="1"/>
            <a:r>
              <a:rPr lang="pt-BR" dirty="0" smtClean="0"/>
              <a:t>Parcerias público privadas</a:t>
            </a:r>
          </a:p>
          <a:p>
            <a:pPr lvl="1"/>
            <a:r>
              <a:rPr lang="pt-BR" dirty="0" smtClean="0"/>
              <a:t>Novas formas de contratação - serviços</a:t>
            </a:r>
          </a:p>
          <a:p>
            <a:pPr lvl="1"/>
            <a:r>
              <a:rPr lang="pt-BR" dirty="0" smtClean="0"/>
              <a:t>Tecnologia, tecnologia, tecnologia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que está chegando?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6"/>
            <a:ext cx="8013074" cy="416305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Gestão e Governança de TI impedindo avanços democráticos</a:t>
            </a:r>
          </a:p>
          <a:p>
            <a:r>
              <a:rPr lang="pt-BR" dirty="0" smtClean="0"/>
              <a:t>Ganhos associados ao uso de tecnologia </a:t>
            </a:r>
            <a:r>
              <a:rPr lang="pt-BR" sz="4000" i="1" dirty="0" smtClean="0"/>
              <a:t>e</a:t>
            </a:r>
            <a:r>
              <a:rPr lang="pt-BR" i="1" dirty="0" smtClean="0"/>
              <a:t> </a:t>
            </a:r>
            <a:r>
              <a:rPr lang="pt-BR" dirty="0" smtClean="0"/>
              <a:t>avanço inexorável do uso de tecnologia</a:t>
            </a:r>
          </a:p>
          <a:p>
            <a:r>
              <a:rPr lang="pt-BR" dirty="0" smtClean="0"/>
              <a:t>Assimetria informação – fornecedores de tecnologia mundiais</a:t>
            </a:r>
          </a:p>
          <a:p>
            <a:r>
              <a:rPr lang="pt-BR" dirty="0" smtClean="0"/>
              <a:t>Novas formas de contratação</a:t>
            </a:r>
            <a:endParaRPr lang="pt-BR" dirty="0"/>
          </a:p>
          <a:p>
            <a:r>
              <a:rPr lang="pt-BR" b="1" dirty="0" smtClean="0"/>
              <a:t>FORTALECIMENTO DA GESTÃO DE TECNOLOGIA </a:t>
            </a:r>
            <a:r>
              <a:rPr lang="pt-BR" dirty="0" smtClean="0"/>
              <a:t>(gestão, controle)</a:t>
            </a:r>
            <a:endParaRPr lang="pt-BR" b="1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Fechando...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59" y="6294061"/>
            <a:ext cx="3457575" cy="428625"/>
          </a:xfrm>
        </p:spPr>
      </p:pic>
      <p:pic>
        <p:nvPicPr>
          <p:cNvPr id="5" name="Espaço Reservado para Conteúdo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35" b="87017"/>
          <a:stretch/>
        </p:blipFill>
        <p:spPr>
          <a:xfrm>
            <a:off x="0" y="6129222"/>
            <a:ext cx="2977817" cy="667753"/>
          </a:xfrm>
          <a:prstGeom prst="rect">
            <a:avLst/>
          </a:prstGeom>
        </p:spPr>
      </p:pic>
      <p:pic>
        <p:nvPicPr>
          <p:cNvPr id="6" name="Espaço Reservado para Conteúdo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9" b="52336"/>
          <a:stretch/>
        </p:blipFill>
        <p:spPr>
          <a:xfrm>
            <a:off x="0" y="240630"/>
            <a:ext cx="9144000" cy="177604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10653" y="3244571"/>
            <a:ext cx="8133347" cy="14919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Maria Alexandra Cunha 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alexandra.cunha@fgv.br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8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27038" y="1587919"/>
            <a:ext cx="8259762" cy="4425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Observação de </a:t>
            </a:r>
            <a:r>
              <a:rPr lang="pt-BR" altLang="pt-BR" i="1" dirty="0" smtClean="0"/>
              <a:t>sites</a:t>
            </a:r>
            <a:r>
              <a:rPr lang="pt-BR" altLang="pt-BR" dirty="0" smtClean="0"/>
              <a:t> nas três esferas de governo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altLang="pt-BR" dirty="0" smtClean="0"/>
              <a:t> 125 websites governamentais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altLang="pt-BR" dirty="0" smtClean="0"/>
              <a:t> 18 </a:t>
            </a:r>
            <a:r>
              <a:rPr lang="pt-BR" altLang="pt-BR" dirty="0"/>
              <a:t>iniciativas de dados abertos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altLang="pt-BR" dirty="0" smtClean="0"/>
              <a:t> 18 </a:t>
            </a:r>
            <a:r>
              <a:rPr lang="pt-BR" altLang="pt-BR" dirty="0"/>
              <a:t>de eParticipação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Instrumentos de coleta criados para a pesquisa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Diferentes procedimentos de busca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altLang="pt-BR" dirty="0" smtClean="0"/>
              <a:t> Site principal; </a:t>
            </a:r>
            <a:r>
              <a:rPr lang="pt-BR" altLang="pt-BR" i="1" dirty="0" smtClean="0"/>
              <a:t>Google</a:t>
            </a:r>
            <a:r>
              <a:rPr lang="pt-BR" altLang="pt-BR" dirty="0"/>
              <a:t>;</a:t>
            </a:r>
            <a:r>
              <a:rPr lang="pt-BR" altLang="pt-BR" dirty="0" smtClean="0"/>
              <a:t> telefone</a:t>
            </a:r>
            <a:r>
              <a:rPr lang="pt-BR" altLang="pt-BR" dirty="0"/>
              <a:t>;</a:t>
            </a:r>
            <a:r>
              <a:rPr lang="pt-BR" altLang="pt-BR" dirty="0" smtClean="0"/>
              <a:t> LAI; entrevistas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Realizado </a:t>
            </a:r>
            <a:r>
              <a:rPr lang="pt-BR" altLang="pt-BR" i="1" dirty="0" err="1" smtClean="0"/>
              <a:t>double-check</a:t>
            </a:r>
            <a:r>
              <a:rPr lang="pt-BR" altLang="pt-BR" i="1" dirty="0" smtClean="0"/>
              <a:t> e workshop </a:t>
            </a:r>
            <a:r>
              <a:rPr lang="pt-BR" altLang="pt-BR" dirty="0" smtClean="0"/>
              <a:t>com </a:t>
            </a:r>
            <a:r>
              <a:rPr lang="pt-BR" altLang="pt-BR" dirty="0" smtClean="0"/>
              <a:t>especialistas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t-BR" altLang="pt-BR" dirty="0" smtClean="0"/>
          </a:p>
          <a:p>
            <a:pPr eaLnBrk="1" hangingPunct="1"/>
            <a:endParaRPr lang="pt-BR" altLang="pt-BR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pt-BR" altLang="pt-BR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pt-BR" alt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Como fizemos?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1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/>
          <a:srcRect b="8084"/>
          <a:stretch/>
        </p:blipFill>
        <p:spPr>
          <a:xfrm>
            <a:off x="238686" y="4955841"/>
            <a:ext cx="3786187" cy="1094397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686" y="1635309"/>
            <a:ext cx="7886700" cy="4093912"/>
          </a:xfrm>
        </p:spPr>
        <p:txBody>
          <a:bodyPr/>
          <a:lstStyle/>
          <a:p>
            <a:r>
              <a:rPr lang="pt-BR" dirty="0" smtClean="0"/>
              <a:t>Relatórios: 3 volumes</a:t>
            </a:r>
          </a:p>
          <a:p>
            <a:r>
              <a:rPr lang="pt-BR" dirty="0" smtClean="0"/>
              <a:t>Resumo Executivo</a:t>
            </a:r>
            <a:endParaRPr lang="pt-BR" dirty="0"/>
          </a:p>
          <a:p>
            <a:r>
              <a:rPr lang="pt-BR" dirty="0" smtClean="0"/>
              <a:t>Publicações</a:t>
            </a:r>
          </a:p>
          <a:p>
            <a:r>
              <a:rPr lang="pt-BR" dirty="0" smtClean="0"/>
              <a:t>Site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Produtos da pesquisa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687" y="1476345"/>
            <a:ext cx="2213812" cy="3132996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4"/>
          <a:srcRect l="21294" t="14705" r="10176" b="26586"/>
          <a:stretch/>
        </p:blipFill>
        <p:spPr>
          <a:xfrm>
            <a:off x="2643099" y="2634693"/>
            <a:ext cx="4868454" cy="264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59" y="6294061"/>
            <a:ext cx="3457575" cy="428625"/>
          </a:xfrm>
        </p:spPr>
      </p:pic>
      <p:pic>
        <p:nvPicPr>
          <p:cNvPr id="5" name="Espaço Reservado para Conteúdo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35" b="87017"/>
          <a:stretch/>
        </p:blipFill>
        <p:spPr>
          <a:xfrm>
            <a:off x="0" y="6129222"/>
            <a:ext cx="2977817" cy="667753"/>
          </a:xfrm>
          <a:prstGeom prst="rect">
            <a:avLst/>
          </a:prstGeom>
        </p:spPr>
      </p:pic>
      <p:pic>
        <p:nvPicPr>
          <p:cNvPr id="6" name="Espaço Reservado para Conteúdo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9" b="52336"/>
          <a:stretch/>
        </p:blipFill>
        <p:spPr>
          <a:xfrm>
            <a:off x="0" y="240630"/>
            <a:ext cx="9144000" cy="177604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10653" y="3244571"/>
            <a:ext cx="8133347" cy="14919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Panorama da transparência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overnamental no Brasil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DESTAQUES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52827185"/>
              </p:ext>
            </p:extLst>
          </p:nvPr>
        </p:nvGraphicFramePr>
        <p:xfrm>
          <a:off x="762000" y="2229853"/>
          <a:ext cx="7620000" cy="415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Índice de Transparência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5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678805930"/>
              </p:ext>
            </p:extLst>
          </p:nvPr>
        </p:nvGraphicFramePr>
        <p:xfrm>
          <a:off x="0" y="2967788"/>
          <a:ext cx="9144000" cy="2935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Índice de Transparência</a:t>
            </a:r>
          </a:p>
          <a:p>
            <a:pPr algn="ctr"/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desagregado por dimensões)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630779" y="2245895"/>
            <a:ext cx="3336758" cy="386614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73243" y="2245894"/>
            <a:ext cx="1628274" cy="386614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89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Grupos de municípios e estados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458912" y="1572126"/>
            <a:ext cx="4536504" cy="44090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b="1" dirty="0" smtClean="0"/>
              <a:t>Grupo 1 - Maior Índice de Transparência (IT): </a:t>
            </a:r>
            <a:r>
              <a:rPr lang="pt-BR" dirty="0" smtClean="0"/>
              <a:t>mais populosos, </a:t>
            </a:r>
            <a:r>
              <a:rPr lang="pt-BR" dirty="0"/>
              <a:t>com melhor </a:t>
            </a:r>
            <a:r>
              <a:rPr lang="pt-BR" dirty="0" smtClean="0"/>
              <a:t>PIB, </a:t>
            </a:r>
            <a:r>
              <a:rPr lang="pt-BR" dirty="0"/>
              <a:t>Renda per </a:t>
            </a:r>
            <a:r>
              <a:rPr lang="pt-BR" dirty="0" smtClean="0"/>
              <a:t>capita, melhor IDH. Concentram-se sobretudo nas regiões Sul e Sudeste. </a:t>
            </a:r>
          </a:p>
          <a:p>
            <a:endParaRPr lang="pt-BR" dirty="0" smtClean="0"/>
          </a:p>
          <a:p>
            <a:r>
              <a:rPr lang="pt-BR" b="1" dirty="0" smtClean="0"/>
              <a:t>Grupo 2 – Medianos: </a:t>
            </a:r>
          </a:p>
          <a:p>
            <a:r>
              <a:rPr lang="pt-BR" dirty="0" smtClean="0"/>
              <a:t>são </a:t>
            </a:r>
            <a:r>
              <a:rPr lang="pt-BR" dirty="0"/>
              <a:t>aqueles que possuem perfil intermediário, nem tão pobres e pequenos, mas também não tão grandes e ricos. Concentram-se na região Centro-Oeste e </a:t>
            </a:r>
            <a:r>
              <a:rPr lang="pt-BR" dirty="0" smtClean="0"/>
              <a:t>Nordeste</a:t>
            </a:r>
          </a:p>
          <a:p>
            <a:endParaRPr lang="pt-BR" dirty="0" smtClean="0"/>
          </a:p>
          <a:p>
            <a:r>
              <a:rPr lang="pt-BR" b="1" dirty="0" smtClean="0"/>
              <a:t>Grupo 3 – Menor Índice de Transparência (IT): </a:t>
            </a:r>
            <a:r>
              <a:rPr lang="pt-BR" dirty="0" smtClean="0"/>
              <a:t>menos populosos, </a:t>
            </a:r>
            <a:r>
              <a:rPr lang="pt-BR" dirty="0"/>
              <a:t>com menor </a:t>
            </a:r>
            <a:r>
              <a:rPr lang="pt-BR" dirty="0" smtClean="0"/>
              <a:t>PIB, menor Renda </a:t>
            </a:r>
            <a:r>
              <a:rPr lang="pt-BR" dirty="0"/>
              <a:t>per capita</a:t>
            </a:r>
            <a:r>
              <a:rPr lang="pt-BR" dirty="0" smtClean="0"/>
              <a:t> e pior IDH.</a:t>
            </a:r>
            <a:r>
              <a:rPr lang="pt-BR" dirty="0"/>
              <a:t> </a:t>
            </a:r>
          </a:p>
        </p:txBody>
      </p:sp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2580242664"/>
              </p:ext>
            </p:extLst>
          </p:nvPr>
        </p:nvGraphicFramePr>
        <p:xfrm>
          <a:off x="282084" y="2032049"/>
          <a:ext cx="4176827" cy="361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97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144379" y="1855956"/>
            <a:ext cx="8791073" cy="38229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b="1" dirty="0" smtClean="0"/>
              <a:t>Papel da lei </a:t>
            </a:r>
            <a:r>
              <a:rPr lang="pt-BR" altLang="pt-BR" dirty="0" smtClean="0"/>
              <a:t>na mudança de comportamento do gestor público – mas ela não é suficiente.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Problemas de </a:t>
            </a:r>
            <a:r>
              <a:rPr lang="pt-BR" altLang="pt-BR" b="1" dirty="0" smtClean="0"/>
              <a:t>gestão/governança</a:t>
            </a:r>
            <a:r>
              <a:rPr lang="pt-BR" altLang="pt-BR" dirty="0" smtClean="0"/>
              <a:t> de TI nos municípios?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Ações de </a:t>
            </a:r>
            <a:r>
              <a:rPr lang="pt-BR" altLang="pt-BR" b="1" dirty="0" smtClean="0"/>
              <a:t>melhoria nos sites.</a:t>
            </a:r>
            <a:endParaRPr lang="pt-BR" altLang="pt-BR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b="1" dirty="0" smtClean="0"/>
              <a:t>Desafio político </a:t>
            </a:r>
            <a:r>
              <a:rPr lang="pt-BR" altLang="pt-BR" dirty="0" smtClean="0"/>
              <a:t>– para além da </a:t>
            </a:r>
            <a:r>
              <a:rPr lang="pt-BR" altLang="pt-BR" dirty="0" err="1" smtClean="0"/>
              <a:t>publicização</a:t>
            </a:r>
            <a:r>
              <a:rPr lang="pt-BR" altLang="pt-BR" dirty="0" smtClean="0"/>
              <a:t> e da obediência à Lei, avanços em </a:t>
            </a:r>
            <a:r>
              <a:rPr lang="pt-BR" altLang="pt-BR" i="1" dirty="0" smtClean="0"/>
              <a:t>accountability </a:t>
            </a:r>
            <a:r>
              <a:rPr lang="pt-BR" altLang="pt-BR" dirty="0" smtClean="0"/>
              <a:t>e nos canais de comunicação com o cidadão.</a:t>
            </a:r>
          </a:p>
          <a:p>
            <a:endParaRPr lang="pt-BR" alt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010653" y="304551"/>
            <a:ext cx="8133347" cy="1091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então?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</TotalTime>
  <Words>807</Words>
  <Application>Microsoft Office PowerPoint</Application>
  <PresentationFormat>Apresentação na tela (4:3)</PresentationFormat>
  <Paragraphs>158</Paragraphs>
  <Slides>22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Maioria municipais e concentradas no Sul-sudeste</dc:title>
  <dc:creator>stefania.lc</dc:creator>
  <cp:lastModifiedBy>Usuario</cp:lastModifiedBy>
  <cp:revision>69</cp:revision>
  <dcterms:created xsi:type="dcterms:W3CDTF">2015-09-30T20:00:40Z</dcterms:created>
  <dcterms:modified xsi:type="dcterms:W3CDTF">2015-11-19T17:05:02Z</dcterms:modified>
</cp:coreProperties>
</file>