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6"/>
  </p:notesMasterIdLst>
  <p:handoutMasterIdLst>
    <p:handoutMasterId r:id="rId17"/>
  </p:handoutMasterIdLst>
  <p:sldIdLst>
    <p:sldId id="302" r:id="rId2"/>
    <p:sldId id="311" r:id="rId3"/>
    <p:sldId id="303" r:id="rId4"/>
    <p:sldId id="305" r:id="rId5"/>
    <p:sldId id="306" r:id="rId6"/>
    <p:sldId id="308" r:id="rId7"/>
    <p:sldId id="309" r:id="rId8"/>
    <p:sldId id="310" r:id="rId9"/>
    <p:sldId id="256" r:id="rId10"/>
    <p:sldId id="297" r:id="rId11"/>
    <p:sldId id="298" r:id="rId12"/>
    <p:sldId id="299" r:id="rId13"/>
    <p:sldId id="300" r:id="rId14"/>
    <p:sldId id="301" r:id="rId15"/>
  </p:sldIdLst>
  <p:sldSz cx="12192000" cy="6858000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zza Lopes Santos (CGE)" initials="ALS(" lastIdx="4" clrIdx="0">
    <p:extLst>
      <p:ext uri="{19B8F6BF-5375-455C-9EA6-DF929625EA0E}">
        <p15:presenceInfo xmlns:p15="http://schemas.microsoft.com/office/powerpoint/2012/main" userId="S-1-5-21-2540041165-898136030-548834325-52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FA9B44-B54E-4B38-B53D-BC576BF7A568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A6E4120F-1C93-400D-BB1E-4105827BB7FD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Destaques/ pontos fortes</a:t>
          </a:r>
          <a:endParaRPr lang="pt-BR" sz="2000" b="1" dirty="0"/>
        </a:p>
      </dgm:t>
    </dgm:pt>
    <dgm:pt modelId="{55D47932-EF2B-437D-8C1A-FF0B96AA695C}" type="parTrans" cxnId="{F62E37A0-1EE9-43AA-9765-365ACC16AE11}">
      <dgm:prSet/>
      <dgm:spPr/>
      <dgm:t>
        <a:bodyPr/>
        <a:lstStyle/>
        <a:p>
          <a:endParaRPr lang="pt-BR"/>
        </a:p>
      </dgm:t>
    </dgm:pt>
    <dgm:pt modelId="{191D14DD-B6B3-4A51-82EB-6B55FC4B18DD}" type="sibTrans" cxnId="{F62E37A0-1EE9-43AA-9765-365ACC16AE11}">
      <dgm:prSet/>
      <dgm:spPr/>
      <dgm:t>
        <a:bodyPr/>
        <a:lstStyle/>
        <a:p>
          <a:endParaRPr lang="pt-BR"/>
        </a:p>
      </dgm:t>
    </dgm:pt>
    <dgm:pt modelId="{C696C4AA-FD40-4103-950D-CADC0C18B3D0}">
      <dgm:prSet phldrT="[Texto]"/>
      <dgm:spPr/>
      <dgm:t>
        <a:bodyPr/>
        <a:lstStyle/>
        <a:p>
          <a:r>
            <a:rPr lang="pt-BR" dirty="0" smtClean="0">
              <a:latin typeface="+mj-lt"/>
            </a:rPr>
            <a:t>Assertividade da ferramenta de avaliação;</a:t>
          </a:r>
          <a:endParaRPr lang="pt-BR" dirty="0"/>
        </a:p>
      </dgm:t>
    </dgm:pt>
    <dgm:pt modelId="{9C3D93F4-F9FE-4CCA-AD86-52C19FD21F4F}" type="parTrans" cxnId="{CF6AC1C5-070B-4728-B616-9A8EB50275BC}">
      <dgm:prSet/>
      <dgm:spPr/>
      <dgm:t>
        <a:bodyPr/>
        <a:lstStyle/>
        <a:p>
          <a:endParaRPr lang="pt-BR"/>
        </a:p>
      </dgm:t>
    </dgm:pt>
    <dgm:pt modelId="{41B348EE-CF2C-4FD7-AFA8-FDCC923A4C8C}" type="sibTrans" cxnId="{CF6AC1C5-070B-4728-B616-9A8EB50275BC}">
      <dgm:prSet/>
      <dgm:spPr/>
      <dgm:t>
        <a:bodyPr/>
        <a:lstStyle/>
        <a:p>
          <a:endParaRPr lang="pt-BR"/>
        </a:p>
      </dgm:t>
    </dgm:pt>
    <dgm:pt modelId="{A1F09697-9A99-4D5F-8DFC-80040D6A33EB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Dificuldades</a:t>
          </a:r>
          <a:endParaRPr lang="pt-BR" sz="2000" b="1" dirty="0"/>
        </a:p>
      </dgm:t>
    </dgm:pt>
    <dgm:pt modelId="{305A25B3-D76D-4F6F-B61D-DE30FAB242A3}" type="parTrans" cxnId="{7A6F36EE-DA55-4C65-8197-540575546CDE}">
      <dgm:prSet/>
      <dgm:spPr/>
      <dgm:t>
        <a:bodyPr/>
        <a:lstStyle/>
        <a:p>
          <a:endParaRPr lang="pt-BR"/>
        </a:p>
      </dgm:t>
    </dgm:pt>
    <dgm:pt modelId="{90F354D3-BBBB-4968-BEFF-545396EF053B}" type="sibTrans" cxnId="{7A6F36EE-DA55-4C65-8197-540575546CDE}">
      <dgm:prSet/>
      <dgm:spPr/>
      <dgm:t>
        <a:bodyPr/>
        <a:lstStyle/>
        <a:p>
          <a:endParaRPr lang="pt-BR"/>
        </a:p>
      </dgm:t>
    </dgm:pt>
    <dgm:pt modelId="{A6D55A6B-CD69-4D57-AEAE-34746016C402}">
      <dgm:prSet phldrT="[Texto]"/>
      <dgm:spPr/>
      <dgm:t>
        <a:bodyPr/>
        <a:lstStyle/>
        <a:p>
          <a:r>
            <a:rPr lang="pt-BR" dirty="0" smtClean="0">
              <a:latin typeface="+mj-lt"/>
            </a:rPr>
            <a:t>Indisponibilidade do conceito/definição de cada um dos princípios nos documentos e no site do IIA;</a:t>
          </a:r>
          <a:endParaRPr lang="pt-BR" dirty="0"/>
        </a:p>
      </dgm:t>
    </dgm:pt>
    <dgm:pt modelId="{58BDA971-926B-4986-A255-A54FB146C136}" type="parTrans" cxnId="{3FB94905-0467-439C-BE47-352363ACBE3E}">
      <dgm:prSet/>
      <dgm:spPr/>
      <dgm:t>
        <a:bodyPr/>
        <a:lstStyle/>
        <a:p>
          <a:endParaRPr lang="pt-BR"/>
        </a:p>
      </dgm:t>
    </dgm:pt>
    <dgm:pt modelId="{0EB8D590-6CE6-4086-B089-226A905A685B}" type="sibTrans" cxnId="{3FB94905-0467-439C-BE47-352363ACBE3E}">
      <dgm:prSet/>
      <dgm:spPr/>
      <dgm:t>
        <a:bodyPr/>
        <a:lstStyle/>
        <a:p>
          <a:endParaRPr lang="pt-BR"/>
        </a:p>
      </dgm:t>
    </dgm:pt>
    <dgm:pt modelId="{D762BB54-0547-4222-906C-81435030AB2D}">
      <dgm:prSet/>
      <dgm:spPr/>
      <dgm:t>
        <a:bodyPr/>
        <a:lstStyle/>
        <a:p>
          <a:r>
            <a:rPr lang="pt-BR" dirty="0" smtClean="0">
              <a:latin typeface="+mj-lt"/>
            </a:rPr>
            <a:t>Pronta disposição de histórico/ registros das ações da CGE (exemplos: fichas de projetos, informações no site da CGE e os produtos do trabalho de autoavaliação realizado em parceria com o Banco Mundial);</a:t>
          </a:r>
          <a:endParaRPr lang="pt-BR" dirty="0">
            <a:latin typeface="+mj-lt"/>
          </a:endParaRPr>
        </a:p>
      </dgm:t>
    </dgm:pt>
    <dgm:pt modelId="{34F6D9C5-B814-47A1-829A-91AC4BB059AF}" type="parTrans" cxnId="{B4D09134-4727-4E41-9A6C-B293BDFC5A2F}">
      <dgm:prSet/>
      <dgm:spPr/>
      <dgm:t>
        <a:bodyPr/>
        <a:lstStyle/>
        <a:p>
          <a:endParaRPr lang="pt-BR"/>
        </a:p>
      </dgm:t>
    </dgm:pt>
    <dgm:pt modelId="{08B04621-0BB1-4E79-830D-0C0788751810}" type="sibTrans" cxnId="{B4D09134-4727-4E41-9A6C-B293BDFC5A2F}">
      <dgm:prSet/>
      <dgm:spPr/>
      <dgm:t>
        <a:bodyPr/>
        <a:lstStyle/>
        <a:p>
          <a:endParaRPr lang="pt-BR"/>
        </a:p>
      </dgm:t>
    </dgm:pt>
    <dgm:pt modelId="{6F27820A-E426-45A0-BEB1-E834953CF1C1}">
      <dgm:prSet/>
      <dgm:spPr/>
      <dgm:t>
        <a:bodyPr/>
        <a:lstStyle/>
        <a:p>
          <a:r>
            <a:rPr lang="pt-BR" dirty="0" smtClean="0">
              <a:latin typeface="+mj-lt"/>
            </a:rPr>
            <a:t>Composição de GT com equipe multidisciplinar e com trajetórias variadas nas áreas da CGE;</a:t>
          </a:r>
          <a:endParaRPr lang="pt-BR" dirty="0">
            <a:latin typeface="+mj-lt"/>
          </a:endParaRPr>
        </a:p>
      </dgm:t>
    </dgm:pt>
    <dgm:pt modelId="{16A57405-702B-4CC2-AB81-19359D6D3043}" type="parTrans" cxnId="{0A917A47-D709-4A78-9128-77DC6C6EC424}">
      <dgm:prSet/>
      <dgm:spPr/>
      <dgm:t>
        <a:bodyPr/>
        <a:lstStyle/>
        <a:p>
          <a:endParaRPr lang="pt-BR"/>
        </a:p>
      </dgm:t>
    </dgm:pt>
    <dgm:pt modelId="{FB19AF2C-64C4-4457-9CA4-1D8C11276FD1}" type="sibTrans" cxnId="{0A917A47-D709-4A78-9128-77DC6C6EC424}">
      <dgm:prSet/>
      <dgm:spPr/>
      <dgm:t>
        <a:bodyPr/>
        <a:lstStyle/>
        <a:p>
          <a:endParaRPr lang="pt-BR"/>
        </a:p>
      </dgm:t>
    </dgm:pt>
    <dgm:pt modelId="{39B75135-EF56-4D09-BD09-5A61135AE803}">
      <dgm:prSet/>
      <dgm:spPr/>
      <dgm:t>
        <a:bodyPr/>
        <a:lstStyle/>
        <a:p>
          <a:r>
            <a:rPr lang="pt-BR" dirty="0" smtClean="0">
              <a:latin typeface="+mj-lt"/>
            </a:rPr>
            <a:t>Chancela da alta gestão para a realização do projeto e alocação total da equipe.</a:t>
          </a:r>
          <a:endParaRPr lang="pt-BR" dirty="0">
            <a:latin typeface="+mj-lt"/>
          </a:endParaRPr>
        </a:p>
      </dgm:t>
    </dgm:pt>
    <dgm:pt modelId="{9ABFAEEE-62BE-4AC7-B1C4-1B19F9C75181}" type="parTrans" cxnId="{C004E83E-A722-4E21-A592-BF6AEF44B57E}">
      <dgm:prSet/>
      <dgm:spPr/>
      <dgm:t>
        <a:bodyPr/>
        <a:lstStyle/>
        <a:p>
          <a:endParaRPr lang="pt-BR"/>
        </a:p>
      </dgm:t>
    </dgm:pt>
    <dgm:pt modelId="{B068BDE0-9A3F-4BF6-870F-A69C9D5A3910}" type="sibTrans" cxnId="{C004E83E-A722-4E21-A592-BF6AEF44B57E}">
      <dgm:prSet/>
      <dgm:spPr/>
      <dgm:t>
        <a:bodyPr/>
        <a:lstStyle/>
        <a:p>
          <a:endParaRPr lang="pt-BR"/>
        </a:p>
      </dgm:t>
    </dgm:pt>
    <dgm:pt modelId="{3421C3FA-B408-4B9F-AF09-AEF0F9BF4507}">
      <dgm:prSet/>
      <dgm:spPr/>
      <dgm:t>
        <a:bodyPr/>
        <a:lstStyle/>
        <a:p>
          <a:r>
            <a:rPr lang="pt-BR" dirty="0" smtClean="0">
              <a:latin typeface="+mj-lt"/>
            </a:rPr>
            <a:t>Análise mais subjetiva para o preenchimento dos princípios e código de ética;</a:t>
          </a:r>
          <a:endParaRPr lang="pt-BR" dirty="0">
            <a:latin typeface="+mj-lt"/>
          </a:endParaRPr>
        </a:p>
      </dgm:t>
    </dgm:pt>
    <dgm:pt modelId="{EC31A812-2E9A-45DA-A1DB-9CC4C3D73F84}" type="parTrans" cxnId="{FE3D629A-161F-4F89-B27E-82C1D7DFDA6F}">
      <dgm:prSet/>
      <dgm:spPr/>
      <dgm:t>
        <a:bodyPr/>
        <a:lstStyle/>
        <a:p>
          <a:endParaRPr lang="pt-BR"/>
        </a:p>
      </dgm:t>
    </dgm:pt>
    <dgm:pt modelId="{A8657862-858E-4010-914B-672ABBF9A08C}" type="sibTrans" cxnId="{FE3D629A-161F-4F89-B27E-82C1D7DFDA6F}">
      <dgm:prSet/>
      <dgm:spPr/>
      <dgm:t>
        <a:bodyPr/>
        <a:lstStyle/>
        <a:p>
          <a:endParaRPr lang="pt-BR"/>
        </a:p>
      </dgm:t>
    </dgm:pt>
    <dgm:pt modelId="{BB2CE6E6-0E9D-41CF-9956-8BF2C4343207}">
      <dgm:prSet/>
      <dgm:spPr/>
      <dgm:t>
        <a:bodyPr/>
        <a:lstStyle/>
        <a:p>
          <a:r>
            <a:rPr lang="pt-BR" dirty="0" smtClean="0">
              <a:latin typeface="+mj-lt"/>
            </a:rPr>
            <a:t>Coleta e sistematização de evidências;</a:t>
          </a:r>
          <a:endParaRPr lang="pt-BR" dirty="0">
            <a:latin typeface="+mj-lt"/>
          </a:endParaRPr>
        </a:p>
      </dgm:t>
    </dgm:pt>
    <dgm:pt modelId="{C51F07F6-C3B9-4ADC-B55A-58AC8532A584}" type="parTrans" cxnId="{CEDC417C-45FF-40AE-89BD-75DF1A4CD87D}">
      <dgm:prSet/>
      <dgm:spPr/>
      <dgm:t>
        <a:bodyPr/>
        <a:lstStyle/>
        <a:p>
          <a:endParaRPr lang="pt-BR"/>
        </a:p>
      </dgm:t>
    </dgm:pt>
    <dgm:pt modelId="{7E9655FF-3E4B-498E-BFD7-E8FB80993778}" type="sibTrans" cxnId="{CEDC417C-45FF-40AE-89BD-75DF1A4CD87D}">
      <dgm:prSet/>
      <dgm:spPr/>
      <dgm:t>
        <a:bodyPr/>
        <a:lstStyle/>
        <a:p>
          <a:endParaRPr lang="pt-BR"/>
        </a:p>
      </dgm:t>
    </dgm:pt>
    <dgm:pt modelId="{5DAE47DE-BF3B-4896-BE28-EC32D91086DA}">
      <dgm:prSet/>
      <dgm:spPr/>
      <dgm:t>
        <a:bodyPr/>
        <a:lstStyle/>
        <a:p>
          <a:r>
            <a:rPr lang="pt-BR" dirty="0" smtClean="0">
              <a:latin typeface="+mj-lt"/>
            </a:rPr>
            <a:t>Preenchimento da avaliação mais detalhada no </a:t>
          </a:r>
          <a:r>
            <a:rPr lang="pt-BR" i="1" dirty="0" smtClean="0">
              <a:latin typeface="+mj-lt"/>
            </a:rPr>
            <a:t>Excel</a:t>
          </a:r>
          <a:r>
            <a:rPr lang="pt-BR" dirty="0" smtClean="0">
              <a:latin typeface="+mj-lt"/>
            </a:rPr>
            <a:t>, por limitações de espaço;</a:t>
          </a:r>
          <a:endParaRPr lang="pt-BR" dirty="0">
            <a:latin typeface="+mj-lt"/>
          </a:endParaRPr>
        </a:p>
      </dgm:t>
    </dgm:pt>
    <dgm:pt modelId="{F03ED341-159A-49B5-917B-277AF7B1FFBE}" type="parTrans" cxnId="{22723E63-F830-4588-B34A-316AA21735D7}">
      <dgm:prSet/>
      <dgm:spPr/>
      <dgm:t>
        <a:bodyPr/>
        <a:lstStyle/>
        <a:p>
          <a:endParaRPr lang="pt-BR"/>
        </a:p>
      </dgm:t>
    </dgm:pt>
    <dgm:pt modelId="{2853890D-BDC4-4E37-8D82-6B9AC98C7782}" type="sibTrans" cxnId="{22723E63-F830-4588-B34A-316AA21735D7}">
      <dgm:prSet/>
      <dgm:spPr/>
      <dgm:t>
        <a:bodyPr/>
        <a:lstStyle/>
        <a:p>
          <a:endParaRPr lang="pt-BR"/>
        </a:p>
      </dgm:t>
    </dgm:pt>
    <dgm:pt modelId="{A603D600-2123-4A88-9198-756FE315163F}">
      <dgm:prSet/>
      <dgm:spPr/>
      <dgm:t>
        <a:bodyPr/>
        <a:lstStyle/>
        <a:p>
          <a:r>
            <a:rPr lang="pt-BR" dirty="0" smtClean="0">
              <a:latin typeface="+mj-lt"/>
            </a:rPr>
            <a:t>Validação e leitura crítica do preenchimento da autoavaliação.</a:t>
          </a:r>
          <a:endParaRPr lang="pt-BR" dirty="0">
            <a:latin typeface="+mj-lt"/>
          </a:endParaRPr>
        </a:p>
      </dgm:t>
    </dgm:pt>
    <dgm:pt modelId="{777BFE70-0683-47D3-9093-9F75C33A048E}" type="parTrans" cxnId="{7AFF90FD-0DBF-4F0B-ACBE-F6C0671E3725}">
      <dgm:prSet/>
      <dgm:spPr/>
      <dgm:t>
        <a:bodyPr/>
        <a:lstStyle/>
        <a:p>
          <a:endParaRPr lang="pt-BR"/>
        </a:p>
      </dgm:t>
    </dgm:pt>
    <dgm:pt modelId="{4D85C575-4052-44C9-93A8-B0D7D556D08D}" type="sibTrans" cxnId="{7AFF90FD-0DBF-4F0B-ACBE-F6C0671E3725}">
      <dgm:prSet/>
      <dgm:spPr/>
      <dgm:t>
        <a:bodyPr/>
        <a:lstStyle/>
        <a:p>
          <a:endParaRPr lang="pt-BR"/>
        </a:p>
      </dgm:t>
    </dgm:pt>
    <dgm:pt modelId="{73F9EE6C-91A5-4595-9FBF-AFC277C2A997}">
      <dgm:prSet phldrT="[Texto]"/>
      <dgm:spPr/>
      <dgm:t>
        <a:bodyPr/>
        <a:lstStyle/>
        <a:p>
          <a:r>
            <a:rPr lang="pt-BR" dirty="0" smtClean="0">
              <a:latin typeface="+mj-lt"/>
            </a:rPr>
            <a:t>O IIA pressupõe uma avaliação embasada exclusivamente em normas, enquanto na prática são manifestadas convergências também a partir de projetos e ações;</a:t>
          </a:r>
          <a:endParaRPr lang="pt-BR" dirty="0"/>
        </a:p>
      </dgm:t>
    </dgm:pt>
    <dgm:pt modelId="{7052A18B-FF49-455A-8683-842ECC5653E9}" type="parTrans" cxnId="{81EB8399-94F7-4A76-ABBF-A854C44C3F69}">
      <dgm:prSet/>
      <dgm:spPr/>
      <dgm:t>
        <a:bodyPr/>
        <a:lstStyle/>
        <a:p>
          <a:endParaRPr lang="pt-BR"/>
        </a:p>
      </dgm:t>
    </dgm:pt>
    <dgm:pt modelId="{215E7069-DFDB-444A-9767-8A132936FE74}" type="sibTrans" cxnId="{81EB8399-94F7-4A76-ABBF-A854C44C3F69}">
      <dgm:prSet/>
      <dgm:spPr/>
      <dgm:t>
        <a:bodyPr/>
        <a:lstStyle/>
        <a:p>
          <a:endParaRPr lang="pt-BR"/>
        </a:p>
      </dgm:t>
    </dgm:pt>
    <dgm:pt modelId="{EB3C0C46-A858-4058-98F0-B15CDABCB495}" type="pres">
      <dgm:prSet presAssocID="{E0FA9B44-B54E-4B38-B53D-BC576BF7A5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11A2F14-3157-4233-96EB-E06024DD26A1}" type="pres">
      <dgm:prSet presAssocID="{A6E4120F-1C93-400D-BB1E-4105827BB7FD}" presName="composite" presStyleCnt="0"/>
      <dgm:spPr/>
    </dgm:pt>
    <dgm:pt modelId="{9486B887-455E-4BE2-B176-02679E4849A3}" type="pres">
      <dgm:prSet presAssocID="{A6E4120F-1C93-400D-BB1E-4105827BB7F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C0CF82-E44D-48D7-9487-5B5FC647F8A2}" type="pres">
      <dgm:prSet presAssocID="{A6E4120F-1C93-400D-BB1E-4105827BB7F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15B120-8EF3-4427-BE49-14739C7A6774}" type="pres">
      <dgm:prSet presAssocID="{191D14DD-B6B3-4A51-82EB-6B55FC4B18DD}" presName="space" presStyleCnt="0"/>
      <dgm:spPr/>
    </dgm:pt>
    <dgm:pt modelId="{15B4483F-34B0-4AC3-9F26-D4B60D61ACBF}" type="pres">
      <dgm:prSet presAssocID="{A1F09697-9A99-4D5F-8DFC-80040D6A33EB}" presName="composite" presStyleCnt="0"/>
      <dgm:spPr/>
    </dgm:pt>
    <dgm:pt modelId="{60D42F75-4041-4040-88F9-ED234E31D57B}" type="pres">
      <dgm:prSet presAssocID="{A1F09697-9A99-4D5F-8DFC-80040D6A33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53805C-B198-45BC-989B-58444E7F9365}" type="pres">
      <dgm:prSet presAssocID="{A1F09697-9A99-4D5F-8DFC-80040D6A33E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EDC417C-45FF-40AE-89BD-75DF1A4CD87D}" srcId="{A1F09697-9A99-4D5F-8DFC-80040D6A33EB}" destId="{BB2CE6E6-0E9D-41CF-9956-8BF2C4343207}" srcOrd="3" destOrd="0" parTransId="{C51F07F6-C3B9-4ADC-B55A-58AC8532A584}" sibTransId="{7E9655FF-3E4B-498E-BFD7-E8FB80993778}"/>
    <dgm:cxn modelId="{12A30B77-CB8A-4FEF-AF8A-8E15800A5B31}" type="presOf" srcId="{5DAE47DE-BF3B-4896-BE28-EC32D91086DA}" destId="{D753805C-B198-45BC-989B-58444E7F9365}" srcOrd="0" destOrd="4" presId="urn:microsoft.com/office/officeart/2005/8/layout/hList1"/>
    <dgm:cxn modelId="{D54698B9-5FCE-492E-8B07-C0A19B34DD0D}" type="presOf" srcId="{BB2CE6E6-0E9D-41CF-9956-8BF2C4343207}" destId="{D753805C-B198-45BC-989B-58444E7F9365}" srcOrd="0" destOrd="3" presId="urn:microsoft.com/office/officeart/2005/8/layout/hList1"/>
    <dgm:cxn modelId="{FCA47B15-1B0A-486D-8D32-1F7ACFFD0678}" type="presOf" srcId="{C696C4AA-FD40-4103-950D-CADC0C18B3D0}" destId="{0CC0CF82-E44D-48D7-9487-5B5FC647F8A2}" srcOrd="0" destOrd="0" presId="urn:microsoft.com/office/officeart/2005/8/layout/hList1"/>
    <dgm:cxn modelId="{820F6FB2-E3EE-428B-B01C-28D43FB0D8F9}" type="presOf" srcId="{E0FA9B44-B54E-4B38-B53D-BC576BF7A568}" destId="{EB3C0C46-A858-4058-98F0-B15CDABCB495}" srcOrd="0" destOrd="0" presId="urn:microsoft.com/office/officeart/2005/8/layout/hList1"/>
    <dgm:cxn modelId="{3FB94905-0467-439C-BE47-352363ACBE3E}" srcId="{A1F09697-9A99-4D5F-8DFC-80040D6A33EB}" destId="{A6D55A6B-CD69-4D57-AEAE-34746016C402}" srcOrd="0" destOrd="0" parTransId="{58BDA971-926B-4986-A255-A54FB146C136}" sibTransId="{0EB8D590-6CE6-4086-B089-226A905A685B}"/>
    <dgm:cxn modelId="{7AFF90FD-0DBF-4F0B-ACBE-F6C0671E3725}" srcId="{A1F09697-9A99-4D5F-8DFC-80040D6A33EB}" destId="{A603D600-2123-4A88-9198-756FE315163F}" srcOrd="5" destOrd="0" parTransId="{777BFE70-0683-47D3-9093-9F75C33A048E}" sibTransId="{4D85C575-4052-44C9-93A8-B0D7D556D08D}"/>
    <dgm:cxn modelId="{BB3B7179-8222-449C-B4E4-56C1E2E89F66}" type="presOf" srcId="{3421C3FA-B408-4B9F-AF09-AEF0F9BF4507}" destId="{D753805C-B198-45BC-989B-58444E7F9365}" srcOrd="0" destOrd="2" presId="urn:microsoft.com/office/officeart/2005/8/layout/hList1"/>
    <dgm:cxn modelId="{C004E83E-A722-4E21-A592-BF6AEF44B57E}" srcId="{A6E4120F-1C93-400D-BB1E-4105827BB7FD}" destId="{39B75135-EF56-4D09-BD09-5A61135AE803}" srcOrd="3" destOrd="0" parTransId="{9ABFAEEE-62BE-4AC7-B1C4-1B19F9C75181}" sibTransId="{B068BDE0-9A3F-4BF6-870F-A69C9D5A3910}"/>
    <dgm:cxn modelId="{28B00CAA-6DF0-432B-8579-5A07815C7501}" type="presOf" srcId="{39B75135-EF56-4D09-BD09-5A61135AE803}" destId="{0CC0CF82-E44D-48D7-9487-5B5FC647F8A2}" srcOrd="0" destOrd="3" presId="urn:microsoft.com/office/officeart/2005/8/layout/hList1"/>
    <dgm:cxn modelId="{B4D09134-4727-4E41-9A6C-B293BDFC5A2F}" srcId="{A6E4120F-1C93-400D-BB1E-4105827BB7FD}" destId="{D762BB54-0547-4222-906C-81435030AB2D}" srcOrd="1" destOrd="0" parTransId="{34F6D9C5-B814-47A1-829A-91AC4BB059AF}" sibTransId="{08B04621-0BB1-4E79-830D-0C0788751810}"/>
    <dgm:cxn modelId="{81EB8399-94F7-4A76-ABBF-A854C44C3F69}" srcId="{A1F09697-9A99-4D5F-8DFC-80040D6A33EB}" destId="{73F9EE6C-91A5-4595-9FBF-AFC277C2A997}" srcOrd="1" destOrd="0" parTransId="{7052A18B-FF49-455A-8683-842ECC5653E9}" sibTransId="{215E7069-DFDB-444A-9767-8A132936FE74}"/>
    <dgm:cxn modelId="{F028E34F-CC68-44BA-94AF-834FD6E4B412}" type="presOf" srcId="{A603D600-2123-4A88-9198-756FE315163F}" destId="{D753805C-B198-45BC-989B-58444E7F9365}" srcOrd="0" destOrd="5" presId="urn:microsoft.com/office/officeart/2005/8/layout/hList1"/>
    <dgm:cxn modelId="{FE3D629A-161F-4F89-B27E-82C1D7DFDA6F}" srcId="{A1F09697-9A99-4D5F-8DFC-80040D6A33EB}" destId="{3421C3FA-B408-4B9F-AF09-AEF0F9BF4507}" srcOrd="2" destOrd="0" parTransId="{EC31A812-2E9A-45DA-A1DB-9CC4C3D73F84}" sibTransId="{A8657862-858E-4010-914B-672ABBF9A08C}"/>
    <dgm:cxn modelId="{599B811C-89CD-4E57-9B93-F15A88D5B115}" type="presOf" srcId="{73F9EE6C-91A5-4595-9FBF-AFC277C2A997}" destId="{D753805C-B198-45BC-989B-58444E7F9365}" srcOrd="0" destOrd="1" presId="urn:microsoft.com/office/officeart/2005/8/layout/hList1"/>
    <dgm:cxn modelId="{29A4E6C7-0CB9-4843-A385-E461B5511DE4}" type="presOf" srcId="{A6D55A6B-CD69-4D57-AEAE-34746016C402}" destId="{D753805C-B198-45BC-989B-58444E7F9365}" srcOrd="0" destOrd="0" presId="urn:microsoft.com/office/officeart/2005/8/layout/hList1"/>
    <dgm:cxn modelId="{0A917A47-D709-4A78-9128-77DC6C6EC424}" srcId="{A6E4120F-1C93-400D-BB1E-4105827BB7FD}" destId="{6F27820A-E426-45A0-BEB1-E834953CF1C1}" srcOrd="2" destOrd="0" parTransId="{16A57405-702B-4CC2-AB81-19359D6D3043}" sibTransId="{FB19AF2C-64C4-4457-9CA4-1D8C11276FD1}"/>
    <dgm:cxn modelId="{7A6F36EE-DA55-4C65-8197-540575546CDE}" srcId="{E0FA9B44-B54E-4B38-B53D-BC576BF7A568}" destId="{A1F09697-9A99-4D5F-8DFC-80040D6A33EB}" srcOrd="1" destOrd="0" parTransId="{305A25B3-D76D-4F6F-B61D-DE30FAB242A3}" sibTransId="{90F354D3-BBBB-4968-BEFF-545396EF053B}"/>
    <dgm:cxn modelId="{F62E37A0-1EE9-43AA-9765-365ACC16AE11}" srcId="{E0FA9B44-B54E-4B38-B53D-BC576BF7A568}" destId="{A6E4120F-1C93-400D-BB1E-4105827BB7FD}" srcOrd="0" destOrd="0" parTransId="{55D47932-EF2B-437D-8C1A-FF0B96AA695C}" sibTransId="{191D14DD-B6B3-4A51-82EB-6B55FC4B18DD}"/>
    <dgm:cxn modelId="{22723E63-F830-4588-B34A-316AA21735D7}" srcId="{A1F09697-9A99-4D5F-8DFC-80040D6A33EB}" destId="{5DAE47DE-BF3B-4896-BE28-EC32D91086DA}" srcOrd="4" destOrd="0" parTransId="{F03ED341-159A-49B5-917B-277AF7B1FFBE}" sibTransId="{2853890D-BDC4-4E37-8D82-6B9AC98C7782}"/>
    <dgm:cxn modelId="{DE05C955-5F91-4F99-AFA8-3250532624FA}" type="presOf" srcId="{D762BB54-0547-4222-906C-81435030AB2D}" destId="{0CC0CF82-E44D-48D7-9487-5B5FC647F8A2}" srcOrd="0" destOrd="1" presId="urn:microsoft.com/office/officeart/2005/8/layout/hList1"/>
    <dgm:cxn modelId="{5CC2B8C4-D488-45D8-85EB-546337B7F7CF}" type="presOf" srcId="{A1F09697-9A99-4D5F-8DFC-80040D6A33EB}" destId="{60D42F75-4041-4040-88F9-ED234E31D57B}" srcOrd="0" destOrd="0" presId="urn:microsoft.com/office/officeart/2005/8/layout/hList1"/>
    <dgm:cxn modelId="{CF6AC1C5-070B-4728-B616-9A8EB50275BC}" srcId="{A6E4120F-1C93-400D-BB1E-4105827BB7FD}" destId="{C696C4AA-FD40-4103-950D-CADC0C18B3D0}" srcOrd="0" destOrd="0" parTransId="{9C3D93F4-F9FE-4CCA-AD86-52C19FD21F4F}" sibTransId="{41B348EE-CF2C-4FD7-AFA8-FDCC923A4C8C}"/>
    <dgm:cxn modelId="{CE59A115-BBFF-421B-881A-370CEE82721C}" type="presOf" srcId="{6F27820A-E426-45A0-BEB1-E834953CF1C1}" destId="{0CC0CF82-E44D-48D7-9487-5B5FC647F8A2}" srcOrd="0" destOrd="2" presId="urn:microsoft.com/office/officeart/2005/8/layout/hList1"/>
    <dgm:cxn modelId="{3C8F9954-565C-4FC5-B9A5-05E3DC307AFD}" type="presOf" srcId="{A6E4120F-1C93-400D-BB1E-4105827BB7FD}" destId="{9486B887-455E-4BE2-B176-02679E4849A3}" srcOrd="0" destOrd="0" presId="urn:microsoft.com/office/officeart/2005/8/layout/hList1"/>
    <dgm:cxn modelId="{86BB74F2-3439-47B6-ADC7-8E297C374801}" type="presParOf" srcId="{EB3C0C46-A858-4058-98F0-B15CDABCB495}" destId="{C11A2F14-3157-4233-96EB-E06024DD26A1}" srcOrd="0" destOrd="0" presId="urn:microsoft.com/office/officeart/2005/8/layout/hList1"/>
    <dgm:cxn modelId="{CA3BE2D1-3E58-4B30-8D25-13F4B0394FF4}" type="presParOf" srcId="{C11A2F14-3157-4233-96EB-E06024DD26A1}" destId="{9486B887-455E-4BE2-B176-02679E4849A3}" srcOrd="0" destOrd="0" presId="urn:microsoft.com/office/officeart/2005/8/layout/hList1"/>
    <dgm:cxn modelId="{6F0BBD6F-C1DA-442C-AC15-3D49E32267AE}" type="presParOf" srcId="{C11A2F14-3157-4233-96EB-E06024DD26A1}" destId="{0CC0CF82-E44D-48D7-9487-5B5FC647F8A2}" srcOrd="1" destOrd="0" presId="urn:microsoft.com/office/officeart/2005/8/layout/hList1"/>
    <dgm:cxn modelId="{3C2E5785-FAC7-42ED-A2CF-203024BF1198}" type="presParOf" srcId="{EB3C0C46-A858-4058-98F0-B15CDABCB495}" destId="{B015B120-8EF3-4427-BE49-14739C7A6774}" srcOrd="1" destOrd="0" presId="urn:microsoft.com/office/officeart/2005/8/layout/hList1"/>
    <dgm:cxn modelId="{20808316-6836-4393-88A3-E8590C8A4528}" type="presParOf" srcId="{EB3C0C46-A858-4058-98F0-B15CDABCB495}" destId="{15B4483F-34B0-4AC3-9F26-D4B60D61ACBF}" srcOrd="2" destOrd="0" presId="urn:microsoft.com/office/officeart/2005/8/layout/hList1"/>
    <dgm:cxn modelId="{135DC045-15D5-40D2-9578-FCCDA3A707CE}" type="presParOf" srcId="{15B4483F-34B0-4AC3-9F26-D4B60D61ACBF}" destId="{60D42F75-4041-4040-88F9-ED234E31D57B}" srcOrd="0" destOrd="0" presId="urn:microsoft.com/office/officeart/2005/8/layout/hList1"/>
    <dgm:cxn modelId="{FAE70E37-20AE-4B0C-9432-4F3A4384212C}" type="presParOf" srcId="{15B4483F-34B0-4AC3-9F26-D4B60D61ACBF}" destId="{D753805C-B198-45BC-989B-58444E7F93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2C5C0F-EC9F-4A98-8BC6-72459D48C2CC}" type="doc">
      <dgm:prSet loTypeId="urn:microsoft.com/office/officeart/2005/8/layout/hierarchy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BA9BC4A3-F7E1-453A-8E29-FAC5436F24C7}">
      <dgm:prSet phldrT="[Texto]" custT="1"/>
      <dgm:spPr/>
      <dgm:t>
        <a:bodyPr/>
        <a:lstStyle/>
        <a:p>
          <a:r>
            <a:rPr lang="pt-BR" sz="36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Processo de Mapeamento de Competências Técnicas:</a:t>
          </a:r>
          <a:endParaRPr lang="pt-BR" sz="3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BE51027-36EE-4FD4-B720-C1B9B53BC329}" type="parTrans" cxnId="{419DDACC-33E3-4395-8B86-B03BD92B1F97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812A510-6CC8-4085-A248-750FC219ABB6}" type="sibTrans" cxnId="{419DDACC-33E3-4395-8B86-B03BD92B1F97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8BFEC72-44AA-47F8-971C-87FE67F74227}">
      <dgm:prSet phldrT="[Texto]" custT="1"/>
      <dgm:spPr/>
      <dgm:t>
        <a:bodyPr/>
        <a:lstStyle/>
        <a:p>
          <a:r>
            <a:rPr lang="pt-BR" sz="2800" dirty="0" smtClean="0">
              <a:solidFill>
                <a:schemeClr val="tx1">
                  <a:lumMod val="75000"/>
                  <a:lumOff val="25000"/>
                </a:schemeClr>
              </a:solidFill>
            </a:rPr>
            <a:t>4 entrevistas de levantamento de informações</a:t>
          </a:r>
          <a:endParaRPr lang="pt-BR" sz="2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C9415C2-B05C-4147-81FC-528DD9923228}" type="parTrans" cxnId="{FAFB41D5-FE94-4EF8-8B20-C988B8E6DDCB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42A0250-DD92-4D23-9D90-230536EB7322}" type="sibTrans" cxnId="{FAFB41D5-FE94-4EF8-8B20-C988B8E6DDCB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F92BA49-26F6-4E09-88C4-3E4B5032DE49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4 oficinas com o grupo de trabalho</a:t>
          </a:r>
          <a:endParaRPr lang="pt-BR" sz="2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09B05EA-60B0-4F9D-808D-4E862A47FD7D}" type="parTrans" cxnId="{A6D4DF37-5BBB-4143-BBF2-9C6631ABB2EC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02CC5DD-9670-43CB-9399-E2F226447CF8}" type="sibTrans" cxnId="{A6D4DF37-5BBB-4143-BBF2-9C6631ABB2EC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09C3AA9-D3BA-42E0-8093-3E9A4CC6D227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15 reuniões com os grupos de cada área</a:t>
          </a:r>
          <a:endParaRPr lang="pt-BR" sz="2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8F25AB5-BBE9-49D8-9BB7-87EE2E1AC3E9}" type="parTrans" cxnId="{B087015C-88C6-4A0F-9564-28782F097239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B9B3452-ABE3-4DCB-874F-546A4FE23972}" type="sibTrans" cxnId="{B087015C-88C6-4A0F-9564-28782F097239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7669FFD-FEF6-4D7B-9BEE-2D731A4F5F02}">
      <dgm:prSet phldrT="[Texto]" custT="1"/>
      <dgm:spPr/>
      <dgm:t>
        <a:bodyPr/>
        <a:lstStyle/>
        <a:p>
          <a:r>
            <a:rPr lang="pt-BR" sz="4000" dirty="0" smtClean="0">
              <a:solidFill>
                <a:schemeClr val="tx1">
                  <a:lumMod val="75000"/>
                  <a:lumOff val="25000"/>
                </a:schemeClr>
              </a:solidFill>
            </a:rPr>
            <a:t>6</a:t>
          </a:r>
          <a:r>
            <a:rPr lang="pt-BR" sz="2800" dirty="0" smtClean="0">
              <a:solidFill>
                <a:schemeClr val="tx1">
                  <a:lumMod val="75000"/>
                  <a:lumOff val="25000"/>
                </a:schemeClr>
              </a:solidFill>
            </a:rPr>
            <a:t> áreas envolvidas</a:t>
          </a:r>
          <a:endParaRPr lang="pt-BR" sz="2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0739FB2-BC6F-4F31-82BF-4827899378E6}" type="parTrans" cxnId="{AC8B9D4B-980A-49E3-9506-B8076D6E225A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20056CA-1B4D-4F4D-B695-D2F2CF73F508}" type="sibTrans" cxnId="{AC8B9D4B-980A-49E3-9506-B8076D6E225A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958A592-4EF6-4452-8AB0-17666FE96E2C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2 reflexões com o Gabinete da CGE</a:t>
          </a:r>
          <a:endParaRPr lang="pt-BR" sz="2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BAB1E43-40DB-42E1-8398-92DE94A6D75C}" type="parTrans" cxnId="{1AAF8F55-700A-4415-8719-05699BCA624B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6D4841C-7F8F-41F8-BE34-64D2172D8281}" type="sibTrans" cxnId="{1AAF8F55-700A-4415-8719-05699BCA624B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AECA06C-75A6-48B0-BC04-A3B12079F91B}">
      <dgm:prSet custT="1"/>
      <dgm:spPr/>
      <dgm:t>
        <a:bodyPr/>
        <a:lstStyle/>
        <a:p>
          <a:r>
            <a:rPr lang="pt-BR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26 reuniões da equipe de coordenação do projeto</a:t>
          </a:r>
          <a:endParaRPr lang="pt-BR" sz="2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5D11AC0-E5DB-4464-A16F-0D5645B9A0AE}" type="parTrans" cxnId="{DA5B139D-A02C-4BB7-BAFD-4017218A8E85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6122359-97DB-4600-B2DF-86AFA5CA7D21}" type="sibTrans" cxnId="{DA5B139D-A02C-4BB7-BAFD-4017218A8E85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8031108-AC3C-4EA7-A888-8C500C88D83B}">
      <dgm:prSet custT="1"/>
      <dgm:spPr/>
      <dgm:t>
        <a:bodyPr/>
        <a:lstStyle/>
        <a:p>
          <a:r>
            <a:rPr lang="pt-BR" sz="4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110</a:t>
          </a:r>
          <a:r>
            <a:rPr lang="pt-BR" sz="44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pt-BR" sz="3400" dirty="0" smtClean="0">
              <a:solidFill>
                <a:schemeClr val="tx1">
                  <a:lumMod val="75000"/>
                  <a:lumOff val="25000"/>
                </a:schemeClr>
              </a:solidFill>
            </a:rPr>
            <a:t>horas de trabalho com </a:t>
          </a:r>
          <a:r>
            <a:rPr lang="pt-BR" sz="4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40 </a:t>
          </a:r>
          <a:r>
            <a:rPr lang="pt-BR" sz="3400" dirty="0" smtClean="0">
              <a:solidFill>
                <a:schemeClr val="tx1">
                  <a:lumMod val="75000"/>
                  <a:lumOff val="25000"/>
                </a:schemeClr>
              </a:solidFill>
            </a:rPr>
            <a:t>pessoas envolvidas</a:t>
          </a:r>
          <a:endParaRPr lang="pt-BR" sz="3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38E8045-BF63-460C-B145-5283A75F0B57}" type="parTrans" cxnId="{D473E7B4-D4E3-433F-9304-D1C7ADBA6063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92B3D99-E001-4C15-9F0C-F21FD62DCF4C}" type="sibTrans" cxnId="{D473E7B4-D4E3-433F-9304-D1C7ADBA6063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6600316-BA49-49A3-937D-86B6478CDCBF}">
      <dgm:prSet custT="1"/>
      <dgm:spPr/>
      <dgm:t>
        <a:bodyPr/>
        <a:lstStyle/>
        <a:p>
          <a:r>
            <a:rPr lang="pt-BR" sz="4400" dirty="0" smtClean="0">
              <a:solidFill>
                <a:schemeClr val="tx1">
                  <a:lumMod val="75000"/>
                  <a:lumOff val="25000"/>
                </a:schemeClr>
              </a:solidFill>
            </a:rPr>
            <a:t>79</a:t>
          </a:r>
          <a:r>
            <a:rPr lang="pt-BR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pt-BR" sz="26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competências técnicas construídas</a:t>
          </a:r>
          <a:endParaRPr lang="pt-BR" sz="2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CAD2E0D-82BA-4008-8308-A2EED06C34B0}" type="parTrans" cxnId="{D67586E5-8F74-47FB-9438-7C2F15F858EA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73BA1A3-DAE8-4836-A507-23EBFE0382F6}" type="sibTrans" cxnId="{D67586E5-8F74-47FB-9438-7C2F15F858EA}">
      <dgm:prSet/>
      <dgm:spPr/>
      <dgm:t>
        <a:bodyPr/>
        <a:lstStyle/>
        <a:p>
          <a:endParaRPr lang="pt-BR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AA5C335-D682-42F8-8777-20EB8497EDF5}" type="pres">
      <dgm:prSet presAssocID="{4B2C5C0F-EC9F-4A98-8BC6-72459D48C2CC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CEBD6DF-BE86-4634-95C5-AA9BE9B6FE54}" type="pres">
      <dgm:prSet presAssocID="{68031108-AC3C-4EA7-A888-8C500C88D83B}" presName="vertOne" presStyleCnt="0"/>
      <dgm:spPr/>
    </dgm:pt>
    <dgm:pt modelId="{F987FE70-A488-487C-9E5C-D3B434BA7FF3}" type="pres">
      <dgm:prSet presAssocID="{68031108-AC3C-4EA7-A888-8C500C88D83B}" presName="txOne" presStyleLbl="node0" presStyleIdx="0" presStyleCnt="1" custScaleX="77996" custLinFactY="280571" custLinFactNeighborX="-11886" custLinFactNeighborY="3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D1B4D5-E797-47C5-8218-38103013CE99}" type="pres">
      <dgm:prSet presAssocID="{68031108-AC3C-4EA7-A888-8C500C88D83B}" presName="parTransOne" presStyleCnt="0"/>
      <dgm:spPr/>
    </dgm:pt>
    <dgm:pt modelId="{3B5D99FF-9796-4A00-A1E3-8326E6B054A3}" type="pres">
      <dgm:prSet presAssocID="{68031108-AC3C-4EA7-A888-8C500C88D83B}" presName="horzOne" presStyleCnt="0"/>
      <dgm:spPr/>
    </dgm:pt>
    <dgm:pt modelId="{D25ADBDE-6725-45AA-A02D-449AF76D740C}" type="pres">
      <dgm:prSet presAssocID="{06600316-BA49-49A3-937D-86B6478CDCBF}" presName="vertTwo" presStyleCnt="0"/>
      <dgm:spPr/>
    </dgm:pt>
    <dgm:pt modelId="{C38481F7-E4F5-4D7B-9FB6-D8C3E2F11C56}" type="pres">
      <dgm:prSet presAssocID="{06600316-BA49-49A3-937D-86B6478CDCBF}" presName="txTwo" presStyleLbl="node2" presStyleIdx="0" presStyleCnt="2" custScaleX="106553" custScaleY="168507" custLinFactNeighborX="-6313" custLinFactNeighborY="252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9F69FC-4ED7-43F2-8056-DBA1043A5A07}" type="pres">
      <dgm:prSet presAssocID="{06600316-BA49-49A3-937D-86B6478CDCBF}" presName="horzTwo" presStyleCnt="0"/>
      <dgm:spPr/>
    </dgm:pt>
    <dgm:pt modelId="{1CA7319C-68AA-445E-8193-16171EB01E24}" type="pres">
      <dgm:prSet presAssocID="{173BA1A3-DAE8-4836-A507-23EBFE0382F6}" presName="sibSpaceTwo" presStyleCnt="0"/>
      <dgm:spPr/>
    </dgm:pt>
    <dgm:pt modelId="{DBC038F9-DA0B-4129-A270-E7C24559323B}" type="pres">
      <dgm:prSet presAssocID="{BA9BC4A3-F7E1-453A-8E29-FAC5436F24C7}" presName="vertTwo" presStyleCnt="0"/>
      <dgm:spPr/>
    </dgm:pt>
    <dgm:pt modelId="{F3C0ECF6-A50D-459C-8F1D-DEA04A742CFD}" type="pres">
      <dgm:prSet presAssocID="{BA9BC4A3-F7E1-453A-8E29-FAC5436F24C7}" presName="txTwo" presStyleLbl="node2" presStyleIdx="1" presStyleCnt="2" custLinFactY="-100000" custLinFactNeighborX="47" custLinFactNeighborY="-1045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EF4DB4-ECFF-4AE8-8257-3AFF0109559E}" type="pres">
      <dgm:prSet presAssocID="{BA9BC4A3-F7E1-453A-8E29-FAC5436F24C7}" presName="parTransTwo" presStyleCnt="0"/>
      <dgm:spPr/>
    </dgm:pt>
    <dgm:pt modelId="{259D1184-E539-4A11-98A1-F7B0905AA036}" type="pres">
      <dgm:prSet presAssocID="{BA9BC4A3-F7E1-453A-8E29-FAC5436F24C7}" presName="horzTwo" presStyleCnt="0"/>
      <dgm:spPr/>
    </dgm:pt>
    <dgm:pt modelId="{6B1EE12A-D1E1-48FF-BB88-191E33714E73}" type="pres">
      <dgm:prSet presAssocID="{48BFEC72-44AA-47F8-971C-87FE67F74227}" presName="vertThree" presStyleCnt="0"/>
      <dgm:spPr/>
    </dgm:pt>
    <dgm:pt modelId="{20BC4DAE-5E12-4F97-BC35-B53524FA9B7D}" type="pres">
      <dgm:prSet presAssocID="{48BFEC72-44AA-47F8-971C-87FE67F74227}" presName="txThree" presStyleLbl="node3" presStyleIdx="0" presStyleCnt="2" custLinFactY="-100000" custLinFactNeighborX="-63" custLinFactNeighborY="-16106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A53FAE-D502-4105-B6AE-7992E73AB8A1}" type="pres">
      <dgm:prSet presAssocID="{48BFEC72-44AA-47F8-971C-87FE67F74227}" presName="parTransThree" presStyleCnt="0"/>
      <dgm:spPr/>
    </dgm:pt>
    <dgm:pt modelId="{8197EB96-99A9-4168-A8A3-56F82C1AC3F3}" type="pres">
      <dgm:prSet presAssocID="{48BFEC72-44AA-47F8-971C-87FE67F74227}" presName="horzThree" presStyleCnt="0"/>
      <dgm:spPr/>
    </dgm:pt>
    <dgm:pt modelId="{0C811AB1-4D71-41F5-9EE4-9531BEFA1A7C}" type="pres">
      <dgm:prSet presAssocID="{EF92BA49-26F6-4E09-88C4-3E4B5032DE49}" presName="vertFour" presStyleCnt="0">
        <dgm:presLayoutVars>
          <dgm:chPref val="3"/>
        </dgm:presLayoutVars>
      </dgm:prSet>
      <dgm:spPr/>
    </dgm:pt>
    <dgm:pt modelId="{EA32E71D-F9A5-416D-A414-53EFB3D521E4}" type="pres">
      <dgm:prSet presAssocID="{EF92BA49-26F6-4E09-88C4-3E4B5032DE49}" presName="txFour" presStyleLbl="node4" presStyleIdx="0" presStyleCnt="4" custLinFactY="-24949" custLinFactNeighborX="191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566B44-71F6-4AFC-A4C4-614746329630}" type="pres">
      <dgm:prSet presAssocID="{EF92BA49-26F6-4E09-88C4-3E4B5032DE49}" presName="horzFour" presStyleCnt="0"/>
      <dgm:spPr/>
    </dgm:pt>
    <dgm:pt modelId="{85348046-1A58-4708-A531-DF6BB369AC1F}" type="pres">
      <dgm:prSet presAssocID="{002CC5DD-9670-43CB-9399-E2F226447CF8}" presName="sibSpaceFour" presStyleCnt="0"/>
      <dgm:spPr/>
    </dgm:pt>
    <dgm:pt modelId="{DBC369FA-B105-4956-9CDC-298414689962}" type="pres">
      <dgm:prSet presAssocID="{709C3AA9-D3BA-42E0-8093-3E9A4CC6D227}" presName="vertFour" presStyleCnt="0">
        <dgm:presLayoutVars>
          <dgm:chPref val="3"/>
        </dgm:presLayoutVars>
      </dgm:prSet>
      <dgm:spPr/>
    </dgm:pt>
    <dgm:pt modelId="{3A12457C-DBDD-4A56-ADC0-82BB083D0226}" type="pres">
      <dgm:prSet presAssocID="{709C3AA9-D3BA-42E0-8093-3E9A4CC6D227}" presName="txFour" presStyleLbl="node4" presStyleIdx="1" presStyleCnt="4" custLinFactY="-24949" custLinFactNeighborX="191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87317B-1602-41D9-830E-00843E9E1AD7}" type="pres">
      <dgm:prSet presAssocID="{709C3AA9-D3BA-42E0-8093-3E9A4CC6D227}" presName="horzFour" presStyleCnt="0"/>
      <dgm:spPr/>
    </dgm:pt>
    <dgm:pt modelId="{48022B16-289C-4F27-B38A-9270876A6888}" type="pres">
      <dgm:prSet presAssocID="{EB9B3452-ABE3-4DCB-874F-546A4FE23972}" presName="sibSpaceFour" presStyleCnt="0"/>
      <dgm:spPr/>
    </dgm:pt>
    <dgm:pt modelId="{B95B17DD-93B0-4494-BAAC-0CA7022DE993}" type="pres">
      <dgm:prSet presAssocID="{AAECA06C-75A6-48B0-BC04-A3B12079F91B}" presName="vertFour" presStyleCnt="0">
        <dgm:presLayoutVars>
          <dgm:chPref val="3"/>
        </dgm:presLayoutVars>
      </dgm:prSet>
      <dgm:spPr/>
    </dgm:pt>
    <dgm:pt modelId="{6D6CB8F3-AE6A-45EC-BC51-82AB047EFF8D}" type="pres">
      <dgm:prSet presAssocID="{AAECA06C-75A6-48B0-BC04-A3B12079F91B}" presName="txFour" presStyleLbl="node4" presStyleIdx="2" presStyleCnt="4" custLinFactY="-24949" custLinFactNeighborX="191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3FA651-425D-4B47-8F89-1DDDCFAB470D}" type="pres">
      <dgm:prSet presAssocID="{AAECA06C-75A6-48B0-BC04-A3B12079F91B}" presName="horzFour" presStyleCnt="0"/>
      <dgm:spPr/>
    </dgm:pt>
    <dgm:pt modelId="{F154EB29-1902-4359-9442-84BE59083F23}" type="pres">
      <dgm:prSet presAssocID="{C42A0250-DD92-4D23-9D90-230536EB7322}" presName="sibSpaceThree" presStyleCnt="0"/>
      <dgm:spPr/>
    </dgm:pt>
    <dgm:pt modelId="{5E0C58B6-A3C0-49C4-95C6-ED6F91C2D4DA}" type="pres">
      <dgm:prSet presAssocID="{27669FFD-FEF6-4D7B-9BEE-2D731A4F5F02}" presName="vertThree" presStyleCnt="0"/>
      <dgm:spPr/>
    </dgm:pt>
    <dgm:pt modelId="{50CCB66A-0EC1-4457-9823-EA622606A2EC}" type="pres">
      <dgm:prSet presAssocID="{27669FFD-FEF6-4D7B-9BEE-2D731A4F5F02}" presName="txThree" presStyleLbl="node3" presStyleIdx="1" presStyleCnt="2" custLinFactY="-100000" custLinFactNeighborX="191" custLinFactNeighborY="-1667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77CF79-7EA6-4FE8-BD81-83EEDB8B8CCA}" type="pres">
      <dgm:prSet presAssocID="{27669FFD-FEF6-4D7B-9BEE-2D731A4F5F02}" presName="parTransThree" presStyleCnt="0"/>
      <dgm:spPr/>
    </dgm:pt>
    <dgm:pt modelId="{1C440648-447A-47ED-A0B3-253BEDF812C6}" type="pres">
      <dgm:prSet presAssocID="{27669FFD-FEF6-4D7B-9BEE-2D731A4F5F02}" presName="horzThree" presStyleCnt="0"/>
      <dgm:spPr/>
    </dgm:pt>
    <dgm:pt modelId="{245E913A-4BBF-4CC1-A49C-5203C2ACCA50}" type="pres">
      <dgm:prSet presAssocID="{F958A592-4EF6-4452-8AB0-17666FE96E2C}" presName="vertFour" presStyleCnt="0">
        <dgm:presLayoutVars>
          <dgm:chPref val="3"/>
        </dgm:presLayoutVars>
      </dgm:prSet>
      <dgm:spPr/>
    </dgm:pt>
    <dgm:pt modelId="{EF9C7D46-CF35-4712-9048-85E09B813E02}" type="pres">
      <dgm:prSet presAssocID="{F958A592-4EF6-4452-8AB0-17666FE96E2C}" presName="txFour" presStyleLbl="node4" presStyleIdx="3" presStyleCnt="4" custLinFactY="-24949" custLinFactNeighborX="191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F43CD5-D8B5-4F2C-B236-B54DBB3A62A2}" type="pres">
      <dgm:prSet presAssocID="{F958A592-4EF6-4452-8AB0-17666FE96E2C}" presName="horzFour" presStyleCnt="0"/>
      <dgm:spPr/>
    </dgm:pt>
  </dgm:ptLst>
  <dgm:cxnLst>
    <dgm:cxn modelId="{245609F9-95E9-4CFF-A96C-2D923F0F36C9}" type="presOf" srcId="{4B2C5C0F-EC9F-4A98-8BC6-72459D48C2CC}" destId="{FAA5C335-D682-42F8-8777-20EB8497EDF5}" srcOrd="0" destOrd="0" presId="urn:microsoft.com/office/officeart/2005/8/layout/hierarchy4"/>
    <dgm:cxn modelId="{A29599C9-DD1C-4E43-A0D4-AF86363F3B88}" type="presOf" srcId="{06600316-BA49-49A3-937D-86B6478CDCBF}" destId="{C38481F7-E4F5-4D7B-9FB6-D8C3E2F11C56}" srcOrd="0" destOrd="0" presId="urn:microsoft.com/office/officeart/2005/8/layout/hierarchy4"/>
    <dgm:cxn modelId="{D67586E5-8F74-47FB-9438-7C2F15F858EA}" srcId="{68031108-AC3C-4EA7-A888-8C500C88D83B}" destId="{06600316-BA49-49A3-937D-86B6478CDCBF}" srcOrd="0" destOrd="0" parTransId="{DCAD2E0D-82BA-4008-8308-A2EED06C34B0}" sibTransId="{173BA1A3-DAE8-4836-A507-23EBFE0382F6}"/>
    <dgm:cxn modelId="{933846A6-4A4B-4032-BD1A-34A2F016C55A}" type="presOf" srcId="{F958A592-4EF6-4452-8AB0-17666FE96E2C}" destId="{EF9C7D46-CF35-4712-9048-85E09B813E02}" srcOrd="0" destOrd="0" presId="urn:microsoft.com/office/officeart/2005/8/layout/hierarchy4"/>
    <dgm:cxn modelId="{FAFB41D5-FE94-4EF8-8B20-C988B8E6DDCB}" srcId="{BA9BC4A3-F7E1-453A-8E29-FAC5436F24C7}" destId="{48BFEC72-44AA-47F8-971C-87FE67F74227}" srcOrd="0" destOrd="0" parTransId="{CC9415C2-B05C-4147-81FC-528DD9923228}" sibTransId="{C42A0250-DD92-4D23-9D90-230536EB7322}"/>
    <dgm:cxn modelId="{B087015C-88C6-4A0F-9564-28782F097239}" srcId="{48BFEC72-44AA-47F8-971C-87FE67F74227}" destId="{709C3AA9-D3BA-42E0-8093-3E9A4CC6D227}" srcOrd="1" destOrd="0" parTransId="{48F25AB5-BBE9-49D8-9BB7-87EE2E1AC3E9}" sibTransId="{EB9B3452-ABE3-4DCB-874F-546A4FE23972}"/>
    <dgm:cxn modelId="{A6D4DF37-5BBB-4143-BBF2-9C6631ABB2EC}" srcId="{48BFEC72-44AA-47F8-971C-87FE67F74227}" destId="{EF92BA49-26F6-4E09-88C4-3E4B5032DE49}" srcOrd="0" destOrd="0" parTransId="{E09B05EA-60B0-4F9D-808D-4E862A47FD7D}" sibTransId="{002CC5DD-9670-43CB-9399-E2F226447CF8}"/>
    <dgm:cxn modelId="{1AAF8F55-700A-4415-8719-05699BCA624B}" srcId="{27669FFD-FEF6-4D7B-9BEE-2D731A4F5F02}" destId="{F958A592-4EF6-4452-8AB0-17666FE96E2C}" srcOrd="0" destOrd="0" parTransId="{CBAB1E43-40DB-42E1-8398-92DE94A6D75C}" sibTransId="{B6D4841C-7F8F-41F8-BE34-64D2172D8281}"/>
    <dgm:cxn modelId="{3F2CD597-B1B5-4114-8F7B-6B47A43937AF}" type="presOf" srcId="{EF92BA49-26F6-4E09-88C4-3E4B5032DE49}" destId="{EA32E71D-F9A5-416D-A414-53EFB3D521E4}" srcOrd="0" destOrd="0" presId="urn:microsoft.com/office/officeart/2005/8/layout/hierarchy4"/>
    <dgm:cxn modelId="{D473E7B4-D4E3-433F-9304-D1C7ADBA6063}" srcId="{4B2C5C0F-EC9F-4A98-8BC6-72459D48C2CC}" destId="{68031108-AC3C-4EA7-A888-8C500C88D83B}" srcOrd="0" destOrd="0" parTransId="{538E8045-BF63-460C-B145-5283A75F0B57}" sibTransId="{992B3D99-E001-4C15-9F0C-F21FD62DCF4C}"/>
    <dgm:cxn modelId="{AC8B9D4B-980A-49E3-9506-B8076D6E225A}" srcId="{BA9BC4A3-F7E1-453A-8E29-FAC5436F24C7}" destId="{27669FFD-FEF6-4D7B-9BEE-2D731A4F5F02}" srcOrd="1" destOrd="0" parTransId="{F0739FB2-BC6F-4F31-82BF-4827899378E6}" sibTransId="{920056CA-1B4D-4F4D-B695-D2F2CF73F508}"/>
    <dgm:cxn modelId="{907216C5-C78B-40A3-9875-6DF53D6E4CC6}" type="presOf" srcId="{AAECA06C-75A6-48B0-BC04-A3B12079F91B}" destId="{6D6CB8F3-AE6A-45EC-BC51-82AB047EFF8D}" srcOrd="0" destOrd="0" presId="urn:microsoft.com/office/officeart/2005/8/layout/hierarchy4"/>
    <dgm:cxn modelId="{70CFC80E-F5B5-4BEC-A4F7-75602332AC75}" type="presOf" srcId="{48BFEC72-44AA-47F8-971C-87FE67F74227}" destId="{20BC4DAE-5E12-4F97-BC35-B53524FA9B7D}" srcOrd="0" destOrd="0" presId="urn:microsoft.com/office/officeart/2005/8/layout/hierarchy4"/>
    <dgm:cxn modelId="{419DDACC-33E3-4395-8B86-B03BD92B1F97}" srcId="{68031108-AC3C-4EA7-A888-8C500C88D83B}" destId="{BA9BC4A3-F7E1-453A-8E29-FAC5436F24C7}" srcOrd="1" destOrd="0" parTransId="{DBE51027-36EE-4FD4-B720-C1B9B53BC329}" sibTransId="{6812A510-6CC8-4085-A248-750FC219ABB6}"/>
    <dgm:cxn modelId="{D1CDAF12-4F11-48C6-8520-E9A37F45CD72}" type="presOf" srcId="{68031108-AC3C-4EA7-A888-8C500C88D83B}" destId="{F987FE70-A488-487C-9E5C-D3B434BA7FF3}" srcOrd="0" destOrd="0" presId="urn:microsoft.com/office/officeart/2005/8/layout/hierarchy4"/>
    <dgm:cxn modelId="{DA5B139D-A02C-4BB7-BAFD-4017218A8E85}" srcId="{48BFEC72-44AA-47F8-971C-87FE67F74227}" destId="{AAECA06C-75A6-48B0-BC04-A3B12079F91B}" srcOrd="2" destOrd="0" parTransId="{A5D11AC0-E5DB-4464-A16F-0D5645B9A0AE}" sibTransId="{D6122359-97DB-4600-B2DF-86AFA5CA7D21}"/>
    <dgm:cxn modelId="{05A3BDEB-C0FD-46E2-96C2-DD09BCB37011}" type="presOf" srcId="{BA9BC4A3-F7E1-453A-8E29-FAC5436F24C7}" destId="{F3C0ECF6-A50D-459C-8F1D-DEA04A742CFD}" srcOrd="0" destOrd="0" presId="urn:microsoft.com/office/officeart/2005/8/layout/hierarchy4"/>
    <dgm:cxn modelId="{47DCBEAA-4CE4-4C81-8986-E0AD01B427AF}" type="presOf" srcId="{709C3AA9-D3BA-42E0-8093-3E9A4CC6D227}" destId="{3A12457C-DBDD-4A56-ADC0-82BB083D0226}" srcOrd="0" destOrd="0" presId="urn:microsoft.com/office/officeart/2005/8/layout/hierarchy4"/>
    <dgm:cxn modelId="{5F8B3A53-D945-47C5-9D11-9DD6681C2F09}" type="presOf" srcId="{27669FFD-FEF6-4D7B-9BEE-2D731A4F5F02}" destId="{50CCB66A-0EC1-4457-9823-EA622606A2EC}" srcOrd="0" destOrd="0" presId="urn:microsoft.com/office/officeart/2005/8/layout/hierarchy4"/>
    <dgm:cxn modelId="{C52803DB-1199-4737-9BF0-5D5BCC2900A1}" type="presParOf" srcId="{FAA5C335-D682-42F8-8777-20EB8497EDF5}" destId="{ECEBD6DF-BE86-4634-95C5-AA9BE9B6FE54}" srcOrd="0" destOrd="0" presId="urn:microsoft.com/office/officeart/2005/8/layout/hierarchy4"/>
    <dgm:cxn modelId="{EA4E3096-F28C-448A-AC36-5D28E7C07ACB}" type="presParOf" srcId="{ECEBD6DF-BE86-4634-95C5-AA9BE9B6FE54}" destId="{F987FE70-A488-487C-9E5C-D3B434BA7FF3}" srcOrd="0" destOrd="0" presId="urn:microsoft.com/office/officeart/2005/8/layout/hierarchy4"/>
    <dgm:cxn modelId="{90DB0040-4E96-45B0-B1E5-662D74DF6371}" type="presParOf" srcId="{ECEBD6DF-BE86-4634-95C5-AA9BE9B6FE54}" destId="{EDD1B4D5-E797-47C5-8218-38103013CE99}" srcOrd="1" destOrd="0" presId="urn:microsoft.com/office/officeart/2005/8/layout/hierarchy4"/>
    <dgm:cxn modelId="{C4BF3AC3-3713-47E6-B926-F92EA367815F}" type="presParOf" srcId="{ECEBD6DF-BE86-4634-95C5-AA9BE9B6FE54}" destId="{3B5D99FF-9796-4A00-A1E3-8326E6B054A3}" srcOrd="2" destOrd="0" presId="urn:microsoft.com/office/officeart/2005/8/layout/hierarchy4"/>
    <dgm:cxn modelId="{C7CC413A-143A-4D2B-B85C-CA7A2DF61A52}" type="presParOf" srcId="{3B5D99FF-9796-4A00-A1E3-8326E6B054A3}" destId="{D25ADBDE-6725-45AA-A02D-449AF76D740C}" srcOrd="0" destOrd="0" presId="urn:microsoft.com/office/officeart/2005/8/layout/hierarchy4"/>
    <dgm:cxn modelId="{6FD85460-C176-4C6E-84CE-7ACD9B990348}" type="presParOf" srcId="{D25ADBDE-6725-45AA-A02D-449AF76D740C}" destId="{C38481F7-E4F5-4D7B-9FB6-D8C3E2F11C56}" srcOrd="0" destOrd="0" presId="urn:microsoft.com/office/officeart/2005/8/layout/hierarchy4"/>
    <dgm:cxn modelId="{22C17751-48AF-4CDF-BAF5-9204182B1E44}" type="presParOf" srcId="{D25ADBDE-6725-45AA-A02D-449AF76D740C}" destId="{109F69FC-4ED7-43F2-8056-DBA1043A5A07}" srcOrd="1" destOrd="0" presId="urn:microsoft.com/office/officeart/2005/8/layout/hierarchy4"/>
    <dgm:cxn modelId="{39B8C80D-E9C7-493A-B7E2-A483CFF5C308}" type="presParOf" srcId="{3B5D99FF-9796-4A00-A1E3-8326E6B054A3}" destId="{1CA7319C-68AA-445E-8193-16171EB01E24}" srcOrd="1" destOrd="0" presId="urn:microsoft.com/office/officeart/2005/8/layout/hierarchy4"/>
    <dgm:cxn modelId="{0E900EEA-1410-4308-92FF-7B0627CA8F08}" type="presParOf" srcId="{3B5D99FF-9796-4A00-A1E3-8326E6B054A3}" destId="{DBC038F9-DA0B-4129-A270-E7C24559323B}" srcOrd="2" destOrd="0" presId="urn:microsoft.com/office/officeart/2005/8/layout/hierarchy4"/>
    <dgm:cxn modelId="{99B653A9-CA8B-4CE8-A1CF-FBA99A676862}" type="presParOf" srcId="{DBC038F9-DA0B-4129-A270-E7C24559323B}" destId="{F3C0ECF6-A50D-459C-8F1D-DEA04A742CFD}" srcOrd="0" destOrd="0" presId="urn:microsoft.com/office/officeart/2005/8/layout/hierarchy4"/>
    <dgm:cxn modelId="{C03C7C5B-24A3-4BC5-AD21-232AB2A00505}" type="presParOf" srcId="{DBC038F9-DA0B-4129-A270-E7C24559323B}" destId="{96EF4DB4-ECFF-4AE8-8257-3AFF0109559E}" srcOrd="1" destOrd="0" presId="urn:microsoft.com/office/officeart/2005/8/layout/hierarchy4"/>
    <dgm:cxn modelId="{D010E27A-9750-44D7-8677-F88890E230D4}" type="presParOf" srcId="{DBC038F9-DA0B-4129-A270-E7C24559323B}" destId="{259D1184-E539-4A11-98A1-F7B0905AA036}" srcOrd="2" destOrd="0" presId="urn:microsoft.com/office/officeart/2005/8/layout/hierarchy4"/>
    <dgm:cxn modelId="{438936AD-6153-46A6-91C1-C188F45A8031}" type="presParOf" srcId="{259D1184-E539-4A11-98A1-F7B0905AA036}" destId="{6B1EE12A-D1E1-48FF-BB88-191E33714E73}" srcOrd="0" destOrd="0" presId="urn:microsoft.com/office/officeart/2005/8/layout/hierarchy4"/>
    <dgm:cxn modelId="{82F108B3-9164-445C-B51A-3D2086DDAAAD}" type="presParOf" srcId="{6B1EE12A-D1E1-48FF-BB88-191E33714E73}" destId="{20BC4DAE-5E12-4F97-BC35-B53524FA9B7D}" srcOrd="0" destOrd="0" presId="urn:microsoft.com/office/officeart/2005/8/layout/hierarchy4"/>
    <dgm:cxn modelId="{D71E8812-4AFD-4186-9E85-D96A821C4D11}" type="presParOf" srcId="{6B1EE12A-D1E1-48FF-BB88-191E33714E73}" destId="{8FA53FAE-D502-4105-B6AE-7992E73AB8A1}" srcOrd="1" destOrd="0" presId="urn:microsoft.com/office/officeart/2005/8/layout/hierarchy4"/>
    <dgm:cxn modelId="{3F0CF12A-7A48-463F-B04D-E77988F5A9DB}" type="presParOf" srcId="{6B1EE12A-D1E1-48FF-BB88-191E33714E73}" destId="{8197EB96-99A9-4168-A8A3-56F82C1AC3F3}" srcOrd="2" destOrd="0" presId="urn:microsoft.com/office/officeart/2005/8/layout/hierarchy4"/>
    <dgm:cxn modelId="{8DC71266-C185-4308-B48E-093F25F28C07}" type="presParOf" srcId="{8197EB96-99A9-4168-A8A3-56F82C1AC3F3}" destId="{0C811AB1-4D71-41F5-9EE4-9531BEFA1A7C}" srcOrd="0" destOrd="0" presId="urn:microsoft.com/office/officeart/2005/8/layout/hierarchy4"/>
    <dgm:cxn modelId="{3EA0ADF6-1308-4B79-BE54-F83BF3BCC5F2}" type="presParOf" srcId="{0C811AB1-4D71-41F5-9EE4-9531BEFA1A7C}" destId="{EA32E71D-F9A5-416D-A414-53EFB3D521E4}" srcOrd="0" destOrd="0" presId="urn:microsoft.com/office/officeart/2005/8/layout/hierarchy4"/>
    <dgm:cxn modelId="{69F2D770-0E25-4D4A-A6A1-49438E1A37E9}" type="presParOf" srcId="{0C811AB1-4D71-41F5-9EE4-9531BEFA1A7C}" destId="{74566B44-71F6-4AFC-A4C4-614746329630}" srcOrd="1" destOrd="0" presId="urn:microsoft.com/office/officeart/2005/8/layout/hierarchy4"/>
    <dgm:cxn modelId="{6394C0F1-CF77-4FFF-AE22-5B86354C8E77}" type="presParOf" srcId="{8197EB96-99A9-4168-A8A3-56F82C1AC3F3}" destId="{85348046-1A58-4708-A531-DF6BB369AC1F}" srcOrd="1" destOrd="0" presId="urn:microsoft.com/office/officeart/2005/8/layout/hierarchy4"/>
    <dgm:cxn modelId="{DAF2E939-E884-4DBC-83E4-90006AA2DA88}" type="presParOf" srcId="{8197EB96-99A9-4168-A8A3-56F82C1AC3F3}" destId="{DBC369FA-B105-4956-9CDC-298414689962}" srcOrd="2" destOrd="0" presId="urn:microsoft.com/office/officeart/2005/8/layout/hierarchy4"/>
    <dgm:cxn modelId="{B748590E-3CAA-4AA5-8F17-5C65360AA5BF}" type="presParOf" srcId="{DBC369FA-B105-4956-9CDC-298414689962}" destId="{3A12457C-DBDD-4A56-ADC0-82BB083D0226}" srcOrd="0" destOrd="0" presId="urn:microsoft.com/office/officeart/2005/8/layout/hierarchy4"/>
    <dgm:cxn modelId="{0700B5A7-329E-4F6D-A820-07C37B00FDAF}" type="presParOf" srcId="{DBC369FA-B105-4956-9CDC-298414689962}" destId="{0187317B-1602-41D9-830E-00843E9E1AD7}" srcOrd="1" destOrd="0" presId="urn:microsoft.com/office/officeart/2005/8/layout/hierarchy4"/>
    <dgm:cxn modelId="{8837C916-A2BD-4AD7-9885-30006F5BA2AF}" type="presParOf" srcId="{8197EB96-99A9-4168-A8A3-56F82C1AC3F3}" destId="{48022B16-289C-4F27-B38A-9270876A6888}" srcOrd="3" destOrd="0" presId="urn:microsoft.com/office/officeart/2005/8/layout/hierarchy4"/>
    <dgm:cxn modelId="{6A808AD5-5A03-4A4D-963D-B089F3BFBC07}" type="presParOf" srcId="{8197EB96-99A9-4168-A8A3-56F82C1AC3F3}" destId="{B95B17DD-93B0-4494-BAAC-0CA7022DE993}" srcOrd="4" destOrd="0" presId="urn:microsoft.com/office/officeart/2005/8/layout/hierarchy4"/>
    <dgm:cxn modelId="{05C449AF-9AD5-4852-B627-D826047789C3}" type="presParOf" srcId="{B95B17DD-93B0-4494-BAAC-0CA7022DE993}" destId="{6D6CB8F3-AE6A-45EC-BC51-82AB047EFF8D}" srcOrd="0" destOrd="0" presId="urn:microsoft.com/office/officeart/2005/8/layout/hierarchy4"/>
    <dgm:cxn modelId="{AF848FC0-226E-4ACD-B711-121F417BB04A}" type="presParOf" srcId="{B95B17DD-93B0-4494-BAAC-0CA7022DE993}" destId="{213FA651-425D-4B47-8F89-1DDDCFAB470D}" srcOrd="1" destOrd="0" presId="urn:microsoft.com/office/officeart/2005/8/layout/hierarchy4"/>
    <dgm:cxn modelId="{2AC2ED25-480B-47E5-8520-C7E46F7D9840}" type="presParOf" srcId="{259D1184-E539-4A11-98A1-F7B0905AA036}" destId="{F154EB29-1902-4359-9442-84BE59083F23}" srcOrd="1" destOrd="0" presId="urn:microsoft.com/office/officeart/2005/8/layout/hierarchy4"/>
    <dgm:cxn modelId="{77EDA142-BC8E-47FC-87D3-AFC619E8387A}" type="presParOf" srcId="{259D1184-E539-4A11-98A1-F7B0905AA036}" destId="{5E0C58B6-A3C0-49C4-95C6-ED6F91C2D4DA}" srcOrd="2" destOrd="0" presId="urn:microsoft.com/office/officeart/2005/8/layout/hierarchy4"/>
    <dgm:cxn modelId="{667D5CC1-A62C-4E85-9543-50220F77DCFF}" type="presParOf" srcId="{5E0C58B6-A3C0-49C4-95C6-ED6F91C2D4DA}" destId="{50CCB66A-0EC1-4457-9823-EA622606A2EC}" srcOrd="0" destOrd="0" presId="urn:microsoft.com/office/officeart/2005/8/layout/hierarchy4"/>
    <dgm:cxn modelId="{C2ADF379-FA9A-4D3A-8DC7-24317B664E53}" type="presParOf" srcId="{5E0C58B6-A3C0-49C4-95C6-ED6F91C2D4DA}" destId="{9C77CF79-7EA6-4FE8-BD81-83EEDB8B8CCA}" srcOrd="1" destOrd="0" presId="urn:microsoft.com/office/officeart/2005/8/layout/hierarchy4"/>
    <dgm:cxn modelId="{A27CF617-4B72-4D14-8EE1-22C2D3D6BF78}" type="presParOf" srcId="{5E0C58B6-A3C0-49C4-95C6-ED6F91C2D4DA}" destId="{1C440648-447A-47ED-A0B3-253BEDF812C6}" srcOrd="2" destOrd="0" presId="urn:microsoft.com/office/officeart/2005/8/layout/hierarchy4"/>
    <dgm:cxn modelId="{99176AFC-E370-41C5-A011-F3EE9C5FF186}" type="presParOf" srcId="{1C440648-447A-47ED-A0B3-253BEDF812C6}" destId="{245E913A-4BBF-4CC1-A49C-5203C2ACCA50}" srcOrd="0" destOrd="0" presId="urn:microsoft.com/office/officeart/2005/8/layout/hierarchy4"/>
    <dgm:cxn modelId="{2028D80E-7099-4B37-94E8-6DA127893D25}" type="presParOf" srcId="{245E913A-4BBF-4CC1-A49C-5203C2ACCA50}" destId="{EF9C7D46-CF35-4712-9048-85E09B813E02}" srcOrd="0" destOrd="0" presId="urn:microsoft.com/office/officeart/2005/8/layout/hierarchy4"/>
    <dgm:cxn modelId="{826CD2EE-7C99-4D8E-A4A8-201C64854866}" type="presParOf" srcId="{245E913A-4BBF-4CC1-A49C-5203C2ACCA50}" destId="{40F43CD5-D8B5-4F2C-B236-B54DBB3A62A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3061-47D5-4B2D-B42E-8337DE56CF40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E5805-C820-4327-ADAB-13541F992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013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F3664-311A-4E7F-9FE2-8264FD1B50D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8A29D-CBBB-4CA3-ACC9-3132E04522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61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1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97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86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17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793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8A29D-CBBB-4CA3-ACC9-3132E04522F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3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39531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418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4538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23648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75433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18947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86474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10576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8539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13644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5612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C336-5DA8-4777-9812-DC3E09CF42C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F919-A201-443C-8579-00204533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89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Convergência de Normas do IIA na CGE-MG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73502"/>
          </a:xfrm>
        </p:spPr>
        <p:txBody>
          <a:bodyPr>
            <a:normAutofit/>
          </a:bodyPr>
          <a:lstStyle/>
          <a:p>
            <a:endParaRPr lang="pt-BR" dirty="0"/>
          </a:p>
          <a:p>
            <a:pPr>
              <a:spcBef>
                <a:spcPts val="0"/>
              </a:spcBef>
            </a:pP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Informações sobre o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preenchimento da autoavaliação da CGE</a:t>
            </a:r>
          </a:p>
          <a:p>
            <a:pPr>
              <a:spcBef>
                <a:spcPts val="0"/>
              </a:spcBef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</a:pPr>
            <a:endParaRPr lang="pt-BR" sz="2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Mar/2016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57657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5514" y="678276"/>
            <a:ext cx="5900803" cy="91253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pt-BR" sz="4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Competências Técnicas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9314"/>
            <a:ext cx="10515600" cy="4930756"/>
          </a:xfrm>
        </p:spPr>
        <p:txBody>
          <a:bodyPr>
            <a:normAutofit/>
          </a:bodyPr>
          <a:lstStyle/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São as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competências específicas </a:t>
            </a:r>
            <a:r>
              <a:rPr lang="pt-BR" dirty="0">
                <a:latin typeface="+mj-lt"/>
              </a:rPr>
              <a:t>requeridas aos servidores e gestores, vinculadas às atividades do órgão/entidade e diretamente relacionadas com as unidades, cargos e/ou funções.</a:t>
            </a:r>
          </a:p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As competências técnicas serão utilizadas pela CGE para: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Elaboração do Código de Ética específico do Auditor;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Avaliação de Desempenho específica para a função;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Elaboração de normativo contendo as competências necessárias para cada nível da carreira de auditor interno;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Processos seletivos de novos auditores;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Ações de </a:t>
            </a:r>
            <a:r>
              <a:rPr lang="pt-BR" sz="1800" dirty="0" smtClean="0">
                <a:latin typeface="+mj-lt"/>
              </a:rPr>
              <a:t>desenvolvimento </a:t>
            </a:r>
            <a:r>
              <a:rPr lang="pt-BR" sz="1800" dirty="0">
                <a:latin typeface="+mj-lt"/>
              </a:rPr>
              <a:t>para servidores que exercem a função;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Valorização do servidor no exercício de sua função;</a:t>
            </a:r>
          </a:p>
          <a:p>
            <a:pPr marL="908050" lvl="2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Auto desenvolvimento. </a:t>
            </a:r>
          </a:p>
        </p:txBody>
      </p:sp>
    </p:spTree>
    <p:extLst>
      <p:ext uri="{BB962C8B-B14F-4D97-AF65-F5344CB8AC3E}">
        <p14:creationId xmlns:p14="http://schemas.microsoft.com/office/powerpoint/2010/main" val="41369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27100"/>
            <a:ext cx="10515600" cy="49705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São </a:t>
            </a:r>
            <a:r>
              <a:rPr lang="pt-BR" sz="24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as </a:t>
            </a:r>
            <a:r>
              <a:rPr lang="pt-BR" sz="24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competências específicas </a:t>
            </a:r>
            <a:r>
              <a:rPr lang="pt-BR" sz="24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requeridas aos servidores e gestores, vinculadas às atividades do órgão/entidade e diretamente relacionadas com as </a:t>
            </a:r>
            <a:r>
              <a:rPr lang="pt-BR" sz="2400" b="1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unidades, cargos e/ou </a:t>
            </a:r>
            <a:r>
              <a:rPr lang="pt-BR" sz="2400" b="1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funções.</a:t>
            </a:r>
          </a:p>
          <a:p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As </a:t>
            </a:r>
            <a:r>
              <a:rPr lang="pt-BR" sz="24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competências técnicas 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serão utilizadas pela CGE para</a:t>
            </a:r>
            <a:r>
              <a:rPr lang="pt-BR" sz="24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Elaboração do Código de Ética específico do Auditor;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Avaliação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de Desempenho específica para a função;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Elaboração de normativo contendo as competências necessárias para cada nível da carreira de auditor interno;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Processos 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seletivos de novos auditores;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Ações 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de Desenvolvimento para servidores que exercem a função;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Valorização 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do servidor no exercício de sua função;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Auto 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desenvolvimento.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8299823" y="1609672"/>
            <a:ext cx="3810472" cy="2290115"/>
          </a:xfrm>
          <a:prstGeom prst="rect">
            <a:avLst/>
          </a:prstGeom>
          <a:effectLst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+mj-lt"/>
              </a:rPr>
              <a:t>Ações que estão sendo desenvolvidas pela CGE, conforme orientações do trabalho de autoavaliação realizado junto ao Banco Mundial</a:t>
            </a:r>
            <a:endParaRPr lang="pt-BR" sz="20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 flipH="1">
            <a:off x="838200" y="2580361"/>
            <a:ext cx="517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0" dirty="0" smtClean="0">
                <a:solidFill>
                  <a:srgbClr val="C00000"/>
                </a:solidFill>
              </a:rPr>
              <a:t>{</a:t>
            </a:r>
            <a:endParaRPr lang="pt-BR" sz="14400" dirty="0">
              <a:solidFill>
                <a:srgbClr val="C00000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155514" y="678276"/>
            <a:ext cx="5900803" cy="91253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pt-BR" sz="4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Competências Técnicas</a:t>
            </a:r>
          </a:p>
        </p:txBody>
      </p:sp>
    </p:spTree>
    <p:extLst>
      <p:ext uri="{BB962C8B-B14F-4D97-AF65-F5344CB8AC3E}">
        <p14:creationId xmlns:p14="http://schemas.microsoft.com/office/powerpoint/2010/main" val="84094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543099"/>
              </p:ext>
            </p:extLst>
          </p:nvPr>
        </p:nvGraphicFramePr>
        <p:xfrm>
          <a:off x="303379" y="795130"/>
          <a:ext cx="11570569" cy="594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719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286" y="365125"/>
            <a:ext cx="2349953" cy="6013904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Exemplo de competência técnica construída: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b="2193"/>
          <a:stretch/>
        </p:blipFill>
        <p:spPr>
          <a:xfrm>
            <a:off x="2585585" y="760322"/>
            <a:ext cx="9606415" cy="578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563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Elaboração de Resolução Conjunta (CGE/SEPLAG) definindo a metodologia de avaliação de desempenho dos auditores setoriais e seccionais, englobando as competências técnicas;</a:t>
            </a:r>
          </a:p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Construção das trilhas de desenvolvimento das competências técnicas;</a:t>
            </a:r>
          </a:p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Elaboração do Código de Ética para a carreira do auditor;</a:t>
            </a:r>
          </a:p>
          <a:p>
            <a:pPr marL="450850" lvl="1" indent="-342900">
              <a:spcBef>
                <a:spcPts val="1200"/>
              </a:spcBef>
            </a:pPr>
            <a:r>
              <a:rPr lang="pt-BR" dirty="0">
                <a:latin typeface="+mj-lt"/>
              </a:rPr>
              <a:t>Publicação de normativo contendo as competências necessárias para cada nível da carreira de auditor interno.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55514" y="678276"/>
            <a:ext cx="5900803" cy="91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pt-BR" sz="4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Próximos Passos</a:t>
            </a:r>
            <a:endParaRPr lang="pt-BR" sz="4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420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965370" y="1773798"/>
            <a:ext cx="5755263" cy="18293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2600" y="611100"/>
            <a:ext cx="4943880" cy="88892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Contextualização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2722" y="1773798"/>
            <a:ext cx="11427912" cy="4807692"/>
          </a:xfrm>
        </p:spPr>
        <p:txBody>
          <a:bodyPr numCol="2" spcCol="432000"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Grupo de Trabalho (GT) constituído na 16ª Reunião Técnica do CONACI, realizada em 11 de setembro de 2015 em Belo </a:t>
            </a:r>
            <a:r>
              <a:rPr lang="pt-BR" dirty="0" smtClean="0">
                <a:latin typeface="+mj-lt"/>
              </a:rPr>
              <a:t>Horizonte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dirty="0" smtClean="0">
              <a:latin typeface="+mj-lt"/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Membros do GT:</a:t>
            </a:r>
            <a:endParaRPr lang="pt-BR" dirty="0">
              <a:latin typeface="+mj-lt"/>
            </a:endParaRPr>
          </a:p>
          <a:p>
            <a:pPr marL="1879600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CGE/MG</a:t>
            </a:r>
          </a:p>
          <a:p>
            <a:pPr marL="1879600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SECONT/ES</a:t>
            </a:r>
          </a:p>
          <a:p>
            <a:pPr marL="1879600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CGU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2200" dirty="0" smtClean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2200" dirty="0" smtClean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dirty="0" smtClean="0">
                <a:latin typeface="+mj-lt"/>
              </a:rPr>
              <a:t>Missão do GT: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i="1" dirty="0" smtClean="0">
                <a:latin typeface="+mj-lt"/>
              </a:rPr>
              <a:t>Consolidar </a:t>
            </a:r>
            <a:r>
              <a:rPr lang="pt-BR" sz="2000" i="1" dirty="0">
                <a:latin typeface="+mj-lt"/>
              </a:rPr>
              <a:t>um instrumento </a:t>
            </a:r>
            <a:r>
              <a:rPr lang="pt-BR" sz="2000" i="1" dirty="0" smtClean="0">
                <a:latin typeface="+mj-lt"/>
              </a:rPr>
              <a:t>replicável para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i="1" dirty="0" smtClean="0">
                <a:latin typeface="+mj-lt"/>
              </a:rPr>
              <a:t>autoavaliação </a:t>
            </a:r>
            <a:r>
              <a:rPr lang="pt-BR" sz="2000" i="1" dirty="0">
                <a:latin typeface="+mj-lt"/>
              </a:rPr>
              <a:t>de convergência de normas dos órgãos de controle interno em relação às normas do </a:t>
            </a:r>
            <a:r>
              <a:rPr lang="pt-BR" sz="2000" i="1" dirty="0" err="1">
                <a:latin typeface="+mj-lt"/>
              </a:rPr>
              <a:t>Institute</a:t>
            </a:r>
            <a:r>
              <a:rPr lang="pt-BR" sz="2000" i="1" dirty="0">
                <a:latin typeface="+mj-lt"/>
              </a:rPr>
              <a:t> </a:t>
            </a:r>
            <a:r>
              <a:rPr lang="pt-BR" sz="2000" i="1" dirty="0" err="1">
                <a:latin typeface="+mj-lt"/>
              </a:rPr>
              <a:t>of</a:t>
            </a:r>
            <a:r>
              <a:rPr lang="pt-BR" sz="2000" i="1" dirty="0">
                <a:latin typeface="+mj-lt"/>
              </a:rPr>
              <a:t> </a:t>
            </a:r>
            <a:r>
              <a:rPr lang="pt-BR" sz="2000" i="1" dirty="0" err="1">
                <a:latin typeface="+mj-lt"/>
              </a:rPr>
              <a:t>Internal</a:t>
            </a:r>
            <a:r>
              <a:rPr lang="pt-BR" sz="2000" i="1" dirty="0">
                <a:latin typeface="+mj-lt"/>
              </a:rPr>
              <a:t> </a:t>
            </a:r>
            <a:r>
              <a:rPr lang="pt-BR" sz="2000" i="1" dirty="0" err="1">
                <a:latin typeface="+mj-lt"/>
              </a:rPr>
              <a:t>Auditors</a:t>
            </a:r>
            <a:r>
              <a:rPr lang="pt-BR" sz="2000" i="1" dirty="0">
                <a:latin typeface="+mj-lt"/>
              </a:rPr>
              <a:t> (IIA</a:t>
            </a:r>
            <a:r>
              <a:rPr lang="pt-BR" sz="2000" i="1" dirty="0" smtClean="0">
                <a:latin typeface="+mj-lt"/>
              </a:rPr>
              <a:t>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sz="2000" i="1" dirty="0" smtClean="0">
              <a:latin typeface="+mj-lt"/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Produtos iniciais:</a:t>
            </a:r>
          </a:p>
          <a:p>
            <a:pPr marL="538163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000" dirty="0">
                <a:latin typeface="+mj-lt"/>
              </a:rPr>
              <a:t>Proposta de ferramenta de avaliação (CGU</a:t>
            </a:r>
            <a:r>
              <a:rPr lang="pt-BR" sz="2000" dirty="0" smtClean="0">
                <a:latin typeface="+mj-lt"/>
              </a:rPr>
              <a:t>) - OK</a:t>
            </a:r>
            <a:endParaRPr lang="pt-BR" sz="2000" dirty="0">
              <a:latin typeface="+mj-lt"/>
            </a:endParaRPr>
          </a:p>
          <a:p>
            <a:pPr marL="538163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000" dirty="0">
                <a:latin typeface="+mj-lt"/>
              </a:rPr>
              <a:t>Preenchimento de autoavaliação (CGE</a:t>
            </a:r>
            <a:r>
              <a:rPr lang="pt-BR" sz="2000" dirty="0" smtClean="0">
                <a:latin typeface="+mj-lt"/>
              </a:rPr>
              <a:t>) – Em andamento</a:t>
            </a:r>
            <a:endParaRPr lang="pt-BR" sz="2000" dirty="0">
              <a:latin typeface="+mj-lt"/>
            </a:endParaRPr>
          </a:p>
          <a:p>
            <a:pPr marL="538163" lvl="5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000" dirty="0">
                <a:latin typeface="+mj-lt"/>
              </a:rPr>
              <a:t>Relatório de acompanhamento da avaliação (CGE</a:t>
            </a:r>
            <a:r>
              <a:rPr lang="pt-BR" sz="2000" dirty="0" smtClean="0">
                <a:latin typeface="+mj-lt"/>
              </a:rPr>
              <a:t>) – OK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536422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64387" y="703328"/>
            <a:ext cx="5863225" cy="8499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Etapas da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3532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pt-BR" sz="2400" dirty="0" smtClean="0">
                <a:latin typeface="+mj-lt"/>
              </a:rPr>
              <a:t>Reunião de alinhamento com </a:t>
            </a:r>
            <a:r>
              <a:rPr lang="pt-BR" sz="2400" dirty="0">
                <a:latin typeface="+mj-lt"/>
              </a:rPr>
              <a:t>o chefe da Subcontroladoria de Auditoria da </a:t>
            </a:r>
            <a:r>
              <a:rPr lang="pt-BR" sz="2400" dirty="0" smtClean="0">
                <a:latin typeface="+mj-lt"/>
              </a:rPr>
              <a:t>CGE;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pt-BR" sz="2400" dirty="0" smtClean="0">
                <a:latin typeface="+mj-lt"/>
              </a:rPr>
              <a:t>Composição </a:t>
            </a:r>
            <a:r>
              <a:rPr lang="pt-BR" sz="2400" dirty="0">
                <a:latin typeface="+mj-lt"/>
              </a:rPr>
              <a:t>do GT </a:t>
            </a:r>
            <a:r>
              <a:rPr lang="pt-BR" sz="2400" dirty="0" smtClean="0">
                <a:latin typeface="+mj-lt"/>
              </a:rPr>
              <a:t>interno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(membros da Assessoria Técnica do Gabinete e da SCG);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pt-BR" sz="2400" dirty="0" smtClean="0">
                <a:latin typeface="+mj-lt"/>
              </a:rPr>
              <a:t>Reunião de alinhamento e </a:t>
            </a:r>
            <a:r>
              <a:rPr lang="pt-BR" sz="2400" dirty="0">
                <a:latin typeface="+mj-lt"/>
              </a:rPr>
              <a:t>planejamento do GT interno;</a:t>
            </a:r>
          </a:p>
          <a:p>
            <a:pPr marL="457200" lvl="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pt-BR" sz="2400" dirty="0" smtClean="0">
                <a:latin typeface="+mj-lt"/>
              </a:rPr>
              <a:t>Análise da </a:t>
            </a:r>
            <a:r>
              <a:rPr lang="pt-BR" sz="2400" dirty="0">
                <a:latin typeface="+mj-lt"/>
              </a:rPr>
              <a:t>ferramenta de avaliação de convergência (apropriação e propostas de alteração</a:t>
            </a:r>
            <a:r>
              <a:rPr lang="pt-BR" sz="2400" dirty="0" smtClean="0">
                <a:latin typeface="+mj-lt"/>
              </a:rPr>
              <a:t>);</a:t>
            </a:r>
            <a:endParaRPr lang="pt-BR" sz="2400" dirty="0">
              <a:latin typeface="+mj-lt"/>
            </a:endParaRPr>
          </a:p>
          <a:p>
            <a:pPr marL="457200" lvl="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pt-BR" sz="2400" dirty="0">
                <a:latin typeface="+mj-lt"/>
              </a:rPr>
              <a:t>Exercício de preenchimento (divisão do trabalho entre o GT interno e acompanhamento</a:t>
            </a:r>
            <a:r>
              <a:rPr lang="pt-BR" sz="2400" dirty="0" smtClean="0">
                <a:latin typeface="+mj-lt"/>
              </a:rPr>
              <a:t>);</a:t>
            </a:r>
            <a:endParaRPr lang="pt-BR" sz="2400" dirty="0">
              <a:latin typeface="+mj-lt"/>
            </a:endParaRPr>
          </a:p>
          <a:p>
            <a:pPr marL="457200" lvl="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pt-BR" sz="2400" dirty="0">
                <a:latin typeface="+mj-lt"/>
              </a:rPr>
              <a:t>Discussão e validação do preenchimento pelos gestores (em andamento).</a:t>
            </a:r>
          </a:p>
        </p:txBody>
      </p:sp>
    </p:spTree>
    <p:extLst>
      <p:ext uri="{BB962C8B-B14F-4D97-AF65-F5344CB8AC3E}">
        <p14:creationId xmlns:p14="http://schemas.microsoft.com/office/powerpoint/2010/main" val="1683395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pt-BR" sz="2400" dirty="0">
                <a:latin typeface="+mj-lt"/>
              </a:rPr>
              <a:t>A ferramenta proposta pela CGU </a:t>
            </a:r>
            <a:r>
              <a:rPr lang="pt-BR" sz="2400" u="sng" dirty="0">
                <a:latin typeface="+mj-lt"/>
              </a:rPr>
              <a:t>atendeu</a:t>
            </a:r>
            <a:r>
              <a:rPr lang="pt-BR" sz="2400" dirty="0">
                <a:latin typeface="+mj-lt"/>
              </a:rPr>
              <a:t> satisfatoriamente o propósito de organizar a avaliação da convergência da CGE/MG às normas do </a:t>
            </a:r>
            <a:r>
              <a:rPr lang="pt-BR" sz="2400" dirty="0" smtClean="0">
                <a:latin typeface="+mj-lt"/>
              </a:rPr>
              <a:t>IIA.</a:t>
            </a:r>
          </a:p>
          <a:p>
            <a:pPr marL="450850" indent="-342900">
              <a:lnSpc>
                <a:spcPct val="100000"/>
              </a:lnSpc>
              <a:spcBef>
                <a:spcPts val="1200"/>
              </a:spcBef>
            </a:pPr>
            <a:r>
              <a:rPr lang="pt-BR" sz="2000" dirty="0" smtClean="0">
                <a:latin typeface="+mj-lt"/>
              </a:rPr>
              <a:t>A </a:t>
            </a:r>
            <a:r>
              <a:rPr lang="pt-BR" sz="2000" dirty="0">
                <a:latin typeface="+mj-lt"/>
              </a:rPr>
              <a:t>organização das abas facilitou a localização das normas e demais postulados (como os princípios e a definição de auditoria) nas referências documentais disponíveis no site do IIA-Brasil; </a:t>
            </a:r>
          </a:p>
          <a:p>
            <a:pPr marL="450850" lvl="1" indent="-342900">
              <a:lnSpc>
                <a:spcPct val="100000"/>
              </a:lnSpc>
              <a:spcBef>
                <a:spcPts val="1200"/>
              </a:spcBef>
            </a:pPr>
            <a:r>
              <a:rPr lang="pt-BR" sz="2000" dirty="0">
                <a:latin typeface="+mj-lt"/>
              </a:rPr>
              <a:t>As orientações de preenchimento na própria planilha trazem todas as explicações necessárias à compreensão do princípio ou norma, demandando pouca consulta aos documentos originais;</a:t>
            </a:r>
          </a:p>
          <a:p>
            <a:pPr marL="450850" lvl="1" indent="-342900">
              <a:lnSpc>
                <a:spcPct val="100000"/>
              </a:lnSpc>
              <a:spcBef>
                <a:spcPts val="1200"/>
              </a:spcBef>
            </a:pPr>
            <a:r>
              <a:rPr lang="pt-BR" sz="2000" dirty="0">
                <a:latin typeface="+mj-lt"/>
              </a:rPr>
              <a:t>A navegação pelas abas da planilha é autoexplicativa; </a:t>
            </a:r>
          </a:p>
          <a:p>
            <a:pPr marL="450850" lvl="1" indent="-342900">
              <a:lnSpc>
                <a:spcPct val="100000"/>
              </a:lnSpc>
              <a:spcBef>
                <a:spcPts val="1200"/>
              </a:spcBef>
            </a:pPr>
            <a:r>
              <a:rPr lang="pt-BR" sz="2000" dirty="0">
                <a:latin typeface="+mj-lt"/>
              </a:rPr>
              <a:t>O preenchimento é intuitivo e já consolida os resultados automaticamente nas abas de painéis, permitindo uma análise visual da maturidade do órgão em relação à convergência às normas.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730412" y="553014"/>
            <a:ext cx="6731175" cy="112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Ferramenta de 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53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74920"/>
            <a:ext cx="10406743" cy="4351338"/>
          </a:xfrm>
        </p:spPr>
        <p:txBody>
          <a:bodyPr>
            <a:normAutofit lnSpcReduction="10000"/>
          </a:bodyPr>
          <a:lstStyle/>
          <a:p>
            <a:pPr marL="450850" lvl="1" indent="-342900">
              <a:lnSpc>
                <a:spcPct val="100000"/>
              </a:lnSpc>
              <a:spcBef>
                <a:spcPts val="1200"/>
              </a:spcBef>
            </a:pPr>
            <a:r>
              <a:rPr lang="pt-BR" sz="2000" b="1" dirty="0">
                <a:latin typeface="+mj-lt"/>
              </a:rPr>
              <a:t>Complemento de </a:t>
            </a:r>
            <a:r>
              <a:rPr lang="pt-BR" sz="2000" b="1" dirty="0" smtClean="0">
                <a:latin typeface="+mj-lt"/>
              </a:rPr>
              <a:t>texto:</a:t>
            </a:r>
            <a:r>
              <a:rPr lang="pt-BR" sz="2000" dirty="0" smtClean="0">
                <a:latin typeface="+mj-lt"/>
              </a:rPr>
              <a:t> criação </a:t>
            </a:r>
            <a:r>
              <a:rPr lang="pt-BR" sz="2000" dirty="0">
                <a:latin typeface="+mj-lt"/>
              </a:rPr>
              <a:t>de </a:t>
            </a:r>
            <a:r>
              <a:rPr lang="pt-BR" sz="2000" i="1" dirty="0">
                <a:latin typeface="+mj-lt"/>
              </a:rPr>
              <a:t>Word</a:t>
            </a:r>
            <a:r>
              <a:rPr lang="pt-BR" sz="2000" dirty="0">
                <a:latin typeface="+mj-lt"/>
              </a:rPr>
              <a:t> anexo para discorrer abertamente sobre os princípios, definição de auditoria e itens do código de ética | no </a:t>
            </a:r>
            <a:r>
              <a:rPr lang="pt-BR" sz="2000" i="1" dirty="0" smtClean="0">
                <a:latin typeface="+mj-lt"/>
              </a:rPr>
              <a:t>Excel,</a:t>
            </a:r>
            <a:r>
              <a:rPr lang="pt-BR" sz="2000" dirty="0" smtClean="0">
                <a:latin typeface="+mj-lt"/>
              </a:rPr>
              <a:t> </a:t>
            </a:r>
            <a:r>
              <a:rPr lang="pt-BR" sz="2000" dirty="0">
                <a:latin typeface="+mj-lt"/>
              </a:rPr>
              <a:t>somente as classificações de cada aba para preenchimento dos resultados gráficos no Painel I – GERAL;</a:t>
            </a:r>
          </a:p>
          <a:p>
            <a:pPr marL="450850" lvl="1" indent="-342900">
              <a:lnSpc>
                <a:spcPct val="110000"/>
              </a:lnSpc>
              <a:spcBef>
                <a:spcPts val="1200"/>
              </a:spcBef>
            </a:pPr>
            <a:r>
              <a:rPr lang="pt-BR" sz="2000" b="1" dirty="0">
                <a:latin typeface="+mj-lt"/>
              </a:rPr>
              <a:t>Renomeação e criação de novas </a:t>
            </a:r>
            <a:r>
              <a:rPr lang="pt-BR" sz="2000" b="1" dirty="0" smtClean="0">
                <a:latin typeface="+mj-lt"/>
              </a:rPr>
              <a:t>colunas: </a:t>
            </a:r>
            <a:r>
              <a:rPr lang="pt-BR" sz="2000" dirty="0" smtClean="0">
                <a:latin typeface="+mj-lt"/>
              </a:rPr>
              <a:t>agrupamento </a:t>
            </a:r>
            <a:r>
              <a:rPr lang="pt-BR" sz="2000" dirty="0">
                <a:latin typeface="+mj-lt"/>
              </a:rPr>
              <a:t>de itens e subitens na Aba 4.Normas | redução de 104 para 50 </a:t>
            </a:r>
            <a:r>
              <a:rPr lang="pt-BR" sz="2000" dirty="0" smtClean="0">
                <a:latin typeface="+mj-lt"/>
              </a:rPr>
              <a:t>linhas </a:t>
            </a:r>
            <a:r>
              <a:rPr lang="pt-BR" sz="2000" dirty="0">
                <a:latin typeface="+mj-lt"/>
              </a:rPr>
              <a:t>para preenchimento;</a:t>
            </a:r>
          </a:p>
          <a:p>
            <a:pPr marL="450850" lvl="1" indent="-342900">
              <a:lnSpc>
                <a:spcPct val="110000"/>
              </a:lnSpc>
              <a:spcBef>
                <a:spcPts val="1200"/>
              </a:spcBef>
            </a:pPr>
            <a:r>
              <a:rPr lang="pt-BR" sz="2000" b="1" dirty="0">
                <a:latin typeface="+mj-lt"/>
              </a:rPr>
              <a:t>Ajuste no </a:t>
            </a:r>
            <a:r>
              <a:rPr lang="pt-BR" sz="2000" b="1" i="1" dirty="0">
                <a:latin typeface="+mj-lt"/>
              </a:rPr>
              <a:t>Painel II – NORMAS</a:t>
            </a:r>
            <a:r>
              <a:rPr lang="pt-BR" sz="2000" b="1" dirty="0">
                <a:latin typeface="+mj-lt"/>
              </a:rPr>
              <a:t>: </a:t>
            </a:r>
            <a:r>
              <a:rPr lang="pt-BR" sz="2000" dirty="0">
                <a:latin typeface="+mj-lt"/>
              </a:rPr>
              <a:t>adequação do painel de avaliação de convergência das normas para contemplar somente o </a:t>
            </a:r>
            <a:r>
              <a:rPr lang="pt-BR" sz="2000" i="1" dirty="0">
                <a:latin typeface="+mj-lt"/>
              </a:rPr>
              <a:t>caput</a:t>
            </a:r>
            <a:r>
              <a:rPr lang="pt-BR" sz="2000" dirty="0">
                <a:latin typeface="+mj-lt"/>
              </a:rPr>
              <a:t> das “Normas de Atributos e de Desempenho” | mudança no layout de apresentação dos resultados para valorizar o aspecto visual da avaliação;</a:t>
            </a:r>
          </a:p>
          <a:p>
            <a:pPr marL="450850" lvl="1" indent="-342900">
              <a:lnSpc>
                <a:spcPct val="110000"/>
              </a:lnSpc>
              <a:spcBef>
                <a:spcPts val="1200"/>
              </a:spcBef>
            </a:pPr>
            <a:r>
              <a:rPr lang="pt-BR" sz="2000" b="1" dirty="0">
                <a:latin typeface="+mj-lt"/>
              </a:rPr>
              <a:t>Ajuste na </a:t>
            </a:r>
            <a:r>
              <a:rPr lang="pt-BR" sz="2000" b="1" i="1" dirty="0">
                <a:latin typeface="+mj-lt"/>
              </a:rPr>
              <a:t>Aba Parâmetros</a:t>
            </a:r>
            <a:r>
              <a:rPr lang="pt-BR" sz="2000" b="1" dirty="0">
                <a:latin typeface="+mj-lt"/>
              </a:rPr>
              <a:t>: </a:t>
            </a:r>
            <a:r>
              <a:rPr lang="pt-BR" sz="2000" dirty="0">
                <a:latin typeface="+mj-lt"/>
              </a:rPr>
              <a:t>revisão de parâmetros de avaliação, inserção da opção “Parcialmente aplicável” na classificação das normas, alterações de texto das classificações e inserção de legenda para “Normas de Implantação Relacionadas (Desdobramentos)” (A – </a:t>
            </a:r>
            <a:r>
              <a:rPr lang="pt-BR" sz="2000" i="1" dirty="0" err="1">
                <a:latin typeface="+mj-lt"/>
              </a:rPr>
              <a:t>Assurance</a:t>
            </a:r>
            <a:r>
              <a:rPr lang="pt-BR" sz="2000" dirty="0">
                <a:latin typeface="+mj-lt"/>
              </a:rPr>
              <a:t>/ C – Consultoria). 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229371" y="828586"/>
            <a:ext cx="7741345" cy="112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Principais alterações na ferramenta de 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709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01821"/>
            <a:ext cx="10515600" cy="4351338"/>
          </a:xfrm>
        </p:spPr>
        <p:txBody>
          <a:bodyPr>
            <a:noAutofit/>
          </a:bodyPr>
          <a:lstStyle/>
          <a:p>
            <a:pPr marL="450850" lvl="1" indent="-342900">
              <a:spcBef>
                <a:spcPts val="1200"/>
              </a:spcBef>
            </a:pPr>
            <a:r>
              <a:rPr lang="pt-BR" sz="2000" b="1" dirty="0">
                <a:latin typeface="+mj-lt"/>
              </a:rPr>
              <a:t>Abas </a:t>
            </a:r>
            <a:r>
              <a:rPr lang="pt-BR" sz="2000" b="1" i="1" dirty="0">
                <a:latin typeface="+mj-lt"/>
              </a:rPr>
              <a:t>Princípios, Definição de auditoria e Código de ética</a:t>
            </a:r>
            <a:r>
              <a:rPr lang="pt-BR" sz="2000" b="1" dirty="0">
                <a:latin typeface="+mj-lt"/>
              </a:rPr>
              <a:t>: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smtClean="0">
                <a:latin typeface="+mj-lt"/>
              </a:rPr>
              <a:t>preenchimento </a:t>
            </a:r>
            <a:r>
              <a:rPr lang="pt-BR" sz="2000" dirty="0">
                <a:latin typeface="+mj-lt"/>
              </a:rPr>
              <a:t>iniciado por um servidor da </a:t>
            </a:r>
            <a:r>
              <a:rPr lang="pt-BR" sz="2000" dirty="0" smtClean="0">
                <a:latin typeface="+mj-lt"/>
              </a:rPr>
              <a:t>equipe de auditoria, </a:t>
            </a:r>
            <a:r>
              <a:rPr lang="pt-BR" sz="2000" dirty="0">
                <a:latin typeface="+mj-lt"/>
              </a:rPr>
              <a:t>que buscou consolidar informações de diversas fontes para relatar de que forma a CGE preenche (ou não) cada um dos itens. Esse preenchimento foi continuamente apoiado pela assessoria técnica do Gabinete da </a:t>
            </a:r>
            <a:r>
              <a:rPr lang="pt-BR" sz="2000" dirty="0" smtClean="0">
                <a:latin typeface="+mj-lt"/>
              </a:rPr>
              <a:t>CGE, que tem uma visão holística dos projetos e ações realizados por todas as áreas do órgão.</a:t>
            </a:r>
            <a:endParaRPr lang="pt-BR" sz="2000" dirty="0">
              <a:latin typeface="+mj-lt"/>
            </a:endParaRPr>
          </a:p>
          <a:p>
            <a:pPr marL="450850" lvl="1" indent="-342900">
              <a:spcBef>
                <a:spcPts val="1200"/>
              </a:spcBef>
            </a:pPr>
            <a:r>
              <a:rPr lang="pt-BR" sz="2000" b="1" dirty="0">
                <a:latin typeface="+mj-lt"/>
              </a:rPr>
              <a:t>Aba </a:t>
            </a:r>
            <a:r>
              <a:rPr lang="pt-BR" sz="2000" b="1" i="1" dirty="0">
                <a:latin typeface="+mj-lt"/>
              </a:rPr>
              <a:t>Normas</a:t>
            </a:r>
            <a:r>
              <a:rPr lang="pt-BR" sz="2000" b="1" dirty="0">
                <a:latin typeface="+mj-lt"/>
              </a:rPr>
              <a:t>: </a:t>
            </a:r>
            <a:r>
              <a:rPr lang="pt-BR" sz="2000" dirty="0">
                <a:latin typeface="+mj-lt"/>
              </a:rPr>
              <a:t>o preenchimento partiu de um servidor da assessoria do Gabinete que havia contribuído no trabalho de auto avaliação realizado em </a:t>
            </a:r>
            <a:r>
              <a:rPr lang="pt-BR" sz="2000" u="sng" dirty="0">
                <a:latin typeface="+mj-lt"/>
              </a:rPr>
              <a:t>parceria com o Banco Mundial</a:t>
            </a:r>
            <a:r>
              <a:rPr lang="pt-BR" sz="2000" dirty="0">
                <a:latin typeface="+mj-lt"/>
              </a:rPr>
              <a:t>, com o uso do </a:t>
            </a:r>
            <a:r>
              <a:rPr lang="pt-BR" sz="2000" u="sng" dirty="0">
                <a:latin typeface="+mj-lt"/>
              </a:rPr>
              <a:t>Modelo de Avaliação da Capacidade de Auditoria Interna (</a:t>
            </a:r>
            <a:r>
              <a:rPr lang="pt-BR" sz="2000" u="sng" dirty="0" smtClean="0">
                <a:latin typeface="+mj-lt"/>
              </a:rPr>
              <a:t>IA-CM)</a:t>
            </a:r>
            <a:r>
              <a:rPr lang="pt-BR" sz="2000" dirty="0" smtClean="0">
                <a:latin typeface="+mj-lt"/>
              </a:rPr>
              <a:t>, idealizado </a:t>
            </a:r>
            <a:r>
              <a:rPr lang="pt-BR" sz="2000" dirty="0">
                <a:latin typeface="+mj-lt"/>
              </a:rPr>
              <a:t>pelo IIA. Esse servidor procurou incluir as informações já levantadas no ano anterior para evitar o retrabalho e otimizar o tempo de preenchimento.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229371" y="828586"/>
            <a:ext cx="7741345" cy="112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Relato de preenchimento da 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610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229371" y="828586"/>
            <a:ext cx="7741345" cy="112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Relato de preenchimento da 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74629131"/>
              </p:ext>
            </p:extLst>
          </p:nvPr>
        </p:nvGraphicFramePr>
        <p:xfrm>
          <a:off x="840436" y="1950883"/>
          <a:ext cx="10537371" cy="4462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439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2243" y="2014417"/>
            <a:ext cx="10806962" cy="1477055"/>
          </a:xfrm>
        </p:spPr>
        <p:txBody>
          <a:bodyPr>
            <a:noAutofit/>
          </a:bodyPr>
          <a:lstStyle/>
          <a:p>
            <a:pPr marL="107950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pt-BR" sz="1800" b="1" dirty="0">
                <a:latin typeface="+mj-lt"/>
              </a:rPr>
              <a:t>Duração e horas de dedicação</a:t>
            </a:r>
            <a:r>
              <a:rPr lang="pt-BR" sz="1600" dirty="0">
                <a:latin typeface="+mj-lt"/>
              </a:rPr>
              <a:t>:</a:t>
            </a:r>
          </a:p>
          <a:p>
            <a:pPr marL="393700" lvl="1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800" dirty="0">
                <a:latin typeface="+mj-lt"/>
              </a:rPr>
              <a:t>O projeto demandou </a:t>
            </a:r>
            <a:r>
              <a:rPr lang="pt-BR" sz="2000" b="1" dirty="0">
                <a:latin typeface="+mj-lt"/>
              </a:rPr>
              <a:t>3 semanas </a:t>
            </a:r>
            <a:r>
              <a:rPr lang="pt-BR" sz="1800" dirty="0">
                <a:latin typeface="+mj-lt"/>
              </a:rPr>
              <a:t>de trabalho entre as primeiras reuniões de alinhamento com o subcontrolador e com os membros do GT até o compartilhamento da primeira versão ferramenta preenchida, dispendendo cerca de </a:t>
            </a:r>
            <a:r>
              <a:rPr lang="pt-BR" sz="2000" b="1" dirty="0">
                <a:latin typeface="+mj-lt"/>
              </a:rPr>
              <a:t>146 horas de trabalho </a:t>
            </a:r>
            <a:r>
              <a:rPr lang="pt-BR" sz="1800" dirty="0">
                <a:latin typeface="+mj-lt"/>
              </a:rPr>
              <a:t>da equipe da CGE, distribuídas tal como no quadro abaixo.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538586" y="3665925"/>
            <a:ext cx="5110619" cy="2626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700" lvl="1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800" dirty="0" smtClean="0">
                <a:latin typeface="+mj-lt"/>
              </a:rPr>
              <a:t>Equipe SCG: 1 servidor | 90 horas </a:t>
            </a:r>
            <a:r>
              <a:rPr lang="pt-BR" sz="1800" dirty="0">
                <a:latin typeface="+mj-lt"/>
              </a:rPr>
              <a:t>de trabalho </a:t>
            </a:r>
            <a:r>
              <a:rPr lang="pt-BR" sz="1800" dirty="0" smtClean="0">
                <a:latin typeface="+mj-lt"/>
              </a:rPr>
              <a:t>| alocação </a:t>
            </a:r>
            <a:r>
              <a:rPr lang="pt-BR" sz="1800" i="1" dirty="0" err="1">
                <a:latin typeface="+mj-lt"/>
              </a:rPr>
              <a:t>full</a:t>
            </a:r>
            <a:r>
              <a:rPr lang="pt-BR" sz="1800" i="1" dirty="0">
                <a:latin typeface="+mj-lt"/>
              </a:rPr>
              <a:t>-time</a:t>
            </a:r>
            <a:r>
              <a:rPr lang="pt-BR" sz="1800" dirty="0">
                <a:latin typeface="+mj-lt"/>
              </a:rPr>
              <a:t> no preenchimento da ferramenta (Excel + Word) por 12 dias seguidos (84 horas</a:t>
            </a:r>
            <a:r>
              <a:rPr lang="pt-BR" sz="1800" dirty="0" smtClean="0">
                <a:latin typeface="+mj-lt"/>
              </a:rPr>
              <a:t>).</a:t>
            </a:r>
          </a:p>
          <a:p>
            <a:pPr marL="393700" lvl="1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800" dirty="0" smtClean="0">
                <a:latin typeface="+mj-lt"/>
              </a:rPr>
              <a:t>Assessoria técnica: 2 servidoras | apoio ao </a:t>
            </a:r>
            <a:r>
              <a:rPr lang="pt-BR" sz="1800" dirty="0">
                <a:latin typeface="+mj-lt"/>
              </a:rPr>
              <a:t>preenchimento da ferramenta por três dias (42 horas).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229371" y="828586"/>
            <a:ext cx="7741345" cy="112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Relato de preenchimento da autoavaliação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710565" y="5817063"/>
            <a:ext cx="9226738" cy="430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1800" dirty="0" smtClean="0">
                <a:solidFill>
                  <a:srgbClr val="002060"/>
                </a:solidFill>
                <a:latin typeface="+mj-lt"/>
              </a:rPr>
              <a:t>Etapa prévia de autoavaliação do IA-CM: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98</a:t>
            </a:r>
            <a:r>
              <a:rPr lang="pt-BR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pt-BR" sz="1800" dirty="0" smtClean="0">
                <a:solidFill>
                  <a:srgbClr val="002060"/>
                </a:solidFill>
                <a:latin typeface="+mj-lt"/>
              </a:rPr>
              <a:t>horas de preenchimento e de reuniões de validação</a:t>
            </a:r>
            <a:endParaRPr lang="pt-BR" sz="18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9" name="Picture 22" descr="C:\Users\Elizabeth\Pictures\Picture (Device Independent Bitmap) 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83" y="5835223"/>
            <a:ext cx="227711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30" y="3764125"/>
            <a:ext cx="5686425" cy="1762125"/>
          </a:xfrm>
          <a:prstGeom prst="rect">
            <a:avLst/>
          </a:prstGeom>
        </p:spPr>
      </p:pic>
      <p:cxnSp>
        <p:nvCxnSpPr>
          <p:cNvPr id="10" name="Conector de seta reta 9"/>
          <p:cNvCxnSpPr/>
          <p:nvPr/>
        </p:nvCxnSpPr>
        <p:spPr>
          <a:xfrm flipH="1">
            <a:off x="2091585" y="3832964"/>
            <a:ext cx="262" cy="19590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2767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80153"/>
            <a:ext cx="9144000" cy="186815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Competências Técnicas do Auditor Interno</a:t>
            </a:r>
          </a:p>
        </p:txBody>
      </p:sp>
      <p:sp>
        <p:nvSpPr>
          <p:cNvPr id="5" name="AutoShape 4" descr="http://www.controladoria.al.gov.br/sala-de-imprensa/noticias/2013/julho/conaci-pede-aprovacao-da-pec-45/image_preview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382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1247</Words>
  <Application>Microsoft Office PowerPoint</Application>
  <PresentationFormat>Widescreen</PresentationFormat>
  <Paragraphs>109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Convergência de Normas do IIA na CGE-MG</vt:lpstr>
      <vt:lpstr>Contextualização</vt:lpstr>
      <vt:lpstr>Etapas da autoavaliação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Competências Técnicas do Auditor Interno</vt:lpstr>
      <vt:lpstr>Competências Técnicas</vt:lpstr>
      <vt:lpstr>Competências Técnicas</vt:lpstr>
      <vt:lpstr>Apresentação do PowerPoint</vt:lpstr>
      <vt:lpstr>Exemplo de competência técnica construída:</vt:lpstr>
      <vt:lpstr>Apresentação do PowerPoint</vt:lpstr>
    </vt:vector>
  </TitlesOfParts>
  <Company>Cidade Administrativa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Andrezza Lopes Santos (CGE)</dc:creator>
  <cp:lastModifiedBy>Larissa Marcelha Gonzaga</cp:lastModifiedBy>
  <cp:revision>134</cp:revision>
  <cp:lastPrinted>2016-01-22T15:28:51Z</cp:lastPrinted>
  <dcterms:created xsi:type="dcterms:W3CDTF">2015-12-28T19:06:50Z</dcterms:created>
  <dcterms:modified xsi:type="dcterms:W3CDTF">2016-03-17T19:11:42Z</dcterms:modified>
</cp:coreProperties>
</file>