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778" r:id="rId2"/>
    <p:sldId id="803" r:id="rId3"/>
    <p:sldId id="804" r:id="rId4"/>
    <p:sldId id="780" r:id="rId5"/>
  </p:sldIdLst>
  <p:sldSz cx="12192000" cy="7315200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FF7C80"/>
    <a:srgbClr val="DF0303"/>
    <a:srgbClr val="FC0404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9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FEF3AD-E18B-41CE-9081-5734F9F5B5AD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A2E1D5-15AD-4389-913C-331D00195C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9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F8ADFB-0F02-41FB-82B0-86591104957D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8013" y="1241425"/>
            <a:ext cx="55816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D26299-654A-4592-A9B6-9A0F8588C7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119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187"/>
            <a:ext cx="9144000" cy="254677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2174"/>
            <a:ext cx="9144000" cy="176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3189-47C3-4082-89E0-222D133A896B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FA5D-5E56-49B4-9745-F2C7B9A55D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35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47863"/>
            <a:ext cx="10515600" cy="4640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2BE2-DB29-458D-A870-69AB2EC01FB2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FD9A0-0454-425F-B44E-FC4851C8C8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56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E99F-35B1-478D-9AEB-1EEA229192F4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4017B-900D-407E-9AE2-3A47F9C074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40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863"/>
            <a:ext cx="10515600" cy="4640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E1D7E-B875-4B5A-BFB3-8F841BEC381E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25D4-52E4-44A2-91BC-B1622B63E9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52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3721"/>
            <a:ext cx="10515600" cy="304291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95428"/>
            <a:ext cx="10515600" cy="160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A8F5D-E282-4A2C-BD91-B27C9BC7E3B0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8CFEE-9286-4A8A-9ED5-27E3387598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27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8B48-1AEC-428E-B7F9-B225C9BF5DB9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F68C4-9862-4456-913A-CBFC5AE391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1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8AC8-B492-49B1-88D7-2C00668473B2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E768F-8A0B-4ACD-813D-EE26FBD6E6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72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938"/>
            <a:ext cx="10515600" cy="141446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88B7-C275-48BB-9B87-0BD5EBCAB042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7006-A6A7-482A-9226-0F5A55ED23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17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7B97-9CB0-45E0-B137-4FC871553DFB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97F5D-DA21-4288-9F34-96EE2B6297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51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65EC4-BD79-4508-B6CE-1572D1B1F273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C4AA-3874-47BA-99AA-C757CA344E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14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0ED82-17E8-43CA-853A-A8EA8F5D815B}" type="datetimeFigureOut">
              <a:rPr lang="pt-BR"/>
              <a:pPr>
                <a:defRPr/>
              </a:pPr>
              <a:t>05/03/2021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213"/>
            <a:ext cx="41148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213"/>
            <a:ext cx="27432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81C6D-F287-4867-A051-78B586933E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38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  <p:sldLayoutId id="2147484828" r:id="rId2"/>
    <p:sldLayoutId id="2147484829" r:id="rId3"/>
    <p:sldLayoutId id="2147484830" r:id="rId4"/>
    <p:sldLayoutId id="2147484831" r:id="rId5"/>
    <p:sldLayoutId id="2147484832" r:id="rId6"/>
    <p:sldLayoutId id="2147484833" r:id="rId7"/>
    <p:sldLayoutId id="2147484834" r:id="rId8"/>
    <p:sldLayoutId id="2147484835" r:id="rId9"/>
    <p:sldLayoutId id="2147484836" r:id="rId10"/>
    <p:sldLayoutId id="21474848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1365" y="1986910"/>
            <a:ext cx="116083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pt-BR" sz="5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Compartilhamento de dados fiscais </a:t>
            </a:r>
            <a:r>
              <a:rPr lang="pt-BR" sz="5400" b="1" i="1" dirty="0">
                <a:solidFill>
                  <a:schemeClr val="accent1">
                    <a:lumMod val="75000"/>
                  </a:schemeClr>
                </a:solidFill>
              </a:rPr>
              <a:t>pel</a:t>
            </a:r>
            <a:r>
              <a:rPr lang="pt-BR" sz="5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 Receita Federal do Brasil no âmbito de Processos Administrativos</a:t>
            </a:r>
            <a:endParaRPr lang="pt-BR" sz="5400" b="1" i="1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466320" y="5554496"/>
            <a:ext cx="330340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Brasília, março/2021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65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Código Tributário Nacional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96168"/>
            <a:ext cx="10515600" cy="5538807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/>
              <a:t>Art. 198. Sem prejuízo do disposto na legislação criminal, é vedada a divulgação, por parte da Fazenda Pública ou de seus servidores, de informação obtida em razão do ofício sobre a situação econômica ou financeira do sujeito passivo ou de terceiros e sobre a natureza e o estado de seus negócios ou atividades. (Redação dada pela </a:t>
            </a:r>
            <a:r>
              <a:rPr lang="pt-BR" sz="2400" dirty="0" err="1"/>
              <a:t>Lcp</a:t>
            </a:r>
            <a:r>
              <a:rPr lang="pt-BR" sz="2400" dirty="0"/>
              <a:t> nº 104, de 2001)</a:t>
            </a:r>
          </a:p>
          <a:p>
            <a:pPr marL="0" indent="0" algn="just">
              <a:buNone/>
            </a:pPr>
            <a:r>
              <a:rPr lang="pt-BR" sz="2400" dirty="0"/>
              <a:t>§ 1º Excetuam-se do disposto neste artigo, além dos casos previstos no art. 199, os seguintes:   (Redação dada pela </a:t>
            </a:r>
            <a:r>
              <a:rPr lang="pt-BR" sz="2400" dirty="0" err="1"/>
              <a:t>Lcp</a:t>
            </a:r>
            <a:r>
              <a:rPr lang="pt-BR" sz="2400" dirty="0"/>
              <a:t> nº 104, de 2001)</a:t>
            </a:r>
          </a:p>
          <a:p>
            <a:pPr marL="0" indent="0" algn="just">
              <a:buNone/>
            </a:pPr>
            <a:r>
              <a:rPr lang="pt-BR" sz="2400" dirty="0"/>
              <a:t> I – requisição de autoridade judiciária no interesse da justiça;  (Incluído pela </a:t>
            </a:r>
            <a:r>
              <a:rPr lang="pt-BR" sz="2400" dirty="0" err="1"/>
              <a:t>Lcp</a:t>
            </a:r>
            <a:r>
              <a:rPr lang="pt-BR" sz="2400" dirty="0"/>
              <a:t> nº 104, de 2001)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70C0"/>
                </a:solidFill>
              </a:rPr>
              <a:t>II – solicitações de autoridade administrativa no interesse da Administração Pública, desde que seja comprovada a instauração regular de processo administrativo, no órgão ou na entidade respectiva, com o objetivo de investigar o sujeito passivo a que se refere a informação, por prática de infração administrativa. </a:t>
            </a:r>
            <a:r>
              <a:rPr lang="pt-BR" sz="2400" dirty="0"/>
              <a:t>(Incluído pela </a:t>
            </a:r>
            <a:r>
              <a:rPr lang="pt-BR" sz="2400" dirty="0" err="1"/>
              <a:t>Lcp</a:t>
            </a:r>
            <a:r>
              <a:rPr lang="pt-BR" sz="2400" dirty="0"/>
              <a:t> nº 104, de 2001)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2324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2044"/>
            <a:ext cx="10515600" cy="758544"/>
          </a:xfrm>
        </p:spPr>
        <p:txBody>
          <a:bodyPr/>
          <a:lstStyle/>
          <a:p>
            <a:r>
              <a:rPr lang="pt-BR" dirty="0"/>
              <a:t>Elementos da solicitação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41294"/>
            <a:ext cx="10515600" cy="5853953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pt-BR" sz="2000" b="0" i="0" dirty="0">
                <a:solidFill>
                  <a:srgbClr val="201F1E"/>
                </a:solidFill>
                <a:effectLst/>
              </a:rPr>
              <a:t>A solicitação deve ser formalizada por </a:t>
            </a:r>
            <a:r>
              <a:rPr lang="pt-BR" sz="2000" b="1" i="0" dirty="0">
                <a:solidFill>
                  <a:srgbClr val="0070C0"/>
                </a:solidFill>
                <a:effectLst/>
              </a:rPr>
              <a:t>autoridade administrativa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>
                <a:solidFill>
                  <a:srgbClr val="201F1E"/>
                </a:solidFill>
                <a:sym typeface="Symbol" panose="05050102010706020507" pitchFamily="18" charset="2"/>
              </a:rPr>
              <a:t> presidente de comissão de inquérito, de comissão de sindicância, ou autoridade que tenha atribuição de criar referidas comissões ou de instaurar processo administrativo.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2000" b="0" i="0" dirty="0">
                <a:solidFill>
                  <a:srgbClr val="201F1E"/>
                </a:solidFill>
                <a:effectLst/>
              </a:rPr>
              <a:t>Comprovar que a autoridade administrativa solicitante está formalmente apta a solicitar a informação </a:t>
            </a:r>
            <a:r>
              <a:rPr lang="pt-BR" sz="2000" dirty="0">
                <a:solidFill>
                  <a:srgbClr val="201F1E"/>
                </a:solidFill>
                <a:sym typeface="Symbol" panose="05050102010706020507" pitchFamily="18" charset="2"/>
              </a:rPr>
              <a:t> </a:t>
            </a:r>
            <a:r>
              <a:rPr lang="pt-BR" sz="2000" b="1" dirty="0">
                <a:solidFill>
                  <a:srgbClr val="0070C0"/>
                </a:solidFill>
                <a:sym typeface="Symbol" panose="05050102010706020507" pitchFamily="18" charset="2"/>
              </a:rPr>
              <a:t>competência e fundamento legal </a:t>
            </a:r>
            <a:r>
              <a:rPr lang="pt-BR" sz="2000" dirty="0">
                <a:solidFill>
                  <a:srgbClr val="201F1E"/>
                </a:solidFill>
                <a:sym typeface="Symbol" panose="05050102010706020507" pitchFamily="18" charset="2"/>
              </a:rPr>
              <a:t>(RJU, LAC, </a:t>
            </a:r>
            <a:r>
              <a:rPr lang="pt-BR" sz="2000" dirty="0" err="1">
                <a:solidFill>
                  <a:srgbClr val="201F1E"/>
                </a:solidFill>
                <a:sym typeface="Symbol" panose="05050102010706020507" pitchFamily="18" charset="2"/>
              </a:rPr>
              <a:t>etc</a:t>
            </a:r>
            <a:r>
              <a:rPr lang="pt-BR" sz="2000" dirty="0">
                <a:solidFill>
                  <a:srgbClr val="201F1E"/>
                </a:solidFill>
                <a:sym typeface="Symbol" panose="05050102010706020507" pitchFamily="18" charset="2"/>
              </a:rPr>
              <a:t>)</a:t>
            </a:r>
            <a:endParaRPr lang="pt-BR" sz="2000" b="0" i="0" dirty="0">
              <a:solidFill>
                <a:srgbClr val="201F1E"/>
              </a:solidFill>
              <a:effectLst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pt-BR" sz="2000" b="0" i="0" dirty="0">
                <a:solidFill>
                  <a:srgbClr val="201F1E"/>
                </a:solidFill>
                <a:effectLst/>
              </a:rPr>
              <a:t>Demonstrar que existe ato formal de nomeação da autoridade administrativa solicitante; e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2000" dirty="0">
                <a:solidFill>
                  <a:srgbClr val="201F1E"/>
                </a:solidFill>
              </a:rPr>
              <a:t>N</a:t>
            </a:r>
            <a:r>
              <a:rPr lang="pt-BR" sz="2000" b="0" i="0" dirty="0">
                <a:solidFill>
                  <a:srgbClr val="201F1E"/>
                </a:solidFill>
                <a:effectLst/>
              </a:rPr>
              <a:t>o caso de comissão, confirmar que o prazo estabelecido para a condução dos trabalhos de investigação administrativa está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>
                <a:solidFill>
                  <a:srgbClr val="201F1E"/>
                </a:solidFill>
              </a:rPr>
              <a:t>A</a:t>
            </a:r>
            <a:r>
              <a:rPr lang="pt-BR" sz="2000" b="0" i="0" dirty="0">
                <a:solidFill>
                  <a:srgbClr val="201F1E"/>
                </a:solidFill>
                <a:effectLst/>
              </a:rPr>
              <a:t> solicitação deve ser formalizada </a:t>
            </a:r>
            <a:r>
              <a:rPr lang="pt-BR" sz="2000" b="1" i="0" dirty="0">
                <a:solidFill>
                  <a:srgbClr val="0070C0"/>
                </a:solidFill>
                <a:effectLst/>
              </a:rPr>
              <a:t>no interesse da administração pública</a:t>
            </a:r>
            <a:r>
              <a:rPr lang="pt-BR" sz="2000" b="0" i="0" dirty="0">
                <a:solidFill>
                  <a:srgbClr val="201F1E"/>
                </a:solidFill>
                <a:effectLst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>
                <a:solidFill>
                  <a:srgbClr val="201F1E"/>
                </a:solidFill>
              </a:rPr>
              <a:t>Na</a:t>
            </a:r>
            <a:r>
              <a:rPr lang="pt-BR" sz="2000" b="0" i="0" dirty="0">
                <a:solidFill>
                  <a:srgbClr val="201F1E"/>
                </a:solidFill>
                <a:effectLst/>
              </a:rPr>
              <a:t> solicitação deve estar comprovada a </a:t>
            </a:r>
            <a:r>
              <a:rPr lang="pt-BR" sz="2000" b="1" i="0" dirty="0">
                <a:solidFill>
                  <a:srgbClr val="0070C0"/>
                </a:solidFill>
                <a:effectLst/>
              </a:rPr>
              <a:t>instauração regular de processo administrativo</a:t>
            </a:r>
            <a:r>
              <a:rPr lang="pt-BR" sz="2000" b="0" i="0" dirty="0">
                <a:solidFill>
                  <a:srgbClr val="0070C0"/>
                </a:solidFill>
                <a:effectLst/>
              </a:rPr>
              <a:t> </a:t>
            </a:r>
            <a:r>
              <a:rPr lang="pt-BR" sz="2000" b="0" i="0" dirty="0">
                <a:solidFill>
                  <a:srgbClr val="201F1E"/>
                </a:solidFill>
                <a:effectLst/>
              </a:rPr>
              <a:t>no órgão ou na entidade solicitante.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>
                <a:solidFill>
                  <a:srgbClr val="201F1E"/>
                </a:solidFill>
              </a:rPr>
              <a:t>O</a:t>
            </a:r>
            <a:r>
              <a:rPr lang="pt-BR" sz="2000" b="0" i="0" dirty="0">
                <a:solidFill>
                  <a:srgbClr val="201F1E"/>
                </a:solidFill>
                <a:effectLst/>
              </a:rPr>
              <a:t> processo administrativo instaurado deve ter como objetivo </a:t>
            </a:r>
            <a:r>
              <a:rPr lang="pt-BR" sz="2000" b="1" i="0" u="sng" dirty="0">
                <a:solidFill>
                  <a:srgbClr val="0070C0"/>
                </a:solidFill>
                <a:effectLst/>
              </a:rPr>
              <a:t>investigar</a:t>
            </a:r>
            <a:r>
              <a:rPr lang="pt-BR" sz="2000" b="1" i="0" dirty="0">
                <a:solidFill>
                  <a:srgbClr val="0070C0"/>
                </a:solidFill>
                <a:effectLst/>
              </a:rPr>
              <a:t> o sujeito passivo a que se refere a informação</a:t>
            </a:r>
            <a:r>
              <a:rPr lang="pt-BR" sz="2000" b="0" i="0" dirty="0">
                <a:solidFill>
                  <a:srgbClr val="201F1E"/>
                </a:solidFill>
                <a:effectLst/>
              </a:rPr>
              <a:t> solicitada. Dessa forma, o processo não pode já ter sido concluído.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>
                <a:solidFill>
                  <a:srgbClr val="201F1E"/>
                </a:solidFill>
              </a:rPr>
              <a:t>O </a:t>
            </a:r>
            <a:r>
              <a:rPr lang="pt-BR" sz="2000" b="0" i="0" dirty="0">
                <a:solidFill>
                  <a:srgbClr val="201F1E"/>
                </a:solidFill>
                <a:effectLst/>
              </a:rPr>
              <a:t>processo administrativo instaurado deve ter a finalidade de investigar </a:t>
            </a:r>
            <a:r>
              <a:rPr lang="pt-BR" sz="2000" b="1" i="0" dirty="0">
                <a:solidFill>
                  <a:srgbClr val="0070C0"/>
                </a:solidFill>
                <a:effectLst/>
              </a:rPr>
              <a:t>prática de infração administrativa</a:t>
            </a:r>
            <a:r>
              <a:rPr lang="pt-BR" sz="2000" b="0" i="0" dirty="0">
                <a:solidFill>
                  <a:srgbClr val="0070C0"/>
                </a:solidFill>
                <a:effectLst/>
              </a:rPr>
              <a:t> </a:t>
            </a:r>
            <a:r>
              <a:rPr lang="pt-BR" sz="2000" b="0" i="0" dirty="0">
                <a:solidFill>
                  <a:srgbClr val="201F1E"/>
                </a:solidFill>
                <a:effectLst/>
              </a:rPr>
              <a:t>pelo sujeito passivo a que se refere a informação solicitada ao Fisco </a:t>
            </a:r>
            <a:r>
              <a:rPr lang="pt-BR" sz="2000" b="0" i="0" dirty="0">
                <a:solidFill>
                  <a:srgbClr val="201F1E"/>
                </a:solidFill>
                <a:effectLst/>
                <a:sym typeface="Symbol" panose="05050102010706020507" pitchFamily="18" charset="2"/>
              </a:rPr>
              <a:t> fundamento não pode ser utilizado para apurações cíveis ou penais</a:t>
            </a:r>
            <a:endParaRPr lang="pt-BR" sz="2000" b="0" i="0" dirty="0">
              <a:solidFill>
                <a:srgbClr val="201F1E"/>
              </a:solidFill>
              <a:effectLst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>
                <a:solidFill>
                  <a:srgbClr val="201F1E"/>
                </a:solidFill>
              </a:rPr>
              <a:t>O</a:t>
            </a:r>
            <a:r>
              <a:rPr lang="pt-BR" sz="2000" b="0" i="0" dirty="0">
                <a:solidFill>
                  <a:srgbClr val="201F1E"/>
                </a:solidFill>
                <a:effectLst/>
              </a:rPr>
              <a:t>s fatos e motivos que justificam a solicitação de dados fiscais e a instauração do processo administrativo devem ter </a:t>
            </a:r>
            <a:r>
              <a:rPr lang="pt-BR" sz="2000" b="1" i="0" dirty="0">
                <a:solidFill>
                  <a:srgbClr val="0070C0"/>
                </a:solidFill>
                <a:effectLst/>
              </a:rPr>
              <a:t>pertinência</a:t>
            </a:r>
            <a:r>
              <a:rPr lang="pt-BR" sz="2000" b="0" i="0" dirty="0">
                <a:solidFill>
                  <a:srgbClr val="201F1E"/>
                </a:solidFill>
                <a:effectLst/>
              </a:rPr>
              <a:t> direta com a informação sigilosa solicitada.</a:t>
            </a:r>
          </a:p>
        </p:txBody>
      </p:sp>
    </p:spTree>
    <p:extLst>
      <p:ext uri="{BB962C8B-B14F-4D97-AF65-F5344CB8AC3E}">
        <p14:creationId xmlns:p14="http://schemas.microsoft.com/office/powerpoint/2010/main" val="348241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64135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935288"/>
            <a:ext cx="30083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2" descr="Resultado de imagem para brasão da república transpar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916238"/>
            <a:ext cx="1263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34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5992</TotalTime>
  <Words>428</Words>
  <Application>Microsoft Office PowerPoint</Application>
  <PresentationFormat>Personalizar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Código Tributário Nacional </vt:lpstr>
      <vt:lpstr>Elementos da solicitação</vt:lpstr>
      <vt:lpstr>Apresentação do PowerPoint</vt:lpstr>
    </vt:vector>
  </TitlesOfParts>
  <Company>Secretaria de 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Carlos Higino Ribeiro de Alencar</cp:lastModifiedBy>
  <cp:revision>268</cp:revision>
  <cp:lastPrinted>2020-07-08T20:05:16Z</cp:lastPrinted>
  <dcterms:created xsi:type="dcterms:W3CDTF">2018-03-12T15:07:45Z</dcterms:created>
  <dcterms:modified xsi:type="dcterms:W3CDTF">2021-03-05T19:59:51Z</dcterms:modified>
</cp:coreProperties>
</file>