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5" r:id="rId2"/>
    <p:sldId id="278" r:id="rId3"/>
    <p:sldId id="279" r:id="rId4"/>
    <p:sldId id="292" r:id="rId5"/>
    <p:sldId id="264" r:id="rId6"/>
    <p:sldId id="266" r:id="rId7"/>
    <p:sldId id="283" r:id="rId8"/>
    <p:sldId id="281" r:id="rId9"/>
    <p:sldId id="284" r:id="rId10"/>
    <p:sldId id="282" r:id="rId11"/>
    <p:sldId id="285" r:id="rId12"/>
    <p:sldId id="286" r:id="rId13"/>
    <p:sldId id="287" r:id="rId14"/>
    <p:sldId id="288" r:id="rId15"/>
    <p:sldId id="289" r:id="rId16"/>
    <p:sldId id="275" r:id="rId17"/>
    <p:sldId id="276" r:id="rId18"/>
    <p:sldId id="277" r:id="rId19"/>
    <p:sldId id="290" r:id="rId20"/>
    <p:sldId id="291" r:id="rId21"/>
    <p:sldId id="293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>
        <p:scale>
          <a:sx n="75" d="100"/>
          <a:sy n="75" d="100"/>
        </p:scale>
        <p:origin x="-918" y="42"/>
      </p:cViewPr>
      <p:guideLst>
        <p:guide orient="horz" pos="2523"/>
        <p:guide pos="47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F4ABD-1FF7-4729-ABA0-225C63E108E4}" type="datetimeFigureOut">
              <a:rPr lang="pt-BR" smtClean="0"/>
              <a:pPr/>
              <a:t>16/8/2011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3EDFC-534F-4418-AD39-08FD6B2052C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gradFill flip="none" rotWithShape="1">
          <a:gsLst>
            <a:gs pos="0">
              <a:srgbClr val="5E9EFF">
                <a:alpha val="99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Sec Controladora Geral do Estado CURV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9696" y="5357826"/>
            <a:ext cx="2107726" cy="1148778"/>
          </a:xfrm>
          <a:prstGeom prst="rect">
            <a:avLst/>
          </a:prstGeom>
        </p:spPr>
      </p:pic>
      <p:pic>
        <p:nvPicPr>
          <p:cNvPr id="9" name="Imagem 8" descr="Sec Controladora Geral do Estado CURVA.png"/>
          <p:cNvPicPr>
            <a:picLocks noChangeAspect="1"/>
          </p:cNvPicPr>
          <p:nvPr userDrawn="1"/>
        </p:nvPicPr>
        <p:blipFill>
          <a:blip r:embed="rId3" cstate="print"/>
          <a:srcRect r="-1133"/>
          <a:stretch>
            <a:fillRect/>
          </a:stretch>
        </p:blipFill>
        <p:spPr>
          <a:xfrm flipV="1">
            <a:off x="107141" y="0"/>
            <a:ext cx="8929718" cy="428604"/>
          </a:xfrm>
          <a:prstGeom prst="rect">
            <a:avLst/>
          </a:prstGeom>
        </p:spPr>
      </p:pic>
      <p:pic>
        <p:nvPicPr>
          <p:cNvPr id="10" name="Imagem 9" descr="Sec Controladora Geral do Estado CURVA.png"/>
          <p:cNvPicPr>
            <a:picLocks noChangeAspect="1"/>
          </p:cNvPicPr>
          <p:nvPr userDrawn="1"/>
        </p:nvPicPr>
        <p:blipFill>
          <a:blip r:embed="rId3" cstate="print"/>
          <a:srcRect r="-1133"/>
          <a:stretch>
            <a:fillRect/>
          </a:stretch>
        </p:blipFill>
        <p:spPr>
          <a:xfrm flipV="1">
            <a:off x="214282" y="6429396"/>
            <a:ext cx="8929718" cy="42860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C8E-BC07-414C-A4AE-1D3568EDECF0}" type="datetimeFigureOut">
              <a:rPr lang="pt-BR" smtClean="0"/>
              <a:pPr/>
              <a:t>16/8/2011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EC9D-3E71-4744-A0C2-CDA155A976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C8E-BC07-414C-A4AE-1D3568EDECF0}" type="datetimeFigureOut">
              <a:rPr lang="pt-BR" smtClean="0"/>
              <a:pPr/>
              <a:t>16/8/2011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EC9D-3E71-4744-A0C2-CDA155A976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C8E-BC07-414C-A4AE-1D3568EDECF0}" type="datetimeFigureOut">
              <a:rPr lang="pt-BR" smtClean="0"/>
              <a:pPr/>
              <a:t>16/8/2011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EC9D-3E71-4744-A0C2-CDA155A976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C8E-BC07-414C-A4AE-1D3568EDECF0}" type="datetimeFigureOut">
              <a:rPr lang="pt-BR" smtClean="0"/>
              <a:pPr/>
              <a:t>16/8/2011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EC9D-3E71-4744-A0C2-CDA155A976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C8E-BC07-414C-A4AE-1D3568EDECF0}" type="datetimeFigureOut">
              <a:rPr lang="pt-BR" smtClean="0"/>
              <a:pPr/>
              <a:t>16/8/2011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EC9D-3E71-4744-A0C2-CDA155A976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C8E-BC07-414C-A4AE-1D3568EDECF0}" type="datetimeFigureOut">
              <a:rPr lang="pt-BR" smtClean="0"/>
              <a:pPr/>
              <a:t>16/8/2011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EC9D-3E71-4744-A0C2-CDA155A976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C8E-BC07-414C-A4AE-1D3568EDECF0}" type="datetimeFigureOut">
              <a:rPr lang="pt-BR" smtClean="0"/>
              <a:pPr/>
              <a:t>16/8/2011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EC9D-3E71-4744-A0C2-CDA155A976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C8E-BC07-414C-A4AE-1D3568EDECF0}" type="datetimeFigureOut">
              <a:rPr lang="pt-BR" smtClean="0"/>
              <a:pPr/>
              <a:t>16/8/2011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EC9D-3E71-4744-A0C2-CDA155A976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C8E-BC07-414C-A4AE-1D3568EDECF0}" type="datetimeFigureOut">
              <a:rPr lang="pt-BR" smtClean="0"/>
              <a:pPr/>
              <a:t>16/8/2011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EC9D-3E71-4744-A0C2-CDA155A976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C8E-BC07-414C-A4AE-1D3568EDECF0}" type="datetimeFigureOut">
              <a:rPr lang="pt-BR" smtClean="0"/>
              <a:pPr/>
              <a:t>16/8/2011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EC9D-3E71-4744-A0C2-CDA155A976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CDC8E-BC07-414C-A4AE-1D3568EDECF0}" type="datetimeFigureOut">
              <a:rPr lang="pt-BR" smtClean="0"/>
              <a:pPr/>
              <a:t>16/8/2011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7EC9D-3E71-4744-A0C2-CDA155A976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transparencia@cge.pe.gov.br" TargetMode="External"/><Relationship Id="rId2" Type="http://schemas.openxmlformats.org/officeDocument/2006/relationships/hyperlink" Target="http://www.transparencia.pe.gov.b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" descr="CIDADAO NO CONTROLE - CO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807462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2844" y="260648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SOLUÇÕES ADOTADAS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250825" y="1752648"/>
            <a:ext cx="8642350" cy="2324424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50825" y="1052736"/>
            <a:ext cx="6913463" cy="699912"/>
          </a:xfrm>
          <a:prstGeom prst="roundRect">
            <a:avLst>
              <a:gd name="adj" fmla="val 31183"/>
            </a:avLst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323528" y="1117116"/>
            <a:ext cx="80648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QUADRO GESTOR PRESTANDO CONTAS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83568" y="2128788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000" b="1" i="1" dirty="0" smtClean="0">
                <a:solidFill>
                  <a:schemeClr val="bg1"/>
                </a:solidFill>
              </a:rPr>
              <a:t> Os alunos recebem treinamento para acompanhar a prestação de contas</a:t>
            </a:r>
            <a:endParaRPr lang="pt-BR" sz="2000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pt-BR" sz="20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t-BR" sz="2000" b="1" i="1" dirty="0" smtClean="0">
                <a:solidFill>
                  <a:schemeClr val="bg1"/>
                </a:solidFill>
              </a:rPr>
              <a:t> Quadro afixado na escola é preenchido pelos alunos, com os valores repassados à instituição (recursos federais e estaduais)</a:t>
            </a:r>
            <a:endParaRPr lang="pt-BR" sz="2000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pt-BR" sz="2000" b="1" i="1" dirty="0" smtClean="0">
              <a:solidFill>
                <a:schemeClr val="bg1"/>
              </a:solidFill>
            </a:endParaRPr>
          </a:p>
          <a:p>
            <a:endParaRPr lang="pt-BR" sz="2000" i="1" dirty="0">
              <a:solidFill>
                <a:schemeClr val="bg1"/>
              </a:solidFill>
            </a:endParaRPr>
          </a:p>
        </p:txBody>
      </p:sp>
      <p:pic>
        <p:nvPicPr>
          <p:cNvPr id="9" name="Imagem 15" descr="DSC05972.JPG"/>
          <p:cNvPicPr preferRelativeResize="0">
            <a:picLocks/>
          </p:cNvPicPr>
          <p:nvPr/>
        </p:nvPicPr>
        <p:blipFill>
          <a:blip r:embed="rId2" cstate="print">
            <a:lum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4997" r="11608" b="6962"/>
          <a:stretch>
            <a:fillRect/>
          </a:stretch>
        </p:blipFill>
        <p:spPr bwMode="auto">
          <a:xfrm rot="5400000">
            <a:off x="5645857" y="3003216"/>
            <a:ext cx="2088777" cy="4236493"/>
          </a:xfrm>
          <a:prstGeom prst="roundRect">
            <a:avLst>
              <a:gd name="adj" fmla="val 1341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2844" y="260648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SOLUÇÕES ADOTADAS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250825" y="1752648"/>
            <a:ext cx="8642350" cy="218040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50825" y="1052736"/>
            <a:ext cx="5041255" cy="699912"/>
          </a:xfrm>
          <a:prstGeom prst="roundRect">
            <a:avLst>
              <a:gd name="adj" fmla="val 31183"/>
            </a:avLst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323528" y="1117116"/>
            <a:ext cx="80648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PALESTRA COM PARCEIROS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83568" y="2170599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000" b="1" i="1" dirty="0" smtClean="0">
                <a:solidFill>
                  <a:schemeClr val="bg1"/>
                </a:solidFill>
              </a:rPr>
              <a:t> Representantes de entidades parceiras como CGU, FOCCO/PE, TCU, SEFAZ/PE palestram para os alunos</a:t>
            </a:r>
            <a:endParaRPr lang="pt-BR" sz="2000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pt-BR" sz="20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t-BR" sz="2000" b="1" i="1" dirty="0" smtClean="0">
                <a:solidFill>
                  <a:schemeClr val="bg1"/>
                </a:solidFill>
              </a:rPr>
              <a:t> Ênfase em Controle Social,  combate a corrupção e cidadania</a:t>
            </a:r>
          </a:p>
          <a:p>
            <a:endParaRPr lang="pt-BR" sz="2000" i="1" dirty="0">
              <a:solidFill>
                <a:schemeClr val="bg1"/>
              </a:solidFill>
            </a:endParaRPr>
          </a:p>
        </p:txBody>
      </p:sp>
      <p:pic>
        <p:nvPicPr>
          <p:cNvPr id="8" name="Imagem 7" descr="DSC05794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/>
          </a:blip>
          <a:srcRect l="8706" t="16162" r="8384" b="26736"/>
          <a:stretch>
            <a:fillRect/>
          </a:stretch>
        </p:blipFill>
        <p:spPr bwMode="auto">
          <a:xfrm>
            <a:off x="4572000" y="3933056"/>
            <a:ext cx="4320480" cy="2232794"/>
          </a:xfrm>
          <a:prstGeom prst="roundRect">
            <a:avLst>
              <a:gd name="adj" fmla="val 1341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2844" y="260648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SOLUÇÕES ADOTADAS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250825" y="1752648"/>
            <a:ext cx="8642350" cy="218040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50825" y="1052736"/>
            <a:ext cx="6913463" cy="699912"/>
          </a:xfrm>
          <a:prstGeom prst="roundRect">
            <a:avLst>
              <a:gd name="adj" fmla="val 31183"/>
            </a:avLst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323528" y="1117116"/>
            <a:ext cx="80648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INTEGRAÇÃO COM ÓRGÃOS PÚBLICOS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83568" y="2170599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000" b="1" i="1" dirty="0" smtClean="0">
                <a:solidFill>
                  <a:schemeClr val="bg1"/>
                </a:solidFill>
              </a:rPr>
              <a:t> Alunos visitam a ALEPE – Assembléia Legislativa de Pernambuco</a:t>
            </a:r>
            <a:endParaRPr lang="pt-BR" sz="2000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pt-BR" sz="20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t-BR" sz="2000" b="1" i="1" dirty="0" smtClean="0">
                <a:solidFill>
                  <a:schemeClr val="bg1"/>
                </a:solidFill>
              </a:rPr>
              <a:t> Atividade resultante de parceria entre CGE e SEE</a:t>
            </a:r>
          </a:p>
          <a:p>
            <a:endParaRPr lang="pt-BR" sz="2000" i="1" dirty="0">
              <a:solidFill>
                <a:schemeClr val="bg1"/>
              </a:solidFill>
            </a:endParaRPr>
          </a:p>
        </p:txBody>
      </p:sp>
      <p:pic>
        <p:nvPicPr>
          <p:cNvPr id="9" name="Imagem 8" descr="Imagem 039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20000"/>
          </a:blip>
          <a:srcRect t="19804"/>
          <a:stretch>
            <a:fillRect/>
          </a:stretch>
        </p:blipFill>
        <p:spPr bwMode="auto">
          <a:xfrm>
            <a:off x="4572000" y="3933056"/>
            <a:ext cx="4248472" cy="2232794"/>
          </a:xfrm>
          <a:prstGeom prst="roundRect">
            <a:avLst>
              <a:gd name="adj" fmla="val 1341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2844" y="260648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SOLUÇÕES ADOTADAS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250825" y="1752648"/>
            <a:ext cx="8642350" cy="254044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50825" y="1052736"/>
            <a:ext cx="3745111" cy="699912"/>
          </a:xfrm>
          <a:prstGeom prst="roundRect">
            <a:avLst>
              <a:gd name="adj" fmla="val 31183"/>
            </a:avLst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323528" y="1117116"/>
            <a:ext cx="80648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MONITORAMENTO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83568" y="1862822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000" b="1" i="1" dirty="0" smtClean="0">
                <a:solidFill>
                  <a:schemeClr val="bg1"/>
                </a:solidFill>
              </a:rPr>
              <a:t> Preenchimento dos Quadro Gestor Prestando Contas</a:t>
            </a:r>
          </a:p>
          <a:p>
            <a:endParaRPr lang="pt-BR" sz="20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t-BR" sz="2000" b="1" i="1" dirty="0" smtClean="0">
                <a:solidFill>
                  <a:schemeClr val="bg1"/>
                </a:solidFill>
              </a:rPr>
              <a:t> Preservação do Patrimônio Público</a:t>
            </a:r>
          </a:p>
          <a:p>
            <a:r>
              <a:rPr lang="pt-BR" sz="2000" b="1" i="1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pt-BR" sz="2000" b="1" i="1" dirty="0" smtClean="0">
                <a:solidFill>
                  <a:schemeClr val="bg1"/>
                </a:solidFill>
              </a:rPr>
              <a:t> Melhoria da situação financeira e </a:t>
            </a:r>
            <a:r>
              <a:rPr lang="pt-BR" sz="2000" b="1" i="1" dirty="0" err="1" smtClean="0">
                <a:solidFill>
                  <a:schemeClr val="bg1"/>
                </a:solidFill>
              </a:rPr>
              <a:t>infraestrutura</a:t>
            </a:r>
            <a:endParaRPr lang="pt-BR" sz="2000" b="1" i="1" dirty="0" smtClean="0">
              <a:solidFill>
                <a:schemeClr val="bg1"/>
              </a:solidFill>
            </a:endParaRPr>
          </a:p>
          <a:p>
            <a:endParaRPr lang="pt-BR" sz="20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t-BR" sz="2000" b="1" i="1" dirty="0" smtClean="0">
                <a:solidFill>
                  <a:schemeClr val="bg1"/>
                </a:solidFill>
              </a:rPr>
              <a:t> Impactos das ações implementadas</a:t>
            </a:r>
          </a:p>
          <a:p>
            <a:pPr>
              <a:buFont typeface="Wingdings" pitchFamily="2" charset="2"/>
              <a:buChar char="q"/>
            </a:pPr>
            <a:endParaRPr lang="pt-BR" sz="2000" b="1" i="1" dirty="0" smtClean="0">
              <a:solidFill>
                <a:schemeClr val="bg1"/>
              </a:solidFill>
            </a:endParaRPr>
          </a:p>
          <a:p>
            <a:endParaRPr lang="pt-BR" sz="2000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freefoto.com/images/04/36/04_36_1---Pen-Checking-Figures_web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40000"/>
          </a:blip>
          <a:srcRect t="13230" b="20621"/>
          <a:stretch>
            <a:fillRect/>
          </a:stretch>
        </p:blipFill>
        <p:spPr bwMode="auto">
          <a:xfrm>
            <a:off x="4571999" y="4292300"/>
            <a:ext cx="4321175" cy="1873550"/>
          </a:xfrm>
          <a:prstGeom prst="roundRect">
            <a:avLst>
              <a:gd name="adj" fmla="val 1341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2844" y="260648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SOLUÇÕES ADOTADAS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250825" y="1752648"/>
            <a:ext cx="8642350" cy="254044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50825" y="1052736"/>
            <a:ext cx="3745111" cy="699912"/>
          </a:xfrm>
          <a:prstGeom prst="roundRect">
            <a:avLst>
              <a:gd name="adj" fmla="val 31183"/>
            </a:avLst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323528" y="1117116"/>
            <a:ext cx="34563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AVALIAÇÃO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11560" y="1548075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t-BR" sz="2000" b="1" i="1" dirty="0" smtClean="0">
                <a:solidFill>
                  <a:schemeClr val="bg1"/>
                </a:solidFill>
              </a:rPr>
              <a:t> Nº de parcelas preenchidas / Nº de parcelas recebidas</a:t>
            </a:r>
          </a:p>
          <a:p>
            <a:pPr>
              <a:buFont typeface="Wingdings" pitchFamily="2" charset="2"/>
              <a:buChar char="q"/>
            </a:pPr>
            <a:endParaRPr lang="pt-BR" sz="20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t-BR" sz="2000" b="1" i="1" dirty="0" smtClean="0">
                <a:solidFill>
                  <a:schemeClr val="bg1"/>
                </a:solidFill>
              </a:rPr>
              <a:t> R$ total utilizado por parcela / R$ total por parcela</a:t>
            </a:r>
          </a:p>
          <a:p>
            <a:pPr>
              <a:buFont typeface="Wingdings" pitchFamily="2" charset="2"/>
              <a:buChar char="q"/>
            </a:pPr>
            <a:endParaRPr lang="pt-BR" sz="20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t-BR" sz="2000" b="1" i="1" dirty="0" smtClean="0">
                <a:solidFill>
                  <a:schemeClr val="bg1"/>
                </a:solidFill>
              </a:rPr>
              <a:t> Nº de parcelas na situação ideal / Nº de parcelas</a:t>
            </a:r>
          </a:p>
          <a:p>
            <a:pPr>
              <a:buFont typeface="Wingdings" pitchFamily="2" charset="2"/>
              <a:buChar char="q"/>
            </a:pPr>
            <a:endParaRPr lang="pt-BR" sz="20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t-BR" sz="2000" b="1" i="1" dirty="0" smtClean="0">
                <a:solidFill>
                  <a:schemeClr val="bg1"/>
                </a:solidFill>
              </a:rPr>
              <a:t> Nº de problemas resolvidos / Nº de problemas elencados</a:t>
            </a:r>
          </a:p>
          <a:p>
            <a:pPr>
              <a:buFont typeface="Wingdings" pitchFamily="2" charset="2"/>
              <a:buChar char="q"/>
            </a:pPr>
            <a:endParaRPr lang="pt-BR" sz="2000" b="1" i="1" dirty="0" smtClean="0">
              <a:solidFill>
                <a:schemeClr val="bg1"/>
              </a:solidFill>
            </a:endParaRPr>
          </a:p>
          <a:p>
            <a:endParaRPr lang="pt-BR" sz="20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pt-BR" sz="2000" b="1" i="1" dirty="0" smtClean="0">
              <a:solidFill>
                <a:schemeClr val="bg1"/>
              </a:solidFill>
            </a:endParaRPr>
          </a:p>
          <a:p>
            <a:endParaRPr lang="pt-BR" sz="20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pt-BR" sz="2000" b="1" i="1" dirty="0" smtClean="0">
              <a:solidFill>
                <a:schemeClr val="bg1"/>
              </a:solidFill>
            </a:endParaRPr>
          </a:p>
          <a:p>
            <a:endParaRPr lang="pt-BR" sz="2000" i="1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financewithafp.com/blog/wp-content/uploads/2010/02/presentation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10000"/>
          </a:blip>
          <a:srcRect b="8179"/>
          <a:stretch>
            <a:fillRect/>
          </a:stretch>
        </p:blipFill>
        <p:spPr bwMode="auto">
          <a:xfrm>
            <a:off x="4572000" y="4293097"/>
            <a:ext cx="4248472" cy="1872754"/>
          </a:xfrm>
          <a:prstGeom prst="roundRect">
            <a:avLst>
              <a:gd name="adj" fmla="val 1341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2844" y="260648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OBSTÁCULOS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357290" y="980728"/>
            <a:ext cx="3000396" cy="2002677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1331640" y="836712"/>
            <a:ext cx="30243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APOIO TÉCNICO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PARCEIROS INFERIOR À DEMANDA DO PROGRAMA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651640" y="980728"/>
            <a:ext cx="2992194" cy="2002677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5063864" y="1340768"/>
            <a:ext cx="229421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HUMANOS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INSUFICIENTES</a:t>
            </a: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 flipH="1">
            <a:off x="1357290" y="3284984"/>
            <a:ext cx="3000396" cy="2002677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 flipH="1">
            <a:off x="1475656" y="3573016"/>
            <a:ext cx="28083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ESCOLAS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POUCO COMPROMETIDAS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 AS ATIVIDADES DO PROGRAMA</a:t>
            </a:r>
          </a:p>
          <a:p>
            <a:pPr algn="ctr"/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 flipH="1">
            <a:off x="4651640" y="3298531"/>
            <a:ext cx="2992194" cy="2002677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 flipH="1">
            <a:off x="4716016" y="3573016"/>
            <a:ext cx="288032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INCERTEZA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 A CONTINUIDADE DO PROGRAMA POR PARTE DOS ÓRGÃOS RESPONSÁVEIS</a:t>
            </a:r>
          </a:p>
          <a:p>
            <a:pPr algn="ctr"/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DSC05964.JPG"/>
          <p:cNvPicPr>
            <a:picLocks noChangeAspect="1"/>
          </p:cNvPicPr>
          <p:nvPr/>
        </p:nvPicPr>
        <p:blipFill>
          <a:blip r:embed="rId2" cstate="print"/>
          <a:srcRect t="20120" b="11967"/>
          <a:stretch>
            <a:fillRect/>
          </a:stretch>
        </p:blipFill>
        <p:spPr bwMode="auto">
          <a:xfrm>
            <a:off x="3676398" y="2708275"/>
            <a:ext cx="4668098" cy="2728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Grupo 9"/>
          <p:cNvGrpSpPr/>
          <p:nvPr/>
        </p:nvGrpSpPr>
        <p:grpSpPr>
          <a:xfrm>
            <a:off x="6845227" y="5011040"/>
            <a:ext cx="1896056" cy="1284776"/>
            <a:chOff x="5387658" y="4429133"/>
            <a:chExt cx="2113301" cy="1428760"/>
          </a:xfrm>
          <a:solidFill>
            <a:srgbClr val="00B050"/>
          </a:solidFill>
        </p:grpSpPr>
        <p:sp>
          <p:nvSpPr>
            <p:cNvPr id="19" name="Explosão 2 18"/>
            <p:cNvSpPr/>
            <p:nvPr/>
          </p:nvSpPr>
          <p:spPr>
            <a:xfrm>
              <a:off x="5429257" y="4429133"/>
              <a:ext cx="2071702" cy="1428760"/>
            </a:xfrm>
            <a:prstGeom prst="irregularSeal2">
              <a:avLst/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 rot="20490392">
              <a:off x="5387658" y="4965932"/>
              <a:ext cx="1686456" cy="51077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/>
                  </a:solidFill>
                  <a:latin typeface="+mj-lt"/>
                </a:rPr>
                <a:t>DEPOIS!</a:t>
              </a:r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142844" y="260648"/>
            <a:ext cx="8786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 OLIVEIRA LIMA: </a:t>
            </a:r>
          </a:p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EXEMPLO QUE DEU CERTO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m 10" descr="escola oliveira lima 224.jpg"/>
          <p:cNvPicPr>
            <a:picLocks noChangeAspect="1"/>
          </p:cNvPicPr>
          <p:nvPr/>
        </p:nvPicPr>
        <p:blipFill>
          <a:blip r:embed="rId3" cstate="print">
            <a:lum bright="38000" contrast="30000"/>
          </a:blip>
          <a:srcRect l="4639" r="3738"/>
          <a:stretch>
            <a:fillRect/>
          </a:stretch>
        </p:blipFill>
        <p:spPr bwMode="auto">
          <a:xfrm>
            <a:off x="1550715" y="1628800"/>
            <a:ext cx="2445221" cy="1460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upo 9"/>
          <p:cNvGrpSpPr>
            <a:grpSpLocks/>
          </p:cNvGrpSpPr>
          <p:nvPr/>
        </p:nvGrpSpPr>
        <p:grpSpPr bwMode="auto">
          <a:xfrm>
            <a:off x="2699794" y="2276873"/>
            <a:ext cx="1944214" cy="1080120"/>
            <a:chOff x="5429258" y="4429135"/>
            <a:chExt cx="2293790" cy="1301576"/>
          </a:xfrm>
        </p:grpSpPr>
        <p:sp>
          <p:nvSpPr>
            <p:cNvPr id="15" name="Explosão 2 14"/>
            <p:cNvSpPr/>
            <p:nvPr/>
          </p:nvSpPr>
          <p:spPr>
            <a:xfrm>
              <a:off x="5429258" y="4429135"/>
              <a:ext cx="2293790" cy="1301576"/>
            </a:xfrm>
            <a:prstGeom prst="irregularSeal2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 rot="20490392">
              <a:off x="5732659" y="4863621"/>
              <a:ext cx="1351232" cy="51107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/>
                  </a:solidFill>
                  <a:latin typeface="+mj-lt"/>
                </a:rPr>
                <a:t>ANTES!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3" descr="DSC0598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724234"/>
            <a:ext cx="4752454" cy="2851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7" descr="escola oliveira lima 22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2559474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upo 9"/>
          <p:cNvGrpSpPr/>
          <p:nvPr/>
        </p:nvGrpSpPr>
        <p:grpSpPr>
          <a:xfrm>
            <a:off x="6996424" y="4869160"/>
            <a:ext cx="1896056" cy="1284776"/>
            <a:chOff x="5387658" y="4429133"/>
            <a:chExt cx="2113301" cy="1428760"/>
          </a:xfrm>
          <a:solidFill>
            <a:srgbClr val="00B050"/>
          </a:solidFill>
        </p:grpSpPr>
        <p:sp>
          <p:nvSpPr>
            <p:cNvPr id="19" name="Explosão 2 18"/>
            <p:cNvSpPr/>
            <p:nvPr/>
          </p:nvSpPr>
          <p:spPr>
            <a:xfrm>
              <a:off x="5429257" y="4429133"/>
              <a:ext cx="2071702" cy="1428760"/>
            </a:xfrm>
            <a:prstGeom prst="irregularSeal2">
              <a:avLst/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 rot="20490392">
              <a:off x="5387658" y="4965932"/>
              <a:ext cx="1686456" cy="51077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/>
                  </a:solidFill>
                  <a:latin typeface="+mj-lt"/>
                </a:rPr>
                <a:t>DEPOIS!</a:t>
              </a:r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142844" y="260648"/>
            <a:ext cx="8786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 OLIVEIRA LIMA: </a:t>
            </a:r>
          </a:p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EXEMPLO QUE DEU CERTO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o 9"/>
          <p:cNvGrpSpPr>
            <a:grpSpLocks/>
          </p:cNvGrpSpPr>
          <p:nvPr/>
        </p:nvGrpSpPr>
        <p:grpSpPr bwMode="auto">
          <a:xfrm>
            <a:off x="2699794" y="2276873"/>
            <a:ext cx="1944214" cy="1080120"/>
            <a:chOff x="5429258" y="4429135"/>
            <a:chExt cx="2293790" cy="1301576"/>
          </a:xfrm>
        </p:grpSpPr>
        <p:sp>
          <p:nvSpPr>
            <p:cNvPr id="15" name="Explosão 2 14"/>
            <p:cNvSpPr/>
            <p:nvPr/>
          </p:nvSpPr>
          <p:spPr>
            <a:xfrm>
              <a:off x="5429258" y="4429135"/>
              <a:ext cx="2293790" cy="1301576"/>
            </a:xfrm>
            <a:prstGeom prst="irregularSeal2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 rot="20490392">
              <a:off x="5732659" y="4863621"/>
              <a:ext cx="1351232" cy="51107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/>
                  </a:solidFill>
                  <a:latin typeface="+mj-lt"/>
                </a:rPr>
                <a:t>ANTES!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7" descr="DSC05999.JPG"/>
          <p:cNvPicPr>
            <a:picLocks noChangeAspect="1"/>
          </p:cNvPicPr>
          <p:nvPr/>
        </p:nvPicPr>
        <p:blipFill>
          <a:blip r:embed="rId2" cstate="print">
            <a:lum bright="40000" contrast="54000"/>
          </a:blip>
          <a:srcRect t="8093" b="7050"/>
          <a:stretch>
            <a:fillRect/>
          </a:stretch>
        </p:blipFill>
        <p:spPr bwMode="auto">
          <a:xfrm>
            <a:off x="3707904" y="2676128"/>
            <a:ext cx="4687684" cy="2769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m 6" descr="escola oliveira lima 14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2664296" cy="1499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upo 9"/>
          <p:cNvGrpSpPr/>
          <p:nvPr/>
        </p:nvGrpSpPr>
        <p:grpSpPr>
          <a:xfrm>
            <a:off x="6996424" y="4869160"/>
            <a:ext cx="1896056" cy="1284776"/>
            <a:chOff x="5387658" y="4429133"/>
            <a:chExt cx="2113301" cy="1428760"/>
          </a:xfrm>
          <a:solidFill>
            <a:srgbClr val="00B050"/>
          </a:solidFill>
        </p:grpSpPr>
        <p:sp>
          <p:nvSpPr>
            <p:cNvPr id="19" name="Explosão 2 18"/>
            <p:cNvSpPr/>
            <p:nvPr/>
          </p:nvSpPr>
          <p:spPr>
            <a:xfrm>
              <a:off x="5429257" y="4429133"/>
              <a:ext cx="2071702" cy="1428760"/>
            </a:xfrm>
            <a:prstGeom prst="irregularSeal2">
              <a:avLst/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 rot="20490392">
              <a:off x="5387658" y="4965932"/>
              <a:ext cx="1686456" cy="51077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/>
                  </a:solidFill>
                  <a:latin typeface="+mj-lt"/>
                </a:rPr>
                <a:t>DEPOIS!</a:t>
              </a:r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142844" y="260648"/>
            <a:ext cx="8786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 OLIVEIRA LIMA: </a:t>
            </a:r>
          </a:p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EXEMPLO QUE DEU CERTO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o 9"/>
          <p:cNvGrpSpPr>
            <a:grpSpLocks/>
          </p:cNvGrpSpPr>
          <p:nvPr/>
        </p:nvGrpSpPr>
        <p:grpSpPr bwMode="auto">
          <a:xfrm>
            <a:off x="2699794" y="2276873"/>
            <a:ext cx="1944214" cy="1080120"/>
            <a:chOff x="5429258" y="4429135"/>
            <a:chExt cx="2293790" cy="1301576"/>
          </a:xfrm>
        </p:grpSpPr>
        <p:sp>
          <p:nvSpPr>
            <p:cNvPr id="15" name="Explosão 2 14"/>
            <p:cNvSpPr/>
            <p:nvPr/>
          </p:nvSpPr>
          <p:spPr>
            <a:xfrm>
              <a:off x="5429258" y="4429135"/>
              <a:ext cx="2293790" cy="1301576"/>
            </a:xfrm>
            <a:prstGeom prst="irregularSeal2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 rot="20490392">
              <a:off x="5732659" y="4863621"/>
              <a:ext cx="1351232" cy="51107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dirty="0">
                  <a:solidFill>
                    <a:schemeClr val="bg1"/>
                  </a:solidFill>
                  <a:latin typeface="+mj-lt"/>
                </a:rPr>
                <a:t>ANTES!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de cantos arredondados 11"/>
          <p:cNvSpPr/>
          <p:nvPr/>
        </p:nvSpPr>
        <p:spPr>
          <a:xfrm>
            <a:off x="1403648" y="2636912"/>
            <a:ext cx="2992194" cy="1223963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42844" y="260648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357290" y="1268759"/>
            <a:ext cx="3000396" cy="1223615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1331640" y="840194"/>
            <a:ext cx="30243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 GESTÃO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RECURSOS DA ESCOLA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572000" y="1268412"/>
            <a:ext cx="2992194" cy="1223963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4716016" y="1343670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APROXIMAÇÃO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GESTORES, ALUNOS E PROFESSORES</a:t>
            </a: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 flipH="1">
            <a:off x="1331640" y="2722855"/>
            <a:ext cx="309634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MAIOR INTERESSE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ALUNOS COM AS FINANÇAS DA ESCOLA</a:t>
            </a:r>
          </a:p>
          <a:p>
            <a:pPr algn="ctr"/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 flipH="1">
            <a:off x="4572000" y="2636912"/>
            <a:ext cx="2992194" cy="1223888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 flipH="1">
            <a:off x="4427984" y="2722855"/>
            <a:ext cx="33123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PARTICIPAÇÃO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MAIOR DA COMUNIDADE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ESCOLAR NA GESTÃO</a:t>
            </a:r>
          </a:p>
          <a:p>
            <a:pPr algn="ctr"/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435642" y="4005064"/>
            <a:ext cx="2992194" cy="1223963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 flipH="1">
            <a:off x="1363634" y="4009127"/>
            <a:ext cx="30963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 DE COOPERAÇÃO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CGE/SEE</a:t>
            </a:r>
          </a:p>
          <a:p>
            <a:pPr algn="ctr"/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 flipH="1">
            <a:off x="4603994" y="4005263"/>
            <a:ext cx="2992194" cy="1223689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 flipH="1">
            <a:off x="4644008" y="4091007"/>
            <a:ext cx="2920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ALEPE</a:t>
            </a:r>
          </a:p>
          <a:p>
            <a:pPr algn="ctr"/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de cantos arredondados 21"/>
          <p:cNvSpPr/>
          <p:nvPr/>
        </p:nvSpPr>
        <p:spPr>
          <a:xfrm>
            <a:off x="323529" y="2491186"/>
            <a:ext cx="8569646" cy="1153838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49683" y="260648"/>
            <a:ext cx="8743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 CGE – Controle Social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23527" y="1196752"/>
            <a:ext cx="8569647" cy="108012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395536" y="1404065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 A 2009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DESENVOLVIMENTO DO PORTAL DA TRANSPARÊNCIA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323528" y="3861048"/>
            <a:ext cx="8569647" cy="108012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395536" y="2708275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(até julho)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PALESTRAS E DIVULGAÇÃO DO PORTAL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467544" y="407707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(a partir de agosto)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NOVOS PROJETOS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2844" y="260648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467544" y="2204864"/>
            <a:ext cx="8136904" cy="2088232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55576" y="2348880"/>
            <a:ext cx="74888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PROGRAMA CIDADÃO NO CONTROLE É O RESULTADO DE UM ESFORÇO COLETIVO E MULTIDISCIPLINAR .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ISSO MESMO, ATINGIU RESULTADOS TÃO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SIGNIFICATIVOS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</a:p>
        </p:txBody>
      </p:sp>
      <p:pic>
        <p:nvPicPr>
          <p:cNvPr id="11" name="Imagem 1" descr="CIDADAO NO CONTROLE - CO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05064"/>
            <a:ext cx="2232248" cy="1227839"/>
          </a:xfrm>
          <a:prstGeom prst="roundRect">
            <a:avLst>
              <a:gd name="adj" fmla="val 1416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2844" y="260648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CONTATOS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755576" y="1153195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da Transparência - Pernambuco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www.transparencia.pe.gov.br</a:t>
            </a:r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da Educação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Guia Cidadão no Controle</a:t>
            </a:r>
          </a:p>
          <a:p>
            <a:pPr algn="ctr"/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Fale com a Equipe: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transparencia@cge.pe.gov.br</a:t>
            </a:r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(81)3183.6806</a:t>
            </a:r>
          </a:p>
          <a:p>
            <a:pPr algn="ctr"/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m 1" descr="CIDADAO NO CONTROLE - COR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013176"/>
            <a:ext cx="2232248" cy="1227839"/>
          </a:xfrm>
          <a:prstGeom prst="roundRect">
            <a:avLst>
              <a:gd name="adj" fmla="val 1416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2844" y="260648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CONTROLE SOCIAL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6278310" y="571480"/>
            <a:ext cx="2294218" cy="571504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Mais 7"/>
          <p:cNvSpPr/>
          <p:nvPr/>
        </p:nvSpPr>
        <p:spPr>
          <a:xfrm>
            <a:off x="7072330" y="1214422"/>
            <a:ext cx="642942" cy="642942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278310" y="642918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GESTÃO PÚBLICA 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6215074" y="1928802"/>
            <a:ext cx="2294218" cy="1643074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215074" y="2071678"/>
            <a:ext cx="22942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PARTICIPAÇÃO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DO CIDADÃO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Acompanhando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Fiscalizando</a:t>
            </a:r>
          </a:p>
        </p:txBody>
      </p:sp>
      <p:sp>
        <p:nvSpPr>
          <p:cNvPr id="12" name="Igual 11"/>
          <p:cNvSpPr/>
          <p:nvPr/>
        </p:nvSpPr>
        <p:spPr>
          <a:xfrm>
            <a:off x="7072330" y="3571876"/>
            <a:ext cx="714380" cy="642942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929322" y="4286257"/>
            <a:ext cx="2928958" cy="108696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929322" y="4357695"/>
            <a:ext cx="285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MAIS CIDADANIA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MENOS CORRUPÇÃO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MENOS DESPERDÍCIO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upo 18"/>
          <p:cNvGrpSpPr/>
          <p:nvPr/>
        </p:nvGrpSpPr>
        <p:grpSpPr>
          <a:xfrm>
            <a:off x="611560" y="1340768"/>
            <a:ext cx="5184576" cy="3024336"/>
            <a:chOff x="611560" y="1340768"/>
            <a:chExt cx="5184576" cy="302433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4170" t="33203" r="6211" b="12648"/>
            <a:stretch>
              <a:fillRect/>
            </a:stretch>
          </p:blipFill>
          <p:spPr bwMode="auto">
            <a:xfrm>
              <a:off x="611560" y="1340768"/>
              <a:ext cx="5184576" cy="3024336"/>
            </a:xfrm>
            <a:prstGeom prst="roundRect">
              <a:avLst>
                <a:gd name="adj" fmla="val 7187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8" name="Retângulo de cantos arredondados 17"/>
            <p:cNvSpPr/>
            <p:nvPr/>
          </p:nvSpPr>
          <p:spPr>
            <a:xfrm flipV="1">
              <a:off x="4932040" y="4221088"/>
              <a:ext cx="792088" cy="14401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7504" y="272842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PROJETO CIDADÃO NO CONTROLE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tângulo de cantos arredondados 45"/>
          <p:cNvSpPr/>
          <p:nvPr/>
        </p:nvSpPr>
        <p:spPr>
          <a:xfrm>
            <a:off x="1357290" y="1046927"/>
            <a:ext cx="6239046" cy="2088232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/>
          <p:cNvSpPr/>
          <p:nvPr/>
        </p:nvSpPr>
        <p:spPr>
          <a:xfrm>
            <a:off x="1331640" y="1089318"/>
            <a:ext cx="6264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FOCO: FOMENTAR O CONTROLE SOCIAL</a:t>
            </a:r>
            <a:endParaRPr lang="pt-B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Retângulo de cantos arredondados 47"/>
          <p:cNvSpPr/>
          <p:nvPr/>
        </p:nvSpPr>
        <p:spPr>
          <a:xfrm>
            <a:off x="1347600" y="3362012"/>
            <a:ext cx="2936368" cy="1867187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1691680" y="3423191"/>
            <a:ext cx="22766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PÚBLICO-ALVO</a:t>
            </a:r>
          </a:p>
          <a:p>
            <a:pPr algn="ctr"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Alunos do Ensino Médio das ESCOLAS ESTADUAIS</a:t>
            </a:r>
          </a:p>
        </p:txBody>
      </p:sp>
      <p:sp>
        <p:nvSpPr>
          <p:cNvPr id="54" name="Retângulo de cantos arredondados 53"/>
          <p:cNvSpPr/>
          <p:nvPr/>
        </p:nvSpPr>
        <p:spPr>
          <a:xfrm>
            <a:off x="4659820" y="3362012"/>
            <a:ext cx="2936368" cy="1867187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/>
          <p:cNvSpPr txBox="1"/>
          <p:nvPr/>
        </p:nvSpPr>
        <p:spPr>
          <a:xfrm>
            <a:off x="1259632" y="1694999"/>
            <a:ext cx="2808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recebidos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do recurso e manutenção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4860032" y="1923217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Desenvolver a consciência CIDADÃ</a:t>
            </a:r>
          </a:p>
        </p:txBody>
      </p:sp>
      <p:sp>
        <p:nvSpPr>
          <p:cNvPr id="57" name="Seta para a direita 56"/>
          <p:cNvSpPr/>
          <p:nvPr/>
        </p:nvSpPr>
        <p:spPr>
          <a:xfrm>
            <a:off x="3995936" y="1983031"/>
            <a:ext cx="1008112" cy="57606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 57"/>
          <p:cNvSpPr/>
          <p:nvPr/>
        </p:nvSpPr>
        <p:spPr>
          <a:xfrm>
            <a:off x="4644008" y="3423191"/>
            <a:ext cx="295218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ESPERADOS</a:t>
            </a:r>
          </a:p>
          <a:p>
            <a:pPr algn="ctr"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Conscientização dos alunos</a:t>
            </a:r>
          </a:p>
          <a:p>
            <a:pPr algn="ctr"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Melhor preservação do patrimônio público</a:t>
            </a:r>
          </a:p>
          <a:p>
            <a:pPr algn="ctr"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 utilização </a:t>
            </a:r>
            <a:r>
              <a:rPr lang="pt-B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recursos recebidos</a:t>
            </a:r>
          </a:p>
          <a:p>
            <a:pPr algn="ctr"/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2844" y="260648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PROJETO CIDADÃO NO CONTROLE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257700" y="1066852"/>
            <a:ext cx="3000396" cy="2218132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1686328" y="1412776"/>
            <a:ext cx="22942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SOCIAL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 DIVERSAS ÁREAS DO ESTADO</a:t>
            </a: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552050" y="1052735"/>
            <a:ext cx="2992194" cy="2218132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4964274" y="1437164"/>
            <a:ext cx="229421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IMPLEMENTADO, INICIALMENTE , NAS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ESCOLAS 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REDE ESTADUAL</a:t>
            </a: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1186262" y="3511838"/>
            <a:ext cx="2000264" cy="1357322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971948" y="3583276"/>
            <a:ext cx="229421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 OLIVEIRA LIMA (Recife)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3400840" y="3511838"/>
            <a:ext cx="2000264" cy="1357322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de cantos arredondados 27"/>
          <p:cNvSpPr/>
          <p:nvPr/>
        </p:nvSpPr>
        <p:spPr>
          <a:xfrm>
            <a:off x="5615418" y="3511838"/>
            <a:ext cx="2000264" cy="1357322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3392638" y="3583276"/>
            <a:ext cx="19370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+ 4 ESCOLAS DA RMR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686856" y="3583277"/>
            <a:ext cx="18818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971600" y="3585556"/>
            <a:ext cx="229421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 OLIVEIRA LIMA (Recife)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392290" y="3585556"/>
            <a:ext cx="19370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+ 4 ESCOLAS DA RMR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2844" y="260648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SOLUÇÕES ADOTADAS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250825" y="1752648"/>
            <a:ext cx="8642350" cy="246844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0" name="Picture 2" descr="http://www.becocomsaida.blog.br/wp-content/uploads/2008/11/financas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40000"/>
          </a:blip>
          <a:srcRect t="14082" b="10812"/>
          <a:stretch>
            <a:fillRect/>
          </a:stretch>
        </p:blipFill>
        <p:spPr bwMode="auto">
          <a:xfrm>
            <a:off x="4572000" y="4221088"/>
            <a:ext cx="4321175" cy="1944762"/>
          </a:xfrm>
          <a:prstGeom prst="roundRect">
            <a:avLst>
              <a:gd name="adj" fmla="val 1341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Retângulo de cantos arredondados 21"/>
          <p:cNvSpPr/>
          <p:nvPr/>
        </p:nvSpPr>
        <p:spPr>
          <a:xfrm>
            <a:off x="250825" y="1052736"/>
            <a:ext cx="3025031" cy="699912"/>
          </a:xfrm>
          <a:prstGeom prst="roundRect">
            <a:avLst>
              <a:gd name="adj" fmla="val 31183"/>
            </a:avLst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323528" y="1117116"/>
            <a:ext cx="35283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DIAGNÓSTICO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83568" y="1882567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000" b="1" i="1" dirty="0" smtClean="0">
                <a:solidFill>
                  <a:schemeClr val="bg1"/>
                </a:solidFill>
              </a:rPr>
              <a:t> Definição da Equipe de trabalho do Projeto </a:t>
            </a:r>
          </a:p>
          <a:p>
            <a:pPr>
              <a:buFont typeface="Wingdings" pitchFamily="2" charset="2"/>
              <a:buChar char="q"/>
            </a:pPr>
            <a:endParaRPr lang="pt-BR" sz="20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t-BR" sz="2000" b="1" i="1" dirty="0" smtClean="0">
                <a:solidFill>
                  <a:schemeClr val="bg1"/>
                </a:solidFill>
              </a:rPr>
              <a:t> Escolha das escolas de acordo com critérios definidos na metodologia</a:t>
            </a:r>
          </a:p>
          <a:p>
            <a:pPr>
              <a:buFont typeface="Wingdings" pitchFamily="2" charset="2"/>
              <a:buChar char="q"/>
            </a:pPr>
            <a:endParaRPr lang="pt-BR" sz="20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t-BR" sz="2000" b="1" i="1" dirty="0" smtClean="0">
                <a:solidFill>
                  <a:schemeClr val="bg1"/>
                </a:solidFill>
              </a:rPr>
              <a:t> Coleta de informações preliminares em cada escola</a:t>
            </a:r>
          </a:p>
          <a:p>
            <a:pPr>
              <a:buFont typeface="Wingdings" pitchFamily="2" charset="2"/>
              <a:buChar char="q"/>
            </a:pPr>
            <a:endParaRPr lang="pt-BR" sz="20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t-BR" sz="2000" b="1" i="1" dirty="0" smtClean="0">
                <a:solidFill>
                  <a:schemeClr val="bg1"/>
                </a:solidFill>
              </a:rPr>
              <a:t> Análise  da situação financeira (e-fisco) e visitas in loco </a:t>
            </a:r>
          </a:p>
          <a:p>
            <a:pPr>
              <a:buFont typeface="Wingdings" pitchFamily="2" charset="2"/>
              <a:buChar char="q"/>
            </a:pPr>
            <a:endParaRPr lang="pt-BR" sz="20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2844" y="260648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SOLUÇÕES ADOTADAS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250825" y="1752648"/>
            <a:ext cx="8642350" cy="2324424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50825" y="1052736"/>
            <a:ext cx="5473303" cy="699912"/>
          </a:xfrm>
          <a:prstGeom prst="roundRect">
            <a:avLst>
              <a:gd name="adj" fmla="val 31183"/>
            </a:avLst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323528" y="1117116"/>
            <a:ext cx="60486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CAPACITAÇÃO DOS GESTORES 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83568" y="2139821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pt-BR" sz="2000" b="1" i="1" dirty="0" smtClean="0">
                <a:solidFill>
                  <a:schemeClr val="bg1"/>
                </a:solidFill>
              </a:rPr>
              <a:t> Cursos nas áreas Administrativa, Financeira e Orçamentária com temas específicos da Secretaria de Educação</a:t>
            </a:r>
          </a:p>
          <a:p>
            <a:pPr lvl="0">
              <a:buFont typeface="Wingdings" pitchFamily="2" charset="2"/>
              <a:buChar char="q"/>
            </a:pPr>
            <a:endParaRPr lang="pt-BR" sz="2000" b="1" i="1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pt-BR" sz="2000" b="1" i="1" dirty="0" smtClean="0">
                <a:solidFill>
                  <a:schemeClr val="bg1"/>
                </a:solidFill>
              </a:rPr>
              <a:t> Oficinas com simulação de uma gestão escolar ideal</a:t>
            </a:r>
          </a:p>
        </p:txBody>
      </p:sp>
      <p:pic>
        <p:nvPicPr>
          <p:cNvPr id="8" name="Imagem 7" descr="DSC02007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/>
          </a:blip>
          <a:srcRect t="30214" r="12333" b="11341"/>
          <a:stretch>
            <a:fillRect/>
          </a:stretch>
        </p:blipFill>
        <p:spPr>
          <a:xfrm>
            <a:off x="4572000" y="4077618"/>
            <a:ext cx="4320480" cy="2088232"/>
          </a:xfrm>
          <a:prstGeom prst="roundRect">
            <a:avLst>
              <a:gd name="adj" fmla="val 1341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2844" y="260648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SOLUÇÕES ADOTADAS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250825" y="1752648"/>
            <a:ext cx="8642350" cy="2324424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50825" y="1052736"/>
            <a:ext cx="5545311" cy="699912"/>
          </a:xfrm>
          <a:prstGeom prst="roundRect">
            <a:avLst>
              <a:gd name="adj" fmla="val 31183"/>
            </a:avLst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323528" y="1117116"/>
            <a:ext cx="80648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SENSIBILIZAÇÃO DOS ALUNOS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83568" y="2060848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000" b="1" i="1" dirty="0" smtClean="0">
                <a:solidFill>
                  <a:schemeClr val="bg1"/>
                </a:solidFill>
              </a:rPr>
              <a:t> Palestra da equipe CGE sobre os fundamentos do Controle Social</a:t>
            </a:r>
          </a:p>
          <a:p>
            <a:pPr>
              <a:buFont typeface="Wingdings" pitchFamily="2" charset="2"/>
              <a:buChar char="q"/>
            </a:pPr>
            <a:endParaRPr lang="pt-BR" sz="20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t-BR" sz="2000" b="1" i="1" dirty="0" smtClean="0">
                <a:solidFill>
                  <a:schemeClr val="bg1"/>
                </a:solidFill>
              </a:rPr>
              <a:t> Apresentação do projeto em linguagem acessível</a:t>
            </a:r>
            <a:endParaRPr lang="pt-BR" sz="2000" i="1" dirty="0" smtClean="0">
              <a:solidFill>
                <a:schemeClr val="bg1"/>
              </a:solidFill>
            </a:endParaRPr>
          </a:p>
          <a:p>
            <a:endParaRPr lang="pt-BR" sz="20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t-BR" sz="2000" b="1" i="1" dirty="0" smtClean="0">
                <a:solidFill>
                  <a:schemeClr val="bg1"/>
                </a:solidFill>
              </a:rPr>
              <a:t> Foco nos alunos das turmas do ensino médio</a:t>
            </a:r>
          </a:p>
          <a:p>
            <a:pPr>
              <a:buFont typeface="Wingdings" pitchFamily="2" charset="2"/>
              <a:buChar char="q"/>
            </a:pPr>
            <a:endParaRPr lang="pt-BR" sz="2000" b="1" i="1" dirty="0" smtClean="0">
              <a:solidFill>
                <a:schemeClr val="bg1"/>
              </a:solidFill>
            </a:endParaRPr>
          </a:p>
          <a:p>
            <a:endParaRPr lang="pt-BR" sz="2000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pt-BR" sz="2000" b="1" i="1" dirty="0" smtClean="0">
              <a:solidFill>
                <a:schemeClr val="bg1"/>
              </a:solidFill>
            </a:endParaRPr>
          </a:p>
          <a:p>
            <a:endParaRPr lang="pt-BR" sz="2000" i="1" dirty="0">
              <a:solidFill>
                <a:schemeClr val="bg1"/>
              </a:solidFill>
            </a:endParaRPr>
          </a:p>
        </p:txBody>
      </p:sp>
      <p:pic>
        <p:nvPicPr>
          <p:cNvPr id="8" name="Imagem 7" descr="DSC05748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/>
          </a:blip>
          <a:srcRect l="8513" t="6976" r="8513" b="37707"/>
          <a:stretch>
            <a:fillRect/>
          </a:stretch>
        </p:blipFill>
        <p:spPr bwMode="auto">
          <a:xfrm>
            <a:off x="4572000" y="4077072"/>
            <a:ext cx="4321175" cy="2088778"/>
          </a:xfrm>
          <a:prstGeom prst="roundRect">
            <a:avLst>
              <a:gd name="adj" fmla="val 1341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2844" y="260648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SOLUÇÕES ADOTADAS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250825" y="1752648"/>
            <a:ext cx="8642350" cy="2324424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50825" y="1052736"/>
            <a:ext cx="6697439" cy="699912"/>
          </a:xfrm>
          <a:prstGeom prst="roundRect">
            <a:avLst>
              <a:gd name="adj" fmla="val 31183"/>
            </a:avLst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323528" y="1117116"/>
            <a:ext cx="80648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ELEIÇÃO DOS PROBLEMAS DA ESCOLA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83568" y="2060848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000" b="1" i="1" dirty="0" smtClean="0">
                <a:solidFill>
                  <a:schemeClr val="bg1"/>
                </a:solidFill>
              </a:rPr>
              <a:t> Alunos apontam 10 dificuldades das escola em votação aberta</a:t>
            </a:r>
          </a:p>
          <a:p>
            <a:pPr>
              <a:buFont typeface="Wingdings" pitchFamily="2" charset="2"/>
              <a:buChar char="q"/>
            </a:pPr>
            <a:endParaRPr lang="pt-BR" sz="20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t-BR" sz="2000" b="1" i="1" dirty="0" smtClean="0">
                <a:solidFill>
                  <a:schemeClr val="bg1"/>
                </a:solidFill>
              </a:rPr>
              <a:t> Na votação seguinte,  são definidas os 3  principais problemas</a:t>
            </a:r>
            <a:endParaRPr lang="pt-BR" sz="2000" i="1" dirty="0" smtClean="0">
              <a:solidFill>
                <a:schemeClr val="bg1"/>
              </a:solidFill>
            </a:endParaRPr>
          </a:p>
          <a:p>
            <a:endParaRPr lang="pt-BR" sz="20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t-BR" sz="2000" b="1" i="1" dirty="0" smtClean="0">
                <a:solidFill>
                  <a:schemeClr val="bg1"/>
                </a:solidFill>
              </a:rPr>
              <a:t> Foco nos alunos das turmas do ensino médio</a:t>
            </a:r>
          </a:p>
          <a:p>
            <a:pPr>
              <a:buFont typeface="Wingdings" pitchFamily="2" charset="2"/>
              <a:buChar char="q"/>
            </a:pPr>
            <a:endParaRPr lang="pt-BR" sz="2000" b="1" i="1" dirty="0" smtClean="0">
              <a:solidFill>
                <a:schemeClr val="bg1"/>
              </a:solidFill>
            </a:endParaRPr>
          </a:p>
          <a:p>
            <a:endParaRPr lang="pt-BR" sz="2000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pt-BR" sz="2000" b="1" i="1" dirty="0" smtClean="0">
              <a:solidFill>
                <a:schemeClr val="bg1"/>
              </a:solidFill>
            </a:endParaRPr>
          </a:p>
          <a:p>
            <a:endParaRPr lang="pt-BR" sz="2000" i="1" dirty="0">
              <a:solidFill>
                <a:schemeClr val="bg1"/>
              </a:solidFill>
            </a:endParaRPr>
          </a:p>
        </p:txBody>
      </p:sp>
      <p:pic>
        <p:nvPicPr>
          <p:cNvPr id="9" name="Imagem 8" descr="DSC05757.JPG"/>
          <p:cNvPicPr>
            <a:picLocks noChangeAspect="1"/>
          </p:cNvPicPr>
          <p:nvPr/>
        </p:nvPicPr>
        <p:blipFill>
          <a:blip r:embed="rId2" cstate="print">
            <a:lum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477" t="18924" r="857" b="17408"/>
          <a:stretch>
            <a:fillRect/>
          </a:stretch>
        </p:blipFill>
        <p:spPr bwMode="auto">
          <a:xfrm>
            <a:off x="4572000" y="4077072"/>
            <a:ext cx="4248472" cy="2088778"/>
          </a:xfrm>
          <a:prstGeom prst="roundRect">
            <a:avLst>
              <a:gd name="adj" fmla="val 1341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636</Words>
  <Application>Microsoft Office PowerPoint</Application>
  <PresentationFormat>Apresentação na tela (4:3)</PresentationFormat>
  <Paragraphs>158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SECGE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airton.chaves</dc:creator>
  <cp:lastModifiedBy>juliana.moura</cp:lastModifiedBy>
  <cp:revision>117</cp:revision>
  <dcterms:created xsi:type="dcterms:W3CDTF">2011-07-07T17:53:34Z</dcterms:created>
  <dcterms:modified xsi:type="dcterms:W3CDTF">2011-08-16T12:11:26Z</dcterms:modified>
</cp:coreProperties>
</file>