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Pacifico"/>
      <p:regular r:id="rId18"/>
    </p:embeddedFont>
    <p:embeddedFont>
      <p:font typeface="Comfortaa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mfortaa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Comfortaa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Pacific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302381e9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302381e9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31a3af82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31a3af82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31a3af82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631a3af8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302381e9f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302381e9f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2fd1c25c8_0_2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62fd1c25c8_0_2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32e6ab95e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32e6ab95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32e6ab95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32e6ab95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idx="1" type="subTitle"/>
          </p:nvPr>
        </p:nvSpPr>
        <p:spPr>
          <a:xfrm>
            <a:off x="0" y="0"/>
            <a:ext cx="5230200" cy="5143500"/>
          </a:xfrm>
          <a:prstGeom prst="rect">
            <a:avLst/>
          </a:prstGeom>
          <a:solidFill>
            <a:srgbClr val="C9DAF8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Consultoria no âmbito da Atividade de Auditoria Interna Governamental</a:t>
            </a:r>
            <a:endParaRPr b="1" sz="3000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Rossana Guerra, CIA,CRMA</a:t>
            </a:r>
            <a:r>
              <a:rPr b="1" lang="pt-BR" sz="30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30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0200" y="0"/>
            <a:ext cx="39138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6"/>
          <p:cNvPicPr preferRelativeResize="0"/>
          <p:nvPr/>
        </p:nvPicPr>
        <p:blipFill rotWithShape="1">
          <a:blip r:embed="rId3">
            <a:alphaModFix/>
          </a:blip>
          <a:srcRect b="9861" l="0" r="0" t="0"/>
          <a:stretch/>
        </p:blipFill>
        <p:spPr>
          <a:xfrm>
            <a:off x="0" y="2067950"/>
            <a:ext cx="4511400" cy="307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6"/>
          <p:cNvSpPr txBox="1"/>
          <p:nvPr/>
        </p:nvSpPr>
        <p:spPr>
          <a:xfrm>
            <a:off x="1958250" y="210700"/>
            <a:ext cx="6853800" cy="49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“Para alguns auditores internos, os conceitos de auditoria e consultoria são opostos um do outro pois eles veem a consultoria colocando o auditor muito perto do gestor e </a:t>
            </a:r>
            <a:r>
              <a:rPr lang="pt-BR" sz="24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potencialmente</a:t>
            </a:r>
            <a:r>
              <a:rPr lang="pt-BR" sz="24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comprometendo sua independência. Verdadeiramente, a consultoria tem sido parte da auditoria interna há anos….”</a:t>
            </a:r>
            <a:endParaRPr sz="24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David A. Richards</a:t>
            </a:r>
            <a:endParaRPr sz="11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The IIA ex President ( 2004)</a:t>
            </a:r>
            <a:endParaRPr sz="11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7"/>
          <p:cNvSpPr txBox="1"/>
          <p:nvPr/>
        </p:nvSpPr>
        <p:spPr>
          <a:xfrm>
            <a:off x="173525" y="136325"/>
            <a:ext cx="6593700" cy="18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“Trabalhos de consultoria têm um grande potencial para prover valor de longo prazo para o sistema de controle interno da organização. Também tende a ser mais prospectivo ao invés de avaliar o que aconteceu no passado.”</a:t>
            </a:r>
            <a:endParaRPr sz="2400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43" name="Google Shape;143;p27"/>
          <p:cNvSpPr txBox="1"/>
          <p:nvPr/>
        </p:nvSpPr>
        <p:spPr>
          <a:xfrm>
            <a:off x="3418200" y="2813450"/>
            <a:ext cx="5725800" cy="20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“A função auditoria interna está estrategicamente posicionada para olhar a organização em profundidade e prover insights sobre todo o sistema de controle interno”.</a:t>
            </a:r>
            <a:endParaRPr sz="2400">
              <a:solidFill>
                <a:srgbClr val="F3F3F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4" name="Google Shape;144;p27"/>
          <p:cNvSpPr txBox="1"/>
          <p:nvPr/>
        </p:nvSpPr>
        <p:spPr>
          <a:xfrm>
            <a:off x="223100" y="4585775"/>
            <a:ext cx="34332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FFFF"/>
                </a:solidFill>
              </a:rPr>
              <a:t>Internal Auditing - Assurance &amp; </a:t>
            </a:r>
            <a:r>
              <a:rPr lang="pt-BR" sz="800">
                <a:solidFill>
                  <a:srgbClr val="FFFFFF"/>
                </a:solidFill>
              </a:rPr>
              <a:t>Advisory</a:t>
            </a:r>
            <a:r>
              <a:rPr lang="pt-BR" sz="800">
                <a:solidFill>
                  <a:srgbClr val="FFFFFF"/>
                </a:solidFill>
              </a:rPr>
              <a:t> Services</a:t>
            </a:r>
            <a:endParaRPr sz="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00" y="96900"/>
            <a:ext cx="3337075" cy="478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8800" y="96900"/>
            <a:ext cx="5533775" cy="478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9"/>
          <p:cNvSpPr txBox="1"/>
          <p:nvPr/>
        </p:nvSpPr>
        <p:spPr>
          <a:xfrm>
            <a:off x="3051225" y="398525"/>
            <a:ext cx="5616600" cy="3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latin typeface="Comfortaa"/>
                <a:ea typeface="Comfortaa"/>
                <a:cs typeface="Comfortaa"/>
                <a:sym typeface="Comfortaa"/>
              </a:rPr>
              <a:t>Serviços de Consultoria podem promover oportunidades para o auditor interno aumentar seus conhecimentos e habilidades em áreas que não fazem parte do ambiente dos trabalhos de asseguração.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latin typeface="Comfortaa"/>
                <a:ea typeface="Comfortaa"/>
                <a:cs typeface="Comfortaa"/>
                <a:sym typeface="Comfortaa"/>
              </a:rPr>
              <a:t>Usando um processo de avaliação de risco robusto, os auditores internos podem selecionar trabalhos de consultoria que </a:t>
            </a:r>
            <a:r>
              <a:rPr b="1" lang="pt-BR" sz="1800">
                <a:latin typeface="Comfortaa"/>
                <a:ea typeface="Comfortaa"/>
                <a:cs typeface="Comfortaa"/>
                <a:sym typeface="Comfortaa"/>
              </a:rPr>
              <a:t>agregem</a:t>
            </a:r>
            <a:r>
              <a:rPr b="1" lang="pt-BR" sz="1800">
                <a:latin typeface="Comfortaa"/>
                <a:ea typeface="Comfortaa"/>
                <a:cs typeface="Comfortaa"/>
                <a:sym typeface="Comfortaa"/>
              </a:rPr>
              <a:t> grande valor à organização .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7" name="Google Shape;157;p29"/>
          <p:cNvSpPr txBox="1"/>
          <p:nvPr/>
        </p:nvSpPr>
        <p:spPr>
          <a:xfrm>
            <a:off x="223100" y="4585775"/>
            <a:ext cx="34332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FFFF"/>
                </a:solidFill>
              </a:rPr>
              <a:t>Internal Auditing - Assurance &amp; Advisory Services</a:t>
            </a:r>
            <a:endParaRPr sz="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540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0"/>
          <p:cNvSpPr txBox="1"/>
          <p:nvPr/>
        </p:nvSpPr>
        <p:spPr>
          <a:xfrm>
            <a:off x="4757425" y="412500"/>
            <a:ext cx="4159500" cy="4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900"/>
              <a:t>“ Com aumento das pressões econômicas para otimização do uso de recursos a função auditoria interna está em posição privilegiada para intensificar e aumentar o valor para a organização pela </a:t>
            </a:r>
            <a:r>
              <a:rPr b="1" lang="pt-BR" sz="1900" u="sng"/>
              <a:t>expansão dos serviços de consultoria</a:t>
            </a:r>
            <a:r>
              <a:rPr b="1" lang="pt-BR" sz="1900"/>
              <a:t> que pode fornecer”</a:t>
            </a:r>
            <a:endParaRPr b="1" sz="1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50" y="0"/>
            <a:ext cx="8948450" cy="508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