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</p:sldMasterIdLst>
  <p:sldIdLst>
    <p:sldId id="294" r:id="rId4"/>
    <p:sldId id="296" r:id="rId5"/>
    <p:sldId id="295" r:id="rId6"/>
    <p:sldId id="297" r:id="rId7"/>
    <p:sldId id="298" r:id="rId8"/>
    <p:sldId id="299" r:id="rId9"/>
    <p:sldId id="303" r:id="rId10"/>
    <p:sldId id="300" r:id="rId11"/>
    <p:sldId id="301" r:id="rId12"/>
    <p:sldId id="302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  <a:srgbClr val="339966"/>
    <a:srgbClr val="6600FF"/>
    <a:srgbClr val="FF3300"/>
    <a:srgbClr val="99CC00"/>
    <a:srgbClr val="00FFCC"/>
    <a:srgbClr val="FF7C80"/>
    <a:srgbClr val="9900CC"/>
    <a:srgbClr val="00CC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 descr="TEMPLATE_TELAO_CONAC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Imagem 6" descr="TEMPLATE_TELAO_CONACI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5F79-DC6F-4C5A-8D83-9707D4E91BE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DA448-FC2E-485E-AD11-29F95E25F88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3" r:id="rId10"/>
    <p:sldLayoutId id="2147483670" r:id="rId11"/>
    <p:sldLayoutId id="2147483671" r:id="rId12"/>
    <p:sldLayoutId id="214748367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204D2-131C-48E5-976E-A52CD6839DF8}" type="datetimeFigureOut">
              <a:rPr lang="pt-BR" smtClean="0"/>
              <a:pPr/>
              <a:t>08/09/2015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A78AC-3279-4490-8070-66AAB18C320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ln>
            <a:solidFill>
              <a:schemeClr val="tx1"/>
            </a:solidFill>
          </a:ln>
          <a:effectLst/>
        </p:spPr>
        <p:txBody>
          <a:bodyPr/>
          <a:lstStyle/>
          <a:p>
            <a:endParaRPr lang="pt-BR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CaixaDeTexto 3"/>
          <p:cNvSpPr txBox="1"/>
          <p:nvPr/>
        </p:nvSpPr>
        <p:spPr>
          <a:xfrm>
            <a:off x="827584" y="1196752"/>
            <a:ext cx="777686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rgbClr val="FF0000"/>
                </a:solidFill>
              </a:rPr>
              <a:t>O Papel do Controle Social e a Nova Lei do Terceiro Setor </a:t>
            </a:r>
          </a:p>
          <a:p>
            <a:pPr algn="r"/>
            <a:endParaRPr lang="pt-BR" sz="4000" b="1" dirty="0" smtClean="0">
              <a:solidFill>
                <a:srgbClr val="FF0000"/>
              </a:solidFill>
            </a:endParaRPr>
          </a:p>
          <a:p>
            <a:pPr algn="r"/>
            <a:endParaRPr lang="pt-BR" sz="4000" b="1" smtClean="0">
              <a:solidFill>
                <a:srgbClr val="FF0000"/>
              </a:solidFill>
            </a:endParaRPr>
          </a:p>
          <a:p>
            <a:pPr algn="r"/>
            <a:r>
              <a:rPr lang="pt-BR" sz="4000" b="1" smtClean="0">
                <a:solidFill>
                  <a:srgbClr val="FF0000"/>
                </a:solidFill>
              </a:rPr>
              <a:t>Bruno </a:t>
            </a:r>
            <a:r>
              <a:rPr lang="pt-BR" sz="4000" b="1" dirty="0" smtClean="0">
                <a:solidFill>
                  <a:srgbClr val="FF0000"/>
                </a:solidFill>
              </a:rPr>
              <a:t>Lazzarotti</a:t>
            </a:r>
            <a:endParaRPr lang="pt-B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 Desenvolvimento do Sistema de Proteção Social e o 3º Setor no Brasil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Poucos temas parecem ter atingido um grau tão elevado de consenso como a necessidade de parceria entre o poder público e entidades da sociedade civil - </a:t>
            </a:r>
            <a:r>
              <a:rPr lang="pt-BR" dirty="0" err="1" smtClean="0">
                <a:solidFill>
                  <a:srgbClr val="FF0000"/>
                </a:solidFill>
              </a:rPr>
              <a:t>ONG’s</a:t>
            </a:r>
            <a:r>
              <a:rPr lang="pt-BR" dirty="0" smtClean="0">
                <a:solidFill>
                  <a:srgbClr val="FF0000"/>
                </a:solidFill>
              </a:rPr>
              <a:t>, entidades assistenciais, de defesa de direitos etc., na execução das políticas, particularmente políticas sociais.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 Entretanto, o aparente consenso esconde tensões e concepções muito diferentes sobre as políticas sociais e as relações entre o Estado e a sociedade civil.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 Desenvolvimento do Sistema de Proteção Social e o 3º Setor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O caráter tardio da institucionalização da proteção social não contributiva, que se desenvolve à margem do núcleo das políticas sociais, assumindo um caráter </a:t>
            </a:r>
            <a:r>
              <a:rPr lang="pt-BR" dirty="0" err="1" smtClean="0">
                <a:solidFill>
                  <a:srgbClr val="FF0000"/>
                </a:solidFill>
              </a:rPr>
              <a:t>semi-público</a:t>
            </a:r>
            <a:r>
              <a:rPr lang="pt-BR" dirty="0" smtClean="0">
                <a:solidFill>
                  <a:srgbClr val="FF0000"/>
                </a:solidFill>
              </a:rPr>
              <a:t>, a meio caminho entre o direito, a filantropia e o clientelismo.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Deste ponto de vista, no campo social, inovador é o Estado assumir o protagonismo das iniciativas, diante de uma trajetória persistente de omissão e alheamento. 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Parcerias com o 3º Setor: seu sentido e legitimidade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Diante da omissão sistemática do poder público, a sociedade civil, também com suas contradições e problemas, sempre se organizou para suprir as lacunas do atendimento à assistência social.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Esta situação não pode ser ignorada ao se formular e executar as políticas sociais. Deve-se incorporar, potencializar e estimular as contribuições e as possibilidades de mobilização e inovação aí contidas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Parcerias com o 3º Setor: seu sentido e legitimidade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Segundo : a magnitude dos problemas e a escassez dos recursos faz com que somente a ação do Estado, por mais decidida que possa ser, seja insuficiente, mesmo a longo prazo, para dar conta de seus objetivos.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Terceiro : a parceria é útil também para conferir maior racionalidade à rede de proteção social. Articulando os recursos e iniciativas do governo e do chamado “terceiro setor”, é possível diminuir as recorrentes lacunas e sobreposições que caracterizam as iniciativas na área.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Riscos e Ambivalência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Assimetria e dependência na relação com o Estado;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Particularismo e discricionariedade excessivas na seleção das parcerias.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A tensão entre o caráter privado ou comunitário e os critérios públicos de atendimento.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Qualificação versus homogeneidade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Riscos e Ambivalência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err="1" smtClean="0">
                <a:solidFill>
                  <a:srgbClr val="FF0000"/>
                </a:solidFill>
              </a:rPr>
              <a:t>refilantropização</a:t>
            </a:r>
            <a:r>
              <a:rPr lang="pt-BR" dirty="0" smtClean="0">
                <a:solidFill>
                  <a:srgbClr val="FF0000"/>
                </a:solidFill>
              </a:rPr>
              <a:t> ou reprivatização do atendimento, transferindo para a sociedade civil a responsabilidade pela execução da política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transformar as entidades do 3º Setor em “subsidiárias” das agências públicas. 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efeito de “diluir” este setor como </a:t>
            </a:r>
            <a:r>
              <a:rPr lang="pt-BR" dirty="0" err="1" smtClean="0">
                <a:solidFill>
                  <a:srgbClr val="FF0000"/>
                </a:solidFill>
              </a:rPr>
              <a:t>pólo</a:t>
            </a:r>
            <a:r>
              <a:rPr lang="pt-BR" dirty="0" smtClean="0">
                <a:solidFill>
                  <a:srgbClr val="FF0000"/>
                </a:solidFill>
              </a:rPr>
              <a:t> mais autônomo do debate e do jogo democrático, com prejuízos para o próprio aprofundamento da democracia.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Riscos e Ambivalência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Uniformização e homogeneização das entidades, estratégias e procedimentos, diminuindo a pluralidade e a capacidade de inovação que tem sido uma das maiores contribuições destas entidades, empobrecendo a própria política social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Constituição de uma estrutura pública ad </a:t>
            </a:r>
            <a:r>
              <a:rPr lang="pt-BR" dirty="0" err="1" smtClean="0">
                <a:solidFill>
                  <a:srgbClr val="FF0000"/>
                </a:solidFill>
              </a:rPr>
              <a:t>hoc</a:t>
            </a:r>
            <a:r>
              <a:rPr lang="pt-BR" dirty="0" smtClean="0">
                <a:solidFill>
                  <a:srgbClr val="FF0000"/>
                </a:solidFill>
              </a:rPr>
              <a:t>, em que a AP não </a:t>
            </a:r>
            <a:r>
              <a:rPr lang="pt-BR" dirty="0" err="1" smtClean="0">
                <a:solidFill>
                  <a:srgbClr val="FF0000"/>
                </a:solidFill>
              </a:rPr>
              <a:t>constroi</a:t>
            </a:r>
            <a:r>
              <a:rPr lang="pt-BR" dirty="0" smtClean="0">
                <a:solidFill>
                  <a:srgbClr val="FF0000"/>
                </a:solidFill>
              </a:rPr>
              <a:t> capacidade institucional, memória técnica etc.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Riscos e Ambivalência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Rigidez e exigências legais versus </a:t>
            </a:r>
            <a:r>
              <a:rPr lang="pt-BR" dirty="0" err="1" smtClean="0">
                <a:solidFill>
                  <a:srgbClr val="FF0000"/>
                </a:solidFill>
              </a:rPr>
              <a:t>oligarquização</a:t>
            </a:r>
            <a:r>
              <a:rPr lang="pt-BR" dirty="0" smtClean="0">
                <a:solidFill>
                  <a:srgbClr val="FF0000"/>
                </a:solidFill>
              </a:rPr>
              <a:t> e criação de mercado de intermediação.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Mimetização da AP, procedimentos e critérios, comprometendo parte das vantagens comparativas e da preocupação com a “substância” das intervenções.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551</Words>
  <Application>Microsoft Office PowerPoint</Application>
  <PresentationFormat>Apresentação na tela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slides</vt:lpstr>
      </vt:variant>
      <vt:variant>
        <vt:i4>10</vt:i4>
      </vt:variant>
    </vt:vector>
  </HeadingPairs>
  <TitlesOfParts>
    <vt:vector size="13" baseType="lpstr">
      <vt:lpstr>Tema do Office</vt:lpstr>
      <vt:lpstr>Personalizar design</vt:lpstr>
      <vt:lpstr>1_Personalizar design</vt:lpstr>
      <vt:lpstr>Apresentação do PowerPoint</vt:lpstr>
      <vt:lpstr>O Desenvolvimento do Sistema de Proteção Social e o 3º Setor no Brasil</vt:lpstr>
      <vt:lpstr>O Desenvolvimento do Sistema de Proteção Social e o 3º Setor no Brasil</vt:lpstr>
      <vt:lpstr>Parcerias com o 3º Setor: seu sentido e legitimidade</vt:lpstr>
      <vt:lpstr>Parcerias com o 3º Setor: seu sentido e legitimidade</vt:lpstr>
      <vt:lpstr>Riscos e Ambivalência</vt:lpstr>
      <vt:lpstr>Riscos e Ambivalência</vt:lpstr>
      <vt:lpstr>Riscos e Ambivalência</vt:lpstr>
      <vt:lpstr>Riscos e Ambivalência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CLAUDIA</dc:creator>
  <cp:lastModifiedBy>Lequipee</cp:lastModifiedBy>
  <cp:revision>162</cp:revision>
  <dcterms:created xsi:type="dcterms:W3CDTF">2015-02-25T21:04:32Z</dcterms:created>
  <dcterms:modified xsi:type="dcterms:W3CDTF">2015-09-08T23:27:28Z</dcterms:modified>
</cp:coreProperties>
</file>