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5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17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71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49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34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9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85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11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0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69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22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9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59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424CF-88F5-4B02-BBCF-E97C9724148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8952-957A-468E-9824-6927AA74D57F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601052" cy="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4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Auto-Avaliação</a:t>
            </a:r>
            <a:r>
              <a:rPr lang="pt-BR" dirty="0" smtClean="0"/>
              <a:t> Modelo IA-CM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Diagnóstico e Sugestões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81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/>
          <a:lstStyle/>
          <a:p>
            <a:r>
              <a:rPr lang="pt-BR" dirty="0" smtClean="0"/>
              <a:t>Capacitação no Modelo IA-CM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Reunião em Brasília dias 11, 12, e 13 Março de 2015 com 3 integrantes da CGE-PI presentes;</a:t>
            </a:r>
          </a:p>
          <a:p>
            <a:r>
              <a:rPr lang="pt-BR" dirty="0" smtClean="0"/>
              <a:t>Participação das </a:t>
            </a:r>
            <a:r>
              <a:rPr lang="pt-BR" dirty="0" err="1" smtClean="0"/>
              <a:t>CGEs</a:t>
            </a:r>
            <a:r>
              <a:rPr lang="pt-BR" dirty="0" smtClean="0"/>
              <a:t> do Piauí, Maranhão, Ceará, Distrito Federal, Minas Gerais, Mato Grosso do Sul e membros do CONACI, TCU, CGU e Banco Mundial;</a:t>
            </a:r>
          </a:p>
          <a:p>
            <a:r>
              <a:rPr lang="pt-BR" dirty="0" smtClean="0"/>
              <a:t>Apresentação do modelo IA-CM;</a:t>
            </a:r>
          </a:p>
          <a:p>
            <a:r>
              <a:rPr lang="pt-BR" dirty="0" smtClean="0"/>
              <a:t>Apresentação dos </a:t>
            </a:r>
            <a:r>
              <a:rPr lang="pt-BR" dirty="0" err="1" smtClean="0"/>
              <a:t>KPAs</a:t>
            </a:r>
            <a:r>
              <a:rPr lang="pt-BR" dirty="0" smtClean="0"/>
              <a:t> e simulação do preenchimento do </a:t>
            </a:r>
            <a:r>
              <a:rPr lang="pt-BR" i="1" dirty="0" err="1" smtClean="0"/>
              <a:t>workbook</a:t>
            </a:r>
            <a:r>
              <a:rPr lang="pt-BR" dirty="0" smtClean="0"/>
              <a:t>;</a:t>
            </a:r>
          </a:p>
          <a:p>
            <a:r>
              <a:rPr lang="pt-BR" dirty="0" smtClean="0"/>
              <a:t>Apresentação da ferramenta de interação C4D;</a:t>
            </a:r>
          </a:p>
          <a:p>
            <a:r>
              <a:rPr lang="pt-BR" dirty="0" smtClean="0"/>
              <a:t>Interação com a consultora Libby </a:t>
            </a:r>
            <a:r>
              <a:rPr lang="pt-BR" dirty="0" err="1" smtClean="0"/>
              <a:t>Macrae</a:t>
            </a:r>
            <a:r>
              <a:rPr lang="pt-BR" dirty="0" smtClean="0"/>
              <a:t> para esclarecimentos de dúvidas.</a:t>
            </a:r>
          </a:p>
        </p:txBody>
      </p:sp>
    </p:spTree>
    <p:extLst>
      <p:ext uri="{BB962C8B-B14F-4D97-AF65-F5344CB8AC3E}">
        <p14:creationId xmlns:p14="http://schemas.microsoft.com/office/powerpoint/2010/main" val="5649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Processo de </a:t>
            </a:r>
            <a:r>
              <a:rPr lang="pt-BR" dirty="0" err="1" smtClean="0"/>
              <a:t>Auto-Avaliação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Reunião interna de contextualização dos objetivos e da relevância do trabalho;</a:t>
            </a:r>
          </a:p>
          <a:p>
            <a:r>
              <a:rPr lang="pt-BR" dirty="0" smtClean="0"/>
              <a:t>Definição do time de </a:t>
            </a:r>
            <a:r>
              <a:rPr lang="pt-BR" dirty="0" err="1" smtClean="0"/>
              <a:t>auto-avaliação</a:t>
            </a:r>
            <a:r>
              <a:rPr lang="pt-BR" dirty="0" smtClean="0"/>
              <a:t>;</a:t>
            </a:r>
          </a:p>
          <a:p>
            <a:r>
              <a:rPr lang="pt-BR" dirty="0" smtClean="0"/>
              <a:t>Disseminação do modelo IA-CM para </a:t>
            </a:r>
            <a:r>
              <a:rPr lang="pt-BR" dirty="0" smtClean="0"/>
              <a:t>a equipe;</a:t>
            </a:r>
            <a:endParaRPr lang="pt-BR" dirty="0" smtClean="0"/>
          </a:p>
          <a:p>
            <a:r>
              <a:rPr lang="pt-BR" dirty="0" smtClean="0"/>
              <a:t>Discussão </a:t>
            </a:r>
            <a:r>
              <a:rPr lang="pt-BR" dirty="0" smtClean="0"/>
              <a:t>da equipe </a:t>
            </a:r>
            <a:r>
              <a:rPr lang="pt-BR" dirty="0" smtClean="0"/>
              <a:t>para entendimento de cada KPA;</a:t>
            </a:r>
          </a:p>
          <a:p>
            <a:r>
              <a:rPr lang="pt-BR" dirty="0" smtClean="0"/>
              <a:t>Preenchimento do </a:t>
            </a:r>
            <a:r>
              <a:rPr lang="pt-BR" i="1" dirty="0" err="1" smtClean="0"/>
              <a:t>Workbook</a:t>
            </a:r>
            <a:r>
              <a:rPr lang="pt-BR" i="1" dirty="0" smtClean="0"/>
              <a:t> </a:t>
            </a:r>
            <a:r>
              <a:rPr lang="pt-BR" dirty="0" smtClean="0"/>
              <a:t>(Vide Apêndice C do relatório </a:t>
            </a:r>
            <a:r>
              <a:rPr lang="pt-BR" dirty="0"/>
              <a:t>f</a:t>
            </a:r>
            <a:r>
              <a:rPr lang="pt-BR" dirty="0" smtClean="0"/>
              <a:t>inal)</a:t>
            </a:r>
            <a:r>
              <a:rPr lang="pt-BR" i="1" dirty="0" smtClean="0"/>
              <a:t> 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Seção Atividades</a:t>
            </a:r>
          </a:p>
          <a:p>
            <a:pPr lvl="1"/>
            <a:r>
              <a:rPr lang="pt-BR" dirty="0" smtClean="0"/>
              <a:t>Seção Evidências</a:t>
            </a:r>
          </a:p>
          <a:p>
            <a:pPr lvl="1"/>
            <a:r>
              <a:rPr lang="pt-BR" dirty="0" smtClean="0"/>
              <a:t>Seção Estratégias Atuais</a:t>
            </a:r>
          </a:p>
          <a:p>
            <a:pPr lvl="1"/>
            <a:r>
              <a:rPr lang="pt-BR" dirty="0" smtClean="0"/>
              <a:t>Seção Áreas de Melhoria</a:t>
            </a:r>
          </a:p>
          <a:p>
            <a:r>
              <a:rPr lang="pt-BR" dirty="0"/>
              <a:t>Elaboração de um Relatório Resumido do Sistema de Controle </a:t>
            </a:r>
            <a:r>
              <a:rPr lang="pt-BR" dirty="0" smtClean="0"/>
              <a:t>Interno (Vide relatório final);</a:t>
            </a:r>
            <a:endParaRPr lang="pt-BR" dirty="0"/>
          </a:p>
          <a:p>
            <a:r>
              <a:rPr lang="pt-BR" dirty="0"/>
              <a:t>Elaboração de um Relatório Resumo da </a:t>
            </a:r>
            <a:r>
              <a:rPr lang="pt-BR" dirty="0" err="1"/>
              <a:t>Auto-Avaliação</a:t>
            </a:r>
            <a:r>
              <a:rPr lang="pt-BR" dirty="0"/>
              <a:t> (Apêndice C do relatório final)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6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/>
          <a:lstStyle/>
          <a:p>
            <a:r>
              <a:rPr lang="pt-BR" dirty="0" smtClean="0"/>
              <a:t>Revisão Independente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Entrevista sem a participação do time de </a:t>
            </a:r>
            <a:r>
              <a:rPr lang="pt-BR" dirty="0" err="1" smtClean="0"/>
              <a:t>auto-avaliação</a:t>
            </a:r>
            <a:r>
              <a:rPr lang="pt-BR" dirty="0" smtClean="0"/>
              <a:t> contribuiu para reforçar a imparcialidade da </a:t>
            </a:r>
            <a:r>
              <a:rPr lang="pt-BR" dirty="0" err="1" smtClean="0"/>
              <a:t>auto-avaliação</a:t>
            </a:r>
            <a:r>
              <a:rPr lang="pt-BR" dirty="0" smtClean="0"/>
              <a:t>;</a:t>
            </a:r>
          </a:p>
          <a:p>
            <a:r>
              <a:rPr lang="pt-BR" dirty="0" smtClean="0"/>
              <a:t>Reuniões de alinhamento inicial e de feedback conclusivo foram bastantes esclarecedoras para ambas as partes e nos deu grandes </a:t>
            </a:r>
            <a:r>
              <a:rPr lang="pt-BR" i="1" dirty="0" smtClean="0"/>
              <a:t>insights</a:t>
            </a:r>
            <a:r>
              <a:rPr lang="pt-BR" dirty="0" smtClean="0"/>
              <a:t> sobre nossas prioridades;</a:t>
            </a:r>
          </a:p>
          <a:p>
            <a:r>
              <a:rPr lang="pt-BR" dirty="0" smtClean="0"/>
              <a:t>Rascunho do relatório final antecipou os principais pontos de desenvolvimento no curto, médio e longo prazo para que elaborássemos um plano de ação detalhado;</a:t>
            </a:r>
          </a:p>
          <a:p>
            <a:r>
              <a:rPr lang="pt-BR" dirty="0" smtClean="0"/>
              <a:t>Relatório final está sendo utilizado como base para:</a:t>
            </a:r>
          </a:p>
          <a:p>
            <a:pPr lvl="1"/>
            <a:r>
              <a:rPr lang="pt-BR" dirty="0" smtClean="0"/>
              <a:t>A tomada de decisões da CGE;</a:t>
            </a:r>
          </a:p>
          <a:p>
            <a:pPr lvl="1"/>
            <a:r>
              <a:rPr lang="pt-BR" dirty="0" smtClean="0"/>
              <a:t>Deverá ser apresentado ao Governador a fim de torná-lo o principal patrocinador do processo de mudança da CGE;</a:t>
            </a:r>
          </a:p>
          <a:p>
            <a:pPr lvl="1"/>
            <a:r>
              <a:rPr lang="pt-BR" dirty="0" smtClean="0"/>
              <a:t>Está sendo utilizado como base para a operação Swap/IFP com o Banco Mundial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38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Processo de </a:t>
            </a:r>
            <a:r>
              <a:rPr lang="pt-BR" dirty="0" err="1" smtClean="0"/>
              <a:t>Auto-Avaliação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Acertos e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 processo de definição do time por meio da escolha de equipe multidisciplinar e formada por voluntários permitiu o engajamento de toda a CGE  e ajudou bastante na análise;</a:t>
            </a:r>
          </a:p>
          <a:p>
            <a:r>
              <a:rPr lang="pt-BR" dirty="0" smtClean="0"/>
              <a:t>Compromisso do time em procurar ser o mais imparcial e realista possível garantiu que o diagnóstico da </a:t>
            </a:r>
            <a:r>
              <a:rPr lang="pt-BR" dirty="0" err="1" smtClean="0"/>
              <a:t>auto-avaliação</a:t>
            </a:r>
            <a:r>
              <a:rPr lang="pt-BR" dirty="0" smtClean="0"/>
              <a:t> fosse bastante preciso;</a:t>
            </a:r>
          </a:p>
          <a:p>
            <a:r>
              <a:rPr lang="pt-BR" dirty="0" smtClean="0"/>
              <a:t>Pouco amadurecimento sobre o modelo causou dúvidas na interpretação e no preenchimento do </a:t>
            </a:r>
            <a:r>
              <a:rPr lang="pt-BR" i="1" dirty="0" err="1" smtClean="0"/>
              <a:t>workbook</a:t>
            </a:r>
            <a:r>
              <a:rPr lang="pt-BR" i="1" dirty="0" smtClean="0"/>
              <a:t>;</a:t>
            </a:r>
          </a:p>
          <a:p>
            <a:r>
              <a:rPr lang="pt-BR" dirty="0" smtClean="0"/>
              <a:t>As peças e etapas do trabalho de colaboração com o Banco Mundial foram sendo definidas ao longo de sua execução. Isso provocou um certo alvoroço na entrega de alguns produtos. Acreditamos que para os próximos projetos de </a:t>
            </a:r>
            <a:r>
              <a:rPr lang="pt-BR" dirty="0" err="1" smtClean="0"/>
              <a:t>auto-avaliação</a:t>
            </a:r>
            <a:r>
              <a:rPr lang="pt-BR" dirty="0" smtClean="0"/>
              <a:t> isso deverá estar mais bem definido.</a:t>
            </a:r>
          </a:p>
        </p:txBody>
      </p:sp>
    </p:spTree>
    <p:extLst>
      <p:ext uri="{BB962C8B-B14F-4D97-AF65-F5344CB8AC3E}">
        <p14:creationId xmlns:p14="http://schemas.microsoft.com/office/powerpoint/2010/main" val="38464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418</Words>
  <Application>Microsoft Office PowerPoint</Application>
  <PresentationFormat>Apresentação na tela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Auto-Avaliação Modelo IA-CM</vt:lpstr>
      <vt:lpstr>Capacitação no Modelo IA-CM</vt:lpstr>
      <vt:lpstr>Processo de Auto-Avaliação Metodologia</vt:lpstr>
      <vt:lpstr>Revisão Independente</vt:lpstr>
      <vt:lpstr>Processo de Auto-Avaliação Acertos e Problemas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Farias Chaves</dc:creator>
  <cp:lastModifiedBy>CGE</cp:lastModifiedBy>
  <cp:revision>20</cp:revision>
  <dcterms:created xsi:type="dcterms:W3CDTF">2014-05-30T11:43:10Z</dcterms:created>
  <dcterms:modified xsi:type="dcterms:W3CDTF">2015-07-02T13:53:24Z</dcterms:modified>
</cp:coreProperties>
</file>