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2" r:id="rId2"/>
    <p:sldId id="401" r:id="rId3"/>
    <p:sldId id="402" r:id="rId4"/>
    <p:sldId id="403" r:id="rId5"/>
    <p:sldId id="404" r:id="rId6"/>
    <p:sldId id="413" r:id="rId7"/>
    <p:sldId id="414" r:id="rId8"/>
    <p:sldId id="415" r:id="rId9"/>
    <p:sldId id="416" r:id="rId10"/>
    <p:sldId id="418" r:id="rId11"/>
    <p:sldId id="405" r:id="rId12"/>
    <p:sldId id="419" r:id="rId13"/>
    <p:sldId id="406" r:id="rId14"/>
    <p:sldId id="407" r:id="rId15"/>
    <p:sldId id="408" r:id="rId16"/>
    <p:sldId id="409" r:id="rId17"/>
    <p:sldId id="410" r:id="rId18"/>
    <p:sldId id="412" r:id="rId19"/>
    <p:sldId id="421" r:id="rId20"/>
    <p:sldId id="420" r:id="rId21"/>
    <p:sldId id="411" r:id="rId22"/>
    <p:sldId id="376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7A37"/>
    <a:srgbClr val="00924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794" autoAdjust="0"/>
    <p:restoredTop sz="93548" autoAdjust="0"/>
  </p:normalViewPr>
  <p:slideViewPr>
    <p:cSldViewPr>
      <p:cViewPr>
        <p:scale>
          <a:sx n="65" d="100"/>
          <a:sy n="65" d="100"/>
        </p:scale>
        <p:origin x="-104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D3D4AC3-858C-46E9-9D19-9640717E2EDE}" type="datetimeFigureOut">
              <a:rPr lang="pt-BR"/>
              <a:pPr>
                <a:defRPr/>
              </a:pPr>
              <a:t>28/06/2013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3DAD9F-858A-4FAB-A8E4-042ECF8A66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FE285C-45D8-4D0D-850D-191EDFB5E3AE}" type="datetimeFigureOut">
              <a:rPr lang="pt-BR"/>
              <a:pPr>
                <a:defRPr/>
              </a:pPr>
              <a:t>28/06/2013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DDDD90F-6F51-4F03-8EAC-E12567F777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9E770A-5EA9-4E24-B317-910AB7292629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81E71-113E-4DB5-BA93-1183BB2488CC}" type="datetimeFigureOut">
              <a:rPr lang="pt-BR"/>
              <a:pPr>
                <a:defRPr/>
              </a:pPr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F99B4-F890-49F9-AE81-7F2E672BB6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BB2B9-9E17-4BB0-A408-E61F10C75AFC}" type="datetimeFigureOut">
              <a:rPr lang="pt-BR"/>
              <a:pPr>
                <a:defRPr/>
              </a:pPr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FD3A5-E458-458D-B465-6D3DDF5E07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63D51-BC36-4B9C-AD51-7B9BCFE85EC4}" type="datetimeFigureOut">
              <a:rPr lang="pt-BR"/>
              <a:pPr>
                <a:defRPr/>
              </a:pPr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EB054-4347-4573-B45F-3028402DE6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4FCB8-5EFA-4A93-A62D-FDE0AD85002F}" type="datetimeFigureOut">
              <a:rPr lang="pt-BR"/>
              <a:pPr>
                <a:defRPr/>
              </a:pPr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3B4CC-7D73-42F9-83CE-7425418AA5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164F5-495D-4F6A-BE9C-80967939647A}" type="datetimeFigureOut">
              <a:rPr lang="pt-BR"/>
              <a:pPr>
                <a:defRPr/>
              </a:pPr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B5D4B-65D1-4EB0-AB22-69A3ED4B9C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B47F2-01DD-4F34-9E45-AFF4FF765E68}" type="datetimeFigureOut">
              <a:rPr lang="pt-BR"/>
              <a:pPr>
                <a:defRPr/>
              </a:pPr>
              <a:t>28/06/2013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E34F-B18A-4CDD-975F-57F080195A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6194-5515-4797-B8B8-95D1AC4AC6AD}" type="datetimeFigureOut">
              <a:rPr lang="pt-BR"/>
              <a:pPr>
                <a:defRPr/>
              </a:pPr>
              <a:t>28/06/2013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C269B-2D27-4C06-936A-AA12BE82E1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808F4-8314-4314-99E1-9500FD395CD5}" type="datetimeFigureOut">
              <a:rPr lang="pt-BR"/>
              <a:pPr>
                <a:defRPr/>
              </a:pPr>
              <a:t>28/06/2013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8A62E-31AF-4421-B031-37C1532D84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DAF3E-76F6-461A-B2C2-C91741AF8621}" type="datetimeFigureOut">
              <a:rPr lang="pt-BR"/>
              <a:pPr>
                <a:defRPr/>
              </a:pPr>
              <a:t>28/06/2013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2E77F-44F1-4701-A800-FF2CE4A4ED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BC787-373E-4E92-820D-6BA534D37F30}" type="datetimeFigureOut">
              <a:rPr lang="pt-BR"/>
              <a:pPr>
                <a:defRPr/>
              </a:pPr>
              <a:t>28/06/2013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E27DB-CA66-4B49-82D1-93C7438F52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6A7BC-2439-4A7C-B055-6D12E539D01C}" type="datetimeFigureOut">
              <a:rPr lang="pt-BR"/>
              <a:pPr>
                <a:defRPr/>
              </a:pPr>
              <a:t>28/06/2013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120C7-7B62-4EBF-AEA0-020E8D5BB2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7BCA6B-85B0-40E0-868B-3C38CC607689}" type="datetimeFigureOut">
              <a:rPr lang="pt-BR"/>
              <a:pPr>
                <a:defRPr/>
              </a:pPr>
              <a:t>28/06/2013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060766-09A3-4746-850A-B1919377A5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0" name="Subtítulo 2"/>
          <p:cNvSpPr>
            <a:spLocks noGrp="1"/>
          </p:cNvSpPr>
          <p:nvPr>
            <p:ph type="subTitle" idx="1"/>
          </p:nvPr>
        </p:nvSpPr>
        <p:spPr>
          <a:xfrm>
            <a:off x="571500" y="1285875"/>
            <a:ext cx="7932738" cy="1792288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pt-BR" sz="5400" b="1" dirty="0" smtClean="0">
                <a:solidFill>
                  <a:srgbClr val="FF0000"/>
                </a:solidFill>
              </a:rPr>
              <a:t>REDE INTEGRADA DE PREVENÇÃO À CORRUPÇÃO</a:t>
            </a:r>
            <a:endParaRPr lang="pt-BR" sz="5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CaixaDeTexto 7"/>
          <p:cNvSpPr txBox="1">
            <a:spLocks noChangeArrowheads="1"/>
          </p:cNvSpPr>
          <p:nvPr/>
        </p:nvSpPr>
        <p:spPr bwMode="auto">
          <a:xfrm>
            <a:off x="857250" y="4071938"/>
            <a:ext cx="7858125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endParaRPr lang="pt-BR" sz="2600" b="1" dirty="0">
              <a:solidFill>
                <a:schemeClr val="tx2"/>
              </a:solidFill>
            </a:endParaRPr>
          </a:p>
          <a:p>
            <a:pPr algn="just">
              <a:defRPr/>
            </a:pPr>
            <a:r>
              <a:rPr lang="pt-BR" sz="2400" b="1" i="1" dirty="0">
                <a:solidFill>
                  <a:schemeClr val="tx2"/>
                </a:solidFill>
              </a:rPr>
              <a:t>Implantação:</a:t>
            </a:r>
          </a:p>
          <a:p>
            <a:pPr algn="ctr">
              <a:defRPr/>
            </a:pPr>
            <a:r>
              <a:rPr lang="pt-BR" sz="3200" b="1" dirty="0">
                <a:solidFill>
                  <a:schemeClr val="tx2"/>
                </a:solidFill>
              </a:rPr>
              <a:t>CONACI - Conselho Nacional de Controle Interno</a:t>
            </a:r>
            <a:endParaRPr lang="pt-B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tângulo 2"/>
          <p:cNvSpPr>
            <a:spLocks noChangeArrowheads="1"/>
          </p:cNvSpPr>
          <p:nvPr/>
        </p:nvSpPr>
        <p:spPr bwMode="auto">
          <a:xfrm>
            <a:off x="714375" y="857250"/>
            <a:ext cx="7715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>
                <a:solidFill>
                  <a:schemeClr val="bg1"/>
                </a:solidFill>
              </a:rPr>
              <a:t>REDE INTEGRADA DE PREVENÇÃO À CORRUPÇÃO</a:t>
            </a:r>
            <a:endParaRPr lang="pt-BR" sz="2000" b="1" u="sng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Retângulo 3"/>
          <p:cNvSpPr>
            <a:spLocks noChangeArrowheads="1"/>
          </p:cNvSpPr>
          <p:nvPr/>
        </p:nvSpPr>
        <p:spPr bwMode="auto">
          <a:xfrm>
            <a:off x="428625" y="4948238"/>
            <a:ext cx="3897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b="1" i="1" dirty="0">
                <a:solidFill>
                  <a:schemeClr val="tx2"/>
                </a:solidFill>
              </a:rPr>
              <a:t>Tela 4 – Tópicos nas áreas temáticas</a:t>
            </a: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 cstate="print"/>
          <a:srcRect b="22112"/>
          <a:stretch>
            <a:fillRect/>
          </a:stretch>
        </p:blipFill>
        <p:spPr bwMode="auto">
          <a:xfrm>
            <a:off x="500063" y="857250"/>
            <a:ext cx="8001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1361553" y="5214950"/>
            <a:ext cx="6425157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onde as discussões e </a:t>
            </a:r>
          </a:p>
          <a:p>
            <a:pPr algn="ctr">
              <a:defRPr/>
            </a:pPr>
            <a:r>
              <a:rPr lang="pt-B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trocas de informações ocorrem.</a:t>
            </a:r>
            <a:endParaRPr lang="pt-B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7"/>
          <p:cNvSpPr txBox="1">
            <a:spLocks noChangeArrowheads="1"/>
          </p:cNvSpPr>
          <p:nvPr/>
        </p:nvSpPr>
        <p:spPr bwMode="auto">
          <a:xfrm>
            <a:off x="357188" y="1000125"/>
            <a:ext cx="8358187" cy="537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pt-BR" sz="2800" b="1" i="1" dirty="0">
                <a:solidFill>
                  <a:srgbClr val="FF0000"/>
                </a:solidFill>
              </a:rPr>
              <a:t>Escopo do projeto</a:t>
            </a:r>
            <a:r>
              <a:rPr lang="pt-BR" sz="2800" b="1" i="1" dirty="0" smtClean="0">
                <a:solidFill>
                  <a:srgbClr val="FF0000"/>
                </a:solidFill>
              </a:rPr>
              <a:t>:</a:t>
            </a:r>
          </a:p>
          <a:p>
            <a:pPr algn="just">
              <a:lnSpc>
                <a:spcPct val="120000"/>
              </a:lnSpc>
              <a:defRPr/>
            </a:pPr>
            <a:endParaRPr lang="pt-BR" sz="600" b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defRPr/>
            </a:pPr>
            <a:r>
              <a:rPr lang="pt-BR" sz="2800" dirty="0">
                <a:solidFill>
                  <a:schemeClr val="tx2"/>
                </a:solidFill>
              </a:rPr>
              <a:t>Desenvolvimento de uma rede social corporativa que possibilite aos seus usuários o compartilhamento de idéias, experiências bem sucedidas, descobertas e estudos nas áreas da </a:t>
            </a:r>
            <a:r>
              <a:rPr lang="pt-BR" sz="2800" b="1" dirty="0">
                <a:solidFill>
                  <a:srgbClr val="007A37"/>
                </a:solidFill>
              </a:rPr>
              <a:t>governança, ética e fomento ao controle social </a:t>
            </a:r>
            <a:r>
              <a:rPr lang="pt-BR" sz="2800" dirty="0">
                <a:solidFill>
                  <a:schemeClr val="tx2"/>
                </a:solidFill>
              </a:rPr>
              <a:t>gerando, de forma colaborativa, mais valor para as cada membro, que seria possível a qualquer deles caso o trabalho fosse realizado de forma isolada pelas próprias entidades membros.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7"/>
          <p:cNvSpPr txBox="1">
            <a:spLocks noChangeArrowheads="1"/>
          </p:cNvSpPr>
          <p:nvPr/>
        </p:nvSpPr>
        <p:spPr bwMode="auto">
          <a:xfrm>
            <a:off x="857250" y="1214438"/>
            <a:ext cx="785812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endParaRPr lang="pt-BR" sz="2800" b="1" i="1" dirty="0">
              <a:solidFill>
                <a:schemeClr val="tx2"/>
              </a:solidFill>
            </a:endParaRPr>
          </a:p>
          <a:p>
            <a:pPr algn="just">
              <a:defRPr/>
            </a:pPr>
            <a:r>
              <a:rPr lang="pt-BR" sz="2800" b="1" dirty="0">
                <a:solidFill>
                  <a:srgbClr val="FF0000"/>
                </a:solidFill>
              </a:rPr>
              <a:t>Publico alvo:</a:t>
            </a:r>
          </a:p>
          <a:p>
            <a:pPr algn="just">
              <a:defRPr/>
            </a:pPr>
            <a:endParaRPr lang="pt-BR" sz="28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sz="2800" dirty="0">
                <a:solidFill>
                  <a:schemeClr val="tx2"/>
                </a:solidFill>
              </a:rPr>
              <a:t> Entidades membros do CONACI.</a:t>
            </a:r>
          </a:p>
          <a:p>
            <a:pPr algn="just">
              <a:defRPr/>
            </a:pPr>
            <a:endParaRPr lang="pt-BR" sz="2800" dirty="0">
              <a:solidFill>
                <a:schemeClr val="tx2"/>
              </a:solidFill>
            </a:endParaRPr>
          </a:p>
          <a:p>
            <a:pPr algn="just">
              <a:defRPr/>
            </a:pPr>
            <a:endParaRPr lang="pt-BR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7"/>
          <p:cNvSpPr txBox="1">
            <a:spLocks noChangeArrowheads="1"/>
          </p:cNvSpPr>
          <p:nvPr/>
        </p:nvSpPr>
        <p:spPr bwMode="auto">
          <a:xfrm>
            <a:off x="642938" y="1530350"/>
            <a:ext cx="7929562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pt-BR" sz="2800" b="1" i="1" dirty="0">
                <a:solidFill>
                  <a:srgbClr val="FF0000"/>
                </a:solidFill>
              </a:rPr>
              <a:t>Resultados </a:t>
            </a:r>
            <a:r>
              <a:rPr lang="pt-BR" sz="2800" b="1" i="1" dirty="0" smtClean="0">
                <a:solidFill>
                  <a:srgbClr val="FF0000"/>
                </a:solidFill>
              </a:rPr>
              <a:t>Esperados:</a:t>
            </a:r>
          </a:p>
          <a:p>
            <a:pPr algn="just">
              <a:lnSpc>
                <a:spcPct val="120000"/>
              </a:lnSpc>
              <a:defRPr/>
            </a:pPr>
            <a:endParaRPr lang="pt-BR" sz="600" b="1" i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600" dirty="0">
                <a:solidFill>
                  <a:schemeClr val="tx2"/>
                </a:solidFill>
              </a:rPr>
              <a:t>reunião de talentos de diferentes origens e áreas de atuação, compartilhando idéias e desenvolvendo o capital intelectual;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600" dirty="0">
                <a:solidFill>
                  <a:schemeClr val="tx2"/>
                </a:solidFill>
              </a:rPr>
              <a:t>acesso e comunicação direta: em segundos, uma informação pode se tornar acessível via internet;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600" dirty="0">
                <a:solidFill>
                  <a:schemeClr val="tx2"/>
                </a:solidFill>
              </a:rPr>
              <a:t>Intercâmbio de informações que podem ser cruzadas em projetos do tipo ODP;</a:t>
            </a: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14339" name="Retângulo 2"/>
          <p:cNvSpPr>
            <a:spLocks noChangeArrowheads="1"/>
          </p:cNvSpPr>
          <p:nvPr/>
        </p:nvSpPr>
        <p:spPr bwMode="auto">
          <a:xfrm>
            <a:off x="714375" y="857250"/>
            <a:ext cx="7715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>
                <a:solidFill>
                  <a:schemeClr val="bg1"/>
                </a:solidFill>
              </a:rPr>
              <a:t>REDE INTEGRADA DE PREVENÇÃO À CORRUPÇÃO</a:t>
            </a:r>
            <a:endParaRPr lang="pt-BR" sz="2000" b="1" u="sng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7"/>
          <p:cNvSpPr txBox="1">
            <a:spLocks noChangeArrowheads="1"/>
          </p:cNvSpPr>
          <p:nvPr/>
        </p:nvSpPr>
        <p:spPr bwMode="auto">
          <a:xfrm>
            <a:off x="642938" y="1360488"/>
            <a:ext cx="8072437" cy="382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pt-BR" sz="2800" b="1" dirty="0">
                <a:solidFill>
                  <a:srgbClr val="FF0000"/>
                </a:solidFill>
              </a:rPr>
              <a:t>Resultados Esperados</a:t>
            </a:r>
            <a:r>
              <a:rPr lang="pt-BR" sz="2800" b="1" dirty="0" smtClean="0">
                <a:solidFill>
                  <a:srgbClr val="FF0000"/>
                </a:solidFill>
              </a:rPr>
              <a:t>:</a:t>
            </a:r>
          </a:p>
          <a:p>
            <a:pPr algn="just">
              <a:lnSpc>
                <a:spcPct val="120000"/>
              </a:lnSpc>
              <a:defRPr/>
            </a:pPr>
            <a:endParaRPr lang="pt-BR" sz="600" b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800" dirty="0">
                <a:solidFill>
                  <a:schemeClr val="tx2"/>
                </a:solidFill>
              </a:rPr>
              <a:t>discussão de problemas e soluções inerentes as áreas de atuação dos membros do CONACI;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800" dirty="0">
                <a:solidFill>
                  <a:schemeClr val="tx2"/>
                </a:solidFill>
              </a:rPr>
              <a:t>aproximação hierárquica;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800" dirty="0">
                <a:solidFill>
                  <a:schemeClr val="tx2"/>
                </a:solidFill>
              </a:rPr>
              <a:t>criação de banco de dados para o armazenamento de experiências que poderão ser utilizadas posteriormente. </a:t>
            </a:r>
          </a:p>
        </p:txBody>
      </p:sp>
      <p:sp>
        <p:nvSpPr>
          <p:cNvPr id="15363" name="Retângulo 2"/>
          <p:cNvSpPr>
            <a:spLocks noChangeArrowheads="1"/>
          </p:cNvSpPr>
          <p:nvPr/>
        </p:nvSpPr>
        <p:spPr bwMode="auto">
          <a:xfrm>
            <a:off x="714375" y="857250"/>
            <a:ext cx="7715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>
                <a:solidFill>
                  <a:schemeClr val="bg1"/>
                </a:solidFill>
              </a:rPr>
              <a:t>REDE INTEGRADA DE PREVENÇÃO À CORRUPÇÃO</a:t>
            </a:r>
            <a:endParaRPr lang="pt-BR" sz="2000" b="1" u="sng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7"/>
          <p:cNvSpPr txBox="1">
            <a:spLocks noChangeArrowheads="1"/>
          </p:cNvSpPr>
          <p:nvPr/>
        </p:nvSpPr>
        <p:spPr bwMode="auto">
          <a:xfrm>
            <a:off x="571500" y="1214438"/>
            <a:ext cx="7858125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2800" b="1" i="1" dirty="0">
                <a:solidFill>
                  <a:srgbClr val="FF0000"/>
                </a:solidFill>
              </a:rPr>
              <a:t>Disponibilização</a:t>
            </a:r>
            <a:r>
              <a:rPr lang="pt-BR" sz="2800" b="1" dirty="0">
                <a:solidFill>
                  <a:srgbClr val="FF0000"/>
                </a:solidFill>
              </a:rPr>
              <a:t>:</a:t>
            </a:r>
          </a:p>
          <a:p>
            <a:pPr algn="just">
              <a:lnSpc>
                <a:spcPct val="150000"/>
              </a:lnSpc>
              <a:defRPr/>
            </a:pPr>
            <a:endParaRPr lang="pt-BR" sz="600" b="1" dirty="0">
              <a:solidFill>
                <a:schemeClr val="tx2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sz="2800" dirty="0">
                <a:solidFill>
                  <a:schemeClr val="tx2"/>
                </a:solidFill>
              </a:rPr>
              <a:t>via rede mundial de computadores;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sz="2800" dirty="0">
                <a:solidFill>
                  <a:schemeClr val="tx2"/>
                </a:solidFill>
              </a:rPr>
              <a:t>fisicamente alocada em um servidor na sede do CONACI ou em ambiente profissional de armazenamento de informações.</a:t>
            </a:r>
          </a:p>
          <a:p>
            <a:pPr algn="just">
              <a:lnSpc>
                <a:spcPct val="150000"/>
              </a:lnSpc>
              <a:defRPr/>
            </a:pPr>
            <a:endParaRPr lang="pt-BR" sz="2800" dirty="0">
              <a:solidFill>
                <a:schemeClr val="tx2"/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16387" name="Retângulo 2"/>
          <p:cNvSpPr>
            <a:spLocks noChangeArrowheads="1"/>
          </p:cNvSpPr>
          <p:nvPr/>
        </p:nvSpPr>
        <p:spPr bwMode="auto">
          <a:xfrm>
            <a:off x="714375" y="857250"/>
            <a:ext cx="7715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>
                <a:solidFill>
                  <a:schemeClr val="bg1"/>
                </a:solidFill>
              </a:rPr>
              <a:t>REDE INTEGRADA DE PREVENÇÃO À CORRUPÇÃO</a:t>
            </a:r>
            <a:endParaRPr lang="pt-BR" sz="2000" b="1" u="sng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7"/>
          <p:cNvSpPr txBox="1">
            <a:spLocks noChangeArrowheads="1"/>
          </p:cNvSpPr>
          <p:nvPr/>
        </p:nvSpPr>
        <p:spPr bwMode="auto">
          <a:xfrm>
            <a:off x="357188" y="928688"/>
            <a:ext cx="8358187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pt-BR" sz="2600" b="1" i="1" dirty="0">
                <a:solidFill>
                  <a:srgbClr val="FF0000"/>
                </a:solidFill>
              </a:rPr>
              <a:t>Implantação/ Estruturação</a:t>
            </a:r>
            <a:r>
              <a:rPr lang="pt-BR" sz="2600" b="1" i="1" dirty="0">
                <a:solidFill>
                  <a:schemeClr val="tx2"/>
                </a:solidFill>
              </a:rPr>
              <a:t>:</a:t>
            </a:r>
          </a:p>
          <a:p>
            <a:pPr algn="just">
              <a:lnSpc>
                <a:spcPct val="120000"/>
              </a:lnSpc>
              <a:defRPr/>
            </a:pPr>
            <a:endParaRPr lang="pt-BR" sz="2600" b="1" dirty="0">
              <a:solidFill>
                <a:schemeClr val="tx2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600" dirty="0">
                <a:solidFill>
                  <a:schemeClr val="tx2"/>
                </a:solidFill>
              </a:rPr>
              <a:t>A implantação compreenderá o tempo necessário para a aquisição ou desenvolvimento da plataforma e sua disponibilização na internet;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600" dirty="0">
                <a:solidFill>
                  <a:schemeClr val="tx2"/>
                </a:solidFill>
              </a:rPr>
              <a:t>A implantação poderá ser iniciada com o uso do fórum, como forma de Projeto Piloto;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600" dirty="0">
                <a:solidFill>
                  <a:schemeClr val="tx2"/>
                </a:solidFill>
              </a:rPr>
              <a:t>A estruturação da plataforma ocorrerá a medida que os usuários membros do CONACI compartilharem seus projetos na rede.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7"/>
          <p:cNvSpPr txBox="1">
            <a:spLocks noChangeArrowheads="1"/>
          </p:cNvSpPr>
          <p:nvPr/>
        </p:nvSpPr>
        <p:spPr bwMode="auto">
          <a:xfrm>
            <a:off x="785813" y="1000125"/>
            <a:ext cx="78581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pt-BR" sz="2600" b="1" i="1" dirty="0">
                <a:solidFill>
                  <a:srgbClr val="FF0000"/>
                </a:solidFill>
              </a:rPr>
              <a:t>Planejamento das ações:</a:t>
            </a:r>
          </a:p>
          <a:p>
            <a:pPr algn="just">
              <a:lnSpc>
                <a:spcPct val="120000"/>
              </a:lnSpc>
              <a:defRPr/>
            </a:pPr>
            <a:endParaRPr lang="pt-BR" sz="600" b="1" dirty="0">
              <a:solidFill>
                <a:schemeClr val="tx2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600" dirty="0">
                <a:solidFill>
                  <a:schemeClr val="tx2"/>
                </a:solidFill>
              </a:rPr>
              <a:t>Termo de Cooperação Técnica a ser adotado pelos Estados representados no CONACI;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600" dirty="0">
                <a:solidFill>
                  <a:schemeClr val="tx2"/>
                </a:solidFill>
              </a:rPr>
              <a:t>Contratação de consultoria para identificar, construir e avaliar  os indicadores de alcance e efetividade dos projetos;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600" dirty="0">
                <a:solidFill>
                  <a:schemeClr val="tx2"/>
                </a:solidFill>
              </a:rPr>
              <a:t>Contratação de empresa para o desenvolvimento de plataforma </a:t>
            </a:r>
            <a:r>
              <a:rPr lang="pt-BR" sz="2600" i="1" dirty="0">
                <a:solidFill>
                  <a:schemeClr val="tx2"/>
                </a:solidFill>
              </a:rPr>
              <a:t>online</a:t>
            </a:r>
            <a:r>
              <a:rPr lang="pt-BR" sz="2600" dirty="0">
                <a:solidFill>
                  <a:schemeClr val="tx2"/>
                </a:solidFill>
              </a:rPr>
              <a:t> e sua disponibilização via internet.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tângulo 3"/>
          <p:cNvSpPr>
            <a:spLocks noChangeArrowheads="1"/>
          </p:cNvSpPr>
          <p:nvPr/>
        </p:nvSpPr>
        <p:spPr bwMode="auto">
          <a:xfrm>
            <a:off x="357188" y="1271852"/>
            <a:ext cx="8115300" cy="382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pt-BR" sz="2800" b="1" i="1" dirty="0">
                <a:solidFill>
                  <a:srgbClr val="FF0000"/>
                </a:solidFill>
              </a:rPr>
              <a:t>Projetos aptos ao compartilhamento imediato</a:t>
            </a:r>
            <a:r>
              <a:rPr lang="pt-BR" sz="2800" b="1" i="1" dirty="0" smtClean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20000"/>
              </a:lnSpc>
              <a:defRPr/>
            </a:pPr>
            <a:endParaRPr lang="pt-BR" sz="600" b="1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pt-BR" sz="2800" b="1" dirty="0" smtClean="0">
                <a:solidFill>
                  <a:schemeClr val="tx2"/>
                </a:solidFill>
              </a:rPr>
              <a:t> </a:t>
            </a:r>
            <a:r>
              <a:rPr lang="pt-BR" sz="2800" b="1" dirty="0">
                <a:solidFill>
                  <a:srgbClr val="007A37"/>
                </a:solidFill>
              </a:rPr>
              <a:t>Dimensão da governança: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800" dirty="0">
                <a:solidFill>
                  <a:schemeClr val="tx2"/>
                </a:solidFill>
              </a:rPr>
              <a:t> Orientação técnica e normativa (CE);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800" dirty="0">
                <a:solidFill>
                  <a:schemeClr val="tx2"/>
                </a:solidFill>
              </a:rPr>
              <a:t> Controle interno preventivo (CE</a:t>
            </a:r>
            <a:r>
              <a:rPr lang="pt-BR" sz="2800" dirty="0" smtClean="0">
                <a:solidFill>
                  <a:schemeClr val="tx2"/>
                </a:solidFill>
              </a:rPr>
              <a:t>);</a:t>
            </a:r>
            <a:endParaRPr lang="pt-BR" sz="28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800" dirty="0">
                <a:solidFill>
                  <a:schemeClr val="tx2"/>
                </a:solidFill>
              </a:rPr>
              <a:t> Mapeamento de Riscos de Corrupção (GO);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800" dirty="0">
                <a:solidFill>
                  <a:schemeClr val="tx2"/>
                </a:solidFill>
              </a:rPr>
              <a:t>Desenho de trilhas de auditoria (</a:t>
            </a:r>
            <a:r>
              <a:rPr lang="pt-BR" sz="2800" dirty="0" smtClean="0">
                <a:solidFill>
                  <a:schemeClr val="tx2"/>
                </a:solidFill>
              </a:rPr>
              <a:t>GO/ES);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800" dirty="0" smtClean="0">
                <a:solidFill>
                  <a:schemeClr val="tx2"/>
                </a:solidFill>
              </a:rPr>
              <a:t>Capacitações </a:t>
            </a:r>
            <a:r>
              <a:rPr lang="pt-BR" sz="2800" dirty="0" smtClean="0">
                <a:solidFill>
                  <a:schemeClr val="tx2"/>
                </a:solidFill>
              </a:rPr>
              <a:t>das </a:t>
            </a:r>
            <a:r>
              <a:rPr lang="pt-BR" sz="2800" dirty="0" smtClean="0">
                <a:solidFill>
                  <a:schemeClr val="tx2"/>
                </a:solidFill>
              </a:rPr>
              <a:t>equipes (GO/ES</a:t>
            </a:r>
            <a:r>
              <a:rPr lang="pt-BR" sz="2800" dirty="0" smtClean="0">
                <a:solidFill>
                  <a:schemeClr val="tx2"/>
                </a:solidFill>
              </a:rPr>
              <a:t>).</a:t>
            </a:r>
            <a:endParaRPr lang="pt-BR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tângulo 3"/>
          <p:cNvSpPr>
            <a:spLocks noChangeArrowheads="1"/>
          </p:cNvSpPr>
          <p:nvPr/>
        </p:nvSpPr>
        <p:spPr bwMode="auto">
          <a:xfrm>
            <a:off x="357188" y="1482723"/>
            <a:ext cx="81153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pt-BR" sz="2800" b="1" i="1" dirty="0">
                <a:solidFill>
                  <a:srgbClr val="FF0000"/>
                </a:solidFill>
              </a:rPr>
              <a:t>Projetos aptos ao compartilhamento imediato</a:t>
            </a:r>
            <a:r>
              <a:rPr lang="pt-BR" sz="2800" b="1" i="1" dirty="0" smtClean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20000"/>
              </a:lnSpc>
              <a:defRPr/>
            </a:pPr>
            <a:endParaRPr lang="pt-BR" sz="2800" b="1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pt-BR" sz="2800" b="1" dirty="0" smtClean="0">
                <a:solidFill>
                  <a:srgbClr val="007A37"/>
                </a:solidFill>
              </a:rPr>
              <a:t>Dimensão </a:t>
            </a:r>
            <a:r>
              <a:rPr lang="pt-BR" sz="2800" b="1" dirty="0">
                <a:solidFill>
                  <a:srgbClr val="007A37"/>
                </a:solidFill>
              </a:rPr>
              <a:t>da ética: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800" dirty="0">
                <a:solidFill>
                  <a:schemeClr val="tx2"/>
                </a:solidFill>
              </a:rPr>
              <a:t> Código de ética (CE, </a:t>
            </a:r>
            <a:r>
              <a:rPr lang="pt-BR" sz="2800" dirty="0" smtClean="0">
                <a:solidFill>
                  <a:schemeClr val="tx2"/>
                </a:solidFill>
              </a:rPr>
              <a:t>GO/ES)</a:t>
            </a:r>
            <a:endParaRPr lang="pt-BR" sz="28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800" dirty="0">
                <a:solidFill>
                  <a:schemeClr val="tx2"/>
                </a:solidFill>
              </a:rPr>
              <a:t> Comissões de ética (</a:t>
            </a:r>
            <a:r>
              <a:rPr lang="pt-BR" sz="2800" dirty="0" smtClean="0">
                <a:solidFill>
                  <a:schemeClr val="tx2"/>
                </a:solidFill>
              </a:rPr>
              <a:t>CE/ES)</a:t>
            </a:r>
            <a:endParaRPr lang="pt-BR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7"/>
          <p:cNvSpPr txBox="1">
            <a:spLocks noChangeArrowheads="1"/>
          </p:cNvSpPr>
          <p:nvPr/>
        </p:nvSpPr>
        <p:spPr bwMode="auto">
          <a:xfrm>
            <a:off x="857224" y="1142984"/>
            <a:ext cx="7858125" cy="389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2800" b="1" dirty="0">
                <a:solidFill>
                  <a:srgbClr val="FF0000"/>
                </a:solidFill>
              </a:rPr>
              <a:t>Objetivo Geral </a:t>
            </a:r>
            <a:endParaRPr lang="pt-BR" sz="28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pt-BR" sz="600" b="1" dirty="0">
              <a:solidFill>
                <a:schemeClr val="tx2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800" dirty="0">
                <a:solidFill>
                  <a:schemeClr val="tx2"/>
                </a:solidFill>
              </a:rPr>
              <a:t>Criar uma comunidade de aprendizagem e de intercâmbio de informações entre os membros do CONACI, que possibilite a sinergia para o desenvolvimento de projetos de interesse mútuo e o compartilhamento de bases de dados.</a:t>
            </a:r>
          </a:p>
          <a:p>
            <a:pPr algn="just">
              <a:defRPr/>
            </a:pP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3075" name="Retângulo 2"/>
          <p:cNvSpPr>
            <a:spLocks noChangeArrowheads="1"/>
          </p:cNvSpPr>
          <p:nvPr/>
        </p:nvSpPr>
        <p:spPr bwMode="auto">
          <a:xfrm>
            <a:off x="714375" y="857250"/>
            <a:ext cx="7715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>
                <a:solidFill>
                  <a:schemeClr val="bg1"/>
                </a:solidFill>
              </a:rPr>
              <a:t>REDE INTEGRADA DE PREVENÇÃO À CORRUPÇÃO</a:t>
            </a:r>
            <a:endParaRPr lang="pt-BR" sz="2000" b="1" u="sng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tângulo 3"/>
          <p:cNvSpPr>
            <a:spLocks noChangeArrowheads="1"/>
          </p:cNvSpPr>
          <p:nvPr/>
        </p:nvSpPr>
        <p:spPr bwMode="auto">
          <a:xfrm>
            <a:off x="357188" y="1094979"/>
            <a:ext cx="8572500" cy="566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pt-BR" sz="2800" b="1" i="1" dirty="0">
                <a:solidFill>
                  <a:srgbClr val="FF0000"/>
                </a:solidFill>
              </a:rPr>
              <a:t>Projetos aptos ao compartilhamento imediato</a:t>
            </a:r>
            <a:r>
              <a:rPr lang="pt-BR" sz="2800" b="1" i="1" dirty="0" smtClean="0">
                <a:solidFill>
                  <a:srgbClr val="FF0000"/>
                </a:solidFill>
              </a:rPr>
              <a:t>:</a:t>
            </a:r>
          </a:p>
          <a:p>
            <a:pPr algn="just">
              <a:lnSpc>
                <a:spcPct val="120000"/>
              </a:lnSpc>
              <a:defRPr/>
            </a:pPr>
            <a:endParaRPr lang="pt-BR" sz="600" b="1" i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defRPr/>
            </a:pPr>
            <a:r>
              <a:rPr lang="pt-BR" sz="2800" b="1" dirty="0" smtClean="0">
                <a:solidFill>
                  <a:srgbClr val="007A37"/>
                </a:solidFill>
              </a:rPr>
              <a:t>Dimensão </a:t>
            </a:r>
            <a:r>
              <a:rPr lang="pt-BR" sz="2800" b="1" dirty="0">
                <a:solidFill>
                  <a:srgbClr val="007A37"/>
                </a:solidFill>
              </a:rPr>
              <a:t>do fomento ao controle social: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400" dirty="0">
                <a:solidFill>
                  <a:schemeClr val="tx2"/>
                </a:solidFill>
              </a:rPr>
              <a:t>Portal da transparência (CE, </a:t>
            </a:r>
            <a:r>
              <a:rPr lang="pt-BR" sz="2400" dirty="0" smtClean="0">
                <a:solidFill>
                  <a:schemeClr val="tx2"/>
                </a:solidFill>
              </a:rPr>
              <a:t>GO, ES);</a:t>
            </a:r>
            <a:endParaRPr lang="pt-BR" sz="2400" dirty="0">
              <a:solidFill>
                <a:schemeClr val="tx2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400" dirty="0">
                <a:solidFill>
                  <a:schemeClr val="tx2"/>
                </a:solidFill>
              </a:rPr>
              <a:t> Acesso a informação (CE, </a:t>
            </a:r>
            <a:r>
              <a:rPr lang="pt-BR" sz="2400" dirty="0" smtClean="0">
                <a:solidFill>
                  <a:schemeClr val="tx2"/>
                </a:solidFill>
              </a:rPr>
              <a:t>GO, ES);</a:t>
            </a:r>
            <a:endParaRPr lang="pt-BR" sz="2400" dirty="0">
              <a:solidFill>
                <a:schemeClr val="tx2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400" dirty="0">
                <a:solidFill>
                  <a:schemeClr val="tx2"/>
                </a:solidFill>
              </a:rPr>
              <a:t>Ouvidoria (CE, </a:t>
            </a:r>
            <a:r>
              <a:rPr lang="pt-BR" sz="2400" dirty="0" smtClean="0">
                <a:solidFill>
                  <a:schemeClr val="tx2"/>
                </a:solidFill>
              </a:rPr>
              <a:t>GO, ES);</a:t>
            </a:r>
            <a:endParaRPr lang="pt-BR" sz="2400" dirty="0">
              <a:solidFill>
                <a:schemeClr val="tx2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400" dirty="0">
                <a:solidFill>
                  <a:schemeClr val="tx2"/>
                </a:solidFill>
              </a:rPr>
              <a:t>Educação social (CE</a:t>
            </a:r>
            <a:r>
              <a:rPr lang="pt-BR" sz="2400" dirty="0" smtClean="0">
                <a:solidFill>
                  <a:schemeClr val="tx2"/>
                </a:solidFill>
              </a:rPr>
              <a:t>);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chemeClr val="tx2"/>
                </a:solidFill>
              </a:rPr>
              <a:t>Guia de requisitos e boas práticas para construção de portais de transparência municipais (ES);</a:t>
            </a:r>
            <a:endParaRPr lang="pt-BR" sz="2400" dirty="0">
              <a:solidFill>
                <a:schemeClr val="tx2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400" dirty="0">
                <a:solidFill>
                  <a:schemeClr val="tx2"/>
                </a:solidFill>
              </a:rPr>
              <a:t>Conteúdos para cartilhas, palestras, cursos, seminários sobre transparência e controle social da administração pública (</a:t>
            </a:r>
            <a:r>
              <a:rPr lang="pt-BR" sz="2400" dirty="0" smtClean="0">
                <a:solidFill>
                  <a:schemeClr val="tx2"/>
                </a:solidFill>
              </a:rPr>
              <a:t>GO, ES);</a:t>
            </a:r>
            <a:endParaRPr lang="pt-BR" sz="2400" dirty="0">
              <a:solidFill>
                <a:schemeClr val="tx2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400" dirty="0">
                <a:solidFill>
                  <a:schemeClr val="tx2"/>
                </a:solidFill>
              </a:rPr>
              <a:t>Cartilha eletrônica sobre Controle Social (GO).</a:t>
            </a:r>
            <a:r>
              <a:rPr lang="pt-BR" sz="2400" b="1" dirty="0">
                <a:solidFill>
                  <a:schemeClr val="tx2"/>
                </a:solidFill>
              </a:rPr>
              <a:t> </a:t>
            </a:r>
            <a:endParaRPr lang="pt-BR" sz="24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7"/>
          <p:cNvSpPr txBox="1">
            <a:spLocks noChangeArrowheads="1"/>
          </p:cNvSpPr>
          <p:nvPr/>
        </p:nvSpPr>
        <p:spPr bwMode="auto">
          <a:xfrm>
            <a:off x="642910" y="857232"/>
            <a:ext cx="7858125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2600" b="1" i="1" dirty="0">
                <a:solidFill>
                  <a:srgbClr val="FF0000"/>
                </a:solidFill>
              </a:rPr>
              <a:t>Custos: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sz="2600" dirty="0" smtClean="0">
                <a:solidFill>
                  <a:schemeClr val="tx2"/>
                </a:solidFill>
              </a:rPr>
              <a:t>Após </a:t>
            </a:r>
            <a:r>
              <a:rPr lang="pt-BR" sz="2600" dirty="0">
                <a:solidFill>
                  <a:schemeClr val="tx2"/>
                </a:solidFill>
              </a:rPr>
              <a:t>definição da plenária do CONACI, o projeto deverá ser encaminhado a empresas interessadas em fornecer o serviço, para apresentação de orçamento</a:t>
            </a:r>
            <a:r>
              <a:rPr lang="pt-BR" sz="2600" dirty="0" smtClean="0">
                <a:solidFill>
                  <a:schemeClr val="tx2"/>
                </a:solidFill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sz="2600" dirty="0" smtClean="0">
                <a:solidFill>
                  <a:schemeClr val="tx2"/>
                </a:solidFill>
              </a:rPr>
              <a:t>Os recursos para execução do projeto poderão ser captados junto a agentes financeiros tais como: Governo da Inglaterra, PROMOIN ou, com recursos próprios do CONACI.</a:t>
            </a:r>
            <a:endParaRPr lang="pt-BR" sz="2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aixaDeTexto 7"/>
          <p:cNvSpPr txBox="1">
            <a:spLocks noChangeArrowheads="1"/>
          </p:cNvSpPr>
          <p:nvPr/>
        </p:nvSpPr>
        <p:spPr bwMode="auto">
          <a:xfrm>
            <a:off x="500063" y="1143000"/>
            <a:ext cx="7929562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pt-BR" sz="2800" b="1" i="1" dirty="0">
                <a:solidFill>
                  <a:schemeClr val="tx2"/>
                </a:solidFill>
                <a:ea typeface="Microsoft YaHei" pitchFamily="34" charset="-122"/>
              </a:rPr>
              <a:t>Equipe Técnica</a:t>
            </a:r>
            <a:r>
              <a:rPr lang="pt-BR" sz="2800" i="1" dirty="0">
                <a:solidFill>
                  <a:schemeClr val="tx2"/>
                </a:solidFill>
                <a:ea typeface="Microsoft YaHei" pitchFamily="34" charset="-122"/>
              </a:rPr>
              <a:t>: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pt-BR" sz="600" b="1" dirty="0">
              <a:solidFill>
                <a:schemeClr val="tx2"/>
              </a:solidFill>
              <a:ea typeface="Microsoft YaHei" pitchFamily="34" charset="-122"/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pt-BR" sz="2300" b="1" dirty="0">
              <a:solidFill>
                <a:schemeClr val="tx2"/>
              </a:solidFill>
              <a:ea typeface="Microsoft YaHei" pitchFamily="34" charset="-122"/>
            </a:endParaRPr>
          </a:p>
          <a:p>
            <a:pPr algn="ctr">
              <a:defRPr/>
            </a:pPr>
            <a:r>
              <a:rPr lang="pt-BR" sz="2000" b="1" dirty="0">
                <a:solidFill>
                  <a:schemeClr val="tx2"/>
                </a:solidFill>
              </a:rPr>
              <a:t>Maria D'Abadia de Oliveira Borges Brandão </a:t>
            </a:r>
          </a:p>
          <a:p>
            <a:pPr algn="ctr">
              <a:defRPr/>
            </a:pPr>
            <a:r>
              <a:rPr lang="pt-BR" sz="2000" dirty="0">
                <a:solidFill>
                  <a:schemeClr val="tx2"/>
                </a:solidFill>
              </a:rPr>
              <a:t>Coordenadora / GO</a:t>
            </a:r>
          </a:p>
          <a:p>
            <a:pPr algn="ctr">
              <a:defRPr/>
            </a:pPr>
            <a:r>
              <a:rPr lang="pt-BR" sz="2000" dirty="0">
                <a:solidFill>
                  <a:schemeClr val="tx2"/>
                </a:solidFill>
              </a:rPr>
              <a:t> </a:t>
            </a:r>
          </a:p>
          <a:p>
            <a:pPr algn="ctr">
              <a:defRPr/>
            </a:pPr>
            <a:r>
              <a:rPr lang="pt-BR" sz="2000" b="1" dirty="0">
                <a:solidFill>
                  <a:schemeClr val="tx2"/>
                </a:solidFill>
              </a:rPr>
              <a:t>Rogelio Pegoretti Caetano Amorim</a:t>
            </a:r>
          </a:p>
          <a:p>
            <a:pPr algn="ctr">
              <a:defRPr/>
            </a:pPr>
            <a:r>
              <a:rPr lang="pt-BR" sz="2000" dirty="0">
                <a:solidFill>
                  <a:schemeClr val="tx2"/>
                </a:solidFill>
              </a:rPr>
              <a:t>Membro / ES</a:t>
            </a:r>
          </a:p>
          <a:p>
            <a:pPr algn="ctr">
              <a:defRPr/>
            </a:pPr>
            <a:r>
              <a:rPr lang="pt-BR" sz="2000" dirty="0">
                <a:solidFill>
                  <a:schemeClr val="tx2"/>
                </a:solidFill>
              </a:rPr>
              <a:t> </a:t>
            </a:r>
          </a:p>
          <a:p>
            <a:pPr algn="ctr">
              <a:defRPr/>
            </a:pPr>
            <a:r>
              <a:rPr lang="pt-BR" sz="2000" b="1" dirty="0">
                <a:solidFill>
                  <a:schemeClr val="tx2"/>
                </a:solidFill>
              </a:rPr>
              <a:t>Roberto Paulo Amoras </a:t>
            </a:r>
          </a:p>
          <a:p>
            <a:pPr algn="ctr">
              <a:defRPr/>
            </a:pPr>
            <a:r>
              <a:rPr lang="pt-BR" sz="2000" dirty="0">
                <a:solidFill>
                  <a:schemeClr val="tx2"/>
                </a:solidFill>
              </a:rPr>
              <a:t>Membro / PA</a:t>
            </a:r>
          </a:p>
          <a:p>
            <a:pPr algn="ctr">
              <a:defRPr/>
            </a:pPr>
            <a:endParaRPr lang="pt-BR" sz="20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t-BR" sz="2000" b="1" dirty="0">
                <a:solidFill>
                  <a:schemeClr val="tx2"/>
                </a:solidFill>
              </a:rPr>
              <a:t>Paulo Roberto de Carvalho Nunes</a:t>
            </a:r>
          </a:p>
          <a:p>
            <a:pPr algn="ctr">
              <a:defRPr/>
            </a:pPr>
            <a:r>
              <a:rPr lang="pt-BR" sz="2000" dirty="0">
                <a:solidFill>
                  <a:schemeClr val="tx2"/>
                </a:solidFill>
              </a:rPr>
              <a:t>Membro / CE</a:t>
            </a:r>
            <a:endParaRPr lang="pt-BR" sz="2000" dirty="0">
              <a:solidFill>
                <a:schemeClr val="tx2"/>
              </a:solidFill>
              <a:ea typeface="Microsoft YaHei" pitchFamily="34" charset="-122"/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pt-BR" sz="2000" dirty="0">
              <a:solidFill>
                <a:schemeClr val="tx2"/>
              </a:solidFill>
              <a:ea typeface="Microsoft YaHei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7"/>
          <p:cNvSpPr txBox="1">
            <a:spLocks noChangeArrowheads="1"/>
          </p:cNvSpPr>
          <p:nvPr/>
        </p:nvSpPr>
        <p:spPr bwMode="auto">
          <a:xfrm>
            <a:off x="571500" y="714375"/>
            <a:ext cx="8143875" cy="589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pt-BR" sz="2800" b="1" dirty="0">
                <a:solidFill>
                  <a:srgbClr val="FF0000"/>
                </a:solidFill>
              </a:rPr>
              <a:t>Objetivos Específicos</a:t>
            </a:r>
            <a:r>
              <a:rPr lang="pt-BR" sz="2800" b="1" dirty="0" smtClean="0">
                <a:solidFill>
                  <a:srgbClr val="FF0000"/>
                </a:solidFill>
              </a:rPr>
              <a:t>:</a:t>
            </a:r>
          </a:p>
          <a:p>
            <a:pPr algn="just">
              <a:lnSpc>
                <a:spcPct val="120000"/>
              </a:lnSpc>
              <a:defRPr/>
            </a:pPr>
            <a:endParaRPr lang="pt-BR" sz="600" b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800" dirty="0">
                <a:solidFill>
                  <a:schemeClr val="tx2"/>
                </a:solidFill>
              </a:rPr>
              <a:t> Criar fóruns permanentes para discussão de temas pertinentes;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800" dirty="0">
                <a:solidFill>
                  <a:schemeClr val="tx2"/>
                </a:solidFill>
              </a:rPr>
              <a:t> Fixar entendimentos sobre assuntos relevantes ao CONACI;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800" dirty="0">
                <a:solidFill>
                  <a:schemeClr val="tx2"/>
                </a:solidFill>
              </a:rPr>
              <a:t> Compartilhar em tempo real as boas práticas surgidas das atividades desenvolvidas pelas entidades membros do CONACI;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800" dirty="0">
                <a:solidFill>
                  <a:schemeClr val="tx2"/>
                </a:solidFill>
              </a:rPr>
              <a:t>Compartilhar, em tempo real, bases de dados e demais informações para serem utilizadas nos trabalhos dos membros do CONACI.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7"/>
          <p:cNvSpPr txBox="1">
            <a:spLocks noChangeArrowheads="1"/>
          </p:cNvSpPr>
          <p:nvPr/>
        </p:nvSpPr>
        <p:spPr bwMode="auto">
          <a:xfrm>
            <a:off x="714375" y="928688"/>
            <a:ext cx="7858125" cy="511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pt-BR" sz="2600" b="1" i="1" dirty="0">
                <a:solidFill>
                  <a:srgbClr val="FF0000"/>
                </a:solidFill>
              </a:rPr>
              <a:t>Metodologia</a:t>
            </a:r>
            <a:r>
              <a:rPr lang="pt-BR" sz="2600" b="1" i="1" dirty="0" smtClean="0">
                <a:solidFill>
                  <a:srgbClr val="FF0000"/>
                </a:solidFill>
              </a:rPr>
              <a:t>:</a:t>
            </a:r>
          </a:p>
          <a:p>
            <a:pPr algn="just">
              <a:lnSpc>
                <a:spcPct val="120000"/>
              </a:lnSpc>
              <a:defRPr/>
            </a:pPr>
            <a:endParaRPr lang="pt-BR" sz="600" b="1" i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defRPr/>
            </a:pPr>
            <a:endParaRPr lang="pt-BR" sz="600" b="1" i="1" dirty="0">
              <a:solidFill>
                <a:schemeClr val="tx2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600" dirty="0">
                <a:solidFill>
                  <a:schemeClr val="tx2"/>
                </a:solidFill>
              </a:rPr>
              <a:t>Aquisição ou desenvolvimento de plataforma </a:t>
            </a:r>
            <a:r>
              <a:rPr lang="pt-BR" sz="2600" i="1" dirty="0">
                <a:solidFill>
                  <a:schemeClr val="tx2"/>
                </a:solidFill>
              </a:rPr>
              <a:t>online</a:t>
            </a:r>
            <a:r>
              <a:rPr lang="pt-BR" sz="2600" dirty="0">
                <a:solidFill>
                  <a:schemeClr val="tx2"/>
                </a:solidFill>
              </a:rPr>
              <a:t> que congregue os servidores das instituições filiadas ao CONACI e suporte as seguintes funcionalidades:</a:t>
            </a:r>
          </a:p>
          <a:p>
            <a:pPr>
              <a:lnSpc>
                <a:spcPct val="120000"/>
              </a:lnSpc>
              <a:defRPr/>
            </a:pPr>
            <a:r>
              <a:rPr lang="pt-BR" sz="2600" dirty="0">
                <a:solidFill>
                  <a:schemeClr val="tx2"/>
                </a:solidFill>
              </a:rPr>
              <a:t>a) aplicativo </a:t>
            </a:r>
            <a:r>
              <a:rPr lang="pt-BR" sz="2600" i="1" dirty="0" err="1">
                <a:solidFill>
                  <a:schemeClr val="tx2"/>
                </a:solidFill>
              </a:rPr>
              <a:t>wiki</a:t>
            </a:r>
            <a:r>
              <a:rPr lang="pt-BR" sz="2600" dirty="0">
                <a:solidFill>
                  <a:schemeClr val="tx2"/>
                </a:solidFill>
              </a:rPr>
              <a:t> para tratar de verbetes e temas de interesse do CONACI;</a:t>
            </a:r>
          </a:p>
          <a:p>
            <a:pPr>
              <a:lnSpc>
                <a:spcPct val="120000"/>
              </a:lnSpc>
              <a:defRPr/>
            </a:pPr>
            <a:r>
              <a:rPr lang="pt-BR" sz="2600" dirty="0">
                <a:solidFill>
                  <a:schemeClr val="tx2"/>
                </a:solidFill>
              </a:rPr>
              <a:t>b) perfil de usuário;</a:t>
            </a:r>
          </a:p>
          <a:p>
            <a:pPr>
              <a:lnSpc>
                <a:spcPct val="120000"/>
              </a:lnSpc>
              <a:defRPr/>
            </a:pPr>
            <a:r>
              <a:rPr lang="pt-BR" sz="2600" dirty="0">
                <a:solidFill>
                  <a:schemeClr val="tx2"/>
                </a:solidFill>
              </a:rPr>
              <a:t>c) grupos temáticos de interação e discussão;</a:t>
            </a:r>
          </a:p>
          <a:p>
            <a:pPr>
              <a:lnSpc>
                <a:spcPct val="120000"/>
              </a:lnSpc>
              <a:defRPr/>
            </a:pPr>
            <a:endParaRPr lang="pt-BR" sz="2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tângulo 2"/>
          <p:cNvSpPr>
            <a:spLocks noChangeArrowheads="1"/>
          </p:cNvSpPr>
          <p:nvPr/>
        </p:nvSpPr>
        <p:spPr bwMode="auto">
          <a:xfrm>
            <a:off x="714375" y="857250"/>
            <a:ext cx="7715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>
                <a:solidFill>
                  <a:schemeClr val="bg1"/>
                </a:solidFill>
              </a:rPr>
              <a:t>REDE INTEGRADA DE PREVENÇÃO À CORRUPÇÃO</a:t>
            </a:r>
            <a:endParaRPr lang="pt-BR" sz="2000" b="1" u="sng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" name="CaixaDeTexto 7"/>
          <p:cNvSpPr txBox="1">
            <a:spLocks noChangeArrowheads="1"/>
          </p:cNvSpPr>
          <p:nvPr/>
        </p:nvSpPr>
        <p:spPr bwMode="auto">
          <a:xfrm>
            <a:off x="714375" y="928688"/>
            <a:ext cx="7858125" cy="573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pt-BR" sz="2600" b="1" i="1" dirty="0">
                <a:solidFill>
                  <a:srgbClr val="FF0000"/>
                </a:solidFill>
              </a:rPr>
              <a:t>Metodologia:</a:t>
            </a:r>
          </a:p>
          <a:p>
            <a:pPr algn="just">
              <a:lnSpc>
                <a:spcPct val="120000"/>
              </a:lnSpc>
              <a:defRPr/>
            </a:pPr>
            <a:r>
              <a:rPr lang="pt-BR" sz="1600" dirty="0">
                <a:solidFill>
                  <a:srgbClr val="FF0000"/>
                </a:solidFill>
              </a:rPr>
              <a:t>(continuação...)</a:t>
            </a:r>
          </a:p>
          <a:p>
            <a:pPr algn="just">
              <a:lnSpc>
                <a:spcPct val="120000"/>
              </a:lnSpc>
              <a:defRPr/>
            </a:pPr>
            <a:endParaRPr lang="pt-BR" sz="600" dirty="0">
              <a:solidFill>
                <a:schemeClr val="tx2"/>
              </a:solidFill>
            </a:endParaRPr>
          </a:p>
          <a:p>
            <a:pPr algn="just">
              <a:lnSpc>
                <a:spcPct val="120000"/>
              </a:lnSpc>
              <a:defRPr/>
            </a:pPr>
            <a:r>
              <a:rPr lang="pt-BR" sz="2800" dirty="0">
                <a:solidFill>
                  <a:schemeClr val="tx2"/>
                </a:solidFill>
              </a:rPr>
              <a:t>d) alimentador de notícias em formato linha do tempo;</a:t>
            </a:r>
          </a:p>
          <a:p>
            <a:pPr algn="just">
              <a:lnSpc>
                <a:spcPct val="120000"/>
              </a:lnSpc>
              <a:defRPr/>
            </a:pPr>
            <a:r>
              <a:rPr lang="pt-BR" sz="2800" dirty="0">
                <a:solidFill>
                  <a:schemeClr val="tx2"/>
                </a:solidFill>
              </a:rPr>
              <a:t>e) Compartilhamento de bases de dados específicas de cada entidade membro, que podem ser úteis para os demais, como folha de pagamento, junta comercial, fornecedores, etc.</a:t>
            </a:r>
          </a:p>
          <a:p>
            <a:pPr algn="just">
              <a:lnSpc>
                <a:spcPct val="120000"/>
              </a:lnSpc>
              <a:defRPr/>
            </a:pPr>
            <a:r>
              <a:rPr lang="pt-BR" sz="2800" dirty="0">
                <a:solidFill>
                  <a:schemeClr val="tx2"/>
                </a:solidFill>
              </a:rPr>
              <a:t>f) outros recursos como </a:t>
            </a:r>
            <a:r>
              <a:rPr lang="pt-BR" sz="2800" i="1" dirty="0">
                <a:solidFill>
                  <a:schemeClr val="tx2"/>
                </a:solidFill>
              </a:rPr>
              <a:t>chat</a:t>
            </a:r>
            <a:r>
              <a:rPr lang="pt-BR" sz="2800" dirty="0">
                <a:solidFill>
                  <a:schemeClr val="tx2"/>
                </a:solidFill>
              </a:rPr>
              <a:t>, páginas, opções para curtir e compartilhar conteúdo.</a:t>
            </a:r>
          </a:p>
          <a:p>
            <a:pPr algn="just">
              <a:lnSpc>
                <a:spcPct val="120000"/>
              </a:lnSpc>
              <a:defRPr/>
            </a:pPr>
            <a:endParaRPr lang="pt-BR" sz="2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7"/>
          <p:cNvSpPr txBox="1">
            <a:spLocks noChangeArrowheads="1"/>
          </p:cNvSpPr>
          <p:nvPr/>
        </p:nvSpPr>
        <p:spPr bwMode="auto">
          <a:xfrm>
            <a:off x="357188" y="836613"/>
            <a:ext cx="8358187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pt-BR" sz="2800" b="1" i="1" dirty="0">
                <a:solidFill>
                  <a:srgbClr val="FF0000"/>
                </a:solidFill>
              </a:rPr>
              <a:t>Metodologia:</a:t>
            </a:r>
          </a:p>
          <a:p>
            <a:pPr algn="just">
              <a:lnSpc>
                <a:spcPct val="120000"/>
              </a:lnSpc>
              <a:defRPr/>
            </a:pPr>
            <a:r>
              <a:rPr lang="pt-BR" sz="1600" dirty="0">
                <a:solidFill>
                  <a:srgbClr val="FF0000"/>
                </a:solidFill>
              </a:rPr>
              <a:t>(Continuação...)</a:t>
            </a:r>
          </a:p>
          <a:p>
            <a:pPr algn="just">
              <a:lnSpc>
                <a:spcPct val="120000"/>
              </a:lnSpc>
              <a:defRPr/>
            </a:pPr>
            <a:endParaRPr lang="pt-BR" sz="600" dirty="0">
              <a:solidFill>
                <a:schemeClr val="tx2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pt-BR" sz="2600" dirty="0">
                <a:solidFill>
                  <a:schemeClr val="tx2"/>
                </a:solidFill>
              </a:rPr>
              <a:t> Como alternativa imediata, e para validação da idéia, utilizar o </a:t>
            </a:r>
            <a:r>
              <a:rPr lang="pt-BR" sz="2600" b="1" dirty="0">
                <a:solidFill>
                  <a:srgbClr val="007A37"/>
                </a:solidFill>
              </a:rPr>
              <a:t>Fórum do site CONACI</a:t>
            </a:r>
            <a:r>
              <a:rPr lang="pt-BR" sz="2600" dirty="0">
                <a:solidFill>
                  <a:srgbClr val="FF0000"/>
                </a:solidFill>
              </a:rPr>
              <a:t> </a:t>
            </a:r>
            <a:r>
              <a:rPr lang="pt-BR" sz="2600" dirty="0">
                <a:solidFill>
                  <a:schemeClr val="tx2"/>
                </a:solidFill>
              </a:rPr>
              <a:t>para este fim específico, conforme exemplo de telas a seguir;</a:t>
            </a:r>
          </a:p>
          <a:p>
            <a:pPr marL="514350" indent="-514350" algn="just">
              <a:lnSpc>
                <a:spcPct val="120000"/>
              </a:lnSpc>
              <a:buFontTx/>
              <a:buAutoNum type="alphaLcParenR"/>
              <a:defRPr/>
            </a:pPr>
            <a:r>
              <a:rPr lang="pt-BR" sz="2600" dirty="0">
                <a:solidFill>
                  <a:schemeClr val="tx2"/>
                </a:solidFill>
              </a:rPr>
              <a:t>Designar um membro para ser o moderador do Fórum;</a:t>
            </a:r>
          </a:p>
          <a:p>
            <a:pPr marL="514350" indent="-514350" algn="just">
              <a:lnSpc>
                <a:spcPct val="120000"/>
              </a:lnSpc>
              <a:buFontTx/>
              <a:buAutoNum type="alphaLcParenR"/>
              <a:defRPr/>
            </a:pPr>
            <a:r>
              <a:rPr lang="pt-BR" sz="2600" dirty="0">
                <a:solidFill>
                  <a:schemeClr val="tx2"/>
                </a:solidFill>
              </a:rPr>
              <a:t>Criar áreas temáticas no fórum e, em casos específicos, limitar o acesso com senha;</a:t>
            </a:r>
          </a:p>
          <a:p>
            <a:pPr marL="514350" indent="-514350" algn="just">
              <a:lnSpc>
                <a:spcPct val="120000"/>
              </a:lnSpc>
              <a:buFontTx/>
              <a:buAutoNum type="alphaLcParenR"/>
              <a:defRPr/>
            </a:pPr>
            <a:r>
              <a:rPr lang="pt-BR" sz="2600" dirty="0">
                <a:solidFill>
                  <a:schemeClr val="tx2"/>
                </a:solidFill>
              </a:rPr>
              <a:t>Divulgar e estimular o uso pelos servidores atuantes na prevenção à corrupção.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tângulo 2"/>
          <p:cNvSpPr>
            <a:spLocks noChangeArrowheads="1"/>
          </p:cNvSpPr>
          <p:nvPr/>
        </p:nvSpPr>
        <p:spPr bwMode="auto">
          <a:xfrm>
            <a:off x="714375" y="857250"/>
            <a:ext cx="7715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>
                <a:solidFill>
                  <a:schemeClr val="bg1"/>
                </a:solidFill>
              </a:rPr>
              <a:t>REDE INTEGRADA DE PREVENÇÃO À CORRUPÇÃO</a:t>
            </a:r>
            <a:endParaRPr lang="pt-BR" sz="2000" b="1" u="sng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print"/>
          <a:srcRect l="3862"/>
          <a:stretch>
            <a:fillRect/>
          </a:stretch>
        </p:blipFill>
        <p:spPr bwMode="auto">
          <a:xfrm>
            <a:off x="428625" y="1258888"/>
            <a:ext cx="7921625" cy="474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ta para cima 1"/>
          <p:cNvSpPr/>
          <p:nvPr/>
        </p:nvSpPr>
        <p:spPr>
          <a:xfrm rot="17445546">
            <a:off x="6353969" y="3928269"/>
            <a:ext cx="604837" cy="11779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Retângulo 3"/>
          <p:cNvSpPr>
            <a:spLocks noChangeArrowheads="1"/>
          </p:cNvSpPr>
          <p:nvPr/>
        </p:nvSpPr>
        <p:spPr bwMode="auto">
          <a:xfrm>
            <a:off x="428625" y="5764213"/>
            <a:ext cx="2238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1400" b="1" i="1" dirty="0">
                <a:solidFill>
                  <a:schemeClr val="tx2"/>
                </a:solidFill>
              </a:rPr>
              <a:t>Tela 1 – Site do CONACI</a:t>
            </a:r>
            <a:endParaRPr lang="pt-BR" sz="28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tângulo 2"/>
          <p:cNvSpPr>
            <a:spLocks noChangeArrowheads="1"/>
          </p:cNvSpPr>
          <p:nvPr/>
        </p:nvSpPr>
        <p:spPr bwMode="auto">
          <a:xfrm>
            <a:off x="714375" y="857250"/>
            <a:ext cx="7715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>
                <a:solidFill>
                  <a:schemeClr val="bg1"/>
                </a:solidFill>
              </a:rPr>
              <a:t>REDE INTEGRADA DE PREVENÇÃO À CORRUPÇÃO</a:t>
            </a:r>
            <a:endParaRPr lang="pt-BR" sz="2000" b="1" u="sng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Retângulo 3"/>
          <p:cNvSpPr>
            <a:spLocks noChangeArrowheads="1"/>
          </p:cNvSpPr>
          <p:nvPr/>
        </p:nvSpPr>
        <p:spPr bwMode="auto">
          <a:xfrm>
            <a:off x="428625" y="4929188"/>
            <a:ext cx="34194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b="1" i="1" dirty="0">
                <a:solidFill>
                  <a:schemeClr val="tx2"/>
                </a:solidFill>
              </a:rPr>
              <a:t>Tela 2 – Página inicial do Fórum. </a:t>
            </a:r>
          </a:p>
        </p:txBody>
      </p:sp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2" cstate="print"/>
          <a:srcRect l="1640" t="1639" r="1540" b="3279"/>
          <a:stretch>
            <a:fillRect/>
          </a:stretch>
        </p:blipFill>
        <p:spPr bwMode="auto">
          <a:xfrm>
            <a:off x="357188" y="857250"/>
            <a:ext cx="84296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857224" y="5286388"/>
            <a:ext cx="7715304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3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Aqui será incluído o Tema “Prevenção à Corrupção”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3"/>
          <p:cNvSpPr>
            <a:spLocks noChangeArrowheads="1"/>
          </p:cNvSpPr>
          <p:nvPr/>
        </p:nvSpPr>
        <p:spPr bwMode="auto">
          <a:xfrm>
            <a:off x="214313" y="4643438"/>
            <a:ext cx="33369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b="1" i="1" dirty="0">
                <a:solidFill>
                  <a:schemeClr val="tx2"/>
                </a:solidFill>
              </a:rPr>
              <a:t>Tela 3 – Exemplo de </a:t>
            </a:r>
            <a:r>
              <a:rPr lang="pt-BR" sz="1600" b="1" i="1" dirty="0" err="1">
                <a:solidFill>
                  <a:schemeClr val="tx2"/>
                </a:solidFill>
              </a:rPr>
              <a:t>Subfóruns</a:t>
            </a:r>
            <a:r>
              <a:rPr lang="pt-BR" sz="1600" b="1" i="1" dirty="0">
                <a:solidFill>
                  <a:schemeClr val="tx2"/>
                </a:solidFill>
              </a:rPr>
              <a:t>. </a:t>
            </a:r>
            <a:endParaRPr lang="pt-BR" sz="2800" b="1" i="1" dirty="0">
              <a:solidFill>
                <a:schemeClr val="tx2"/>
              </a:solidFill>
            </a:endParaRPr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857250"/>
            <a:ext cx="85883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785786" y="5199419"/>
            <a:ext cx="7640940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3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Aqui é onde podem ser criadas as áreas temáticas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wrap="square">
        <a:spAutoFit/>
      </a:bodyPr>
      <a:lstStyle>
        <a:defPPr algn="just">
          <a:defRPr sz="2600" b="1" dirty="0">
            <a:solidFill>
              <a:schemeClr val="bg1"/>
            </a:solidFill>
            <a:latin typeface="Arial Narrow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6145</TotalTime>
  <Words>951</Words>
  <Application>Microsoft Office PowerPoint</Application>
  <PresentationFormat>Apresentação na tela (4:3)</PresentationFormat>
  <Paragraphs>121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 GOIÁS CONTROLADORIA GERAL DO ESTADO  Superintendência de Prevenção da Corrupção e Informações Estratégicas</dc:title>
  <dc:creator>mariajose-os</dc:creator>
  <cp:lastModifiedBy>Gerente</cp:lastModifiedBy>
  <cp:revision>592</cp:revision>
  <dcterms:created xsi:type="dcterms:W3CDTF">2011-12-01T10:49:22Z</dcterms:created>
  <dcterms:modified xsi:type="dcterms:W3CDTF">2013-06-28T15:32:21Z</dcterms:modified>
</cp:coreProperties>
</file>