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9" r:id="rId7"/>
    <p:sldId id="261" r:id="rId8"/>
    <p:sldId id="262" r:id="rId9"/>
    <p:sldId id="263" r:id="rId10"/>
    <p:sldId id="264" r:id="rId11"/>
    <p:sldId id="266" r:id="rId12"/>
    <p:sldId id="270" r:id="rId13"/>
    <p:sldId id="267" r:id="rId14"/>
    <p:sldId id="268" r:id="rId1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2531" autoAdjust="0"/>
  </p:normalViewPr>
  <p:slideViewPr>
    <p:cSldViewPr>
      <p:cViewPr varScale="1">
        <p:scale>
          <a:sx n="54" d="100"/>
          <a:sy n="54" d="100"/>
        </p:scale>
        <p:origin x="186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EDE06F-0EF8-468C-919B-D1E114D84373}" type="datetimeFigureOut">
              <a:rPr lang="pt-BR" smtClean="0"/>
              <a:t>21/08/2014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FF244E-E37C-42BE-A874-F7101D3AB5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9877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Destacar a importância</a:t>
            </a:r>
            <a:r>
              <a:rPr lang="pt-BR" baseline="0" dirty="0" smtClean="0"/>
              <a:t> do Relatório de Atividades</a:t>
            </a:r>
          </a:p>
          <a:p>
            <a:r>
              <a:rPr lang="pt-BR" baseline="0" dirty="0" smtClean="0"/>
              <a:t>Transparência: Controle Interno, guardião da transparência e fomentador do controle social</a:t>
            </a:r>
          </a:p>
          <a:p>
            <a:r>
              <a:rPr lang="pt-BR" baseline="0" dirty="0" smtClean="0"/>
              <a:t>Avaliação: </a:t>
            </a:r>
            <a:r>
              <a:rPr lang="pt-BR" baseline="0" dirty="0" err="1" smtClean="0"/>
              <a:t>Instrmento</a:t>
            </a:r>
            <a:r>
              <a:rPr lang="pt-BR" baseline="0" dirty="0" smtClean="0"/>
              <a:t> importante para a sociedade organizada e interessados em geral poderem avaliar a atuação</a:t>
            </a:r>
          </a:p>
          <a:p>
            <a:r>
              <a:rPr lang="pt-BR" baseline="0" dirty="0" smtClean="0"/>
              <a:t>Desenvolvimento: o RA, uma vez padronizado e permanentemente atualizado contribuirá muito para a busca do nivelamento das boas práticas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F244E-E37C-42BE-A874-F7101D3AB5A4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7530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Perenidade do GT: O propósito principal ainda não foi atingido.</a:t>
            </a:r>
            <a:r>
              <a:rPr lang="pt-BR" baseline="0" dirty="0" smtClean="0"/>
              <a:t> Trabalho de paciência e longo prazo frente à disparidade entre os diversos sistemas e realidades específicas. Instrumento extremamente importante e grande oportunidade de mantermos uma linha de importante contribuição para o desenvolvimento e equalização dos diversos órgãos de CI.</a:t>
            </a:r>
          </a:p>
          <a:p>
            <a:r>
              <a:rPr lang="pt-BR" baseline="0" dirty="0" smtClean="0"/>
              <a:t>Estrutura Básica do RA: o RA deve possuir uma estrutura permanente, imutável e geral, em que todos possam se enquadrar.</a:t>
            </a:r>
          </a:p>
          <a:p>
            <a:r>
              <a:rPr lang="pt-BR" baseline="0" dirty="0" smtClean="0"/>
              <a:t>Consensos Fundamentais: o coletivo do CONACI deve aprovar os princípios básicos do RA, tipo, publicação na internet, clareza, concisão, objetividade, </a:t>
            </a:r>
            <a:r>
              <a:rPr lang="pt-BR" baseline="0" smtClean="0"/>
              <a:t>acessibilidade etc.)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F244E-E37C-42BE-A874-F7101D3AB5A4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3086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Perenidade do GT: O propósito principal ainda não foi atingido.</a:t>
            </a:r>
            <a:r>
              <a:rPr lang="pt-BR" baseline="0" dirty="0" smtClean="0"/>
              <a:t> Trabalho de paciência e longo prazo frente à disparidade entre os diversos sistemas e realidades específicas. Instrumento extremamente importante e grande oportunidade de mantermos uma linha de importante contribuição para o desenvolvimento e equalização dos diversos órgãos de CI.</a:t>
            </a:r>
          </a:p>
          <a:p>
            <a:r>
              <a:rPr lang="pt-BR" baseline="0" dirty="0" smtClean="0"/>
              <a:t>Estrutura Básica do RA: o RA deve possuir uma estrutura permanente, imutável e geral, em que todos possam se enquadrar.</a:t>
            </a:r>
          </a:p>
          <a:p>
            <a:r>
              <a:rPr lang="pt-BR" baseline="0" dirty="0" smtClean="0"/>
              <a:t>Consensos Fundamentais: o coletivo do CONACI deve aprovar os princípios básicos do RA, tipo, publicação na internet, clareza, concisão, objetividade, </a:t>
            </a:r>
            <a:r>
              <a:rPr lang="pt-BR" baseline="0" smtClean="0"/>
              <a:t>acessibilidade etc.)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F244E-E37C-42BE-A874-F7101D3AB5A4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34582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Perenidade do GT: O propósito principal ainda não foi atingido.</a:t>
            </a:r>
            <a:r>
              <a:rPr lang="pt-BR" baseline="0" dirty="0" smtClean="0"/>
              <a:t> Trabalho de paciência e longo prazo frente à disparidade entre os diversos sistemas e realidades específicas. Instrumento extremamente importante e grande oportunidade de mantermos uma linha de importante contribuição para o desenvolvimento e equalização dos diversos órgãos de CI.</a:t>
            </a:r>
          </a:p>
          <a:p>
            <a:r>
              <a:rPr lang="pt-BR" baseline="0" dirty="0" smtClean="0"/>
              <a:t>Estrutura Básica do RA: o RA deve possuir uma estrutura permanente, imutável e geral, em que todos possam se enquadrar.</a:t>
            </a:r>
          </a:p>
          <a:p>
            <a:r>
              <a:rPr lang="pt-BR" baseline="0" dirty="0" smtClean="0"/>
              <a:t>Consensos Fundamentais: o coletivo do CONACI deve aprovar os princípios básicos do RA, tipo, publicação na internet, clareza, concisão, objetividade, acessibilidade etc.)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F244E-E37C-42BE-A874-F7101D3AB5A4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57368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Perenidade do GT: O propósito principal ainda não foi atingido.</a:t>
            </a:r>
            <a:r>
              <a:rPr lang="pt-BR" baseline="0" dirty="0" smtClean="0"/>
              <a:t> Trabalho de paciência e longo prazo frente à disparidade entre os diversos sistemas e realidades específicas. Instrumento extremamente importante e grande oportunidade de mantermos uma linha de importante contribuição para o desenvolvimento e equalização dos diversos órgãos de CI.</a:t>
            </a:r>
          </a:p>
          <a:p>
            <a:r>
              <a:rPr lang="pt-BR" baseline="0" dirty="0" smtClean="0"/>
              <a:t>Estrutura Básica do RA: o RA deve possuir uma estrutura permanente, imutável e geral, em que todos possam se enquadrar.</a:t>
            </a:r>
          </a:p>
          <a:p>
            <a:r>
              <a:rPr lang="pt-BR" baseline="0" dirty="0" smtClean="0"/>
              <a:t>Consensos Fundamentais: o coletivo do CONACI deve aprovar os princípios básicos do RA, tipo, publicação na internet, clareza, concisão, objetividade, </a:t>
            </a:r>
            <a:r>
              <a:rPr lang="pt-BR" baseline="0" smtClean="0"/>
              <a:t>acessibilidade etc.)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F244E-E37C-42BE-A874-F7101D3AB5A4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36607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Perenidade do GT: O propósito principal ainda não foi atingido.</a:t>
            </a:r>
            <a:r>
              <a:rPr lang="pt-BR" baseline="0" dirty="0" smtClean="0"/>
              <a:t> Trabalho de paciência e longo prazo frente à disparidade entre os diversos sistemas e realidades específicas. Instrumento extremamente importante e grande oportunidade de mantermos uma linha de importante contribuição para o desenvolvimento e equalização dos diversos órgãos de CI.</a:t>
            </a:r>
          </a:p>
          <a:p>
            <a:r>
              <a:rPr lang="pt-BR" baseline="0" dirty="0" smtClean="0"/>
              <a:t>Estrutura Básica do RA: o RA deve possuir uma estrutura permanente, imutável e geral, em que todos possam se enquadrar.</a:t>
            </a:r>
          </a:p>
          <a:p>
            <a:r>
              <a:rPr lang="pt-BR" baseline="0" dirty="0" smtClean="0"/>
              <a:t>Consensos Fundamentais: o coletivo do CONACI deve aprovar os princípios básicos do RA, tipo, publicação na internet, clareza, concisão, objetividade, </a:t>
            </a:r>
            <a:r>
              <a:rPr lang="pt-BR" baseline="0" smtClean="0"/>
              <a:t>acessibilidade etc.)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F244E-E37C-42BE-A874-F7101D3AB5A4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8465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Estrutura desta Apresentação</a:t>
            </a:r>
          </a:p>
          <a:p>
            <a:r>
              <a:rPr lang="pt-BR" dirty="0" smtClean="0"/>
              <a:t>Breve Histórico do surgimento do GT:</a:t>
            </a:r>
            <a:r>
              <a:rPr lang="pt-BR" baseline="0" dirty="0" smtClean="0"/>
              <a:t> Como e porque surgiu e o que ocorreu desde seu surgimento até mudança do nome do GT</a:t>
            </a:r>
          </a:p>
          <a:p>
            <a:r>
              <a:rPr lang="pt-BR" baseline="0" dirty="0" smtClean="0"/>
              <a:t>Estágio Atual: Como se encontra a situação do GT e seu objeto (RA)</a:t>
            </a:r>
          </a:p>
          <a:p>
            <a:r>
              <a:rPr lang="pt-BR" baseline="0" dirty="0" smtClean="0"/>
              <a:t>Propostas do GT: propostas que o GT gostaria de ver consideradas pelos demais, visando a busca da qualidade e padronização dos RA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F244E-E37C-42BE-A874-F7101D3AB5A4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26760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Instituto Ethos: Atualizar o histórico do e-mail,</a:t>
            </a:r>
            <a:r>
              <a:rPr lang="pt-BR" baseline="0" dirty="0" smtClean="0"/>
              <a:t> tirar cópias para os membros do GT</a:t>
            </a:r>
          </a:p>
          <a:p>
            <a:r>
              <a:rPr lang="pt-BR" baseline="0" dirty="0" smtClean="0"/>
              <a:t>Instituição do GT: destacar a criação do GT e sintetizar o seu trabalho</a:t>
            </a:r>
          </a:p>
          <a:p>
            <a:r>
              <a:rPr lang="pt-BR" baseline="0" dirty="0" smtClean="0"/>
              <a:t>Aprovação do RA: Destacar a aprovação do RA, na RTC de Porto Alegre, quando houve a alternância no comando do CONACI e a “necessidade” de sua aplicação já desde o exercício de 2013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F244E-E37C-42BE-A874-F7101D3AB5A4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1826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Retomada dos Trabalhos: Relato</a:t>
            </a:r>
            <a:r>
              <a:rPr lang="pt-BR" baseline="0" dirty="0" smtClean="0"/>
              <a:t> e justificativas pela inércia do GT durante um ano, de minha inteira e exclusiva responsabilidade.</a:t>
            </a:r>
          </a:p>
          <a:p>
            <a:r>
              <a:rPr lang="pt-BR" baseline="0" dirty="0" smtClean="0"/>
              <a:t>Desenvolvimento e Atualização: O que fez o GT (pesquisa – citar síntese dela, reunião e formulação de proposta)</a:t>
            </a:r>
          </a:p>
          <a:p>
            <a:r>
              <a:rPr lang="pt-BR" baseline="0" dirty="0" smtClean="0"/>
              <a:t>Encaminhamentos: Propostas que o GT pretende apresentar ao coletivo visando avaliarmos se o GT deve permanecer ativo, se sim, que encaminhamentos devemos adotar nesta RTC... Reflexões (a CGU e capitais deverão adotar? A adoção é mera recomendação, não há qualquer tipo de </a:t>
            </a:r>
            <a:r>
              <a:rPr lang="pt-BR" baseline="0" dirty="0" err="1" smtClean="0"/>
              <a:t>compulsoriedade</a:t>
            </a:r>
            <a:r>
              <a:rPr lang="pt-BR" baseline="0" dirty="0" smtClean="0"/>
              <a:t>)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F244E-E37C-42BE-A874-F7101D3AB5A4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32087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Perenidade do GT: O propósito principal ainda não foi atingido.</a:t>
            </a:r>
            <a:r>
              <a:rPr lang="pt-BR" baseline="0" dirty="0" smtClean="0"/>
              <a:t> Trabalho de paciência e longo prazo frente à disparidade entre os diversos sistemas e realidades específicas. Instrumento extremamente importante e grande oportunidade de mantermos uma linha de importante contribuição para o desenvolvimento e equalização dos diversos órgãos de CI.</a:t>
            </a:r>
          </a:p>
          <a:p>
            <a:r>
              <a:rPr lang="pt-BR" baseline="0" dirty="0" smtClean="0"/>
              <a:t>Estrutura Básica do RA: o RA deve possuir uma estrutura permanente, imutável e geral, em que todos possam se enquadrar.</a:t>
            </a:r>
          </a:p>
          <a:p>
            <a:r>
              <a:rPr lang="pt-BR" baseline="0" dirty="0" smtClean="0"/>
              <a:t>Consensos Fundamentais: o coletivo do CONACI deve aprovar os princípios básicos do RA, tipo, publicação na internet, clareza, concisão, objetividade, </a:t>
            </a:r>
            <a:r>
              <a:rPr lang="pt-BR" baseline="0" smtClean="0"/>
              <a:t>acessibilidade etc.)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F244E-E37C-42BE-A874-F7101D3AB5A4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3086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Perenidade do GT: O propósito principal ainda não foi atingido.</a:t>
            </a:r>
            <a:r>
              <a:rPr lang="pt-BR" baseline="0" dirty="0" smtClean="0"/>
              <a:t> Trabalho de paciência e longo prazo frente à disparidade entre os diversos sistemas e realidades específicas. Instrumento extremamente importante e grande oportunidade de mantermos uma linha de importante contribuição para o desenvolvimento e equalização dos diversos órgãos de CI.</a:t>
            </a:r>
          </a:p>
          <a:p>
            <a:r>
              <a:rPr lang="pt-BR" baseline="0" dirty="0" smtClean="0"/>
              <a:t>Estrutura Básica do RA: o RA deve possuir uma estrutura permanente, imutável e geral, em que todos possam se enquadrar.</a:t>
            </a:r>
          </a:p>
          <a:p>
            <a:r>
              <a:rPr lang="pt-BR" baseline="0" dirty="0" smtClean="0"/>
              <a:t>Consensos Fundamentais: o coletivo do CONACI deve aprovar os princípios básicos do RA, tipo, publicação na internet, clareza, concisão, objetividade, </a:t>
            </a:r>
            <a:r>
              <a:rPr lang="pt-BR" baseline="0" smtClean="0"/>
              <a:t>acessibilidade etc.)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F244E-E37C-42BE-A874-F7101D3AB5A4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15430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Perenidade do GT: O propósito principal ainda não foi atingido.</a:t>
            </a:r>
            <a:r>
              <a:rPr lang="pt-BR" baseline="0" dirty="0" smtClean="0"/>
              <a:t> Trabalho de paciência e longo prazo frente à disparidade entre os diversos sistemas e realidades específicas. Instrumento extremamente importante e grande oportunidade de mantermos uma linha de importante contribuição para o desenvolvimento e equalização dos diversos órgãos de CI.</a:t>
            </a:r>
          </a:p>
          <a:p>
            <a:r>
              <a:rPr lang="pt-BR" baseline="0" dirty="0" smtClean="0"/>
              <a:t>Estrutura Básica do RA: o RA deve possuir uma estrutura permanente, imutável e geral, em que todos possam se enquadrar.</a:t>
            </a:r>
          </a:p>
          <a:p>
            <a:r>
              <a:rPr lang="pt-BR" baseline="0" dirty="0" smtClean="0"/>
              <a:t>Consensos Fundamentais: o coletivo do CONACI deve aprovar os princípios básicos do RA, tipo, publicação na internet, clareza, concisão, objetividade, </a:t>
            </a:r>
            <a:r>
              <a:rPr lang="pt-BR" baseline="0" smtClean="0"/>
              <a:t>acessibilidade etc.)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F244E-E37C-42BE-A874-F7101D3AB5A4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3086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Perenidade do GT: O propósito principal ainda não foi atingido.</a:t>
            </a:r>
            <a:r>
              <a:rPr lang="pt-BR" baseline="0" dirty="0" smtClean="0"/>
              <a:t> Trabalho de paciência e longo prazo frente à disparidade entre os diversos sistemas e realidades específicas. Instrumento extremamente importante e grande oportunidade de mantermos uma linha de importante contribuição para o desenvolvimento e equalização dos diversos órgãos de CI.</a:t>
            </a:r>
          </a:p>
          <a:p>
            <a:r>
              <a:rPr lang="pt-BR" baseline="0" dirty="0" smtClean="0"/>
              <a:t>Estrutura Básica do RA: o RA deve possuir uma estrutura permanente, imutável e geral, em que todos possam se enquadrar.</a:t>
            </a:r>
          </a:p>
          <a:p>
            <a:r>
              <a:rPr lang="pt-BR" baseline="0" dirty="0" smtClean="0"/>
              <a:t>Consensos Fundamentais: o coletivo do CONACI deve aprovar os princípios básicos do RA, tipo, publicação na internet, clareza, concisão, objetividade, </a:t>
            </a:r>
            <a:r>
              <a:rPr lang="pt-BR" baseline="0" smtClean="0"/>
              <a:t>acessibilidade etc.)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F244E-E37C-42BE-A874-F7101D3AB5A4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3086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Perenidade do GT: O propósito principal ainda não foi atingido.</a:t>
            </a:r>
            <a:r>
              <a:rPr lang="pt-BR" baseline="0" dirty="0" smtClean="0"/>
              <a:t> Trabalho de paciência e longo prazo frente à disparidade entre os diversos sistemas e realidades específicas. Instrumento extremamente importante e grande oportunidade de mantermos uma linha de importante contribuição para o desenvolvimento e equalização dos diversos órgãos de CI.</a:t>
            </a:r>
          </a:p>
          <a:p>
            <a:r>
              <a:rPr lang="pt-BR" baseline="0" dirty="0" smtClean="0"/>
              <a:t>Estrutura Básica do RA: o RA deve possuir uma estrutura permanente, imutável e geral, em que todos possam se enquadrar.</a:t>
            </a:r>
          </a:p>
          <a:p>
            <a:r>
              <a:rPr lang="pt-BR" baseline="0" dirty="0" smtClean="0"/>
              <a:t>Consensos Fundamentais: o coletivo do CONACI deve aprovar os princípios básicos do RA, tipo, publicação na internet, clareza, concisão, objetividade, </a:t>
            </a:r>
            <a:r>
              <a:rPr lang="pt-BR" baseline="0" smtClean="0"/>
              <a:t>acessibilidade etc.)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F244E-E37C-42BE-A874-F7101D3AB5A4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308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CFEDF-B10E-49A3-B971-459946A3A7F0}" type="datetimeFigureOut">
              <a:rPr lang="pt-BR"/>
              <a:pPr>
                <a:defRPr/>
              </a:pPr>
              <a:t>21/08/2014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D100F-3EEB-4FFD-A1A1-7B89477B4F9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9828E-CE4B-49A9-B044-2F543047DAC1}" type="datetimeFigureOut">
              <a:rPr lang="pt-BR"/>
              <a:pPr>
                <a:defRPr/>
              </a:pPr>
              <a:t>21/08/2014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D7B62-CBB1-4B06-8DD0-FAB44596788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2ADB2-5938-4F0F-BEC3-323ACB0274E9}" type="datetimeFigureOut">
              <a:rPr lang="pt-BR"/>
              <a:pPr>
                <a:defRPr/>
              </a:pPr>
              <a:t>21/08/2014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FED49-EF55-44FC-915E-ECD8676DBD1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F8811-596A-4C25-94F8-96C278EDF11D}" type="datetimeFigureOut">
              <a:rPr lang="pt-BR"/>
              <a:pPr>
                <a:defRPr/>
              </a:pPr>
              <a:t>21/08/2014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143C7-73D8-4233-BE19-E5EEE13D53C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91446-7CC1-43DB-90D6-18FBAFBF95EE}" type="datetimeFigureOut">
              <a:rPr lang="pt-BR"/>
              <a:pPr>
                <a:defRPr/>
              </a:pPr>
              <a:t>21/08/2014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6F15D-9909-4F2B-B0D4-06937A517CF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19C21-DE03-48D3-B016-31C8A24D9E0E}" type="datetimeFigureOut">
              <a:rPr lang="pt-BR"/>
              <a:pPr>
                <a:defRPr/>
              </a:pPr>
              <a:t>21/08/2014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BF2FD-5E9A-4439-80FC-108060FE3BE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80E5E-8844-41A4-AEC5-F154D18D49F0}" type="datetimeFigureOut">
              <a:rPr lang="pt-BR"/>
              <a:pPr>
                <a:defRPr/>
              </a:pPr>
              <a:t>21/08/2014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914F9-3E53-431C-8420-CD627434757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8C398-62B2-4F52-9B8D-B1CBF0E9249B}" type="datetimeFigureOut">
              <a:rPr lang="pt-BR"/>
              <a:pPr>
                <a:defRPr/>
              </a:pPr>
              <a:t>21/08/2014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2F1E6-60D1-4CBB-92BE-B44D2CEDCD1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C688F-AC44-4B31-8E85-950DF01E7DD4}" type="datetimeFigureOut">
              <a:rPr lang="pt-BR"/>
              <a:pPr>
                <a:defRPr/>
              </a:pPr>
              <a:t>21/08/2014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0E27E-22FC-4DB5-BC21-B911466832C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660BF-B363-47CC-B0D0-6499485DF8CB}" type="datetimeFigureOut">
              <a:rPr lang="pt-BR"/>
              <a:pPr>
                <a:defRPr/>
              </a:pPr>
              <a:t>21/08/2014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24A37-3458-46D3-84C4-593533E06E2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6D6C3-32B1-40CB-A56C-C88E6AA1AC4B}" type="datetimeFigureOut">
              <a:rPr lang="pt-BR"/>
              <a:pPr>
                <a:defRPr/>
              </a:pPr>
              <a:t>21/08/2014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D525F-6337-4F78-9320-6734068FF13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31C6464-D61E-415C-8461-4601CCD2B713}" type="datetimeFigureOut">
              <a:rPr lang="pt-BR"/>
              <a:pPr>
                <a:defRPr/>
              </a:pPr>
              <a:t>21/08/2014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610E8B8-D384-4F1A-9FA1-F2E04C77754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pic>
        <p:nvPicPr>
          <p:cNvPr id="3" name="Imagem 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512" cy="688538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5400" dirty="0" smtClean="0"/>
              <a:t>Relatório de Atividades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43608" y="3886200"/>
            <a:ext cx="7200800" cy="1752600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dirty="0" smtClean="0"/>
              <a:t>Instrumento de Transparência, padronização, avaliação e desenvolvimento dos Sistemas de Controle Interno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/>
          <a:lstStyle/>
          <a:p>
            <a:pPr algn="l"/>
            <a:r>
              <a:rPr lang="pt-BR" dirty="0" smtClean="0"/>
              <a:t>Conclusões da Pesquisa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56792"/>
            <a:ext cx="8579296" cy="4093915"/>
          </a:xfrm>
        </p:spPr>
        <p:txBody>
          <a:bodyPr/>
          <a:lstStyle/>
          <a:p>
            <a:r>
              <a:rPr lang="pt-B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Capítulos do Modelo de Relatório </a:t>
            </a:r>
            <a:r>
              <a:rPr lang="pt-BR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que possuem índices de aplicação e não-aplicação muito próximos considerando as respostas </a:t>
            </a:r>
            <a:r>
              <a:rPr lang="pt-B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 </a:t>
            </a:r>
            <a:r>
              <a:rPr lang="pt-BR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pesquisa </a:t>
            </a:r>
            <a:endParaRPr lang="pt-BR" sz="20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pt-BR" sz="2000" dirty="0" smtClean="0"/>
              <a:t>[</a:t>
            </a:r>
            <a:r>
              <a:rPr lang="pt-BR" sz="2000" dirty="0"/>
              <a:t>VIII - Execução Orçamentária]	</a:t>
            </a:r>
            <a:endParaRPr lang="pt-BR" sz="2000" dirty="0" smtClean="0"/>
          </a:p>
          <a:p>
            <a:r>
              <a:rPr lang="pt-BR" sz="2000" dirty="0" smtClean="0"/>
              <a:t>[</a:t>
            </a:r>
            <a:r>
              <a:rPr lang="pt-BR" sz="2000" dirty="0"/>
              <a:t>X - Atuação e Gestão por Resultados</a:t>
            </a:r>
            <a:r>
              <a:rPr lang="pt-BR" sz="2000" dirty="0" smtClean="0"/>
              <a:t>]</a:t>
            </a:r>
          </a:p>
          <a:p>
            <a:r>
              <a:rPr lang="pt-BR" sz="2000" dirty="0"/>
              <a:t>[D) Resumo e Apresentação dos Dados Relativos às Atividades de Prevenção e Promoção da Transparência]</a:t>
            </a:r>
          </a:p>
          <a:p>
            <a:r>
              <a:rPr lang="pt-B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Entendimento </a:t>
            </a:r>
            <a:r>
              <a:rPr lang="pt-BR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do GT: é possível que </a:t>
            </a:r>
            <a:r>
              <a:rPr lang="pt-B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os capítulos VIII e D não </a:t>
            </a:r>
            <a:r>
              <a:rPr lang="pt-BR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tenham sido preenchidos por não atenderem às estruturas e funções </a:t>
            </a:r>
            <a:r>
              <a:rPr lang="pt-B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dos órgãos. </a:t>
            </a:r>
          </a:p>
          <a:p>
            <a:r>
              <a:rPr lang="pt-B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No entanto, o X </a:t>
            </a:r>
            <a:r>
              <a:rPr lang="pt-BR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- Atuação e Gestão por </a:t>
            </a:r>
            <a:r>
              <a:rPr lang="pt-B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Resultados é o grande destaque do Relatório, onde o órgão vai expor o que foi atingido. É crucial que este item seja aplicado por todos. </a:t>
            </a:r>
            <a:endParaRPr lang="pt-BR" dirty="0"/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405" y="4281442"/>
            <a:ext cx="371444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03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/>
          <a:lstStyle/>
          <a:p>
            <a:pPr algn="l"/>
            <a:r>
              <a:rPr lang="pt-BR" dirty="0" smtClean="0"/>
              <a:t>Sugestões preliminares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204864"/>
            <a:ext cx="8579296" cy="115212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BR" sz="2000" b="1" dirty="0" smtClean="0"/>
              <a:t>Redefinir a explicação dos capítulos VII – Atividades Desenvolvidas e X – Atuação e Gestão por Resultados, buscando a uniformização e padronização para que as ações desenvolvidas no ano estejam descritas no capítulo VII, enquanto o capítulo X trate de resultados alcançados através de metas e indicadores.</a:t>
            </a:r>
            <a:endParaRPr lang="pt-BR" dirty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7153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/>
          <a:lstStyle/>
          <a:p>
            <a:pPr algn="l"/>
            <a:r>
              <a:rPr lang="pt-BR" dirty="0" smtClean="0"/>
              <a:t>Sugestões preliminares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492896"/>
            <a:ext cx="8579296" cy="115212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BR" sz="2000" b="1" dirty="0" smtClean="0"/>
              <a:t>Unificar os capítulos V - Recursos Humanos e VI - Aprimoramento do Corpo Técnico, de forma que este segundo seja um tópico dentro do capítulo Recursos Humanos.</a:t>
            </a:r>
            <a:endParaRPr lang="pt-BR" dirty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9601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/>
          <a:lstStyle/>
          <a:p>
            <a:pPr algn="l"/>
            <a:r>
              <a:rPr lang="pt-BR" dirty="0" smtClean="0"/>
              <a:t>Sugestões preliminares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132856"/>
            <a:ext cx="8579296" cy="115212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BR" sz="2000" b="1" dirty="0" smtClean="0"/>
              <a:t>Como o capítulo IX – Demonstrativo da Execução do Plano Plurianual não é passível de aplicação unânime aos órgãos do CONACI, sugere-se que este seja um tópico dentro </a:t>
            </a:r>
            <a:r>
              <a:rPr lang="pt-BR" sz="2000" b="1" dirty="0"/>
              <a:t>do capítulo X – Atuação e Gestão por </a:t>
            </a:r>
            <a:r>
              <a:rPr lang="pt-BR" sz="2000" b="1" dirty="0" smtClean="0"/>
              <a:t>Resultados, por seu conteúdo tratar do atingimento de resultados e indicadores</a:t>
            </a:r>
            <a:r>
              <a:rPr lang="pt-BR" sz="2000" b="1" dirty="0" smtClean="0"/>
              <a:t>. Assim, aqueles órgãos que possuem, mencionam, e, aqueles que não possuem, podem ocultar este tópico do modelo.</a:t>
            </a:r>
            <a:endParaRPr lang="pt-BR" dirty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91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/>
          <a:lstStyle/>
          <a:p>
            <a:pPr algn="l"/>
            <a:r>
              <a:rPr lang="pt-BR" dirty="0" smtClean="0"/>
              <a:t>Sugestões preliminares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132856"/>
            <a:ext cx="8579296" cy="115212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BR" sz="2000" b="1" dirty="0" smtClean="0"/>
              <a:t>Trabalhar na descrição do capítulo VIII – Execução Orçamentária e das </a:t>
            </a:r>
            <a:r>
              <a:rPr lang="pt-BR" sz="2000" b="1" dirty="0" err="1" smtClean="0"/>
              <a:t>macrofunções</a:t>
            </a:r>
            <a:r>
              <a:rPr lang="pt-BR" sz="2000" b="1" dirty="0" smtClean="0"/>
              <a:t> no </a:t>
            </a:r>
            <a:r>
              <a:rPr lang="pt-BR" sz="2000" b="1" dirty="0"/>
              <a:t>capítulo </a:t>
            </a:r>
            <a:r>
              <a:rPr lang="pt-BR" sz="2000" b="1" dirty="0" smtClean="0"/>
              <a:t>X </a:t>
            </a:r>
            <a:r>
              <a:rPr lang="pt-BR" sz="2000" b="1" dirty="0"/>
              <a:t>– Atuação e Gestão por </a:t>
            </a:r>
            <a:r>
              <a:rPr lang="pt-BR" sz="2000" b="1" dirty="0" smtClean="0"/>
              <a:t>Resultados para promover maior aproveitamento pelos órgãos, bem como possibilitar para que, aqueles que não executam orçamento ou uma das </a:t>
            </a:r>
            <a:r>
              <a:rPr lang="pt-BR" sz="2000" b="1" dirty="0" err="1" smtClean="0"/>
              <a:t>macrofunções</a:t>
            </a:r>
            <a:r>
              <a:rPr lang="pt-BR" sz="2000" b="1" dirty="0" smtClean="0"/>
              <a:t>, possam justificar ou ocultar do modelo.</a:t>
            </a:r>
            <a:endParaRPr lang="pt-BR" dirty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pt-BR" dirty="0"/>
          </a:p>
        </p:txBody>
      </p:sp>
      <p:sp>
        <p:nvSpPr>
          <p:cNvPr id="4" name="Seta para a esquerda 3">
            <a:hlinkClick r:id="rId3" action="ppaction://hlinksldjump"/>
          </p:cNvPr>
          <p:cNvSpPr/>
          <p:nvPr/>
        </p:nvSpPr>
        <p:spPr>
          <a:xfrm>
            <a:off x="7596336" y="5661248"/>
            <a:ext cx="720080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038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/>
          <a:lstStyle/>
          <a:p>
            <a:pPr algn="l"/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GT </a:t>
            </a:r>
            <a:r>
              <a:rPr lang="pt-BR" dirty="0" smtClean="0"/>
              <a:t>Relatório de Atividades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27373"/>
            <a:ext cx="8229600" cy="4093915"/>
          </a:xfrm>
        </p:spPr>
        <p:txBody>
          <a:bodyPr/>
          <a:lstStyle/>
          <a:p>
            <a:r>
              <a:rPr lang="pt-BR" dirty="0" smtClean="0">
                <a:solidFill>
                  <a:schemeClr val="accent2"/>
                </a:solidFill>
              </a:rPr>
              <a:t>Breve Histórico</a:t>
            </a:r>
          </a:p>
          <a:p>
            <a:endParaRPr lang="pt-BR" dirty="0" smtClean="0"/>
          </a:p>
          <a:p>
            <a:r>
              <a:rPr lang="pt-BR" dirty="0" smtClean="0">
                <a:solidFill>
                  <a:schemeClr val="tx2"/>
                </a:solidFill>
              </a:rPr>
              <a:t>Estágio Atual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>
                <a:solidFill>
                  <a:schemeClr val="accent3">
                    <a:lumMod val="75000"/>
                  </a:schemeClr>
                </a:solidFill>
              </a:rPr>
              <a:t>Propostas do GT</a:t>
            </a:r>
            <a:endParaRPr lang="pt-BR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808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/>
          <a:lstStyle/>
          <a:p>
            <a:pPr algn="l"/>
            <a:r>
              <a:rPr lang="pt-BR" dirty="0" smtClean="0">
                <a:solidFill>
                  <a:schemeClr val="accent2"/>
                </a:solidFill>
              </a:rPr>
              <a:t>Breve Histórico</a:t>
            </a:r>
            <a:endParaRPr lang="pt-BR" dirty="0">
              <a:solidFill>
                <a:schemeClr val="accent2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27373"/>
            <a:ext cx="8229600" cy="4093915"/>
          </a:xfrm>
        </p:spPr>
        <p:txBody>
          <a:bodyPr/>
          <a:lstStyle/>
          <a:p>
            <a:r>
              <a:rPr lang="pt-BR" dirty="0" smtClean="0">
                <a:solidFill>
                  <a:schemeClr val="accent2"/>
                </a:solidFill>
              </a:rPr>
              <a:t>Instituto </a:t>
            </a:r>
            <a:r>
              <a:rPr lang="pt-BR" dirty="0" err="1" smtClean="0">
                <a:solidFill>
                  <a:schemeClr val="accent2"/>
                </a:solidFill>
              </a:rPr>
              <a:t>Ethos</a:t>
            </a:r>
            <a:endParaRPr lang="pt-BR" dirty="0" smtClean="0">
              <a:solidFill>
                <a:schemeClr val="accent2"/>
              </a:solidFill>
            </a:endParaRPr>
          </a:p>
          <a:p>
            <a:endParaRPr lang="pt-BR" dirty="0" smtClean="0">
              <a:solidFill>
                <a:schemeClr val="accent2"/>
              </a:solidFill>
            </a:endParaRPr>
          </a:p>
          <a:p>
            <a:r>
              <a:rPr lang="pt-BR" dirty="0" smtClean="0">
                <a:solidFill>
                  <a:schemeClr val="accent2"/>
                </a:solidFill>
              </a:rPr>
              <a:t>Instituição do GT</a:t>
            </a:r>
          </a:p>
          <a:p>
            <a:pPr>
              <a:buNone/>
            </a:pPr>
            <a:endParaRPr lang="pt-BR" dirty="0" smtClean="0">
              <a:solidFill>
                <a:schemeClr val="accent2"/>
              </a:solidFill>
            </a:endParaRPr>
          </a:p>
          <a:p>
            <a:r>
              <a:rPr lang="pt-BR" dirty="0" smtClean="0">
                <a:solidFill>
                  <a:schemeClr val="accent2"/>
                </a:solidFill>
              </a:rPr>
              <a:t>Aprovação do RA</a:t>
            </a:r>
            <a:endParaRPr lang="pt-BR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808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/>
          <a:lstStyle/>
          <a:p>
            <a:pPr algn="l"/>
            <a:r>
              <a:rPr lang="pt-BR" dirty="0" smtClean="0">
                <a:solidFill>
                  <a:schemeClr val="accent1"/>
                </a:solidFill>
              </a:rPr>
              <a:t>Estágio Atual</a:t>
            </a:r>
            <a:endParaRPr lang="pt-BR" dirty="0">
              <a:solidFill>
                <a:schemeClr val="accent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27373"/>
            <a:ext cx="8229600" cy="3589859"/>
          </a:xfrm>
        </p:spPr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</a:rPr>
              <a:t>Retomada dos Trabalhos</a:t>
            </a:r>
          </a:p>
          <a:p>
            <a:pPr>
              <a:buNone/>
            </a:pPr>
            <a:endParaRPr lang="pt-BR" dirty="0" smtClean="0">
              <a:solidFill>
                <a:schemeClr val="accent1"/>
              </a:solidFill>
            </a:endParaRPr>
          </a:p>
          <a:p>
            <a:r>
              <a:rPr lang="pt-BR" dirty="0" smtClean="0">
                <a:solidFill>
                  <a:schemeClr val="accent1"/>
                </a:solidFill>
                <a:hlinkClick r:id="rId3" action="ppaction://hlinksldjump"/>
              </a:rPr>
              <a:t>Desenvolvimento e Atualização</a:t>
            </a:r>
            <a:endParaRPr lang="pt-BR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pt-BR" dirty="0" smtClean="0">
              <a:solidFill>
                <a:schemeClr val="accent1"/>
              </a:solidFill>
            </a:endParaRPr>
          </a:p>
          <a:p>
            <a:r>
              <a:rPr lang="pt-BR" dirty="0" smtClean="0">
                <a:solidFill>
                  <a:schemeClr val="accent1"/>
                </a:solidFill>
              </a:rPr>
              <a:t>Encaminhamentos</a:t>
            </a:r>
            <a:endParaRPr lang="pt-BR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808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/>
          <a:lstStyle/>
          <a:p>
            <a:pPr algn="l"/>
            <a:r>
              <a:rPr lang="pt-BR" dirty="0" smtClean="0">
                <a:solidFill>
                  <a:schemeClr val="accent3">
                    <a:lumMod val="75000"/>
                  </a:schemeClr>
                </a:solidFill>
              </a:rPr>
              <a:t>Propostas do GT</a:t>
            </a:r>
            <a:endParaRPr lang="pt-BR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27373"/>
            <a:ext cx="8229600" cy="4093915"/>
          </a:xfrm>
        </p:spPr>
        <p:txBody>
          <a:bodyPr/>
          <a:lstStyle/>
          <a:p>
            <a:r>
              <a:rPr lang="pt-BR" dirty="0" smtClean="0">
                <a:solidFill>
                  <a:schemeClr val="accent3">
                    <a:lumMod val="75000"/>
                  </a:schemeClr>
                </a:solidFill>
              </a:rPr>
              <a:t>Perenidade </a:t>
            </a:r>
            <a:r>
              <a:rPr lang="pt-BR" dirty="0" smtClean="0">
                <a:solidFill>
                  <a:schemeClr val="accent3">
                    <a:lumMod val="75000"/>
                  </a:schemeClr>
                </a:solidFill>
              </a:rPr>
              <a:t>e Alteração do nome do GT</a:t>
            </a:r>
            <a:endParaRPr lang="pt-BR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pt-BR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pt-BR" dirty="0" smtClean="0">
                <a:solidFill>
                  <a:schemeClr val="accent3">
                    <a:lumMod val="75000"/>
                  </a:schemeClr>
                </a:solidFill>
              </a:rPr>
              <a:t>Estrutura Básica do RA</a:t>
            </a:r>
          </a:p>
          <a:p>
            <a:pPr>
              <a:buNone/>
            </a:pPr>
            <a:endParaRPr lang="pt-BR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pt-BR" dirty="0" smtClean="0">
                <a:solidFill>
                  <a:schemeClr val="accent3">
                    <a:lumMod val="75000"/>
                  </a:schemeClr>
                </a:solidFill>
              </a:rPr>
              <a:t>Consensos Fundamentais</a:t>
            </a:r>
            <a:endParaRPr lang="pt-BR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808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/>
          <a:lstStyle/>
          <a:p>
            <a:pPr algn="l"/>
            <a:r>
              <a:rPr lang="pt-BR" dirty="0" smtClean="0">
                <a:solidFill>
                  <a:schemeClr val="accent3">
                    <a:lumMod val="75000"/>
                  </a:schemeClr>
                </a:solidFill>
              </a:rPr>
              <a:t>Obrigado!</a:t>
            </a:r>
            <a:endParaRPr lang="pt-BR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22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/>
          <a:lstStyle/>
          <a:p>
            <a:pPr algn="l"/>
            <a:r>
              <a:rPr lang="pt-BR" dirty="0" smtClean="0"/>
              <a:t>Pesquisa de Implantação </a:t>
            </a:r>
            <a:br>
              <a:rPr lang="pt-BR" dirty="0" smtClean="0"/>
            </a:br>
            <a:r>
              <a:rPr lang="pt-BR" dirty="0" smtClean="0"/>
              <a:t>do Modelo para o Relatório 2013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27373"/>
            <a:ext cx="8229600" cy="4093915"/>
          </a:xfrm>
        </p:spPr>
        <p:txBody>
          <a:bodyPr/>
          <a:lstStyle/>
          <a:p>
            <a:endParaRPr lang="pt-BR" dirty="0"/>
          </a:p>
          <a:p>
            <a:r>
              <a:rPr lang="pt-BR" dirty="0" smtClean="0"/>
              <a:t>Pesquisa enviada em 6/8</a:t>
            </a:r>
          </a:p>
          <a:p>
            <a:endParaRPr lang="pt-BR" dirty="0" smtClean="0"/>
          </a:p>
          <a:p>
            <a:r>
              <a:rPr lang="pt-BR" dirty="0" smtClean="0"/>
              <a:t>9 respostas recebidas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90581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/>
          <a:lstStyle/>
          <a:p>
            <a:pPr algn="l"/>
            <a:r>
              <a:rPr lang="pt-BR" dirty="0" smtClean="0"/>
              <a:t>Conclusões da Pesquisa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56792"/>
            <a:ext cx="8579296" cy="4093915"/>
          </a:xfrm>
        </p:spPr>
        <p:txBody>
          <a:bodyPr/>
          <a:lstStyle/>
          <a:p>
            <a:r>
              <a:rPr lang="pt-BR" sz="2000" b="1" dirty="0" smtClean="0">
                <a:solidFill>
                  <a:srgbClr val="00B050"/>
                </a:solidFill>
              </a:rPr>
              <a:t>Capítulos do Modelo de Relatório que tiveram alto aproveitamento</a:t>
            </a:r>
          </a:p>
          <a:p>
            <a:r>
              <a:rPr lang="pt-BR" sz="2000" dirty="0" smtClean="0"/>
              <a:t>[</a:t>
            </a:r>
            <a:r>
              <a:rPr lang="pt-BR" sz="2000" dirty="0"/>
              <a:t>I - Apresentação]	</a:t>
            </a:r>
            <a:endParaRPr lang="pt-BR" sz="2000" dirty="0" smtClean="0"/>
          </a:p>
          <a:p>
            <a:r>
              <a:rPr lang="pt-BR" sz="2000" dirty="0" smtClean="0"/>
              <a:t>[</a:t>
            </a:r>
            <a:r>
              <a:rPr lang="pt-BR" sz="2000" dirty="0"/>
              <a:t>II - Histórico]	 </a:t>
            </a:r>
            <a:endParaRPr lang="pt-BR" sz="2000" dirty="0" smtClean="0"/>
          </a:p>
          <a:p>
            <a:r>
              <a:rPr lang="pt-BR" sz="2000" dirty="0" smtClean="0"/>
              <a:t>[</a:t>
            </a:r>
            <a:r>
              <a:rPr lang="pt-BR" sz="2000" dirty="0"/>
              <a:t>III - Competência Institucional]	 </a:t>
            </a:r>
            <a:endParaRPr lang="pt-BR" sz="2000" dirty="0" smtClean="0"/>
          </a:p>
          <a:p>
            <a:r>
              <a:rPr lang="pt-BR" sz="2000" dirty="0" smtClean="0"/>
              <a:t>[</a:t>
            </a:r>
            <a:r>
              <a:rPr lang="pt-BR" sz="2000" dirty="0"/>
              <a:t>IV - Estrutura Organizacional]	 </a:t>
            </a:r>
            <a:endParaRPr lang="pt-BR" sz="2000" dirty="0" smtClean="0"/>
          </a:p>
          <a:p>
            <a:r>
              <a:rPr lang="pt-BR" sz="2000" dirty="0" smtClean="0"/>
              <a:t>[</a:t>
            </a:r>
            <a:r>
              <a:rPr lang="pt-BR" sz="2000" dirty="0"/>
              <a:t>V - Recursos Humanos</a:t>
            </a:r>
            <a:r>
              <a:rPr lang="pt-BR" sz="2000" dirty="0" smtClean="0"/>
              <a:t>]*</a:t>
            </a:r>
            <a:r>
              <a:rPr lang="pt-BR" sz="2000" dirty="0"/>
              <a:t>	</a:t>
            </a:r>
            <a:endParaRPr lang="pt-BR" sz="2000" dirty="0" smtClean="0"/>
          </a:p>
          <a:p>
            <a:r>
              <a:rPr lang="pt-BR" sz="2000" dirty="0" smtClean="0"/>
              <a:t>[</a:t>
            </a:r>
            <a:r>
              <a:rPr lang="pt-BR" sz="2000" dirty="0"/>
              <a:t>VI - Aprimoramento do Corpo Técnico</a:t>
            </a:r>
            <a:r>
              <a:rPr lang="pt-BR" sz="2000" dirty="0" smtClean="0"/>
              <a:t>]*</a:t>
            </a:r>
            <a:r>
              <a:rPr lang="pt-BR" sz="2000" dirty="0"/>
              <a:t>	</a:t>
            </a:r>
            <a:endParaRPr lang="pt-BR" sz="2000" dirty="0" smtClean="0"/>
          </a:p>
          <a:p>
            <a:r>
              <a:rPr lang="pt-BR" sz="2000" dirty="0" smtClean="0"/>
              <a:t>[</a:t>
            </a:r>
            <a:r>
              <a:rPr lang="pt-BR" sz="2000" dirty="0"/>
              <a:t>B) Resumo e Apresentação dos Dados Relativos às Atividades de Auditorias]	</a:t>
            </a:r>
            <a:endParaRPr lang="pt-BR" sz="2000" dirty="0" smtClean="0"/>
          </a:p>
          <a:p>
            <a:r>
              <a:rPr lang="pt-BR" sz="2000" dirty="0" smtClean="0"/>
              <a:t>[</a:t>
            </a:r>
            <a:r>
              <a:rPr lang="pt-BR" sz="2000" dirty="0"/>
              <a:t>XI - Conclusão</a:t>
            </a:r>
            <a:r>
              <a:rPr lang="pt-BR" sz="2000" dirty="0" smtClean="0"/>
              <a:t>]</a:t>
            </a:r>
          </a:p>
          <a:p>
            <a:r>
              <a:rPr lang="pt-BR" sz="2000" b="1" dirty="0">
                <a:solidFill>
                  <a:srgbClr val="00B050"/>
                </a:solidFill>
              </a:rPr>
              <a:t>Entendimento do GT: </a:t>
            </a:r>
            <a:r>
              <a:rPr lang="pt-BR" sz="2000" b="1" dirty="0" smtClean="0">
                <a:solidFill>
                  <a:srgbClr val="00B050"/>
                </a:solidFill>
              </a:rPr>
              <a:t>estes capítulos estão </a:t>
            </a:r>
            <a:r>
              <a:rPr lang="pt-BR" sz="2000" b="1" dirty="0" smtClean="0">
                <a:solidFill>
                  <a:srgbClr val="00B050"/>
                </a:solidFill>
              </a:rPr>
              <a:t>consolidados</a:t>
            </a:r>
            <a:r>
              <a:rPr lang="pt-BR" sz="2000" b="1" dirty="0" smtClean="0">
                <a:solidFill>
                  <a:srgbClr val="00B050"/>
                </a:solidFill>
              </a:rPr>
              <a:t>.</a:t>
            </a:r>
            <a:endParaRPr lang="pt-BR" sz="2000" b="1" dirty="0">
              <a:solidFill>
                <a:srgbClr val="00B050"/>
              </a:solidFill>
            </a:endParaRP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6364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/>
          <a:lstStyle/>
          <a:p>
            <a:pPr algn="l"/>
            <a:r>
              <a:rPr lang="pt-BR" dirty="0" smtClean="0"/>
              <a:t>Conclusões da Pesquisa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56792"/>
            <a:ext cx="8579296" cy="4093915"/>
          </a:xfrm>
        </p:spPr>
        <p:txBody>
          <a:bodyPr/>
          <a:lstStyle/>
          <a:p>
            <a:r>
              <a:rPr lang="pt-BR" sz="2000" b="1" dirty="0" smtClean="0">
                <a:solidFill>
                  <a:srgbClr val="FF0000"/>
                </a:solidFill>
              </a:rPr>
              <a:t>Capítulos do Modelo de Relatório que não foram aplicados pela maioria que respondeu a pesquisa</a:t>
            </a:r>
          </a:p>
          <a:p>
            <a:r>
              <a:rPr lang="pt-BR" sz="2000" dirty="0"/>
              <a:t>[IX - Demonstrativo da Execução do Plano Plurianual</a:t>
            </a:r>
            <a:r>
              <a:rPr lang="pt-BR" sz="2000" dirty="0" smtClean="0"/>
              <a:t>]**</a:t>
            </a:r>
            <a:endParaRPr lang="pt-BR" sz="2000" dirty="0"/>
          </a:p>
          <a:p>
            <a:r>
              <a:rPr lang="pt-BR" sz="2000" dirty="0"/>
              <a:t>[A) Resumo e Apresentação dos Dados Relativos às Atividades de Corregedoria]	</a:t>
            </a:r>
            <a:endParaRPr lang="pt-BR" sz="2000" dirty="0" smtClean="0"/>
          </a:p>
          <a:p>
            <a:r>
              <a:rPr lang="pt-BR" sz="2000" dirty="0" smtClean="0"/>
              <a:t>[</a:t>
            </a:r>
            <a:r>
              <a:rPr lang="pt-BR" sz="2000" dirty="0"/>
              <a:t>C) Resumo e Apresentação dos Dados Relativos às Atividades de Ouvidoria</a:t>
            </a:r>
            <a:r>
              <a:rPr lang="pt-BR" sz="2000" dirty="0" smtClean="0"/>
              <a:t>]</a:t>
            </a:r>
          </a:p>
          <a:p>
            <a:r>
              <a:rPr lang="pt-BR" sz="2000" b="1" dirty="0">
                <a:solidFill>
                  <a:srgbClr val="FF0000"/>
                </a:solidFill>
              </a:rPr>
              <a:t>Entendimento do GT: </a:t>
            </a:r>
            <a:r>
              <a:rPr lang="pt-BR" sz="2000" b="1" dirty="0" smtClean="0">
                <a:solidFill>
                  <a:srgbClr val="FF0000"/>
                </a:solidFill>
              </a:rPr>
              <a:t>é possível que estes itens não tenham sido preenchidos por não atenderem às estruturas e funções de todos órgãos de controle interno, de forma que não é uma “falha” do modelo, mas sim uma realidade dos órgãos.</a:t>
            </a:r>
            <a:endParaRPr lang="pt-BR" sz="2000" b="1" dirty="0">
              <a:solidFill>
                <a:srgbClr val="FF0000"/>
              </a:solidFill>
            </a:endParaRP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0448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1744</Words>
  <Application>Microsoft Office PowerPoint</Application>
  <PresentationFormat>Apresentação na tela (4:3)</PresentationFormat>
  <Paragraphs>122</Paragraphs>
  <Slides>14</Slides>
  <Notes>14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7" baseType="lpstr">
      <vt:lpstr>Arial</vt:lpstr>
      <vt:lpstr>Calibri</vt:lpstr>
      <vt:lpstr>Tema do Office</vt:lpstr>
      <vt:lpstr>Relatório de Atividades</vt:lpstr>
      <vt:lpstr>GT Relatório de Atividades</vt:lpstr>
      <vt:lpstr>Breve Histórico</vt:lpstr>
      <vt:lpstr>Estágio Atual</vt:lpstr>
      <vt:lpstr>Propostas do GT</vt:lpstr>
      <vt:lpstr>Obrigado!</vt:lpstr>
      <vt:lpstr>Pesquisa de Implantação  do Modelo para o Relatório 2013</vt:lpstr>
      <vt:lpstr>Conclusões da Pesquisa</vt:lpstr>
      <vt:lpstr>Conclusões da Pesquisa</vt:lpstr>
      <vt:lpstr>Conclusões da Pesquisa</vt:lpstr>
      <vt:lpstr>Sugestões preliminares</vt:lpstr>
      <vt:lpstr>Sugestões preliminares</vt:lpstr>
      <vt:lpstr>Sugestões preliminares</vt:lpstr>
      <vt:lpstr>Sugestões preliminares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Aline Lima</dc:creator>
  <cp:lastModifiedBy>Tamara Dentee</cp:lastModifiedBy>
  <cp:revision>33</cp:revision>
  <dcterms:created xsi:type="dcterms:W3CDTF">2013-08-07T20:33:48Z</dcterms:created>
  <dcterms:modified xsi:type="dcterms:W3CDTF">2014-08-21T18:58:58Z</dcterms:modified>
</cp:coreProperties>
</file>