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73" r:id="rId5"/>
    <p:sldId id="258" r:id="rId6"/>
    <p:sldId id="275" r:id="rId7"/>
    <p:sldId id="280" r:id="rId8"/>
    <p:sldId id="277" r:id="rId9"/>
    <p:sldId id="272" r:id="rId10"/>
    <p:sldId id="266" r:id="rId11"/>
    <p:sldId id="278" r:id="rId12"/>
    <p:sldId id="279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4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FEDF-B10E-49A3-B971-459946A3A7F0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828E-CE4B-49A9-B044-2F543047DAC1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DB2-5938-4F0F-BEC3-323ACB0274E9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811-596A-4C25-94F8-96C278EDF11D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1446-7CC1-43DB-90D6-18FBAFBF95EE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9C21-DE03-48D3-B016-31C8A24D9E0E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0E5E-8844-41A4-AEC5-F154D18D49F0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398-62B2-4F52-9B8D-B1CBF0E9249B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688F-AC44-4B31-8E85-950DF01E7DD4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60BF-B363-47CC-B0D0-6499485DF8CB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D6C3-32B1-40CB-A56C-C88E6AA1AC4B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C6464-D61E-415C-8461-4601CCD2B713}" type="datetimeFigureOut">
              <a:rPr lang="pt-BR"/>
              <a:pPr>
                <a:defRPr/>
              </a:pPr>
              <a:t>22/08/2014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0" y="1628801"/>
            <a:ext cx="9144000" cy="1971650"/>
          </a:xfrm>
        </p:spPr>
        <p:txBody>
          <a:bodyPr/>
          <a:lstStyle/>
          <a:p>
            <a:r>
              <a:rPr lang="pt-BR" dirty="0" smtClean="0"/>
              <a:t>Grupo de Trabalho</a:t>
            </a:r>
            <a:br>
              <a:rPr lang="pt-BR" dirty="0" smtClean="0"/>
            </a:br>
            <a:r>
              <a:rPr lang="pt-BR" dirty="0" smtClean="0"/>
              <a:t>Ações Conjuntas</a:t>
            </a:r>
            <a:br>
              <a:rPr lang="pt-BR" dirty="0" smtClean="0"/>
            </a:br>
            <a:r>
              <a:rPr lang="pt-BR" sz="3200" dirty="0" smtClean="0"/>
              <a:t>Avaliação da Execução de Programas de Governo</a:t>
            </a:r>
            <a:endParaRPr lang="pt-BR" sz="3600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20880" cy="1752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4600" b="1" dirty="0" smtClean="0">
                <a:solidFill>
                  <a:schemeClr val="accent1">
                    <a:lumMod val="75000"/>
                  </a:schemeClr>
                </a:solidFill>
              </a:rPr>
              <a:t>Relatório de Progresso e perspectivas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t-BR" sz="2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Ronald da Silva </a:t>
            </a:r>
            <a:r>
              <a:rPr lang="pt-BR" sz="2800" b="1" dirty="0" err="1" smtClean="0">
                <a:solidFill>
                  <a:schemeClr val="tx1"/>
                </a:solidFill>
              </a:rPr>
              <a:t>Balbe</a:t>
            </a:r>
            <a:endParaRPr lang="pt-BR" sz="2800" b="1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Diretor de Planejamento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2800" dirty="0" smtClean="0"/>
              <a:t>Secretaria Federal de Controle Interno/CGU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80720" cy="864096"/>
          </a:xfrm>
        </p:spPr>
        <p:txBody>
          <a:bodyPr>
            <a:noAutofit/>
          </a:bodyPr>
          <a:lstStyle/>
          <a:p>
            <a:pPr algn="l"/>
            <a:r>
              <a:rPr lang="pt-BR" sz="4800" b="1" dirty="0" smtClean="0">
                <a:solidFill>
                  <a:schemeClr val="accent1">
                    <a:lumMod val="75000"/>
                  </a:schemeClr>
                </a:solidFill>
              </a:rPr>
              <a:t>Visão de longo prazo</a:t>
            </a:r>
            <a:endParaRPr lang="pt-BR" sz="4800" dirty="0"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78416" y="10701808"/>
            <a:ext cx="4176464" cy="79208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Avaliações ainda não iniciadas</a:t>
            </a:r>
          </a:p>
        </p:txBody>
      </p:sp>
      <p:sp>
        <p:nvSpPr>
          <p:cNvPr id="3" name="Elipse 2"/>
          <p:cNvSpPr/>
          <p:nvPr/>
        </p:nvSpPr>
        <p:spPr>
          <a:xfrm>
            <a:off x="323528" y="2828691"/>
            <a:ext cx="1656184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CGU</a:t>
            </a:r>
            <a:endParaRPr lang="pt-BR" sz="3600" dirty="0"/>
          </a:p>
        </p:txBody>
      </p:sp>
      <p:sp>
        <p:nvSpPr>
          <p:cNvPr id="28" name="Elipse 27"/>
          <p:cNvSpPr/>
          <p:nvPr/>
        </p:nvSpPr>
        <p:spPr>
          <a:xfrm>
            <a:off x="2267744" y="1268760"/>
            <a:ext cx="1279024" cy="11521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Estado X</a:t>
            </a:r>
            <a:endParaRPr lang="pt-BR" dirty="0"/>
          </a:p>
        </p:txBody>
      </p:sp>
      <p:sp>
        <p:nvSpPr>
          <p:cNvPr id="30" name="Elipse 29"/>
          <p:cNvSpPr/>
          <p:nvPr/>
        </p:nvSpPr>
        <p:spPr>
          <a:xfrm>
            <a:off x="3779912" y="1404392"/>
            <a:ext cx="846976" cy="8004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Capital e Gr. Mun.</a:t>
            </a:r>
            <a:endParaRPr lang="pt-BR" sz="1100" dirty="0">
              <a:solidFill>
                <a:schemeClr val="tx1"/>
              </a:solidFill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4860031" y="1404391"/>
            <a:ext cx="828250" cy="75691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Médios Mun.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35" name="Elipse 34"/>
          <p:cNvSpPr/>
          <p:nvPr/>
        </p:nvSpPr>
        <p:spPr>
          <a:xfrm>
            <a:off x="5868143" y="1476400"/>
            <a:ext cx="990993" cy="6849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Peq</a:t>
            </a:r>
            <a:r>
              <a:rPr lang="pt-BR" sz="1000" dirty="0" smtClean="0">
                <a:solidFill>
                  <a:schemeClr val="tx1"/>
                </a:solidFill>
              </a:rPr>
              <a:t>uenos Mun.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3148960" y="2852936"/>
            <a:ext cx="1279024" cy="11521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Estado Y</a:t>
            </a:r>
            <a:endParaRPr lang="pt-BR" dirty="0"/>
          </a:p>
        </p:txBody>
      </p:sp>
      <p:sp>
        <p:nvSpPr>
          <p:cNvPr id="48" name="Elipse 47"/>
          <p:cNvSpPr/>
          <p:nvPr/>
        </p:nvSpPr>
        <p:spPr>
          <a:xfrm>
            <a:off x="4661128" y="2988568"/>
            <a:ext cx="846976" cy="8004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Capital e Gr. Mun.</a:t>
            </a:r>
            <a:endParaRPr lang="pt-BR" sz="11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5741247" y="2988567"/>
            <a:ext cx="828250" cy="75691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Médios Mun.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6749359" y="3060576"/>
            <a:ext cx="990993" cy="6849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Peq</a:t>
            </a:r>
            <a:r>
              <a:rPr lang="pt-BR" sz="1000" dirty="0" smtClean="0">
                <a:solidFill>
                  <a:schemeClr val="tx1"/>
                </a:solidFill>
              </a:rPr>
              <a:t>uenos Mun.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4085064" y="4509120"/>
            <a:ext cx="1279024" cy="115212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Estado Z</a:t>
            </a:r>
            <a:endParaRPr lang="pt-BR" dirty="0"/>
          </a:p>
        </p:txBody>
      </p:sp>
      <p:sp>
        <p:nvSpPr>
          <p:cNvPr id="52" name="Elipse 51"/>
          <p:cNvSpPr/>
          <p:nvPr/>
        </p:nvSpPr>
        <p:spPr>
          <a:xfrm>
            <a:off x="5597232" y="4644752"/>
            <a:ext cx="846976" cy="80047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chemeClr val="tx1"/>
                </a:solidFill>
              </a:rPr>
              <a:t>Capital e Gr. Mun.</a:t>
            </a:r>
            <a:endParaRPr lang="pt-BR" sz="1100" dirty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6677351" y="4644751"/>
            <a:ext cx="828250" cy="75691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Médios Mun.</a:t>
            </a:r>
            <a:endParaRPr lang="pt-BR" sz="1000" dirty="0">
              <a:solidFill>
                <a:schemeClr val="tx1"/>
              </a:solidFill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7685463" y="4716760"/>
            <a:ext cx="990993" cy="6849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>
                <a:solidFill>
                  <a:schemeClr val="tx1"/>
                </a:solidFill>
              </a:rPr>
              <a:t>Peq</a:t>
            </a:r>
            <a:r>
              <a:rPr lang="pt-BR" sz="1000" dirty="0" smtClean="0">
                <a:solidFill>
                  <a:schemeClr val="tx1"/>
                </a:solidFill>
              </a:rPr>
              <a:t>uenos Mun.</a:t>
            </a:r>
            <a:endParaRPr lang="pt-BR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61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 animBg="1"/>
      <p:bldP spid="30" grpId="0" animBg="1"/>
      <p:bldP spid="32" grpId="0" animBg="1"/>
      <p:bldP spid="35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Mais uma coisa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08720"/>
            <a:ext cx="4320480" cy="5197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ipse 1"/>
          <p:cNvSpPr/>
          <p:nvPr/>
        </p:nvSpPr>
        <p:spPr>
          <a:xfrm>
            <a:off x="4427984" y="5157192"/>
            <a:ext cx="1440160" cy="9494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40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4860032" y="44624"/>
            <a:ext cx="4176464" cy="115212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07504" y="1243201"/>
            <a:ext cx="8928992" cy="578619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+mj-lt"/>
              </a:rPr>
              <a:t>Especialistas em auditoria e controle interno da União 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Europeia e Brasil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  <a:p>
            <a:r>
              <a:rPr lang="pt-BR" sz="2800" dirty="0" smtClean="0">
                <a:solidFill>
                  <a:schemeClr val="bg1"/>
                </a:solidFill>
                <a:latin typeface="+mj-lt"/>
              </a:rPr>
              <a:t>17 </a:t>
            </a:r>
            <a:r>
              <a:rPr lang="pt-BR" sz="2800" dirty="0">
                <a:solidFill>
                  <a:schemeClr val="bg1"/>
                </a:solidFill>
                <a:latin typeface="+mj-lt"/>
              </a:rPr>
              <a:t>a 19 de setembro (Universidade dos Correios)</a:t>
            </a:r>
          </a:p>
          <a:p>
            <a:r>
              <a:rPr lang="pt-BR" sz="2600" dirty="0" smtClean="0">
                <a:solidFill>
                  <a:schemeClr val="bg1"/>
                </a:solidFill>
                <a:latin typeface="+mj-lt"/>
              </a:rPr>
              <a:t>- </a:t>
            </a:r>
            <a:r>
              <a:rPr lang="pt-BR" sz="2600" dirty="0">
                <a:solidFill>
                  <a:schemeClr val="bg1"/>
                </a:solidFill>
                <a:latin typeface="+mj-lt"/>
              </a:rPr>
              <a:t>O Controle Interno Governamental na União Europeia e no Brasil</a:t>
            </a:r>
          </a:p>
          <a:p>
            <a:r>
              <a:rPr lang="pt-BR" sz="2600" dirty="0">
                <a:solidFill>
                  <a:schemeClr val="bg1"/>
                </a:solidFill>
                <a:latin typeface="+mj-lt"/>
              </a:rPr>
              <a:t>- Gerenciamento Financeiro e Controles Internos na Prática</a:t>
            </a:r>
          </a:p>
          <a:p>
            <a:r>
              <a:rPr lang="pt-BR" sz="2600" dirty="0">
                <a:solidFill>
                  <a:schemeClr val="bg1"/>
                </a:solidFill>
                <a:latin typeface="+mj-lt"/>
              </a:rPr>
              <a:t>- O Papel da Auditoria Interna no Setor Público</a:t>
            </a:r>
          </a:p>
          <a:p>
            <a:r>
              <a:rPr lang="pt-BR" sz="2600" dirty="0">
                <a:solidFill>
                  <a:schemeClr val="bg1"/>
                </a:solidFill>
                <a:latin typeface="+mj-lt"/>
              </a:rPr>
              <a:t>- Controle Financeiro no Setor Público</a:t>
            </a:r>
          </a:p>
          <a:p>
            <a:r>
              <a:rPr lang="pt-BR" sz="2600" dirty="0">
                <a:solidFill>
                  <a:schemeClr val="bg1"/>
                </a:solidFill>
                <a:latin typeface="+mj-lt"/>
              </a:rPr>
              <a:t>- Avaliação e Melhoria da Qualidade</a:t>
            </a:r>
          </a:p>
          <a:p>
            <a:r>
              <a:rPr lang="pt-BR" sz="2600" dirty="0">
                <a:solidFill>
                  <a:schemeClr val="bg1"/>
                </a:solidFill>
                <a:latin typeface="+mj-lt"/>
              </a:rPr>
              <a:t>- Auditoria de Desempenho no Setor Público</a:t>
            </a:r>
          </a:p>
          <a:p>
            <a:r>
              <a:rPr lang="pt-BR" sz="2600" dirty="0">
                <a:solidFill>
                  <a:schemeClr val="bg1"/>
                </a:solidFill>
                <a:latin typeface="+mj-lt"/>
              </a:rPr>
              <a:t>- A função do Órgão de Controle Interno no Combate à Corrupção</a:t>
            </a:r>
          </a:p>
          <a:p>
            <a:r>
              <a:rPr lang="pt-BR" sz="2600" dirty="0">
                <a:solidFill>
                  <a:schemeClr val="bg1"/>
                </a:solidFill>
                <a:latin typeface="+mj-lt"/>
              </a:rPr>
              <a:t>- Reforma do Controle Interno Governamental: Lições (não) </a:t>
            </a:r>
            <a:r>
              <a:rPr lang="pt-BR" sz="2600" dirty="0" smtClean="0">
                <a:solidFill>
                  <a:schemeClr val="bg1"/>
                </a:solidFill>
                <a:latin typeface="+mj-lt"/>
              </a:rPr>
              <a:t>Aprendidas</a:t>
            </a:r>
            <a:endParaRPr lang="pt-BR" sz="2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95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Objetivo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213285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Realizar atividades conjuntas para o desenvolvimento mútuo dos órgãos de controle interno federal, estaduais e municipais.</a:t>
            </a:r>
          </a:p>
        </p:txBody>
      </p:sp>
    </p:spTree>
    <p:extLst>
      <p:ext uri="{BB962C8B-B14F-4D97-AF65-F5344CB8AC3E}">
        <p14:creationId xmlns:p14="http://schemas.microsoft.com/office/powerpoint/2010/main" val="29180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Método utilizado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1268760"/>
            <a:ext cx="882047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300" dirty="0"/>
              <a:t>A Avaliação da Execução de Programas de </a:t>
            </a:r>
            <a:r>
              <a:rPr lang="pt-BR" sz="3300" dirty="0" smtClean="0"/>
              <a:t>Governo (AEPG) </a:t>
            </a:r>
            <a:r>
              <a:rPr lang="pt-BR" sz="3300" dirty="0"/>
              <a:t>é a metodologia utilizada pela CGU para medir o grau de execução das políticas públicas federais. O método prevê a aferição do alcance dos objetivos e a adequação do gerenciamento dos recursos federais aplicados diretamente ou transferidos aos órgãos estaduais, municipais e por entidades de direito privado.</a:t>
            </a:r>
          </a:p>
        </p:txBody>
      </p:sp>
    </p:spTree>
    <p:extLst>
      <p:ext uri="{BB962C8B-B14F-4D97-AF65-F5344CB8AC3E}">
        <p14:creationId xmlns:p14="http://schemas.microsoft.com/office/powerpoint/2010/main" val="19554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Etapas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2" name="Picture 4" descr="blog_shutter_1196737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352928" cy="479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83568" y="5589240"/>
            <a:ext cx="2341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1 - Treinamento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9234" y="4869160"/>
            <a:ext cx="2940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2</a:t>
            </a:r>
            <a:r>
              <a:rPr lang="pt-BR" sz="2400" dirty="0" smtClean="0"/>
              <a:t> - Ações Conjuntas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42482" y="4221088"/>
            <a:ext cx="5508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3 – Compartilhamento de Informações 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642403" y="3687415"/>
            <a:ext cx="506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4</a:t>
            </a:r>
            <a:r>
              <a:rPr lang="pt-BR" sz="2400" dirty="0" smtClean="0"/>
              <a:t> – Disseminação do conhecimento</a:t>
            </a:r>
            <a:endParaRPr lang="pt-BR" sz="2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026470" y="3111351"/>
            <a:ext cx="4839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5 – Fortalecimento do CI no Brasil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6978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Órgãos envolvidos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361456" y="5305992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STC/DF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2339752" y="3181756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CGE/SE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2356656" y="4765932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SECONT/ES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2339752" y="2113012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AGE/RJ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2314668" y="2677700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CGE/MA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2339752" y="3741238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CGM/Rio</a:t>
            </a:r>
            <a:endParaRPr lang="pt-BR" sz="2400" dirty="0"/>
          </a:p>
        </p:txBody>
      </p:sp>
      <p:sp>
        <p:nvSpPr>
          <p:cNvPr id="12" name="Retângulo 11"/>
          <p:cNvSpPr/>
          <p:nvPr/>
        </p:nvSpPr>
        <p:spPr>
          <a:xfrm>
            <a:off x="2361456" y="4215325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CGM/</a:t>
            </a:r>
            <a:r>
              <a:rPr lang="pt-BR" dirty="0" smtClean="0"/>
              <a:t>Vitória</a:t>
            </a:r>
            <a:endParaRPr lang="pt-BR" sz="2400" dirty="0"/>
          </a:p>
        </p:txBody>
      </p:sp>
      <p:sp>
        <p:nvSpPr>
          <p:cNvPr id="13" name="Retângulo 12"/>
          <p:cNvSpPr/>
          <p:nvPr/>
        </p:nvSpPr>
        <p:spPr>
          <a:xfrm>
            <a:off x="5306143" y="2677700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CAGE/RS</a:t>
            </a:r>
            <a:endParaRPr lang="pt-BR" sz="2800" dirty="0"/>
          </a:p>
        </p:txBody>
      </p:sp>
      <p:sp>
        <p:nvSpPr>
          <p:cNvPr id="14" name="Retângulo 13"/>
          <p:cNvSpPr/>
          <p:nvPr/>
        </p:nvSpPr>
        <p:spPr>
          <a:xfrm>
            <a:off x="5329943" y="2108752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AGE/BA</a:t>
            </a:r>
            <a:endParaRPr lang="pt-BR" sz="2800" dirty="0"/>
          </a:p>
        </p:txBody>
      </p:sp>
      <p:sp>
        <p:nvSpPr>
          <p:cNvPr id="15" name="Retângulo 14"/>
          <p:cNvSpPr/>
          <p:nvPr/>
        </p:nvSpPr>
        <p:spPr>
          <a:xfrm>
            <a:off x="5306143" y="3204474"/>
            <a:ext cx="1656184" cy="3600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/>
              <a:t>CGE/PI</a:t>
            </a:r>
            <a:endParaRPr lang="pt-BR" sz="2800" dirty="0"/>
          </a:p>
        </p:txBody>
      </p:sp>
      <p:sp>
        <p:nvSpPr>
          <p:cNvPr id="17" name="Retângulo 16"/>
          <p:cNvSpPr/>
          <p:nvPr/>
        </p:nvSpPr>
        <p:spPr>
          <a:xfrm>
            <a:off x="5306143" y="3741238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CGM/</a:t>
            </a:r>
            <a:r>
              <a:rPr lang="pt-BR" dirty="0" smtClean="0"/>
              <a:t>Porto Velho</a:t>
            </a:r>
            <a:endParaRPr lang="pt-BR" sz="2400" dirty="0"/>
          </a:p>
        </p:txBody>
      </p:sp>
      <p:sp>
        <p:nvSpPr>
          <p:cNvPr id="18" name="Retângulo 17"/>
          <p:cNvSpPr/>
          <p:nvPr/>
        </p:nvSpPr>
        <p:spPr>
          <a:xfrm>
            <a:off x="5292080" y="4477900"/>
            <a:ext cx="1656184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SMCI</a:t>
            </a:r>
            <a:r>
              <a:rPr lang="pt-BR" sz="2400" dirty="0" smtClean="0"/>
              <a:t>/</a:t>
            </a:r>
          </a:p>
          <a:p>
            <a:pPr algn="ctr"/>
            <a:r>
              <a:rPr lang="pt-BR" sz="2000" dirty="0" smtClean="0"/>
              <a:t>Maceió</a:t>
            </a:r>
            <a:endParaRPr lang="pt-BR" sz="2000" dirty="0"/>
          </a:p>
        </p:txBody>
      </p:sp>
      <p:sp>
        <p:nvSpPr>
          <p:cNvPr id="19" name="Retângulo 18"/>
          <p:cNvSpPr/>
          <p:nvPr/>
        </p:nvSpPr>
        <p:spPr>
          <a:xfrm>
            <a:off x="1547664" y="1504206"/>
            <a:ext cx="2808312" cy="400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 partir </a:t>
            </a: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</a:rPr>
              <a:t>ago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/2013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4716016" y="1484784"/>
            <a:ext cx="2808312" cy="4008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 partir </a:t>
            </a:r>
            <a:r>
              <a:rPr lang="pt-BR" sz="2800" dirty="0" err="1" smtClean="0">
                <a:solidFill>
                  <a:schemeClr val="accent1">
                    <a:lumMod val="75000"/>
                  </a:schemeClr>
                </a:solidFill>
              </a:rPr>
              <a:t>mai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/2014</a:t>
            </a:r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6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Atividades realizadas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Treinamento em </a:t>
            </a:r>
            <a:r>
              <a:rPr lang="pt-BR" dirty="0" err="1" smtClean="0"/>
              <a:t>ago</a:t>
            </a:r>
            <a:r>
              <a:rPr lang="pt-BR" dirty="0" smtClean="0"/>
              <a:t>/2013</a:t>
            </a:r>
          </a:p>
          <a:p>
            <a:r>
              <a:rPr lang="pt-BR" dirty="0" smtClean="0"/>
              <a:t>Fiscalizações conjuntas em out e </a:t>
            </a:r>
            <a:r>
              <a:rPr lang="pt-BR" dirty="0" err="1" smtClean="0"/>
              <a:t>nov</a:t>
            </a:r>
            <a:r>
              <a:rPr lang="pt-BR" dirty="0" smtClean="0"/>
              <a:t>/2013</a:t>
            </a:r>
          </a:p>
          <a:p>
            <a:r>
              <a:rPr lang="pt-BR" dirty="0" smtClean="0"/>
              <a:t>Videoconferências em mar e abril/2014</a:t>
            </a:r>
          </a:p>
          <a:p>
            <a:r>
              <a:rPr lang="pt-BR" dirty="0" smtClean="0"/>
              <a:t>Treinamento em </a:t>
            </a:r>
            <a:r>
              <a:rPr lang="pt-BR" dirty="0" err="1" smtClean="0"/>
              <a:t>mai</a:t>
            </a:r>
            <a:r>
              <a:rPr lang="pt-BR" dirty="0" smtClean="0"/>
              <a:t>/2014</a:t>
            </a:r>
          </a:p>
          <a:p>
            <a:r>
              <a:rPr lang="pt-BR" dirty="0"/>
              <a:t>Videoconferências em </a:t>
            </a:r>
            <a:r>
              <a:rPr lang="pt-BR" dirty="0" err="1" smtClean="0"/>
              <a:t>jun</a:t>
            </a:r>
            <a:r>
              <a:rPr lang="pt-BR" dirty="0" smtClean="0"/>
              <a:t> e </a:t>
            </a:r>
            <a:r>
              <a:rPr lang="pt-BR" dirty="0" err="1" smtClean="0"/>
              <a:t>jul</a:t>
            </a:r>
            <a:r>
              <a:rPr lang="pt-BR" dirty="0" smtClean="0"/>
              <a:t>/2014</a:t>
            </a:r>
            <a:endParaRPr lang="pt-BR" dirty="0"/>
          </a:p>
          <a:p>
            <a:r>
              <a:rPr lang="pt-BR" dirty="0" smtClean="0"/>
              <a:t>Novas fiscalizações em </a:t>
            </a:r>
            <a:r>
              <a:rPr lang="pt-BR" dirty="0" err="1" smtClean="0"/>
              <a:t>jul</a:t>
            </a:r>
            <a:r>
              <a:rPr lang="pt-BR" dirty="0" smtClean="0"/>
              <a:t> e </a:t>
            </a:r>
            <a:r>
              <a:rPr lang="pt-BR" dirty="0" err="1" smtClean="0"/>
              <a:t>ago</a:t>
            </a:r>
            <a:r>
              <a:rPr lang="pt-BR" dirty="0" smtClean="0"/>
              <a:t>/2014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397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47506" y="1268760"/>
            <a:ext cx="2524294" cy="3052616"/>
            <a:chOff x="463530" y="2817698"/>
            <a:chExt cx="2524294" cy="3052616"/>
          </a:xfrm>
        </p:grpSpPr>
        <p:sp>
          <p:nvSpPr>
            <p:cNvPr id="5" name="Rosca 4"/>
            <p:cNvSpPr/>
            <p:nvPr/>
          </p:nvSpPr>
          <p:spPr>
            <a:xfrm>
              <a:off x="827584" y="2817698"/>
              <a:ext cx="1259374" cy="1259374"/>
            </a:xfrm>
            <a:prstGeom prst="donut">
              <a:avLst>
                <a:gd name="adj" fmla="val 2000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Elipse 5"/>
            <p:cNvSpPr/>
            <p:nvPr/>
          </p:nvSpPr>
          <p:spPr>
            <a:xfrm>
              <a:off x="2123728" y="3699263"/>
              <a:ext cx="377809" cy="377809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ipse 6"/>
            <p:cNvSpPr/>
            <p:nvPr/>
          </p:nvSpPr>
          <p:spPr>
            <a:xfrm>
              <a:off x="2621402" y="3717032"/>
              <a:ext cx="366422" cy="366422"/>
            </a:xfrm>
            <a:prstGeom prst="ellipse">
              <a:avLst/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560506"/>
                <a:satOff val="-1946"/>
                <a:lumOff val="458"/>
                <a:alphaOff val="0"/>
              </a:schemeClr>
            </a:fillRef>
            <a:effectRef idx="0">
              <a:schemeClr val="accent2">
                <a:hueOff val="1560506"/>
                <a:satOff val="-1946"/>
                <a:lumOff val="458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8" name="Grupo 7"/>
            <p:cNvGrpSpPr/>
            <p:nvPr/>
          </p:nvGrpSpPr>
          <p:grpSpPr>
            <a:xfrm>
              <a:off x="463530" y="3945002"/>
              <a:ext cx="830492" cy="1925312"/>
              <a:chOff x="650204" y="934730"/>
              <a:chExt cx="830492" cy="1925312"/>
            </a:xfrm>
          </p:grpSpPr>
          <p:sp>
            <p:nvSpPr>
              <p:cNvPr id="15" name="Retângulo 14"/>
              <p:cNvSpPr/>
              <p:nvPr/>
            </p:nvSpPr>
            <p:spPr>
              <a:xfrm rot="17700000">
                <a:off x="320690" y="1357120"/>
                <a:ext cx="1565542" cy="7544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Retângulo 15"/>
              <p:cNvSpPr/>
              <p:nvPr/>
            </p:nvSpPr>
            <p:spPr>
              <a:xfrm rot="17700000">
                <a:off x="64783" y="1520151"/>
                <a:ext cx="1925312" cy="7544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5880" tIns="0" rIns="0" bIns="0" numCol="1" spcCol="1270" anchor="ctr" anchorCtr="0">
                <a:noAutofit/>
              </a:bodyPr>
              <a:lstStyle/>
              <a:p>
                <a:pPr lvl="0" defTabSz="9779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pt-BR" sz="2200" dirty="0" smtClean="0">
                    <a:solidFill>
                      <a:schemeClr val="tx1"/>
                    </a:solidFill>
                  </a:rPr>
                  <a:t>1º </a:t>
                </a:r>
                <a:r>
                  <a:rPr lang="pt-BR" sz="2200" kern="1200" dirty="0" smtClean="0">
                    <a:solidFill>
                      <a:schemeClr val="tx1"/>
                    </a:solidFill>
                  </a:rPr>
                  <a:t>turma/2013</a:t>
                </a:r>
                <a:endParaRPr lang="pt-BR" sz="22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1653492" y="4018949"/>
              <a:ext cx="652977" cy="1354267"/>
              <a:chOff x="934886" y="3373199"/>
              <a:chExt cx="652977" cy="1354267"/>
            </a:xfrm>
          </p:grpSpPr>
          <p:sp>
            <p:nvSpPr>
              <p:cNvPr id="13" name="Retângulo 12"/>
              <p:cNvSpPr/>
              <p:nvPr/>
            </p:nvSpPr>
            <p:spPr>
              <a:xfrm rot="17700000">
                <a:off x="584241" y="3723844"/>
                <a:ext cx="1354267" cy="652977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Retângulo 13"/>
              <p:cNvSpPr/>
              <p:nvPr/>
            </p:nvSpPr>
            <p:spPr>
              <a:xfrm rot="17700000">
                <a:off x="584241" y="3723844"/>
                <a:ext cx="1354267" cy="6529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50800" bIns="0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000" kern="1200" dirty="0" smtClean="0">
                    <a:solidFill>
                      <a:schemeClr val="tx1"/>
                    </a:solidFill>
                  </a:rPr>
                  <a:t>SAMU/DF</a:t>
                </a:r>
                <a:endParaRPr lang="pt-BR" sz="20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2175048" y="4067493"/>
              <a:ext cx="652977" cy="1354267"/>
              <a:chOff x="934886" y="3373199"/>
              <a:chExt cx="652977" cy="1354267"/>
            </a:xfrm>
          </p:grpSpPr>
          <p:sp>
            <p:nvSpPr>
              <p:cNvPr id="11" name="Retângulo 10"/>
              <p:cNvSpPr/>
              <p:nvPr/>
            </p:nvSpPr>
            <p:spPr>
              <a:xfrm rot="17700000">
                <a:off x="584241" y="3723844"/>
                <a:ext cx="1354267" cy="652977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Retângulo 11"/>
              <p:cNvSpPr/>
              <p:nvPr/>
            </p:nvSpPr>
            <p:spPr>
              <a:xfrm rot="17700000">
                <a:off x="584241" y="3723844"/>
                <a:ext cx="1354267" cy="6529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0" tIns="0" rIns="50800" bIns="0" numCol="1" spcCol="1270" anchor="ctr" anchorCtr="0">
                <a:noAutofit/>
              </a:bodyPr>
              <a:lstStyle/>
              <a:p>
                <a:pPr lvl="0" algn="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t-BR" sz="2000" kern="1200" dirty="0" smtClean="0">
                    <a:solidFill>
                      <a:schemeClr val="tx1"/>
                    </a:solidFill>
                  </a:rPr>
                  <a:t>SAMU/SE</a:t>
                </a:r>
                <a:endParaRPr lang="pt-BR" sz="2000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upo 16"/>
          <p:cNvGrpSpPr/>
          <p:nvPr/>
        </p:nvGrpSpPr>
        <p:grpSpPr>
          <a:xfrm>
            <a:off x="4679246" y="2169079"/>
            <a:ext cx="2234546" cy="3169311"/>
            <a:chOff x="3312626" y="907761"/>
            <a:chExt cx="2234546" cy="3169311"/>
          </a:xfrm>
        </p:grpSpPr>
        <p:sp>
          <p:nvSpPr>
            <p:cNvPr id="18" name="Rosca 17"/>
            <p:cNvSpPr/>
            <p:nvPr/>
          </p:nvSpPr>
          <p:spPr>
            <a:xfrm>
              <a:off x="3312626" y="2817698"/>
              <a:ext cx="1259374" cy="1259374"/>
            </a:xfrm>
            <a:prstGeom prst="donut">
              <a:avLst>
                <a:gd name="adj" fmla="val 2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Elipse 19"/>
            <p:cNvSpPr/>
            <p:nvPr/>
          </p:nvSpPr>
          <p:spPr>
            <a:xfrm>
              <a:off x="4649740" y="3086017"/>
              <a:ext cx="377809" cy="377809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1" name="Grupo 20"/>
            <p:cNvGrpSpPr/>
            <p:nvPr/>
          </p:nvGrpSpPr>
          <p:grpSpPr>
            <a:xfrm>
              <a:off x="3889538" y="907761"/>
              <a:ext cx="1063811" cy="1944283"/>
              <a:chOff x="726226" y="590585"/>
              <a:chExt cx="1063811" cy="1944283"/>
            </a:xfrm>
          </p:grpSpPr>
          <p:sp>
            <p:nvSpPr>
              <p:cNvPr id="24" name="Retângulo 23"/>
              <p:cNvSpPr/>
              <p:nvPr/>
            </p:nvSpPr>
            <p:spPr>
              <a:xfrm rot="17700000">
                <a:off x="320690" y="1357120"/>
                <a:ext cx="1565542" cy="754470"/>
              </a:xfrm>
              <a:prstGeom prst="rect">
                <a:avLst/>
              </a:pr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etângulo 24"/>
              <p:cNvSpPr/>
              <p:nvPr/>
            </p:nvSpPr>
            <p:spPr>
              <a:xfrm rot="17700000">
                <a:off x="440660" y="1185492"/>
                <a:ext cx="1944283" cy="7544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5880" tIns="0" rIns="0" bIns="0" numCol="1" spcCol="1270" anchor="ctr" anchorCtr="0">
                <a:noAutofit/>
              </a:bodyPr>
              <a:lstStyle/>
              <a:p>
                <a:pPr lvl="0" defTabSz="977900">
                  <a:lnSpc>
                    <a:spcPct val="90000"/>
                  </a:lnSpc>
                  <a:spcAft>
                    <a:spcPct val="35000"/>
                  </a:spcAft>
                </a:pPr>
                <a:r>
                  <a:rPr lang="pt-BR" sz="2200" dirty="0" smtClean="0">
                    <a:solidFill>
                      <a:schemeClr val="tx1"/>
                    </a:solidFill>
                  </a:rPr>
                  <a:t>2º turma/2014</a:t>
                </a:r>
                <a:endParaRPr lang="pt-BR" sz="2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3" name="Retângulo 22"/>
            <p:cNvSpPr/>
            <p:nvPr/>
          </p:nvSpPr>
          <p:spPr>
            <a:xfrm rot="17700000">
              <a:off x="4214665" y="1822677"/>
              <a:ext cx="2222157" cy="442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50800" bIns="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 smtClean="0">
                  <a:solidFill>
                    <a:schemeClr val="tx1"/>
                  </a:solidFill>
                </a:rPr>
                <a:t>SAMU/Porto Velho</a:t>
              </a:r>
              <a:endParaRPr lang="pt-BR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Ações conjuntas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6537706" y="4368077"/>
            <a:ext cx="377809" cy="3778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Retângulo 40"/>
          <p:cNvSpPr/>
          <p:nvPr/>
        </p:nvSpPr>
        <p:spPr>
          <a:xfrm rot="17700000">
            <a:off x="6071438" y="2898004"/>
            <a:ext cx="2473482" cy="534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50800" bIns="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chemeClr val="tx1"/>
                </a:solidFill>
              </a:rPr>
              <a:t>Med. Excepcionais/BA</a:t>
            </a:r>
            <a:endParaRPr lang="pt-BR" sz="2000" kern="1200" dirty="0">
              <a:solidFill>
                <a:schemeClr val="tx1"/>
              </a:solidFill>
            </a:endParaRPr>
          </a:p>
        </p:txBody>
      </p:sp>
      <p:sp>
        <p:nvSpPr>
          <p:cNvPr id="42" name="Elipse 41"/>
          <p:cNvSpPr/>
          <p:nvPr/>
        </p:nvSpPr>
        <p:spPr>
          <a:xfrm>
            <a:off x="7113770" y="4361836"/>
            <a:ext cx="377809" cy="37780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Retângulo 42"/>
          <p:cNvSpPr/>
          <p:nvPr/>
        </p:nvSpPr>
        <p:spPr>
          <a:xfrm rot="17700000">
            <a:off x="6647502" y="2891763"/>
            <a:ext cx="2473482" cy="534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50800" bIns="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chemeClr val="tx1"/>
                </a:solidFill>
              </a:rPr>
              <a:t>Med. Excepcionais/PI</a:t>
            </a:r>
            <a:endParaRPr lang="pt-BR" sz="2000" kern="1200" dirty="0">
              <a:solidFill>
                <a:schemeClr val="tx1"/>
              </a:solidFill>
            </a:endParaRPr>
          </a:p>
        </p:txBody>
      </p:sp>
      <p:sp>
        <p:nvSpPr>
          <p:cNvPr id="44" name="Elipse 43"/>
          <p:cNvSpPr/>
          <p:nvPr/>
        </p:nvSpPr>
        <p:spPr>
          <a:xfrm>
            <a:off x="3695200" y="3570364"/>
            <a:ext cx="377809" cy="37780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4681519"/>
              <a:satOff val="-5839"/>
              <a:lumOff val="1373"/>
              <a:alphaOff val="0"/>
            </a:schemeClr>
          </a:fillRef>
          <a:effectRef idx="0">
            <a:schemeClr val="accent2">
              <a:hueOff val="4681519"/>
              <a:satOff val="-5839"/>
              <a:lumOff val="1373"/>
              <a:alphaOff val="0"/>
            </a:schemeClr>
          </a:effectRef>
          <a:fontRef idx="minor">
            <a:schemeClr val="lt1"/>
          </a:fontRef>
        </p:style>
      </p:sp>
      <p:sp>
        <p:nvSpPr>
          <p:cNvPr id="45" name="Retângulo 44"/>
          <p:cNvSpPr/>
          <p:nvPr/>
        </p:nvSpPr>
        <p:spPr>
          <a:xfrm rot="17700000">
            <a:off x="3228932" y="2100291"/>
            <a:ext cx="2473482" cy="534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50800" bIns="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chemeClr val="tx1"/>
                </a:solidFill>
              </a:rPr>
              <a:t>Olimpíadas/Rio de Jan.</a:t>
            </a:r>
            <a:endParaRPr lang="pt-BR" sz="2000" kern="1200" dirty="0">
              <a:solidFill>
                <a:schemeClr val="tx1"/>
              </a:solidFill>
            </a:endParaRPr>
          </a:p>
        </p:txBody>
      </p:sp>
      <p:grpSp>
        <p:nvGrpSpPr>
          <p:cNvPr id="59" name="Grupo 58"/>
          <p:cNvGrpSpPr/>
          <p:nvPr/>
        </p:nvGrpSpPr>
        <p:grpSpPr>
          <a:xfrm>
            <a:off x="3118892" y="951705"/>
            <a:ext cx="4152642" cy="3754805"/>
            <a:chOff x="491366" y="-920503"/>
            <a:chExt cx="4152642" cy="3754805"/>
          </a:xfrm>
        </p:grpSpPr>
        <p:sp>
          <p:nvSpPr>
            <p:cNvPr id="62" name="Elipse 61"/>
            <p:cNvSpPr/>
            <p:nvPr/>
          </p:nvSpPr>
          <p:spPr>
            <a:xfrm>
              <a:off x="491366" y="1718267"/>
              <a:ext cx="377809" cy="377809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Retângulo 65"/>
            <p:cNvSpPr/>
            <p:nvPr/>
          </p:nvSpPr>
          <p:spPr>
            <a:xfrm rot="17700000">
              <a:off x="3484002" y="1674296"/>
              <a:ext cx="1565542" cy="75447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Retângulo 64"/>
            <p:cNvSpPr/>
            <p:nvPr/>
          </p:nvSpPr>
          <p:spPr>
            <a:xfrm rot="17700000">
              <a:off x="-90841" y="223975"/>
              <a:ext cx="2731812" cy="4428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50800" bIns="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kern="1200" dirty="0" smtClean="0">
                  <a:solidFill>
                    <a:schemeClr val="tx1"/>
                  </a:solidFill>
                </a:rPr>
                <a:t>Apoio Metodológico/MA</a:t>
              </a:r>
              <a:endParaRPr lang="pt-BR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Elipse 45"/>
          <p:cNvSpPr/>
          <p:nvPr/>
        </p:nvSpPr>
        <p:spPr>
          <a:xfrm>
            <a:off x="2548833" y="3577028"/>
            <a:ext cx="377809" cy="37780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121013"/>
              <a:satOff val="-3893"/>
              <a:lumOff val="915"/>
              <a:alphaOff val="0"/>
            </a:schemeClr>
          </a:fillRef>
          <a:effectRef idx="0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Retângulo 46"/>
          <p:cNvSpPr/>
          <p:nvPr/>
        </p:nvSpPr>
        <p:spPr>
          <a:xfrm rot="17700000">
            <a:off x="2441759" y="2579820"/>
            <a:ext cx="1354267" cy="65297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50800" bIns="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chemeClr val="tx1"/>
                </a:solidFill>
              </a:rPr>
              <a:t>SAMU/ES</a:t>
            </a:r>
            <a:endParaRPr lang="pt-BR" sz="2000" kern="12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7631574" y="4330996"/>
            <a:ext cx="377809" cy="377809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3121013"/>
              <a:satOff val="-3893"/>
              <a:lumOff val="915"/>
              <a:alphaOff val="0"/>
            </a:schemeClr>
          </a:fillRef>
          <a:effectRef idx="0">
            <a:schemeClr val="accent2">
              <a:hueOff val="3121013"/>
              <a:satOff val="-3893"/>
              <a:lumOff val="915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Retângulo 48"/>
          <p:cNvSpPr/>
          <p:nvPr/>
        </p:nvSpPr>
        <p:spPr>
          <a:xfrm rot="17700000">
            <a:off x="7296840" y="3027704"/>
            <a:ext cx="2130758" cy="4943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50800" bIns="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t-BR" sz="2000" kern="1200" dirty="0" smtClean="0">
                <a:solidFill>
                  <a:schemeClr val="tx1"/>
                </a:solidFill>
              </a:rPr>
              <a:t>Auditoria de TI\RS</a:t>
            </a:r>
            <a:endParaRPr lang="pt-BR" sz="20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45" grpId="0"/>
      <p:bldP spid="47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/>
          <p:cNvSpPr txBox="1">
            <a:spLocks/>
          </p:cNvSpPr>
          <p:nvPr/>
        </p:nvSpPr>
        <p:spPr>
          <a:xfrm>
            <a:off x="107504" y="44624"/>
            <a:ext cx="6856312" cy="597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Outros áreas passíveis de interação</a:t>
            </a:r>
            <a:endParaRPr lang="pt-BR" sz="3600" dirty="0"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75" name="AutoShape 2" descr="data:image/jpeg;base64,/9j/4AAQSkZJRgABAQAAAQABAAD/2wCEAAkGBxAQDxUUDxQPFBQUFA8QEBcVFxUUFBQXFRQWFhQVFxQYHCghGB4lGxQUITEhKCkrLi4uGB8zODQsNygtLisBCgoKDg0OGRAQGzcfICQsLSwsLywsLCwrLCwsLCwsLCwsLCwsLCwsLCwsLCwsLiwsLCw3LCwsNCwsLCwsLCwsLP/AABEIAMwAzAMBIgACEQEDEQH/xAAcAAABBQEBAQAAAAAAAAAAAAAAAgMFBgcBBAj/xABMEAACAQIDBAYGBAgMBgMAAAABAgADEQQFEgYHITETQVFhcYEicpGhsbIyM1KSFCU1VHPB0dIjNEJiY4KToqPC4fAWJFOUtPEVF0P/xAAaAQEAAwEBAQAAAAAAAAAAAAAAAQIEAwUG/8QALREAAwACAQMCBAUFAQAAAAAAAAECAxEhBBIxMkEFExRRImFxgdEVIzORoQb/2gAMAwEAAhEDEQA/ANThCEkgIQgIACLUTgEcUQAAiwIARYEEnAIoCdAiwJAEgQtF2ndMARac0xy0LQBq0SRHSJwiAMFYkiPkRsiSBkiJIjrCIIggbhOkTkAIQhACEIQAhCEAJ0TwV84wtNytSvQVhzVnUEeIJiV2gwX5zhv7Rf2yVL+xXvn7kqBFgTiWI4dx/ZHFEgudURYEFEWBIAARQE6BFhYAkCdtFgQtAEaZy0dtOEQBoiJIjxEQRAGiIgiPERBEAYYRsiPsI2wkgZYREdYRsiCDkIQgBCEIAQhCAZTthSBx1U94+USHWgLjlNLzPY6niKzVGq1FLG9gFsOFp513f0v+tV+6s1LKtaMjwbey4YYegvqr8J6FEbpJYAdgA9gj4Eyvya0tI6ojiicURwCQSAEWFgBFCAAE7CEAJy07OQDhESRF3nCIAyREMI+RG2EAYYRthHzG2EAYIjTCPsI20kgahOmcgBCEIAQhAQCjbQ7c18NiqlJKdFghABbXc8AeNj3zwJvLxN/qcP1fb/elf28b8ZV/WX5RIFG4+YmtQu3wZHkarR9I0GuoPaFPtEpe0u2mJwuKelTpUGVdNi2u/EA8bNLphPq19RfhMr3gn8YVPVp/KJxxJOuTtlddvBJ4PeLi2qIrUcMAzorEdJcAsAT9LsMsm1W2lPBk06SirWsLi9kS/LUR193wmT06ulgw5ghh4g8JOZJs9iswZ3Tlc6ne4DMeJA4cfLlOlRG9vwcZq9aPSd4mZXv/AMqB2dG1vnv75btldu0xLCniFWlVPBSD6DnsF+IPd75nue5LWwbhawAuLqy8Vbtsf1SNWpbiOB4W7uwyXEUuCs1cvln0QDC8gdi83/C8GjMfTW9Op6y9fmCD5yRzfMEw1B6r/RRS3ieoeZtMrT3o2p8bPNn+0NDBJes3pH6KDizeXUO+UDMd5GLZv4CnRpr1agzt7QQPdKlmubviazVapuzHyUdSjuAt75PbH7KPj1Ls3R0gStwLsxHMDw7ZoUTK3Rnqqp6kfobxMwU+kMM46xoYH2huEumze2tHFkI46KqeSk3DHsVu3uMqO1Ww5wtE1aLtUROLhgNQHWwtzlKTEkEEGxHEHsjtm1wQncPk+ijEOJB7D51+GYNXa2tCadTxXkfMW98niJna09GlPa2UHMt4lNSRQos5BIu50Lw9plfr7fY9j6IwyjuVm95aeXC7MYvEVqgpUyqCpUXW91XgxHDrbl1CTibualvTrqD3ISPbeaF8uTM1kojKO3mOB9JcMw6/QYe8NLHk22dGuwSsvROeAuboT63C3nKbtJs9WwNi9mRiVVluBfsIPIyD6aWczXgrLuXybi05ITYzMTiMGpbiyXpk9um1j7DJuZmtM1J7WwhCEgkICEUogGJbfH8Z4j1l+USAQ8fMSd2//Kdf1l+USvpzHiJun0o86/Uz6Ywf1aeqnwmR7yKlsyqerT+UTXcH9Wvqr8JjW89rZpU9Wl8ombF6jZk4hEB0s3/ZXAihgqKD7Cs3ezC5PvnzqKk+mMvINGmRyKU7fdEtn9iuH3KrvTwobL9fXTdGHgx0n4iY50s2zeY4GVV79fQgf2qTB9cth5krm4o1Tc9i7mvT7qb/ABE9e+LHlMJTpD/9Kl28EFx7yPZITcu18TX/AEVP5zPVvwHo4Y9V6o87CUa/ulu7+1szPpZsew+0mX4fL6NOpiKCOFZnBYAhmdmN/bMTvJnCbLZhWprUpYeq6MLqw02I7eJnXJKfDZxx5Gnwjacftdlj0nU4rDnUjrbVzuDwmDmrbkZK/wDBeafmtf8Aufth/wAF5p+aVv7v70iJmfctd1XsXPcvjT0uIpE8NNOoB3glSfevsmqNMv3UZBjMLiqrYmjUpq1HSpa1idam3A9ksO8rahsBh1FEjpqpKp16FA9J/LgB3mcLXdfB2iu2Nsmc42gwmE/jFamh6lvdz4IOJlVxO8/Ag+gtd+/SB8TMcr12dizsWZjdmYkknrJN5btmd3+JxlMVXZaNNhdCRdnHaF6h3zq8Ur1M5rNVcSiZ2n29w2LwlSitOsGbSVLabBgQQed+qZ/00vG0W7unhMJUr9O7NTXVbQoU8bWve8z0t/v4S8KdcHO6rfJrG6xr4Wr+lPyLLmZSd0v8Uq/pf8iy7GZ8nqNWP0hCEJQuEUsTFCAYht/+U6/rL8okAnMeUn94H5TxHrL8okAnMeU3T6Tzq9R9M4P6tfVX4TFN6R/GtT1KPyza8H9Wnqr8Jie9T8q1fUo/LM+H1GrP6Cqapvu7vPVxWAp+kDUpKKVUfygV4A27CLG8wAc/YJNZzl2JyzEaQ1RAyq9OopKiopF+Y678LTrklVwcMWRzyaTvizhFwq4cMNdR1dh1hF43PibeyY9qna1dnYs7MzHmWJJPmY9luAq4mqtKgpZ2IAA6u89gHWZMwoRF27Zp25LCHTiKp5EpSB7wCx+Ik1vcyw1suLqLtQdav9U+i58gb+UsOymSpgsJTorx0glz9p24s3tNvACSlakrqVYAhgVYHkQeYmV1+LZrmPwdrPlea5un2soigMJXdUdC/QluAdWYtpv9oEnh3iVXbnYatgqjVKKM+GJ1AjiaVz9Fhzt38uUpo/8AU1NTkkyLux0fVIaeLMs4w+GXViKtKmP5zAE+A5mfONPOcUq6Vr1wOVhUa3xnkrVWc6nZmPaxJPtM5fT68s6/U/ZH0xk2bUsXRFagSUYsFJBW+k2JsfCZRvrLfhlEHl0J0/f4/ql13TH8U0u5qw8fTP7Z5d6+zb4vDrVoDVVok3A5sh+kB3i1/bKQ1NnS07xmIH/flPprAVab0abUiDTKIaduWnSLWHhafMxH7D+ySWX7QYzDpooV6yJ2A8B4AjhO+XH3eDPiydnk1HeznKUsH0AI6Ssyi3WqKdTMR32C+cxuS+GyvFYtK2JfWUpoXqVHudR6kHafDhIiWxyktFclOns1fdF/FKv6b/IJeDKLuhb/AJWsP6UfIJejMuT1GzF6UchCEodAi1iIpYBF4zZTAV6jVK1BHdjdmJe5sLdR7BEpsNln5tT+9U/ek2seST3Mr2T9hymoAAHICw/35TDt6n5Vq+pR+Wbksw3ep+VavqUflnTB6jn1HpKkvP2T6VrZVQxWGRMRTSouhODDl6I5HmPKfNS8x4ifUeA+pp+onyiWz8aOfTre0VBt1uV6rhKwH2ele3hcm/vliybZ/C4NdOGpJTHWRcsfF2JJ9slYTg6b9zSoleEcE7CEgsJdbix434GV3MthctxBLVcOgY8yhamfPQRfzlkhJTa8ENJ+SjjdXll/o1/DpW+PP3yTy/YTLKBvTw1MntcvVP8AiMZZYSe+vuVUT9hqlRVAAgCgcgAAPYIsiKhKlytZzsVl+KbVWorrPEuhamx8SpF/ORuE3b5ZSYN0T1COQqVHZR4qLBvO8ubRppbur7lHEv2PBVy6i1E0Si9ERpKDgtuzhykE2w+Wfm1P71T96Wdoy0KmiXKfsRmWZPh8KGGHprTDG7AEm5ta/Emeoxxo2ZGyTkIQgBFLExSwB1Y6sZWOpIJHlmcba7BYzG4161FqARlpga2YN6Kgcgvj1zRljyy0055RW4VLTMXG6nMPt4X77fuzasJTK01U8wqqfIWili4u3XkrGNR4CE4ZE5jtHhMO2mrWpK3YWAPn2SjZZ0l5Je84WldG1uBPPF4RR2CohPtvJDK8yw2Iv+D1adXT9Iqwci/aeqQu5+3+wrl+GezF4tKVNqjsAqKWYnkAOJkZsxn4x1A1QjUyr1KbK30hpPAnsupBt3x7P8oXGUehqMwpsyGqFNtaqb6CRxAJA5SNwmAweVpVtVFKnVIcK7FtJ06SVLEsb850SWvzK06T/IbyvbRMQaarTYO+IfDlSRwVUd+l7wVSerMs+riu1HCUOmemqPWLOKaLqF1QE/SYjq6uF7XlNpZzk9Cvh6qVMQ74ak1EFabWe4tqa9uPpMeH2jPRU2iwNauz0sZicKayqlYdECr6QQGuynQ1uGrhyHdOnZz4OPzlrXcWqrtOP/jjjKdNmAW+g8CpD6GDEdSkEkjqBMk8oxb1qCVKiqjMNRUMHHcQ68CCOPnIyjllN8ElHBVzTRQuh6eipqAvcNqBDaiSTfneSGR5YuEw1OghZlprpBa1zxJvw4DnyHATm9HaW2z2NGmjjRppU6DbRlo60aaANvGjHHjZkkBCEIByKE5AQB1Y6pjKmOrBI8sdWMqY4pkAeBiMTikprdz/AKxuviAg7+r/AFmQ7c7aGq7UcOx0i61Kg/ldqr2DvmN9RWXN8jAt17v2n9f4KZbWOO6iY2t27YlqdA26iQfcW/UJn9atrN3Nye2Rxq8JsORbv8BWwtGpUFXU9NHazkC7C5nsxijp5Xdy37njr5nUU9GWXXuml7nSLYi3bS+Bkv8A/WeXdlb75kvkWzuGy9ahoawGsz6mLfREjLnip0jTg6fJF91eCP262tXAU9KWNZx/BjqUfab3zHMbmVSu5eszOxNySb+zsje0mcNi8XVrEkh2ITuReCAdgsL+JMjOknfDhUTz5MvU57unrwSHTCHSiaFut2Uw9fDnE4imlUs7LTVwGQBeBOk8Cb39k5vT2Ww9DDjEYamlIh1SoqAKhDXAOkcAQbcu2Qs89/bon6bJ8v5mym5RntbC1A9Byp6x/JbuZeubPsltNTx9HUvouthVT7JI5jtBnzz0kn9h88OEx1Nr+g5FGqOoqxAB8QbGM+FUtryOl6i4rT8H0CxjLGOMZ4MHU1mow4jWVX+oNJ9+qeZvR7Ox9o00WxjTSxIhoiKYxMAIQhACEIQBYMdUxhTHVMEjyxT1NIvG1MZxbcbdk834r1f0vTVa8+F+50xz3VoKSayzNxsD8OE+bXfifE/GfTOFX0Ldt5VMJuvy5R6YrVD1lnI9wsJf/wA/M4OmV1zV8tmXrsVZaSXsYhqlkw23uZUkVKdYBUVUUaENgBYcSJp2K3YZY6kKlRDbgVdjY9vHgZke2Gz75dijRZtQKrUpty1K1wLjqIII8u+e/OWMvB514cmHktOTb18XSYfhSpWTrsNDjw6jNCzXaClicnxGIwzXHQVrdTK2kggjqInzzeWXY7MKmnE4UElcThsQAv8ASJTZkI8QpHmJXJgnyi+LqK9LK7eGqIBhNOzJrk+g91H5Hw/jif8AyKs5vYX8UVz2HDn/ABkH65zdOfxPh/HE3/7irE72ntk9fvbDj/GQ/qnmL/L+56z/AMH7GB6oExF5M5Bs/VxTDSp0nhe3Fu4ftm/JlnHO6Z5Knng22hnDVcFhtH12Io0WH8zXTBZz3C5kvhqApU1ReSgL3ntJ75HbN5IuEpKDxcKqX4nSq8lB7BJRjPJnlume1jT0mxLRpjFsY0xlzoJacgYQAhCEAIQhACLUxEUIA8DGMRzjqmFRLjvnk/Gukrqelcx5XKOuGu2tsbXFCnTdjx0Kz2HM6Re3ulYy3epl1QfwnT0Tw+mmoeTUy3vtLBUQEEMOYII7jwMzXaPduwJfBMLc+ic2I9V+XkZ5nwH4vhiPpupfa14bI6vHl9ePku1feXlaKSKzOeNlWm5J7hcADzIEyLbXaI5jizW0lFCLSpqbXCqSbm3WSxkbj8rxFD66lUS3C5B0/e5TxAifb4Vif4oezxsuXJS7aWglq3YYY1M2oAC4Xpnb1ejYG/mwHnK5gsHUr1BToI1RzyVRc+PcO+blu22POX0mqVtJr1QNVuIRb8EB6+0y2fJMy1sjBidUjHtq8obBY2rRIsAxan2FG4qR3cx5GRAm/bwNl6OPo/TRK9O5pOe/mjddj7ucy3Lt32NqtZuhpgGxLNq5dYVeJmZ/EenxxvJSRfJ019+pRZd1m2eHw9A4bFOKelmekzfQIbiVJ6iD29s9O8TP1zGmuFy8Gt6a1Kzr9Wun6Klj3m/lFZNu1oIQauuuw7fRpjyB/XLpgMhpUlAsoA5IoAUTzP6is976aW/zfC/lmycORR22Zrs5u9LEGtaoeFxx6NfE828Jp2U5PSwyjSAWtYtYC3cB1CSCgAWAAHUBynCZ2mKp92V9z/4v0LRhifY4xjbGdYxBM7HYSxjRi2MbJggIQhACEIQAhCEAIQhAFgxxTGQYsGAOMoPONnDdhiwYtTPP6r4X03U83PP3XB0nJU+54K2A1cxfwMjK2y2Hc+lQRvFRLIDFAzDPwKI4jJSX6iqVeUQeAynoBpw9NaYPPSAt/Ez0/gNdubW8WJ+Elbzuqdp+DxvdXT/cju9kiMXJR/LYnwH6zPXQy+knJbntPH/Sei8LzZj6Dp8b4n/fJG2KJiSZwmJJmpLRB0mNkwJiCZYATEEzpMQTAEkzkDCCAhCEAIQhACEIQAhCEAJ0GcgIA4DFgxoRQgDoMUDGxOwSO6oXjYipBAvVOXiLwvBIq8SWiSZwyQdJiSYGIMACYgmdM5BAQhCAEIQgBCE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6" name="AutoShape 4" descr="data:image/jpeg;base64,/9j/4AAQSkZJRgABAQAAAQABAAD/2wCEAAkGBxAQDxUUDxQPFBQUFA8QEBcVFxUUFBQXFRQWFhQVFxQYHCghGB4lGxQUITEhKCkrLi4uGB8zODQsNygtLisBCgoKDg0OGRAQGzcfICQsLSwsLywsLCwrLCwsLCwsLCwsLCwsLCwsLCwsLCwsLiwsLCw3LCwsNCwsLCwsLCwsLP/AABEIAMwAzAMBIgACEQEDEQH/xAAcAAABBQEBAQAAAAAAAAAAAAAAAgMFBgcBBAj/xABMEAACAQIDBAYGBAgMBgMAAAABAgADEQQFEgYHITETQVFhcYEicpGhsbIyM1KSFCU1VHPB0dIjNEJiY4KToqPC4fAWJFOUtPEVF0P/xAAaAQEAAwEBAQAAAAAAAAAAAAAAAQIEAwUG/8QALREAAwACAQMCBAUFAQAAAAAAAAECAxEhBBIxMkEFExRRImFxgdEVIzORoQb/2gAMAwEAAhEDEQA/ANThCEkgIQgIACLUTgEcUQAAiwIARYEEnAIoCdAiwJAEgQtF2ndMARac0xy0LQBq0SRHSJwiAMFYkiPkRsiSBkiJIjrCIIggbhOkTkAIQhACEIQAhCEAJ0TwV84wtNytSvQVhzVnUEeIJiV2gwX5zhv7Rf2yVL+xXvn7kqBFgTiWI4dx/ZHFEgudURYEFEWBIAARQE6BFhYAkCdtFgQtAEaZy0dtOEQBoiJIjxEQRAGiIgiPERBEAYYRsiPsI2wkgZYREdYRsiCDkIQgBCEIAQhCAZTthSBx1U94+USHWgLjlNLzPY6niKzVGq1FLG9gFsOFp513f0v+tV+6s1LKtaMjwbey4YYegvqr8J6FEbpJYAdgA9gj4Eyvya0tI6ojiicURwCQSAEWFgBFCAAE7CEAJy07OQDhESRF3nCIAyREMI+RG2EAYYRthHzG2EAYIjTCPsI20kgahOmcgBCEIAQhAQCjbQ7c18NiqlJKdFghABbXc8AeNj3zwJvLxN/qcP1fb/elf28b8ZV/WX5RIFG4+YmtQu3wZHkarR9I0GuoPaFPtEpe0u2mJwuKelTpUGVdNi2u/EA8bNLphPq19RfhMr3gn8YVPVp/KJxxJOuTtlddvBJ4PeLi2qIrUcMAzorEdJcAsAT9LsMsm1W2lPBk06SirWsLi9kS/LUR193wmT06ulgw5ghh4g8JOZJs9iswZ3Tlc6ne4DMeJA4cfLlOlRG9vwcZq9aPSd4mZXv/AMqB2dG1vnv75btldu0xLCniFWlVPBSD6DnsF+IPd75nue5LWwbhawAuLqy8Vbtsf1SNWpbiOB4W7uwyXEUuCs1cvln0QDC8gdi83/C8GjMfTW9Op6y9fmCD5yRzfMEw1B6r/RRS3ieoeZtMrT3o2p8bPNn+0NDBJes3pH6KDizeXUO+UDMd5GLZv4CnRpr1agzt7QQPdKlmubviazVapuzHyUdSjuAt75PbH7KPj1Ls3R0gStwLsxHMDw7ZoUTK3Rnqqp6kfobxMwU+kMM46xoYH2huEumze2tHFkI46KqeSk3DHsVu3uMqO1Ww5wtE1aLtUROLhgNQHWwtzlKTEkEEGxHEHsjtm1wQncPk+ijEOJB7D51+GYNXa2tCadTxXkfMW98niJna09GlPa2UHMt4lNSRQos5BIu50Lw9plfr7fY9j6IwyjuVm95aeXC7MYvEVqgpUyqCpUXW91XgxHDrbl1CTibualvTrqD3ISPbeaF8uTM1kojKO3mOB9JcMw6/QYe8NLHk22dGuwSsvROeAuboT63C3nKbtJs9WwNi9mRiVVluBfsIPIyD6aWczXgrLuXybi05ITYzMTiMGpbiyXpk9um1j7DJuZmtM1J7WwhCEgkICEUogGJbfH8Z4j1l+USAQ8fMSd2//Kdf1l+USvpzHiJun0o86/Uz6Ywf1aeqnwmR7yKlsyqerT+UTXcH9Wvqr8JjW89rZpU9Wl8ombF6jZk4hEB0s3/ZXAihgqKD7Cs3ezC5PvnzqKk+mMvINGmRyKU7fdEtn9iuH3KrvTwobL9fXTdGHgx0n4iY50s2zeY4GVV79fQgf2qTB9cth5krm4o1Tc9i7mvT7qb/ABE9e+LHlMJTpD/9Kl28EFx7yPZITcu18TX/AEVP5zPVvwHo4Y9V6o87CUa/ulu7+1szPpZsew+0mX4fL6NOpiKCOFZnBYAhmdmN/bMTvJnCbLZhWprUpYeq6MLqw02I7eJnXJKfDZxx5Gnwjacftdlj0nU4rDnUjrbVzuDwmDmrbkZK/wDBeafmtf8Aufth/wAF5p+aVv7v70iJmfctd1XsXPcvjT0uIpE8NNOoB3glSfevsmqNMv3UZBjMLiqrYmjUpq1HSpa1idam3A9ksO8rahsBh1FEjpqpKp16FA9J/LgB3mcLXdfB2iu2Nsmc42gwmE/jFamh6lvdz4IOJlVxO8/Ag+gtd+/SB8TMcr12dizsWZjdmYkknrJN5btmd3+JxlMVXZaNNhdCRdnHaF6h3zq8Ur1M5rNVcSiZ2n29w2LwlSitOsGbSVLabBgQQed+qZ/00vG0W7unhMJUr9O7NTXVbQoU8bWve8z0t/v4S8KdcHO6rfJrG6xr4Wr+lPyLLmZSd0v8Uq/pf8iy7GZ8nqNWP0hCEJQuEUsTFCAYht/+U6/rL8okAnMeUn94H5TxHrL8okAnMeU3T6Tzq9R9M4P6tfVX4TFN6R/GtT1KPyza8H9Wnqr8Jie9T8q1fUo/LM+H1GrP6Cqapvu7vPVxWAp+kDUpKKVUfygV4A27CLG8wAc/YJNZzl2JyzEaQ1RAyq9OopKiopF+Y678LTrklVwcMWRzyaTvizhFwq4cMNdR1dh1hF43PibeyY9qna1dnYs7MzHmWJJPmY9luAq4mqtKgpZ2IAA6u89gHWZMwoRF27Zp25LCHTiKp5EpSB7wCx+Ik1vcyw1suLqLtQdav9U+i58gb+UsOymSpgsJTorx0glz9p24s3tNvACSlakrqVYAhgVYHkQeYmV1+LZrmPwdrPlea5un2soigMJXdUdC/QluAdWYtpv9oEnh3iVXbnYatgqjVKKM+GJ1AjiaVz9Fhzt38uUpo/8AU1NTkkyLux0fVIaeLMs4w+GXViKtKmP5zAE+A5mfONPOcUq6Vr1wOVhUa3xnkrVWc6nZmPaxJPtM5fT68s6/U/ZH0xk2bUsXRFagSUYsFJBW+k2JsfCZRvrLfhlEHl0J0/f4/ql13TH8U0u5qw8fTP7Z5d6+zb4vDrVoDVVok3A5sh+kB3i1/bKQ1NnS07xmIH/flPprAVab0abUiDTKIaduWnSLWHhafMxH7D+ySWX7QYzDpooV6yJ2A8B4AjhO+XH3eDPiydnk1HeznKUsH0AI6Ssyi3WqKdTMR32C+cxuS+GyvFYtK2JfWUpoXqVHudR6kHafDhIiWxyktFclOns1fdF/FKv6b/IJeDKLuhb/AJWsP6UfIJejMuT1GzF6UchCEodAi1iIpYBF4zZTAV6jVK1BHdjdmJe5sLdR7BEpsNln5tT+9U/ek2seST3Mr2T9hymoAAHICw/35TDt6n5Vq+pR+Wbksw3ep+VavqUflnTB6jn1HpKkvP2T6VrZVQxWGRMRTSouhODDl6I5HmPKfNS8x4ifUeA+pp+onyiWz8aOfTre0VBt1uV6rhKwH2ele3hcm/vliybZ/C4NdOGpJTHWRcsfF2JJ9slYTg6b9zSoleEcE7CEgsJdbix434GV3MthctxBLVcOgY8yhamfPQRfzlkhJTa8ENJ+SjjdXll/o1/DpW+PP3yTy/YTLKBvTw1MntcvVP8AiMZZYSe+vuVUT9hqlRVAAgCgcgAAPYIsiKhKlytZzsVl+KbVWorrPEuhamx8SpF/ORuE3b5ZSYN0T1COQqVHZR4qLBvO8ubRppbur7lHEv2PBVy6i1E0Si9ERpKDgtuzhykE2w+Wfm1P71T96Wdoy0KmiXKfsRmWZPh8KGGHprTDG7AEm5ta/Emeoxxo2ZGyTkIQgBFLExSwB1Y6sZWOpIJHlmcba7BYzG4161FqARlpga2YN6Kgcgvj1zRljyy0055RW4VLTMXG6nMPt4X77fuzasJTK01U8wqqfIWili4u3XkrGNR4CE4ZE5jtHhMO2mrWpK3YWAPn2SjZZ0l5Je84WldG1uBPPF4RR2CohPtvJDK8yw2Iv+D1adXT9Iqwci/aeqQu5+3+wrl+GezF4tKVNqjsAqKWYnkAOJkZsxn4x1A1QjUyr1KbK30hpPAnsupBt3x7P8oXGUehqMwpsyGqFNtaqb6CRxAJA5SNwmAweVpVtVFKnVIcK7FtJ06SVLEsb850SWvzK06T/IbyvbRMQaarTYO+IfDlSRwVUd+l7wVSerMs+riu1HCUOmemqPWLOKaLqF1QE/SYjq6uF7XlNpZzk9Cvh6qVMQ74ak1EFabWe4tqa9uPpMeH2jPRU2iwNauz0sZicKayqlYdECr6QQGuynQ1uGrhyHdOnZz4OPzlrXcWqrtOP/jjjKdNmAW+g8CpD6GDEdSkEkjqBMk8oxb1qCVKiqjMNRUMHHcQ68CCOPnIyjllN8ElHBVzTRQuh6eipqAvcNqBDaiSTfneSGR5YuEw1OghZlprpBa1zxJvw4DnyHATm9HaW2z2NGmjjRppU6DbRlo60aaANvGjHHjZkkBCEIByKE5AQB1Y6pjKmOrBI8sdWMqY4pkAeBiMTikprdz/AKxuviAg7+r/AFmQ7c7aGq7UcOx0i61Kg/ldqr2DvmN9RWXN8jAt17v2n9f4KZbWOO6iY2t27YlqdA26iQfcW/UJn9atrN3Nye2Rxq8JsORbv8BWwtGpUFXU9NHazkC7C5nsxijp5Xdy37njr5nUU9GWXXuml7nSLYi3bS+Bkv8A/WeXdlb75kvkWzuGy9ahoawGsz6mLfREjLnip0jTg6fJF91eCP262tXAU9KWNZx/BjqUfab3zHMbmVSu5eszOxNySb+zsje0mcNi8XVrEkh2ITuReCAdgsL+JMjOknfDhUTz5MvU57unrwSHTCHSiaFut2Uw9fDnE4imlUs7LTVwGQBeBOk8Cb39k5vT2Ww9DDjEYamlIh1SoqAKhDXAOkcAQbcu2Qs89/bon6bJ8v5mym5RntbC1A9Byp6x/JbuZeubPsltNTx9HUvouthVT7JI5jtBnzz0kn9h88OEx1Nr+g5FGqOoqxAB8QbGM+FUtryOl6i4rT8H0CxjLGOMZ4MHU1mow4jWVX+oNJ9+qeZvR7Ox9o00WxjTSxIhoiKYxMAIQhACEIQBYMdUxhTHVMEjyxT1NIvG1MZxbcbdk834r1f0vTVa8+F+50xz3VoKSayzNxsD8OE+bXfifE/GfTOFX0Ldt5VMJuvy5R6YrVD1lnI9wsJf/wA/M4OmV1zV8tmXrsVZaSXsYhqlkw23uZUkVKdYBUVUUaENgBYcSJp2K3YZY6kKlRDbgVdjY9vHgZke2Gz75dijRZtQKrUpty1K1wLjqIII8u+e/OWMvB514cmHktOTb18XSYfhSpWTrsNDjw6jNCzXaClicnxGIwzXHQVrdTK2kggjqInzzeWXY7MKmnE4UElcThsQAv8ASJTZkI8QpHmJXJgnyi+LqK9LK7eGqIBhNOzJrk+g91H5Hw/jif8AyKs5vYX8UVz2HDn/ABkH65zdOfxPh/HE3/7irE72ntk9fvbDj/GQ/qnmL/L+56z/AMH7GB6oExF5M5Bs/VxTDSp0nhe3Fu4ftm/JlnHO6Z5Knng22hnDVcFhtH12Io0WH8zXTBZz3C5kvhqApU1ReSgL3ntJ75HbN5IuEpKDxcKqX4nSq8lB7BJRjPJnlume1jT0mxLRpjFsY0xlzoJacgYQAhCEAIQhACLUxEUIA8DGMRzjqmFRLjvnk/Gukrqelcx5XKOuGu2tsbXFCnTdjx0Kz2HM6Re3ulYy3epl1QfwnT0Tw+mmoeTUy3vtLBUQEEMOYII7jwMzXaPduwJfBMLc+ic2I9V+XkZ5nwH4vhiPpupfa14bI6vHl9ePku1feXlaKSKzOeNlWm5J7hcADzIEyLbXaI5jizW0lFCLSpqbXCqSbm3WSxkbj8rxFD66lUS3C5B0/e5TxAifb4Vif4oezxsuXJS7aWglq3YYY1M2oAC4Xpnb1ejYG/mwHnK5gsHUr1BToI1RzyVRc+PcO+blu22POX0mqVtJr1QNVuIRb8EB6+0y2fJMy1sjBidUjHtq8obBY2rRIsAxan2FG4qR3cx5GRAm/bwNl6OPo/TRK9O5pOe/mjddj7ucy3Lt32NqtZuhpgGxLNq5dYVeJmZ/EenxxvJSRfJ019+pRZd1m2eHw9A4bFOKelmekzfQIbiVJ6iD29s9O8TP1zGmuFy8Gt6a1Kzr9Wun6Klj3m/lFZNu1oIQauuuw7fRpjyB/XLpgMhpUlAsoA5IoAUTzP6is976aW/zfC/lmycORR22Zrs5u9LEGtaoeFxx6NfE828Jp2U5PSwyjSAWtYtYC3cB1CSCgAWAAHUBynCZ2mKp92V9z/4v0LRhifY4xjbGdYxBM7HYSxjRi2MbJggIQhACEIQAhCEAIQhAFgxxTGQYsGAOMoPONnDdhiwYtTPP6r4X03U83PP3XB0nJU+54K2A1cxfwMjK2y2Hc+lQRvFRLIDFAzDPwKI4jJSX6iqVeUQeAynoBpw9NaYPPSAt/Ez0/gNdubW8WJ+Elbzuqdp+DxvdXT/cju9kiMXJR/LYnwH6zPXQy+knJbntPH/Sei8LzZj6Dp8b4n/fJG2KJiSZwmJJmpLRB0mNkwJiCZYATEEzpMQTAEkzkDCCAhCEAIQhACEIQAhCEAJ0GcgIA4DFgxoRQgDoMUDGxOwSO6oXjYipBAvVOXiLwvBIq8SWiSZwyQdJiSYGIMACYgmdM5BAQhCAEIQgBCEI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148939"/>
              </p:ext>
            </p:extLst>
          </p:nvPr>
        </p:nvGraphicFramePr>
        <p:xfrm>
          <a:off x="251520" y="764704"/>
          <a:ext cx="4824536" cy="5333913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824536"/>
              </a:tblGrid>
              <a:tr h="131779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dirty="0"/>
                        <a:t>Relatórios de Avaliação </a:t>
                      </a:r>
                      <a:r>
                        <a:rPr lang="pt-BR" sz="2000" b="1" dirty="0" smtClean="0"/>
                        <a:t>Publicados</a:t>
                      </a:r>
                      <a:endParaRPr lang="pt-BR" sz="2000" b="1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Atenção à Saúde - Média e Alta Complexidade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Concessão de Bolsa - Formação a Policiais (PRONASCI)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Concessão de Licenças de Importação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Construção de Cisternas para Armazenamento de Água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Cursos do Cozinha Brasil do SESI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Expansão da Rede Federal de Educação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Fiscalização da Concessão - Infraestrutura Rodoviária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Fundo de Des. da Educação Básica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Inclusão Digital - Recondicionamento de Computadores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Infraestrutura de Tecnologia Educação Básica (PROINFO)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INSS - Previdência Social Básica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Instalação de Unidades de Funcionamento do INSS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Operação do sistema de pesagem de veículos (PPV)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PGFN -  Dívida Ativa da União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Programa Bolsa Família - Transferência de Renda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Programa Saúde da Família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Proteção social para crianças - trabalho infantil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Reformas e Adaptações das Unidades do INSS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STN - Gestão de Haveres da União</a:t>
                      </a: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Integração de bacia do São Francisco </a:t>
                      </a:r>
                    </a:p>
                  </a:txBody>
                  <a:tcPr marL="7253" marR="7253" marT="7253" marB="0" anchor="b"/>
                </a:tc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30353"/>
              </p:ext>
            </p:extLst>
          </p:nvPr>
        </p:nvGraphicFramePr>
        <p:xfrm>
          <a:off x="5436096" y="1340768"/>
          <a:ext cx="3456384" cy="412416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456384"/>
              </a:tblGrid>
              <a:tr h="131779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dirty="0" smtClean="0"/>
                        <a:t>Próximos</a:t>
                      </a:r>
                      <a:r>
                        <a:rPr lang="pt-BR" sz="2000" b="1" baseline="0" dirty="0" smtClean="0"/>
                        <a:t> </a:t>
                      </a:r>
                      <a:r>
                        <a:rPr lang="pt-BR" sz="2000" b="1" dirty="0" smtClean="0"/>
                        <a:t>Relatórios</a:t>
                      </a:r>
                      <a:endParaRPr lang="pt-BR" sz="2000" b="1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/>
                        <a:t> </a:t>
                      </a:r>
                      <a:r>
                        <a:rPr lang="pt-BR" sz="1600" dirty="0" smtClean="0"/>
                        <a:t>Resposta aos Desastres e Reconstrução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dirty="0" smtClean="0"/>
                        <a:t>Gestão sustentável dos recursos pesqueiros</a:t>
                      </a:r>
                      <a:endParaRPr lang="pt-BR" sz="15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Apoio ao Transporte Escolar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 Serviços de Proteção Social Básica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Saneamento Integrado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 Moradia Digna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Trabalhos em andamento</a:t>
                      </a:r>
                      <a:endParaRPr lang="pt-B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Assistência Farmacêutica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SAMU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Segurança Alimentar e Nutricional 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Qualificação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Trabalhador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58237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Centro de Artes e Esportes Integrados</a:t>
                      </a:r>
                      <a:endParaRPr lang="pt-BR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Construção e ampliação de UBS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err="1" smtClean="0"/>
                        <a:t>Pronatec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  <a:tr h="174075"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dirty="0" smtClean="0"/>
                        <a:t>Mobilidade Urbana e Trânsito </a:t>
                      </a:r>
                      <a:endParaRPr lang="pt-BR" sz="1600" dirty="0"/>
                    </a:p>
                  </a:txBody>
                  <a:tcPr marL="7253" marR="7253" marT="725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33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Perspectivas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http://saladaautomacao.com.br/wp-content/uploads/2014/01/Ond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7761" y="-27384"/>
            <a:ext cx="9856305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0" y="1556792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</a:rPr>
              <a:t>Interações crescentes e sucessivas entre os órgãos de controle interno nos três níveis de governo</a:t>
            </a:r>
            <a:endParaRPr lang="pt-BR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0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587</Words>
  <Application>Microsoft Office PowerPoint</Application>
  <PresentationFormat>Apresentação na tela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Grupo de Trabalho Ações Conjuntas Avaliação da Execução de Programas de Governo</vt:lpstr>
      <vt:lpstr>Objetivo</vt:lpstr>
      <vt:lpstr>Método utilizado</vt:lpstr>
      <vt:lpstr>Etapas</vt:lpstr>
      <vt:lpstr>Órgãos envolvidos</vt:lpstr>
      <vt:lpstr>Atividades realizadas</vt:lpstr>
      <vt:lpstr>Ações conjuntas</vt:lpstr>
      <vt:lpstr>Apresentação do PowerPoint</vt:lpstr>
      <vt:lpstr>Perspectivas</vt:lpstr>
      <vt:lpstr>Visão de longo prazo</vt:lpstr>
      <vt:lpstr>Mais uma coisa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ronald</cp:lastModifiedBy>
  <cp:revision>35</cp:revision>
  <dcterms:created xsi:type="dcterms:W3CDTF">2013-08-07T20:33:48Z</dcterms:created>
  <dcterms:modified xsi:type="dcterms:W3CDTF">2014-08-22T16:16:26Z</dcterms:modified>
</cp:coreProperties>
</file>