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0" r:id="rId3"/>
    <p:sldId id="308" r:id="rId4"/>
    <p:sldId id="273" r:id="rId5"/>
    <p:sldId id="259" r:id="rId6"/>
    <p:sldId id="309" r:id="rId7"/>
    <p:sldId id="270" r:id="rId8"/>
    <p:sldId id="297" r:id="rId9"/>
    <p:sldId id="278" r:id="rId10"/>
    <p:sldId id="299" r:id="rId11"/>
    <p:sldId id="300" r:id="rId12"/>
    <p:sldId id="298" r:id="rId13"/>
    <p:sldId id="301" r:id="rId14"/>
    <p:sldId id="302" r:id="rId15"/>
    <p:sldId id="303" r:id="rId16"/>
    <p:sldId id="304" r:id="rId17"/>
    <p:sldId id="311" r:id="rId18"/>
    <p:sldId id="312" r:id="rId19"/>
    <p:sldId id="313" r:id="rId20"/>
    <p:sldId id="314" r:id="rId21"/>
    <p:sldId id="295" r:id="rId22"/>
    <p:sldId id="31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ção Padrão" id="{605AD6F0-6A50-4599-A29F-4CC23BC44D6F}">
          <p14:sldIdLst>
            <p14:sldId id="256"/>
            <p14:sldId id="269"/>
            <p14:sldId id="270"/>
            <p14:sldId id="273"/>
            <p14:sldId id="259"/>
            <p14:sldId id="274"/>
            <p14:sldId id="294"/>
            <p14:sldId id="261"/>
            <p14:sldId id="278"/>
            <p14:sldId id="279"/>
            <p14:sldId id="281"/>
            <p14:sldId id="282"/>
            <p14:sldId id="283"/>
            <p14:sldId id="284"/>
            <p14:sldId id="285"/>
            <p14:sldId id="280"/>
            <p14:sldId id="286"/>
            <p14:sldId id="287"/>
            <p14:sldId id="288"/>
            <p14:sldId id="289"/>
            <p14:sldId id="290"/>
            <p14:sldId id="291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1829" autoAdjust="0"/>
  </p:normalViewPr>
  <p:slideViewPr>
    <p:cSldViewPr>
      <p:cViewPr>
        <p:scale>
          <a:sx n="70" d="100"/>
          <a:sy n="70" d="100"/>
        </p:scale>
        <p:origin x="-116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f0901\users\lrcalixto\Conaci\Resposta%20Conaci%20-%20com%20Maranh&#22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lineChart>
        <c:grouping val="stacked"/>
        <c:ser>
          <c:idx val="0"/>
          <c:order val="0"/>
          <c:cat>
            <c:strRef>
              <c:f>'2.5'!$A$4:$A$8</c:f>
              <c:strCache>
                <c:ptCount val="5"/>
                <c:pt idx="0">
                  <c:v>Até 1963</c:v>
                </c:pt>
                <c:pt idx="1">
                  <c:v>1964 a 1988</c:v>
                </c:pt>
                <c:pt idx="2">
                  <c:v>1989 a 2001</c:v>
                </c:pt>
                <c:pt idx="3">
                  <c:v>Após 2001</c:v>
                </c:pt>
                <c:pt idx="4">
                  <c:v>Sem informação</c:v>
                </c:pt>
              </c:strCache>
            </c:strRef>
          </c:cat>
          <c:val>
            <c:numRef>
              <c:f>'2.5'!$B$4:$B$8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13</c:v>
                </c:pt>
                <c:pt idx="4">
                  <c:v>1</c:v>
                </c:pt>
              </c:numCache>
            </c:numRef>
          </c:val>
        </c:ser>
        <c:dLbls>
          <c:showVal val="1"/>
        </c:dLbls>
        <c:dropLines/>
        <c:upDownBars>
          <c:gapWidth val="150"/>
          <c:upBars/>
          <c:downBars/>
        </c:upDownBars>
        <c:marker val="1"/>
        <c:axId val="53921280"/>
        <c:axId val="53923200"/>
      </c:lineChart>
      <c:catAx>
        <c:axId val="53921280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t-BR">
                    <a:latin typeface="Times New Roman" pitchFamily="18" charset="0"/>
                    <a:cs typeface="Times New Roman" pitchFamily="18" charset="0"/>
                  </a:rPr>
                  <a:t>Período de Criação dos órgãos</a:t>
                </a:r>
                <a:r>
                  <a:rPr lang="pt-BR" baseline="0">
                    <a:latin typeface="Times New Roman" pitchFamily="18" charset="0"/>
                    <a:cs typeface="Times New Roman" pitchFamily="18" charset="0"/>
                  </a:rPr>
                  <a:t> de controle interno</a:t>
                </a:r>
                <a:endParaRPr lang="pt-BR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1174406547420674"/>
              <c:y val="0.92391725866937235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t-BR"/>
          </a:p>
        </c:txPr>
        <c:crossAx val="53923200"/>
        <c:crosses val="autoZero"/>
        <c:auto val="1"/>
        <c:lblAlgn val="ctr"/>
        <c:lblOffset val="100"/>
      </c:catAx>
      <c:valAx>
        <c:axId val="5392320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t-BR">
                    <a:latin typeface="Times New Roman" pitchFamily="18" charset="0"/>
                    <a:cs typeface="Times New Roman" pitchFamily="18" charset="0"/>
                  </a:rPr>
                  <a:t>Quantidade de órgãos criados</a:t>
                </a:r>
              </a:p>
            </c:rich>
          </c:tx>
          <c:layout/>
        </c:title>
        <c:numFmt formatCode="General" sourceLinked="1"/>
        <c:tickLblPos val="nextTo"/>
        <c:crossAx val="53921280"/>
        <c:crosses val="autoZero"/>
        <c:crossBetween val="between"/>
      </c:valAx>
    </c:plotArea>
    <c:plotVisOnly val="1"/>
    <c:dispBlanksAs val="zero"/>
  </c:chart>
  <c:spPr>
    <a:ln>
      <a:solidFill>
        <a:schemeClr val="accent1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F2365-0F87-4332-98CE-26B70F3EAFC7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30FD11A-3DAF-41C2-BCA1-9AA2E3FF4253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População pesquisada</a:t>
          </a:r>
        </a:p>
        <a:p>
          <a:r>
            <a:rPr lang="pt-BR" dirty="0" smtClean="0"/>
            <a:t>30 órgãos integrantes do CONACI</a:t>
          </a:r>
          <a:endParaRPr lang="pt-BR" dirty="0"/>
        </a:p>
      </dgm:t>
    </dgm:pt>
    <dgm:pt modelId="{C5B11088-884B-4F6C-82D8-EE3B4E92753D}" type="parTrans" cxnId="{67A9C8F7-549C-4BAB-A479-B508B3726D6D}">
      <dgm:prSet/>
      <dgm:spPr/>
      <dgm:t>
        <a:bodyPr/>
        <a:lstStyle/>
        <a:p>
          <a:endParaRPr lang="pt-BR"/>
        </a:p>
      </dgm:t>
    </dgm:pt>
    <dgm:pt modelId="{C97F2F0D-0FC3-47DF-9512-E00B72D5162A}" type="sibTrans" cxnId="{67A9C8F7-549C-4BAB-A479-B508B3726D6D}">
      <dgm:prSet/>
      <dgm:spPr/>
      <dgm:t>
        <a:bodyPr/>
        <a:lstStyle/>
        <a:p>
          <a:endParaRPr lang="pt-BR"/>
        </a:p>
      </dgm:t>
    </dgm:pt>
    <dgm:pt modelId="{C17F0D7E-893A-44A4-83B5-1C3AAF97A61A}">
      <dgm:prSet phldrT="[Texto]"/>
      <dgm:spPr/>
      <dgm:t>
        <a:bodyPr/>
        <a:lstStyle/>
        <a:p>
          <a:r>
            <a:rPr lang="pt-BR" dirty="0" smtClean="0"/>
            <a:t>25 estados</a:t>
          </a:r>
          <a:endParaRPr lang="pt-BR" dirty="0"/>
        </a:p>
      </dgm:t>
    </dgm:pt>
    <dgm:pt modelId="{7B7F3541-ABA3-46B9-91F5-AF85128B6435}" type="parTrans" cxnId="{E1FC29E9-BA5F-4E49-A36A-59C7C034C65B}">
      <dgm:prSet/>
      <dgm:spPr/>
      <dgm:t>
        <a:bodyPr/>
        <a:lstStyle/>
        <a:p>
          <a:endParaRPr lang="pt-BR"/>
        </a:p>
      </dgm:t>
    </dgm:pt>
    <dgm:pt modelId="{35C303DF-9373-4F2C-AEC0-4AB98C6EDF3F}" type="sibTrans" cxnId="{E1FC29E9-BA5F-4E49-A36A-59C7C034C65B}">
      <dgm:prSet/>
      <dgm:spPr/>
      <dgm:t>
        <a:bodyPr/>
        <a:lstStyle/>
        <a:p>
          <a:endParaRPr lang="pt-BR"/>
        </a:p>
      </dgm:t>
    </dgm:pt>
    <dgm:pt modelId="{E11AA882-6093-4B17-A96E-A3960D81CC77}">
      <dgm:prSet phldrT="[Texto]"/>
      <dgm:spPr/>
      <dgm:t>
        <a:bodyPr/>
        <a:lstStyle/>
        <a:p>
          <a:r>
            <a:rPr lang="pt-BR" dirty="0" smtClean="0"/>
            <a:t>Distrito Federal</a:t>
          </a:r>
          <a:endParaRPr lang="pt-BR" dirty="0"/>
        </a:p>
      </dgm:t>
    </dgm:pt>
    <dgm:pt modelId="{CB0E6D6F-C27D-4728-8F5A-E75A2E674870}" type="parTrans" cxnId="{2BF789E7-E91F-484D-99F7-DDEB34CA8542}">
      <dgm:prSet/>
      <dgm:spPr/>
      <dgm:t>
        <a:bodyPr/>
        <a:lstStyle/>
        <a:p>
          <a:endParaRPr lang="pt-BR"/>
        </a:p>
      </dgm:t>
    </dgm:pt>
    <dgm:pt modelId="{61767DC5-BEED-490F-9A6B-9D94BB58AAE7}" type="sibTrans" cxnId="{2BF789E7-E91F-484D-99F7-DDEB34CA8542}">
      <dgm:prSet/>
      <dgm:spPr/>
      <dgm:t>
        <a:bodyPr/>
        <a:lstStyle/>
        <a:p>
          <a:endParaRPr lang="pt-BR"/>
        </a:p>
      </dgm:t>
    </dgm:pt>
    <dgm:pt modelId="{A1585921-8741-413D-9578-51F82DD7718F}">
      <dgm:prSet phldrT="[Texto]"/>
      <dgm:spPr/>
      <dgm:t>
        <a:bodyPr/>
        <a:lstStyle/>
        <a:p>
          <a:r>
            <a:rPr lang="pt-BR" dirty="0" smtClean="0"/>
            <a:t>4 capitais</a:t>
          </a:r>
          <a:endParaRPr lang="pt-BR" dirty="0"/>
        </a:p>
      </dgm:t>
    </dgm:pt>
    <dgm:pt modelId="{84CFE9B7-F453-43AF-92DC-9F48FBD6B2BF}" type="parTrans" cxnId="{AF9B206D-2344-4A88-9546-9BE8671133A1}">
      <dgm:prSet/>
      <dgm:spPr/>
      <dgm:t>
        <a:bodyPr/>
        <a:lstStyle/>
        <a:p>
          <a:endParaRPr lang="pt-BR"/>
        </a:p>
      </dgm:t>
    </dgm:pt>
    <dgm:pt modelId="{DE633D70-5CD3-46EF-A2D8-EB3895444F78}" type="sibTrans" cxnId="{AF9B206D-2344-4A88-9546-9BE8671133A1}">
      <dgm:prSet/>
      <dgm:spPr/>
      <dgm:t>
        <a:bodyPr/>
        <a:lstStyle/>
        <a:p>
          <a:endParaRPr lang="pt-BR"/>
        </a:p>
      </dgm:t>
    </dgm:pt>
    <dgm:pt modelId="{4BEC9F7F-03EF-4780-BCC2-28AD21C9A74C}" type="pres">
      <dgm:prSet presAssocID="{8FCF2365-0F87-4332-98CE-26B70F3EAF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05E1E7-256C-4ED3-9FFF-A94074A75FC2}" type="pres">
      <dgm:prSet presAssocID="{430FD11A-3DAF-41C2-BCA1-9AA2E3FF4253}" presName="centerShape" presStyleLbl="node0" presStyleIdx="0" presStyleCnt="1"/>
      <dgm:spPr/>
      <dgm:t>
        <a:bodyPr/>
        <a:lstStyle/>
        <a:p>
          <a:endParaRPr lang="pt-BR"/>
        </a:p>
      </dgm:t>
    </dgm:pt>
    <dgm:pt modelId="{2A156A30-50DB-4CC7-80A1-BDAD3FD90C0D}" type="pres">
      <dgm:prSet presAssocID="{7B7F3541-ABA3-46B9-91F5-AF85128B6435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52B932D4-2FAB-4FD6-9C68-34BAF5A82A8A}" type="pres">
      <dgm:prSet presAssocID="{C17F0D7E-893A-44A4-83B5-1C3AAF97A6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AE0BE4-7D17-49DC-9DA3-5E276156A121}" type="pres">
      <dgm:prSet presAssocID="{CB0E6D6F-C27D-4728-8F5A-E75A2E674870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3CAAC1FD-2941-45CF-9BD8-755898B1816C}" type="pres">
      <dgm:prSet presAssocID="{E11AA882-6093-4B17-A96E-A3960D81CC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F04A55-75F9-49CA-8749-24C0D6F05E38}" type="pres">
      <dgm:prSet presAssocID="{84CFE9B7-F453-43AF-92DC-9F48FBD6B2BF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FE390C41-5BE5-428D-A036-7DF0FF46FE68}" type="pres">
      <dgm:prSet presAssocID="{A1585921-8741-413D-9578-51F82DD771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6DDF44-F940-4AC1-AD4A-07143F0A7D54}" type="presOf" srcId="{E11AA882-6093-4B17-A96E-A3960D81CC77}" destId="{3CAAC1FD-2941-45CF-9BD8-755898B1816C}" srcOrd="0" destOrd="0" presId="urn:microsoft.com/office/officeart/2005/8/layout/radial4"/>
    <dgm:cxn modelId="{AF9B206D-2344-4A88-9546-9BE8671133A1}" srcId="{430FD11A-3DAF-41C2-BCA1-9AA2E3FF4253}" destId="{A1585921-8741-413D-9578-51F82DD7718F}" srcOrd="2" destOrd="0" parTransId="{84CFE9B7-F453-43AF-92DC-9F48FBD6B2BF}" sibTransId="{DE633D70-5CD3-46EF-A2D8-EB3895444F78}"/>
    <dgm:cxn modelId="{2BF789E7-E91F-484D-99F7-DDEB34CA8542}" srcId="{430FD11A-3DAF-41C2-BCA1-9AA2E3FF4253}" destId="{E11AA882-6093-4B17-A96E-A3960D81CC77}" srcOrd="1" destOrd="0" parTransId="{CB0E6D6F-C27D-4728-8F5A-E75A2E674870}" sibTransId="{61767DC5-BEED-490F-9A6B-9D94BB58AAE7}"/>
    <dgm:cxn modelId="{E1FC29E9-BA5F-4E49-A36A-59C7C034C65B}" srcId="{430FD11A-3DAF-41C2-BCA1-9AA2E3FF4253}" destId="{C17F0D7E-893A-44A4-83B5-1C3AAF97A61A}" srcOrd="0" destOrd="0" parTransId="{7B7F3541-ABA3-46B9-91F5-AF85128B6435}" sibTransId="{35C303DF-9373-4F2C-AEC0-4AB98C6EDF3F}"/>
    <dgm:cxn modelId="{BFBB97A8-7B30-4BB7-8DEA-E447A0139E1E}" type="presOf" srcId="{7B7F3541-ABA3-46B9-91F5-AF85128B6435}" destId="{2A156A30-50DB-4CC7-80A1-BDAD3FD90C0D}" srcOrd="0" destOrd="0" presId="urn:microsoft.com/office/officeart/2005/8/layout/radial4"/>
    <dgm:cxn modelId="{6D00429F-03C6-4194-B2F8-FCD061DADE90}" type="presOf" srcId="{8FCF2365-0F87-4332-98CE-26B70F3EAFC7}" destId="{4BEC9F7F-03EF-4780-BCC2-28AD21C9A74C}" srcOrd="0" destOrd="0" presId="urn:microsoft.com/office/officeart/2005/8/layout/radial4"/>
    <dgm:cxn modelId="{61CEE4A8-B63E-462F-9885-91CC4B860977}" type="presOf" srcId="{C17F0D7E-893A-44A4-83B5-1C3AAF97A61A}" destId="{52B932D4-2FAB-4FD6-9C68-34BAF5A82A8A}" srcOrd="0" destOrd="0" presId="urn:microsoft.com/office/officeart/2005/8/layout/radial4"/>
    <dgm:cxn modelId="{738296A3-119D-4D2C-8E92-6BEC7916BEB8}" type="presOf" srcId="{84CFE9B7-F453-43AF-92DC-9F48FBD6B2BF}" destId="{9EF04A55-75F9-49CA-8749-24C0D6F05E38}" srcOrd="0" destOrd="0" presId="urn:microsoft.com/office/officeart/2005/8/layout/radial4"/>
    <dgm:cxn modelId="{EE07D895-F633-4E58-9837-B8C06B83A626}" type="presOf" srcId="{CB0E6D6F-C27D-4728-8F5A-E75A2E674870}" destId="{F0AE0BE4-7D17-49DC-9DA3-5E276156A121}" srcOrd="0" destOrd="0" presId="urn:microsoft.com/office/officeart/2005/8/layout/radial4"/>
    <dgm:cxn modelId="{FFA6DCE1-DDAF-4F40-B603-94DD3E140312}" type="presOf" srcId="{A1585921-8741-413D-9578-51F82DD7718F}" destId="{FE390C41-5BE5-428D-A036-7DF0FF46FE68}" srcOrd="0" destOrd="0" presId="urn:microsoft.com/office/officeart/2005/8/layout/radial4"/>
    <dgm:cxn modelId="{67A9C8F7-549C-4BAB-A479-B508B3726D6D}" srcId="{8FCF2365-0F87-4332-98CE-26B70F3EAFC7}" destId="{430FD11A-3DAF-41C2-BCA1-9AA2E3FF4253}" srcOrd="0" destOrd="0" parTransId="{C5B11088-884B-4F6C-82D8-EE3B4E92753D}" sibTransId="{C97F2F0D-0FC3-47DF-9512-E00B72D5162A}"/>
    <dgm:cxn modelId="{91E7683E-3D21-4F4B-A18C-645BE715234E}" type="presOf" srcId="{430FD11A-3DAF-41C2-BCA1-9AA2E3FF4253}" destId="{1105E1E7-256C-4ED3-9FFF-A94074A75FC2}" srcOrd="0" destOrd="0" presId="urn:microsoft.com/office/officeart/2005/8/layout/radial4"/>
    <dgm:cxn modelId="{22F70CB1-6338-43C9-8219-A5E7186B3D9B}" type="presParOf" srcId="{4BEC9F7F-03EF-4780-BCC2-28AD21C9A74C}" destId="{1105E1E7-256C-4ED3-9FFF-A94074A75FC2}" srcOrd="0" destOrd="0" presId="urn:microsoft.com/office/officeart/2005/8/layout/radial4"/>
    <dgm:cxn modelId="{6ADC4940-2E1D-4694-807B-2A79FF8BB71C}" type="presParOf" srcId="{4BEC9F7F-03EF-4780-BCC2-28AD21C9A74C}" destId="{2A156A30-50DB-4CC7-80A1-BDAD3FD90C0D}" srcOrd="1" destOrd="0" presId="urn:microsoft.com/office/officeart/2005/8/layout/radial4"/>
    <dgm:cxn modelId="{B365F471-517D-4B40-963A-95D37CC120DE}" type="presParOf" srcId="{4BEC9F7F-03EF-4780-BCC2-28AD21C9A74C}" destId="{52B932D4-2FAB-4FD6-9C68-34BAF5A82A8A}" srcOrd="2" destOrd="0" presId="urn:microsoft.com/office/officeart/2005/8/layout/radial4"/>
    <dgm:cxn modelId="{A42D3FE6-65F1-46DF-ADEF-D8324312D475}" type="presParOf" srcId="{4BEC9F7F-03EF-4780-BCC2-28AD21C9A74C}" destId="{F0AE0BE4-7D17-49DC-9DA3-5E276156A121}" srcOrd="3" destOrd="0" presId="urn:microsoft.com/office/officeart/2005/8/layout/radial4"/>
    <dgm:cxn modelId="{01D6F953-2779-4A79-97C2-02946847B973}" type="presParOf" srcId="{4BEC9F7F-03EF-4780-BCC2-28AD21C9A74C}" destId="{3CAAC1FD-2941-45CF-9BD8-755898B1816C}" srcOrd="4" destOrd="0" presId="urn:microsoft.com/office/officeart/2005/8/layout/radial4"/>
    <dgm:cxn modelId="{1BBD0359-B095-41BE-B0A7-0E28DE0BFFED}" type="presParOf" srcId="{4BEC9F7F-03EF-4780-BCC2-28AD21C9A74C}" destId="{9EF04A55-75F9-49CA-8749-24C0D6F05E38}" srcOrd="5" destOrd="0" presId="urn:microsoft.com/office/officeart/2005/8/layout/radial4"/>
    <dgm:cxn modelId="{A6DACD2D-15F9-4CAF-9D5D-16FCC083A324}" type="presParOf" srcId="{4BEC9F7F-03EF-4780-BCC2-28AD21C9A74C}" destId="{FE390C41-5BE5-428D-A036-7DF0FF46FE6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F2365-0F87-4332-98CE-26B70F3EAFC7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30FD11A-3DAF-41C2-BCA1-9AA2E3FF4253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População pesquisada</a:t>
          </a:r>
        </a:p>
        <a:p>
          <a:r>
            <a:rPr lang="pt-BR" dirty="0" smtClean="0"/>
            <a:t>30 órgãos integrantes do CONACI</a:t>
          </a:r>
          <a:endParaRPr lang="pt-BR" dirty="0"/>
        </a:p>
      </dgm:t>
    </dgm:pt>
    <dgm:pt modelId="{C5B11088-884B-4F6C-82D8-EE3B4E92753D}" type="parTrans" cxnId="{67A9C8F7-549C-4BAB-A479-B508B3726D6D}">
      <dgm:prSet/>
      <dgm:spPr/>
      <dgm:t>
        <a:bodyPr/>
        <a:lstStyle/>
        <a:p>
          <a:endParaRPr lang="pt-BR"/>
        </a:p>
      </dgm:t>
    </dgm:pt>
    <dgm:pt modelId="{C97F2F0D-0FC3-47DF-9512-E00B72D5162A}" type="sibTrans" cxnId="{67A9C8F7-549C-4BAB-A479-B508B3726D6D}">
      <dgm:prSet/>
      <dgm:spPr/>
      <dgm:t>
        <a:bodyPr/>
        <a:lstStyle/>
        <a:p>
          <a:endParaRPr lang="pt-BR"/>
        </a:p>
      </dgm:t>
    </dgm:pt>
    <dgm:pt modelId="{C17F0D7E-893A-44A4-83B5-1C3AAF97A61A}">
      <dgm:prSet phldrT="[Texto]"/>
      <dgm:spPr/>
      <dgm:t>
        <a:bodyPr/>
        <a:lstStyle/>
        <a:p>
          <a:r>
            <a:rPr lang="pt-BR" dirty="0" smtClean="0">
              <a:solidFill>
                <a:srgbClr val="FF0000"/>
              </a:solidFill>
            </a:rPr>
            <a:t>23 estados</a:t>
          </a:r>
        </a:p>
        <a:p>
          <a:r>
            <a:rPr lang="pt-BR" dirty="0" smtClean="0">
              <a:solidFill>
                <a:srgbClr val="FF0000"/>
              </a:solidFill>
            </a:rPr>
            <a:t>(RN e PB não responderam)</a:t>
          </a:r>
          <a:endParaRPr lang="pt-BR" dirty="0">
            <a:solidFill>
              <a:srgbClr val="FF0000"/>
            </a:solidFill>
          </a:endParaRPr>
        </a:p>
      </dgm:t>
    </dgm:pt>
    <dgm:pt modelId="{7B7F3541-ABA3-46B9-91F5-AF85128B6435}" type="parTrans" cxnId="{E1FC29E9-BA5F-4E49-A36A-59C7C034C65B}">
      <dgm:prSet/>
      <dgm:spPr/>
      <dgm:t>
        <a:bodyPr/>
        <a:lstStyle/>
        <a:p>
          <a:endParaRPr lang="pt-BR"/>
        </a:p>
      </dgm:t>
    </dgm:pt>
    <dgm:pt modelId="{35C303DF-9373-4F2C-AEC0-4AB98C6EDF3F}" type="sibTrans" cxnId="{E1FC29E9-BA5F-4E49-A36A-59C7C034C65B}">
      <dgm:prSet/>
      <dgm:spPr/>
      <dgm:t>
        <a:bodyPr/>
        <a:lstStyle/>
        <a:p>
          <a:endParaRPr lang="pt-BR"/>
        </a:p>
      </dgm:t>
    </dgm:pt>
    <dgm:pt modelId="{E11AA882-6093-4B17-A96E-A3960D81CC77}">
      <dgm:prSet phldrT="[Texto]"/>
      <dgm:spPr/>
      <dgm:t>
        <a:bodyPr/>
        <a:lstStyle/>
        <a:p>
          <a:r>
            <a:rPr lang="pt-BR" dirty="0" smtClean="0"/>
            <a:t>Distrito Federal</a:t>
          </a:r>
          <a:endParaRPr lang="pt-BR" dirty="0"/>
        </a:p>
      </dgm:t>
    </dgm:pt>
    <dgm:pt modelId="{CB0E6D6F-C27D-4728-8F5A-E75A2E674870}" type="parTrans" cxnId="{2BF789E7-E91F-484D-99F7-DDEB34CA8542}">
      <dgm:prSet/>
      <dgm:spPr/>
      <dgm:t>
        <a:bodyPr/>
        <a:lstStyle/>
        <a:p>
          <a:endParaRPr lang="pt-BR"/>
        </a:p>
      </dgm:t>
    </dgm:pt>
    <dgm:pt modelId="{61767DC5-BEED-490F-9A6B-9D94BB58AAE7}" type="sibTrans" cxnId="{2BF789E7-E91F-484D-99F7-DDEB34CA8542}">
      <dgm:prSet/>
      <dgm:spPr/>
      <dgm:t>
        <a:bodyPr/>
        <a:lstStyle/>
        <a:p>
          <a:endParaRPr lang="pt-BR"/>
        </a:p>
      </dgm:t>
    </dgm:pt>
    <dgm:pt modelId="{A1585921-8741-413D-9578-51F82DD7718F}">
      <dgm:prSet phldrT="[Texto]"/>
      <dgm:spPr/>
      <dgm:t>
        <a:bodyPr/>
        <a:lstStyle/>
        <a:p>
          <a:r>
            <a:rPr lang="pt-BR" dirty="0" smtClean="0"/>
            <a:t>4 capitais</a:t>
          </a:r>
          <a:endParaRPr lang="pt-BR" dirty="0"/>
        </a:p>
      </dgm:t>
    </dgm:pt>
    <dgm:pt modelId="{84CFE9B7-F453-43AF-92DC-9F48FBD6B2BF}" type="parTrans" cxnId="{AF9B206D-2344-4A88-9546-9BE8671133A1}">
      <dgm:prSet/>
      <dgm:spPr/>
      <dgm:t>
        <a:bodyPr/>
        <a:lstStyle/>
        <a:p>
          <a:endParaRPr lang="pt-BR"/>
        </a:p>
      </dgm:t>
    </dgm:pt>
    <dgm:pt modelId="{DE633D70-5CD3-46EF-A2D8-EB3895444F78}" type="sibTrans" cxnId="{AF9B206D-2344-4A88-9546-9BE8671133A1}">
      <dgm:prSet/>
      <dgm:spPr/>
      <dgm:t>
        <a:bodyPr/>
        <a:lstStyle/>
        <a:p>
          <a:endParaRPr lang="pt-BR"/>
        </a:p>
      </dgm:t>
    </dgm:pt>
    <dgm:pt modelId="{4BEC9F7F-03EF-4780-BCC2-28AD21C9A74C}" type="pres">
      <dgm:prSet presAssocID="{8FCF2365-0F87-4332-98CE-26B70F3EAF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05E1E7-256C-4ED3-9FFF-A94074A75FC2}" type="pres">
      <dgm:prSet presAssocID="{430FD11A-3DAF-41C2-BCA1-9AA2E3FF4253}" presName="centerShape" presStyleLbl="node0" presStyleIdx="0" presStyleCnt="1"/>
      <dgm:spPr/>
      <dgm:t>
        <a:bodyPr/>
        <a:lstStyle/>
        <a:p>
          <a:endParaRPr lang="pt-BR"/>
        </a:p>
      </dgm:t>
    </dgm:pt>
    <dgm:pt modelId="{2A156A30-50DB-4CC7-80A1-BDAD3FD90C0D}" type="pres">
      <dgm:prSet presAssocID="{7B7F3541-ABA3-46B9-91F5-AF85128B6435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52B932D4-2FAB-4FD6-9C68-34BAF5A82A8A}" type="pres">
      <dgm:prSet presAssocID="{C17F0D7E-893A-44A4-83B5-1C3AAF97A6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AE0BE4-7D17-49DC-9DA3-5E276156A121}" type="pres">
      <dgm:prSet presAssocID="{CB0E6D6F-C27D-4728-8F5A-E75A2E674870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3CAAC1FD-2941-45CF-9BD8-755898B1816C}" type="pres">
      <dgm:prSet presAssocID="{E11AA882-6093-4B17-A96E-A3960D81CC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F04A55-75F9-49CA-8749-24C0D6F05E38}" type="pres">
      <dgm:prSet presAssocID="{84CFE9B7-F453-43AF-92DC-9F48FBD6B2BF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FE390C41-5BE5-428D-A036-7DF0FF46FE68}" type="pres">
      <dgm:prSet presAssocID="{A1585921-8741-413D-9578-51F82DD771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9B206D-2344-4A88-9546-9BE8671133A1}" srcId="{430FD11A-3DAF-41C2-BCA1-9AA2E3FF4253}" destId="{A1585921-8741-413D-9578-51F82DD7718F}" srcOrd="2" destOrd="0" parTransId="{84CFE9B7-F453-43AF-92DC-9F48FBD6B2BF}" sibTransId="{DE633D70-5CD3-46EF-A2D8-EB3895444F78}"/>
    <dgm:cxn modelId="{00032E86-DAB0-461D-BEAC-3C801868D948}" type="presOf" srcId="{E11AA882-6093-4B17-A96E-A3960D81CC77}" destId="{3CAAC1FD-2941-45CF-9BD8-755898B1816C}" srcOrd="0" destOrd="0" presId="urn:microsoft.com/office/officeart/2005/8/layout/radial4"/>
    <dgm:cxn modelId="{2BF789E7-E91F-484D-99F7-DDEB34CA8542}" srcId="{430FD11A-3DAF-41C2-BCA1-9AA2E3FF4253}" destId="{E11AA882-6093-4B17-A96E-A3960D81CC77}" srcOrd="1" destOrd="0" parTransId="{CB0E6D6F-C27D-4728-8F5A-E75A2E674870}" sibTransId="{61767DC5-BEED-490F-9A6B-9D94BB58AAE7}"/>
    <dgm:cxn modelId="{E1FC29E9-BA5F-4E49-A36A-59C7C034C65B}" srcId="{430FD11A-3DAF-41C2-BCA1-9AA2E3FF4253}" destId="{C17F0D7E-893A-44A4-83B5-1C3AAF97A61A}" srcOrd="0" destOrd="0" parTransId="{7B7F3541-ABA3-46B9-91F5-AF85128B6435}" sibTransId="{35C303DF-9373-4F2C-AEC0-4AB98C6EDF3F}"/>
    <dgm:cxn modelId="{604DD0AA-C052-43E3-B26F-487DBE622DAD}" type="presOf" srcId="{C17F0D7E-893A-44A4-83B5-1C3AAF97A61A}" destId="{52B932D4-2FAB-4FD6-9C68-34BAF5A82A8A}" srcOrd="0" destOrd="0" presId="urn:microsoft.com/office/officeart/2005/8/layout/radial4"/>
    <dgm:cxn modelId="{CB85ADAD-8FCC-4A3B-8D51-385CBB00BE52}" type="presOf" srcId="{7B7F3541-ABA3-46B9-91F5-AF85128B6435}" destId="{2A156A30-50DB-4CC7-80A1-BDAD3FD90C0D}" srcOrd="0" destOrd="0" presId="urn:microsoft.com/office/officeart/2005/8/layout/radial4"/>
    <dgm:cxn modelId="{0C91BC04-3996-42E8-AD69-9B1001567FA7}" type="presOf" srcId="{84CFE9B7-F453-43AF-92DC-9F48FBD6B2BF}" destId="{9EF04A55-75F9-49CA-8749-24C0D6F05E38}" srcOrd="0" destOrd="0" presId="urn:microsoft.com/office/officeart/2005/8/layout/radial4"/>
    <dgm:cxn modelId="{8B2C2B27-BAA3-4A61-9642-B761472529FE}" type="presOf" srcId="{430FD11A-3DAF-41C2-BCA1-9AA2E3FF4253}" destId="{1105E1E7-256C-4ED3-9FFF-A94074A75FC2}" srcOrd="0" destOrd="0" presId="urn:microsoft.com/office/officeart/2005/8/layout/radial4"/>
    <dgm:cxn modelId="{67A9C8F7-549C-4BAB-A479-B508B3726D6D}" srcId="{8FCF2365-0F87-4332-98CE-26B70F3EAFC7}" destId="{430FD11A-3DAF-41C2-BCA1-9AA2E3FF4253}" srcOrd="0" destOrd="0" parTransId="{C5B11088-884B-4F6C-82D8-EE3B4E92753D}" sibTransId="{C97F2F0D-0FC3-47DF-9512-E00B72D5162A}"/>
    <dgm:cxn modelId="{659C160A-A531-411E-93D2-72E0BD8515BF}" type="presOf" srcId="{8FCF2365-0F87-4332-98CE-26B70F3EAFC7}" destId="{4BEC9F7F-03EF-4780-BCC2-28AD21C9A74C}" srcOrd="0" destOrd="0" presId="urn:microsoft.com/office/officeart/2005/8/layout/radial4"/>
    <dgm:cxn modelId="{5B79BD8D-2989-409A-8804-5FA2BEC60CB0}" type="presOf" srcId="{CB0E6D6F-C27D-4728-8F5A-E75A2E674870}" destId="{F0AE0BE4-7D17-49DC-9DA3-5E276156A121}" srcOrd="0" destOrd="0" presId="urn:microsoft.com/office/officeart/2005/8/layout/radial4"/>
    <dgm:cxn modelId="{D7E589FF-E003-4AA0-B2B4-2BDD3938651F}" type="presOf" srcId="{A1585921-8741-413D-9578-51F82DD7718F}" destId="{FE390C41-5BE5-428D-A036-7DF0FF46FE68}" srcOrd="0" destOrd="0" presId="urn:microsoft.com/office/officeart/2005/8/layout/radial4"/>
    <dgm:cxn modelId="{08D036A0-F2AE-414C-A66D-13B141D9D069}" type="presParOf" srcId="{4BEC9F7F-03EF-4780-BCC2-28AD21C9A74C}" destId="{1105E1E7-256C-4ED3-9FFF-A94074A75FC2}" srcOrd="0" destOrd="0" presId="urn:microsoft.com/office/officeart/2005/8/layout/radial4"/>
    <dgm:cxn modelId="{C9797DF8-8905-4B4B-8E0A-0C0858533DC6}" type="presParOf" srcId="{4BEC9F7F-03EF-4780-BCC2-28AD21C9A74C}" destId="{2A156A30-50DB-4CC7-80A1-BDAD3FD90C0D}" srcOrd="1" destOrd="0" presId="urn:microsoft.com/office/officeart/2005/8/layout/radial4"/>
    <dgm:cxn modelId="{D455C4E4-051A-48FE-AB35-CA49F7D85842}" type="presParOf" srcId="{4BEC9F7F-03EF-4780-BCC2-28AD21C9A74C}" destId="{52B932D4-2FAB-4FD6-9C68-34BAF5A82A8A}" srcOrd="2" destOrd="0" presId="urn:microsoft.com/office/officeart/2005/8/layout/radial4"/>
    <dgm:cxn modelId="{6F9DB460-C0E8-474E-B137-07D8C31662DC}" type="presParOf" srcId="{4BEC9F7F-03EF-4780-BCC2-28AD21C9A74C}" destId="{F0AE0BE4-7D17-49DC-9DA3-5E276156A121}" srcOrd="3" destOrd="0" presId="urn:microsoft.com/office/officeart/2005/8/layout/radial4"/>
    <dgm:cxn modelId="{4769BA55-E5F7-42F0-9322-5D90D8F89F29}" type="presParOf" srcId="{4BEC9F7F-03EF-4780-BCC2-28AD21C9A74C}" destId="{3CAAC1FD-2941-45CF-9BD8-755898B1816C}" srcOrd="4" destOrd="0" presId="urn:microsoft.com/office/officeart/2005/8/layout/radial4"/>
    <dgm:cxn modelId="{E2876B0A-596F-4053-9F6D-A5F0B9E7D08B}" type="presParOf" srcId="{4BEC9F7F-03EF-4780-BCC2-28AD21C9A74C}" destId="{9EF04A55-75F9-49CA-8749-24C0D6F05E38}" srcOrd="5" destOrd="0" presId="urn:microsoft.com/office/officeart/2005/8/layout/radial4"/>
    <dgm:cxn modelId="{84C89E32-18A8-4C62-9382-88CCC88176B4}" type="presParOf" srcId="{4BEC9F7F-03EF-4780-BCC2-28AD21C9A74C}" destId="{FE390C41-5BE5-428D-A036-7DF0FF46FE6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418E2-A4DF-49CC-9A27-5676927FA19F}" type="doc">
      <dgm:prSet loTypeId="urn:microsoft.com/office/officeart/2005/8/layout/cycle4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6F8D5C-22B3-4E38-BFA9-269D081FB498}">
      <dgm:prSet phldrT="[Texto]" custT="1"/>
      <dgm:spPr/>
      <dgm:t>
        <a:bodyPr/>
        <a:lstStyle/>
        <a:p>
          <a:r>
            <a:rPr lang="pt-BR" sz="1800" dirty="0" smtClean="0"/>
            <a:t>Auditoria Governamental</a:t>
          </a:r>
          <a:endParaRPr lang="pt-BR" sz="1800" dirty="0"/>
        </a:p>
      </dgm:t>
    </dgm:pt>
    <dgm:pt modelId="{39B61A72-6BAB-4460-8A21-4940928E26EE}" type="parTrans" cxnId="{572FB87D-FCE7-4B4A-A4F1-EAA1F39CDC7B}">
      <dgm:prSet/>
      <dgm:spPr/>
      <dgm:t>
        <a:bodyPr/>
        <a:lstStyle/>
        <a:p>
          <a:endParaRPr lang="pt-BR"/>
        </a:p>
      </dgm:t>
    </dgm:pt>
    <dgm:pt modelId="{AB661635-E8B7-4EB7-A3D9-55A8307A8166}" type="sibTrans" cxnId="{572FB87D-FCE7-4B4A-A4F1-EAA1F39CDC7B}">
      <dgm:prSet/>
      <dgm:spPr/>
      <dgm:t>
        <a:bodyPr/>
        <a:lstStyle/>
        <a:p>
          <a:endParaRPr lang="pt-BR"/>
        </a:p>
      </dgm:t>
    </dgm:pt>
    <dgm:pt modelId="{9FBA8560-FF67-4564-97C9-AAEBB959A06A}">
      <dgm:prSet phldrT="[Texto]" custT="1"/>
      <dgm:spPr/>
      <dgm:t>
        <a:bodyPr/>
        <a:lstStyle/>
        <a:p>
          <a:r>
            <a:rPr lang="pt-BR" sz="1800" dirty="0" smtClean="0"/>
            <a:t>Controladoria</a:t>
          </a:r>
          <a:endParaRPr lang="pt-BR" sz="1800" dirty="0"/>
        </a:p>
      </dgm:t>
    </dgm:pt>
    <dgm:pt modelId="{CB7F1870-D0FA-4CBC-9E4A-A559DBA529ED}" type="parTrans" cxnId="{4D5B7A34-04A6-491B-951F-7A88ED266CA2}">
      <dgm:prSet/>
      <dgm:spPr/>
      <dgm:t>
        <a:bodyPr/>
        <a:lstStyle/>
        <a:p>
          <a:endParaRPr lang="pt-BR"/>
        </a:p>
      </dgm:t>
    </dgm:pt>
    <dgm:pt modelId="{14F86065-9135-4E17-AE70-64865F2C1CC2}" type="sibTrans" cxnId="{4D5B7A34-04A6-491B-951F-7A88ED266CA2}">
      <dgm:prSet/>
      <dgm:spPr/>
      <dgm:t>
        <a:bodyPr/>
        <a:lstStyle/>
        <a:p>
          <a:endParaRPr lang="pt-BR"/>
        </a:p>
      </dgm:t>
    </dgm:pt>
    <dgm:pt modelId="{7B5CF391-3F50-49B7-AFA9-9A31261F8660}">
      <dgm:prSet phldrT="[Texto]" custT="1"/>
      <dgm:spPr/>
      <dgm:t>
        <a:bodyPr/>
        <a:lstStyle/>
        <a:p>
          <a:r>
            <a:rPr lang="pt-BR" sz="1800" dirty="0" smtClean="0"/>
            <a:t>Correição</a:t>
          </a:r>
          <a:endParaRPr lang="pt-BR" sz="1800" dirty="0"/>
        </a:p>
      </dgm:t>
    </dgm:pt>
    <dgm:pt modelId="{4189DB9D-2AD0-4057-AA18-68C154FE21A4}" type="parTrans" cxnId="{45B7A873-D983-4A36-8D0F-2781C7EBD9D6}">
      <dgm:prSet/>
      <dgm:spPr/>
      <dgm:t>
        <a:bodyPr/>
        <a:lstStyle/>
        <a:p>
          <a:endParaRPr lang="pt-BR"/>
        </a:p>
      </dgm:t>
    </dgm:pt>
    <dgm:pt modelId="{41EFCCFD-53C8-44C6-8AC9-2BAED6A019DE}" type="sibTrans" cxnId="{45B7A873-D983-4A36-8D0F-2781C7EBD9D6}">
      <dgm:prSet/>
      <dgm:spPr/>
      <dgm:t>
        <a:bodyPr/>
        <a:lstStyle/>
        <a:p>
          <a:endParaRPr lang="pt-BR"/>
        </a:p>
      </dgm:t>
    </dgm:pt>
    <dgm:pt modelId="{DE96FAD5-F05A-4DD3-8CFD-7AB2C93C8AF0}">
      <dgm:prSet phldrT="[Texto]" custT="1"/>
      <dgm:spPr/>
      <dgm:t>
        <a:bodyPr/>
        <a:lstStyle/>
        <a:p>
          <a:r>
            <a:rPr lang="pt-BR" sz="1800" dirty="0" smtClean="0"/>
            <a:t>Ouvidoria</a:t>
          </a:r>
          <a:endParaRPr lang="pt-BR" sz="1800" dirty="0"/>
        </a:p>
      </dgm:t>
    </dgm:pt>
    <dgm:pt modelId="{0CA10156-6510-432E-92E8-2B5DB397411A}" type="parTrans" cxnId="{337FDEAC-1F1B-4263-A2C4-0826E1B9EE92}">
      <dgm:prSet/>
      <dgm:spPr/>
      <dgm:t>
        <a:bodyPr/>
        <a:lstStyle/>
        <a:p>
          <a:endParaRPr lang="pt-BR"/>
        </a:p>
      </dgm:t>
    </dgm:pt>
    <dgm:pt modelId="{5800DB3A-72F5-4D0F-A1C9-B7171F15A3F6}" type="sibTrans" cxnId="{337FDEAC-1F1B-4263-A2C4-0826E1B9EE92}">
      <dgm:prSet/>
      <dgm:spPr/>
      <dgm:t>
        <a:bodyPr/>
        <a:lstStyle/>
        <a:p>
          <a:endParaRPr lang="pt-BR"/>
        </a:p>
      </dgm:t>
    </dgm:pt>
    <dgm:pt modelId="{9F8BB931-9CD1-49FF-B55A-4B0E1A1279C6}" type="pres">
      <dgm:prSet presAssocID="{A77418E2-A4DF-49CC-9A27-5676927FA19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E0CDD2A-81B7-4E32-8679-87BFF18B8824}" type="pres">
      <dgm:prSet presAssocID="{A77418E2-A4DF-49CC-9A27-5676927FA19F}" presName="children" presStyleCnt="0"/>
      <dgm:spPr/>
    </dgm:pt>
    <dgm:pt modelId="{5022C75C-C88E-4070-9711-789BB2CFF6AE}" type="pres">
      <dgm:prSet presAssocID="{A77418E2-A4DF-49CC-9A27-5676927FA19F}" presName="childPlaceholder" presStyleCnt="0"/>
      <dgm:spPr/>
    </dgm:pt>
    <dgm:pt modelId="{5C277069-4864-44A9-BBA9-B08D8128BD42}" type="pres">
      <dgm:prSet presAssocID="{A77418E2-A4DF-49CC-9A27-5676927FA19F}" presName="circle" presStyleCnt="0"/>
      <dgm:spPr/>
    </dgm:pt>
    <dgm:pt modelId="{D02762C7-7913-42FE-81B5-69DDC5A1482D}" type="pres">
      <dgm:prSet presAssocID="{A77418E2-A4DF-49CC-9A27-5676927FA19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1A6341-0357-46F7-B605-A162D2BEB328}" type="pres">
      <dgm:prSet presAssocID="{A77418E2-A4DF-49CC-9A27-5676927FA19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9D0EC7-210C-4111-80DD-959B66E68AA9}" type="pres">
      <dgm:prSet presAssocID="{A77418E2-A4DF-49CC-9A27-5676927FA19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3EB320-84B3-4589-8BD2-470F865657C9}" type="pres">
      <dgm:prSet presAssocID="{A77418E2-A4DF-49CC-9A27-5676927FA19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471CE3-6CF7-4469-A141-86F6DA2A51A4}" type="pres">
      <dgm:prSet presAssocID="{A77418E2-A4DF-49CC-9A27-5676927FA19F}" presName="quadrantPlaceholder" presStyleCnt="0"/>
      <dgm:spPr/>
    </dgm:pt>
    <dgm:pt modelId="{3B7121F6-087C-4EEA-975F-1B094FEC6EC9}" type="pres">
      <dgm:prSet presAssocID="{A77418E2-A4DF-49CC-9A27-5676927FA19F}" presName="center1" presStyleLbl="fgShp" presStyleIdx="0" presStyleCnt="2"/>
      <dgm:spPr/>
    </dgm:pt>
    <dgm:pt modelId="{ABC697E8-0EC9-4946-A13E-28CE345C5B4D}" type="pres">
      <dgm:prSet presAssocID="{A77418E2-A4DF-49CC-9A27-5676927FA19F}" presName="center2" presStyleLbl="fgShp" presStyleIdx="1" presStyleCnt="2"/>
      <dgm:spPr/>
    </dgm:pt>
  </dgm:ptLst>
  <dgm:cxnLst>
    <dgm:cxn modelId="{337FDEAC-1F1B-4263-A2C4-0826E1B9EE92}" srcId="{A77418E2-A4DF-49CC-9A27-5676927FA19F}" destId="{DE96FAD5-F05A-4DD3-8CFD-7AB2C93C8AF0}" srcOrd="3" destOrd="0" parTransId="{0CA10156-6510-432E-92E8-2B5DB397411A}" sibTransId="{5800DB3A-72F5-4D0F-A1C9-B7171F15A3F6}"/>
    <dgm:cxn modelId="{D5060899-0C3B-4517-8CED-2B55185154E8}" type="presOf" srcId="{DE96FAD5-F05A-4DD3-8CFD-7AB2C93C8AF0}" destId="{EA3EB320-84B3-4589-8BD2-470F865657C9}" srcOrd="0" destOrd="0" presId="urn:microsoft.com/office/officeart/2005/8/layout/cycle4"/>
    <dgm:cxn modelId="{4D5B7A34-04A6-491B-951F-7A88ED266CA2}" srcId="{A77418E2-A4DF-49CC-9A27-5676927FA19F}" destId="{9FBA8560-FF67-4564-97C9-AAEBB959A06A}" srcOrd="1" destOrd="0" parTransId="{CB7F1870-D0FA-4CBC-9E4A-A559DBA529ED}" sibTransId="{14F86065-9135-4E17-AE70-64865F2C1CC2}"/>
    <dgm:cxn modelId="{2A1D71FB-A618-48E9-B134-F5E6A832EA9D}" type="presOf" srcId="{EF6F8D5C-22B3-4E38-BFA9-269D081FB498}" destId="{D02762C7-7913-42FE-81B5-69DDC5A1482D}" srcOrd="0" destOrd="0" presId="urn:microsoft.com/office/officeart/2005/8/layout/cycle4"/>
    <dgm:cxn modelId="{76783378-F5BA-4545-AD4E-7C3E696D09C2}" type="presOf" srcId="{A77418E2-A4DF-49CC-9A27-5676927FA19F}" destId="{9F8BB931-9CD1-49FF-B55A-4B0E1A1279C6}" srcOrd="0" destOrd="0" presId="urn:microsoft.com/office/officeart/2005/8/layout/cycle4"/>
    <dgm:cxn modelId="{09532E7A-E00C-45F2-8E69-53FB9E401625}" type="presOf" srcId="{7B5CF391-3F50-49B7-AFA9-9A31261F8660}" destId="{D69D0EC7-210C-4111-80DD-959B66E68AA9}" srcOrd="0" destOrd="0" presId="urn:microsoft.com/office/officeart/2005/8/layout/cycle4"/>
    <dgm:cxn modelId="{45B7A873-D983-4A36-8D0F-2781C7EBD9D6}" srcId="{A77418E2-A4DF-49CC-9A27-5676927FA19F}" destId="{7B5CF391-3F50-49B7-AFA9-9A31261F8660}" srcOrd="2" destOrd="0" parTransId="{4189DB9D-2AD0-4057-AA18-68C154FE21A4}" sibTransId="{41EFCCFD-53C8-44C6-8AC9-2BAED6A019DE}"/>
    <dgm:cxn modelId="{F17AC018-8913-4F36-AFF4-D11F5D63F3D6}" type="presOf" srcId="{9FBA8560-FF67-4564-97C9-AAEBB959A06A}" destId="{431A6341-0357-46F7-B605-A162D2BEB328}" srcOrd="0" destOrd="0" presId="urn:microsoft.com/office/officeart/2005/8/layout/cycle4"/>
    <dgm:cxn modelId="{572FB87D-FCE7-4B4A-A4F1-EAA1F39CDC7B}" srcId="{A77418E2-A4DF-49CC-9A27-5676927FA19F}" destId="{EF6F8D5C-22B3-4E38-BFA9-269D081FB498}" srcOrd="0" destOrd="0" parTransId="{39B61A72-6BAB-4460-8A21-4940928E26EE}" sibTransId="{AB661635-E8B7-4EB7-A3D9-55A8307A8166}"/>
    <dgm:cxn modelId="{9187123A-B6CB-41E7-9A19-AD4CC602F8EC}" type="presParOf" srcId="{9F8BB931-9CD1-49FF-B55A-4B0E1A1279C6}" destId="{1E0CDD2A-81B7-4E32-8679-87BFF18B8824}" srcOrd="0" destOrd="0" presId="urn:microsoft.com/office/officeart/2005/8/layout/cycle4"/>
    <dgm:cxn modelId="{A0553EA8-D45B-45DF-8F23-7D80DFC40E5D}" type="presParOf" srcId="{1E0CDD2A-81B7-4E32-8679-87BFF18B8824}" destId="{5022C75C-C88E-4070-9711-789BB2CFF6AE}" srcOrd="0" destOrd="0" presId="urn:microsoft.com/office/officeart/2005/8/layout/cycle4"/>
    <dgm:cxn modelId="{A80D5E58-2093-4865-AB79-354D0F23E605}" type="presParOf" srcId="{9F8BB931-9CD1-49FF-B55A-4B0E1A1279C6}" destId="{5C277069-4864-44A9-BBA9-B08D8128BD42}" srcOrd="1" destOrd="0" presId="urn:microsoft.com/office/officeart/2005/8/layout/cycle4"/>
    <dgm:cxn modelId="{0D4F714B-A179-4374-A4B5-2509C31AA966}" type="presParOf" srcId="{5C277069-4864-44A9-BBA9-B08D8128BD42}" destId="{D02762C7-7913-42FE-81B5-69DDC5A1482D}" srcOrd="0" destOrd="0" presId="urn:microsoft.com/office/officeart/2005/8/layout/cycle4"/>
    <dgm:cxn modelId="{2627344F-682F-4578-9F6D-D56E8FAE5B40}" type="presParOf" srcId="{5C277069-4864-44A9-BBA9-B08D8128BD42}" destId="{431A6341-0357-46F7-B605-A162D2BEB328}" srcOrd="1" destOrd="0" presId="urn:microsoft.com/office/officeart/2005/8/layout/cycle4"/>
    <dgm:cxn modelId="{596B3A84-DC74-454C-BA1A-E8A0C8F921FA}" type="presParOf" srcId="{5C277069-4864-44A9-BBA9-B08D8128BD42}" destId="{D69D0EC7-210C-4111-80DD-959B66E68AA9}" srcOrd="2" destOrd="0" presId="urn:microsoft.com/office/officeart/2005/8/layout/cycle4"/>
    <dgm:cxn modelId="{60ADED6B-7193-41F0-9415-A757C76F8D8B}" type="presParOf" srcId="{5C277069-4864-44A9-BBA9-B08D8128BD42}" destId="{EA3EB320-84B3-4589-8BD2-470F865657C9}" srcOrd="3" destOrd="0" presId="urn:microsoft.com/office/officeart/2005/8/layout/cycle4"/>
    <dgm:cxn modelId="{40536BA3-204E-4A83-8B9D-B7768D9B81A2}" type="presParOf" srcId="{5C277069-4864-44A9-BBA9-B08D8128BD42}" destId="{52471CE3-6CF7-4469-A141-86F6DA2A51A4}" srcOrd="4" destOrd="0" presId="urn:microsoft.com/office/officeart/2005/8/layout/cycle4"/>
    <dgm:cxn modelId="{2CFDB4B4-DE4C-4DEB-ACD0-DF117CD61F07}" type="presParOf" srcId="{9F8BB931-9CD1-49FF-B55A-4B0E1A1279C6}" destId="{3B7121F6-087C-4EEA-975F-1B094FEC6EC9}" srcOrd="2" destOrd="0" presId="urn:microsoft.com/office/officeart/2005/8/layout/cycle4"/>
    <dgm:cxn modelId="{C436E4CF-6D6A-49C3-A1F5-88D262943099}" type="presParOf" srcId="{9F8BB931-9CD1-49FF-B55A-4B0E1A1279C6}" destId="{ABC697E8-0EC9-4946-A13E-28CE345C5B4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5E1E7-256C-4ED3-9FFF-A94074A75FC2}">
      <dsp:nvSpPr>
        <dsp:cNvPr id="0" name=""/>
        <dsp:cNvSpPr/>
      </dsp:nvSpPr>
      <dsp:spPr>
        <a:xfrm>
          <a:off x="3494276" y="2568722"/>
          <a:ext cx="2155447" cy="2155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População pesquisada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30 órgãos integrantes do CONACI</a:t>
          </a:r>
          <a:endParaRPr lang="pt-BR" sz="2200" kern="1200" dirty="0"/>
        </a:p>
      </dsp:txBody>
      <dsp:txXfrm>
        <a:off x="3494276" y="2568722"/>
        <a:ext cx="2155447" cy="2155447"/>
      </dsp:txXfrm>
    </dsp:sp>
    <dsp:sp modelId="{2A156A30-50DB-4CC7-80A1-BDAD3FD90C0D}">
      <dsp:nvSpPr>
        <dsp:cNvPr id="0" name=""/>
        <dsp:cNvSpPr/>
      </dsp:nvSpPr>
      <dsp:spPr>
        <a:xfrm rot="12900000">
          <a:off x="2107320" y="2192055"/>
          <a:ext cx="1652502" cy="6143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B932D4-2FAB-4FD6-9C68-34BAF5A82A8A}">
      <dsp:nvSpPr>
        <dsp:cNvPr id="0" name=""/>
        <dsp:cNvSpPr/>
      </dsp:nvSpPr>
      <dsp:spPr>
        <a:xfrm>
          <a:off x="1232908" y="1206218"/>
          <a:ext cx="2047675" cy="1638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25 estados</a:t>
          </a:r>
          <a:endParaRPr lang="pt-BR" sz="4500" kern="1200" dirty="0"/>
        </a:p>
      </dsp:txBody>
      <dsp:txXfrm>
        <a:off x="1232908" y="1206218"/>
        <a:ext cx="2047675" cy="1638140"/>
      </dsp:txXfrm>
    </dsp:sp>
    <dsp:sp modelId="{F0AE0BE4-7D17-49DC-9DA3-5E276156A121}">
      <dsp:nvSpPr>
        <dsp:cNvPr id="0" name=""/>
        <dsp:cNvSpPr/>
      </dsp:nvSpPr>
      <dsp:spPr>
        <a:xfrm rot="16200000">
          <a:off x="3745748" y="1339143"/>
          <a:ext cx="1652502" cy="6143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AAC1FD-2941-45CF-9BD8-755898B1816C}">
      <dsp:nvSpPr>
        <dsp:cNvPr id="0" name=""/>
        <dsp:cNvSpPr/>
      </dsp:nvSpPr>
      <dsp:spPr>
        <a:xfrm>
          <a:off x="3548162" y="973"/>
          <a:ext cx="2047675" cy="1638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Distrito Federal</a:t>
          </a:r>
          <a:endParaRPr lang="pt-BR" sz="4500" kern="1200" dirty="0"/>
        </a:p>
      </dsp:txBody>
      <dsp:txXfrm>
        <a:off x="3548162" y="973"/>
        <a:ext cx="2047675" cy="1638140"/>
      </dsp:txXfrm>
    </dsp:sp>
    <dsp:sp modelId="{9EF04A55-75F9-49CA-8749-24C0D6F05E38}">
      <dsp:nvSpPr>
        <dsp:cNvPr id="0" name=""/>
        <dsp:cNvSpPr/>
      </dsp:nvSpPr>
      <dsp:spPr>
        <a:xfrm rot="19500000">
          <a:off x="5384177" y="2192055"/>
          <a:ext cx="1652502" cy="6143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90C41-5BE5-428D-A036-7DF0FF46FE68}">
      <dsp:nvSpPr>
        <dsp:cNvPr id="0" name=""/>
        <dsp:cNvSpPr/>
      </dsp:nvSpPr>
      <dsp:spPr>
        <a:xfrm>
          <a:off x="5863416" y="1206218"/>
          <a:ext cx="2047675" cy="1638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4 capitais</a:t>
          </a:r>
          <a:endParaRPr lang="pt-BR" sz="4500" kern="1200" dirty="0"/>
        </a:p>
      </dsp:txBody>
      <dsp:txXfrm>
        <a:off x="5863416" y="1206218"/>
        <a:ext cx="2047675" cy="16381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5E1E7-256C-4ED3-9FFF-A94074A75FC2}">
      <dsp:nvSpPr>
        <dsp:cNvPr id="0" name=""/>
        <dsp:cNvSpPr/>
      </dsp:nvSpPr>
      <dsp:spPr>
        <a:xfrm>
          <a:off x="3494276" y="2568722"/>
          <a:ext cx="2155447" cy="2155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População pesquisada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30 órgãos integrantes do CONACI</a:t>
          </a:r>
          <a:endParaRPr lang="pt-BR" sz="2200" kern="1200" dirty="0"/>
        </a:p>
      </dsp:txBody>
      <dsp:txXfrm>
        <a:off x="3494276" y="2568722"/>
        <a:ext cx="2155447" cy="2155447"/>
      </dsp:txXfrm>
    </dsp:sp>
    <dsp:sp modelId="{2A156A30-50DB-4CC7-80A1-BDAD3FD90C0D}">
      <dsp:nvSpPr>
        <dsp:cNvPr id="0" name=""/>
        <dsp:cNvSpPr/>
      </dsp:nvSpPr>
      <dsp:spPr>
        <a:xfrm rot="12900000">
          <a:off x="2107320" y="2192055"/>
          <a:ext cx="1652502" cy="6143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B932D4-2FAB-4FD6-9C68-34BAF5A82A8A}">
      <dsp:nvSpPr>
        <dsp:cNvPr id="0" name=""/>
        <dsp:cNvSpPr/>
      </dsp:nvSpPr>
      <dsp:spPr>
        <a:xfrm>
          <a:off x="1232908" y="1206218"/>
          <a:ext cx="2047675" cy="1638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rgbClr val="FF0000"/>
              </a:solidFill>
            </a:rPr>
            <a:t>23 estados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rgbClr val="FF0000"/>
              </a:solidFill>
            </a:rPr>
            <a:t>(RN e PB não responderam)</a:t>
          </a:r>
          <a:endParaRPr lang="pt-BR" sz="2600" kern="1200" dirty="0">
            <a:solidFill>
              <a:srgbClr val="FF0000"/>
            </a:solidFill>
          </a:endParaRPr>
        </a:p>
      </dsp:txBody>
      <dsp:txXfrm>
        <a:off x="1232908" y="1206218"/>
        <a:ext cx="2047675" cy="1638140"/>
      </dsp:txXfrm>
    </dsp:sp>
    <dsp:sp modelId="{F0AE0BE4-7D17-49DC-9DA3-5E276156A121}">
      <dsp:nvSpPr>
        <dsp:cNvPr id="0" name=""/>
        <dsp:cNvSpPr/>
      </dsp:nvSpPr>
      <dsp:spPr>
        <a:xfrm rot="16200000">
          <a:off x="3745748" y="1339143"/>
          <a:ext cx="1652502" cy="6143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AAC1FD-2941-45CF-9BD8-755898B1816C}">
      <dsp:nvSpPr>
        <dsp:cNvPr id="0" name=""/>
        <dsp:cNvSpPr/>
      </dsp:nvSpPr>
      <dsp:spPr>
        <a:xfrm>
          <a:off x="3548162" y="973"/>
          <a:ext cx="2047675" cy="1638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Distrito Federal</a:t>
          </a:r>
          <a:endParaRPr lang="pt-BR" sz="2600" kern="1200" dirty="0"/>
        </a:p>
      </dsp:txBody>
      <dsp:txXfrm>
        <a:off x="3548162" y="973"/>
        <a:ext cx="2047675" cy="1638140"/>
      </dsp:txXfrm>
    </dsp:sp>
    <dsp:sp modelId="{9EF04A55-75F9-49CA-8749-24C0D6F05E38}">
      <dsp:nvSpPr>
        <dsp:cNvPr id="0" name=""/>
        <dsp:cNvSpPr/>
      </dsp:nvSpPr>
      <dsp:spPr>
        <a:xfrm rot="19500000">
          <a:off x="5384177" y="2192055"/>
          <a:ext cx="1652502" cy="6143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90C41-5BE5-428D-A036-7DF0FF46FE68}">
      <dsp:nvSpPr>
        <dsp:cNvPr id="0" name=""/>
        <dsp:cNvSpPr/>
      </dsp:nvSpPr>
      <dsp:spPr>
        <a:xfrm>
          <a:off x="5863416" y="1206218"/>
          <a:ext cx="2047675" cy="1638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4 capitais</a:t>
          </a:r>
          <a:endParaRPr lang="pt-BR" sz="2600" kern="1200" dirty="0"/>
        </a:p>
      </dsp:txBody>
      <dsp:txXfrm>
        <a:off x="5863416" y="1206218"/>
        <a:ext cx="2047675" cy="16381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2762C7-7913-42FE-81B5-69DDC5A1482D}">
      <dsp:nvSpPr>
        <dsp:cNvPr id="0" name=""/>
        <dsp:cNvSpPr/>
      </dsp:nvSpPr>
      <dsp:spPr>
        <a:xfrm>
          <a:off x="2600712" y="332460"/>
          <a:ext cx="2525536" cy="252553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Auditoria Governamental</a:t>
          </a:r>
          <a:endParaRPr lang="pt-BR" sz="1800" kern="1200" dirty="0"/>
        </a:p>
      </dsp:txBody>
      <dsp:txXfrm>
        <a:off x="2600712" y="332460"/>
        <a:ext cx="2525536" cy="2525536"/>
      </dsp:txXfrm>
    </dsp:sp>
    <dsp:sp modelId="{431A6341-0357-46F7-B605-A162D2BEB328}">
      <dsp:nvSpPr>
        <dsp:cNvPr id="0" name=""/>
        <dsp:cNvSpPr/>
      </dsp:nvSpPr>
      <dsp:spPr>
        <a:xfrm rot="5400000">
          <a:off x="5242902" y="332460"/>
          <a:ext cx="2525536" cy="252553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Controladoria</a:t>
          </a:r>
          <a:endParaRPr lang="pt-BR" sz="1800" kern="1200" dirty="0"/>
        </a:p>
      </dsp:txBody>
      <dsp:txXfrm rot="5400000">
        <a:off x="5242902" y="332460"/>
        <a:ext cx="2525536" cy="2525536"/>
      </dsp:txXfrm>
    </dsp:sp>
    <dsp:sp modelId="{D69D0EC7-210C-4111-80DD-959B66E68AA9}">
      <dsp:nvSpPr>
        <dsp:cNvPr id="0" name=""/>
        <dsp:cNvSpPr/>
      </dsp:nvSpPr>
      <dsp:spPr>
        <a:xfrm rot="10800000">
          <a:off x="5242902" y="2974650"/>
          <a:ext cx="2525536" cy="252553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Correição</a:t>
          </a:r>
          <a:endParaRPr lang="pt-BR" sz="1800" kern="1200" dirty="0"/>
        </a:p>
      </dsp:txBody>
      <dsp:txXfrm rot="10800000">
        <a:off x="5242902" y="2974650"/>
        <a:ext cx="2525536" cy="2525536"/>
      </dsp:txXfrm>
    </dsp:sp>
    <dsp:sp modelId="{EA3EB320-84B3-4589-8BD2-470F865657C9}">
      <dsp:nvSpPr>
        <dsp:cNvPr id="0" name=""/>
        <dsp:cNvSpPr/>
      </dsp:nvSpPr>
      <dsp:spPr>
        <a:xfrm rot="16200000">
          <a:off x="2600712" y="2974650"/>
          <a:ext cx="2525536" cy="252553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Ouvidoria</a:t>
          </a:r>
          <a:endParaRPr lang="pt-BR" sz="1800" kern="1200" dirty="0"/>
        </a:p>
      </dsp:txBody>
      <dsp:txXfrm rot="16200000">
        <a:off x="2600712" y="2974650"/>
        <a:ext cx="2525536" cy="2525536"/>
      </dsp:txXfrm>
    </dsp:sp>
    <dsp:sp modelId="{3B7121F6-087C-4EEA-975F-1B094FEC6EC9}">
      <dsp:nvSpPr>
        <dsp:cNvPr id="0" name=""/>
        <dsp:cNvSpPr/>
      </dsp:nvSpPr>
      <dsp:spPr>
        <a:xfrm>
          <a:off x="4748585" y="2391385"/>
          <a:ext cx="871980" cy="75824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ABC697E8-0EC9-4946-A13E-28CE345C5B4D}">
      <dsp:nvSpPr>
        <dsp:cNvPr id="0" name=""/>
        <dsp:cNvSpPr/>
      </dsp:nvSpPr>
      <dsp:spPr>
        <a:xfrm rot="10800000">
          <a:off x="4748585" y="2683018"/>
          <a:ext cx="871980" cy="75824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5318B-6A0D-4198-9528-B02BB570CA26}" type="datetimeFigureOut">
              <a:rPr lang="pt-BR" smtClean="0"/>
              <a:t>28/06/2013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3922E-ACF9-40C7-9EFB-5EDD713D184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350A3-F1C4-40D4-9D59-3C90DFA3C766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3662-A8BF-45A6-8183-5E9D55A81E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1116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C3662-A8BF-45A6-8183-5E9D55A81EE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C3662-A8BF-45A6-8183-5E9D55A81EE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8D6974-0FA8-47B7-93A8-22B90A24D613}" type="datetimeFigureOut">
              <a:rPr lang="pt-BR" smtClean="0"/>
              <a:pPr/>
              <a:t>28/06/2013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657F98-9128-42F3-A329-7B90674C8B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3492" y="2780928"/>
            <a:ext cx="7573080" cy="223224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DIAGNÓSTICO DA ORGANIZAÇÃO E DO FUNCIONAMENTO DOS ÓRGÃOS DE CONTROLE INTERNO ASSOCIADOS AO CONACI</a:t>
            </a:r>
            <a:r>
              <a:rPr lang="pt-B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pt-B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pt-B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410" name="Picture 2" descr="CONACI - Conselho Nacional de Controle Inter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92696"/>
            <a:ext cx="6013040" cy="180020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5580112" y="620688"/>
            <a:ext cx="3563888" cy="1728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59556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 smtClean="0"/>
              <a:t>ORGANIZAÇÃO E ESTRUTURA DOS ÓRGÃOS DE CONTROLE INTERNO NO BRASIL – PERÍODO DE CRIAÇÃO</a:t>
            </a:r>
            <a:endParaRPr lang="pt-BR" sz="28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9346" t="21087" r="25525" b="12852"/>
          <a:stretch>
            <a:fillRect/>
          </a:stretch>
        </p:blipFill>
        <p:spPr bwMode="auto">
          <a:xfrm>
            <a:off x="2267744" y="1484784"/>
            <a:ext cx="5472608" cy="500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90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/>
              <a:t>Organização e estrutura dos Órgãos de Controle Interno no Brasil – Período de criação x LRF</a:t>
            </a:r>
            <a:endParaRPr lang="pt-BR" sz="32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1835696" y="2132856"/>
          <a:ext cx="64807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990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200" b="1" dirty="0" smtClean="0"/>
              <a:t>ORGANIZAÇÃO E ESTRUTURA DOS ÓRGÃOS DE CONTROLE INTERNO NO BRASIL - ESCALÃO</a:t>
            </a:r>
            <a:endParaRPr lang="pt-BR" sz="3200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227" t="21330" r="24564" b="8244"/>
          <a:stretch>
            <a:fillRect/>
          </a:stretch>
        </p:blipFill>
        <p:spPr bwMode="auto">
          <a:xfrm>
            <a:off x="2483768" y="1556792"/>
            <a:ext cx="47360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90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ORGANIZAÇÃO E ESTRUTURA DOS ÓRGÃOS DE CONTROLE INTERNO NO BRASIL – MOMENTOS DAS AUDITORIAS EXECUTADAS</a:t>
            </a:r>
            <a:endParaRPr lang="pt-BR" sz="28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0307" t="51813" r="25525" b="34360"/>
          <a:stretch>
            <a:fillRect/>
          </a:stretch>
        </p:blipFill>
        <p:spPr bwMode="auto">
          <a:xfrm>
            <a:off x="1043608" y="2852936"/>
            <a:ext cx="7884368" cy="154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115616" y="3356992"/>
            <a:ext cx="770485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90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Organização e estrutura dos Órgãos de Controle Interno no Brasil – Critérios adotados para definição das auditorias</a:t>
            </a:r>
            <a:endParaRPr lang="pt-BR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0307" t="33377" r="25525" b="35897"/>
          <a:stretch>
            <a:fillRect/>
          </a:stretch>
        </p:blipFill>
        <p:spPr bwMode="auto">
          <a:xfrm>
            <a:off x="1475656" y="2204864"/>
            <a:ext cx="695597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259632" y="2780928"/>
            <a:ext cx="770485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90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/>
              <a:t>Organização e estrutura dos Órgãos de Controle Interno no Brasil – Destinação dos trabalhos de auditoria</a:t>
            </a:r>
            <a:endParaRPr lang="pt-BR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0307" t="47204" r="25525" b="23606"/>
          <a:stretch>
            <a:fillRect/>
          </a:stretch>
        </p:blipFill>
        <p:spPr bwMode="auto">
          <a:xfrm>
            <a:off x="1331640" y="2276872"/>
            <a:ext cx="73220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259632" y="2852936"/>
            <a:ext cx="770485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90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 smtClean="0"/>
              <a:t>Organização e estrutura dos Órgãos de Controle Interno no Brasil – Monitoramento das recomendações sugeridas</a:t>
            </a:r>
            <a:endParaRPr lang="pt-BR" sz="2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0307" t="28768" r="25524" b="48187"/>
          <a:stretch>
            <a:fillRect/>
          </a:stretch>
        </p:blipFill>
        <p:spPr bwMode="auto">
          <a:xfrm>
            <a:off x="1187624" y="2204864"/>
            <a:ext cx="7717365" cy="251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259632" y="3212976"/>
            <a:ext cx="770485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90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MACROFUNÇÕES (PEC 45/2009)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-684584" y="1268760"/>
          <a:ext cx="103691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MACROFUNÇÕES (PEC 45/2009)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algn="just">
              <a:buNone/>
            </a:pPr>
            <a:r>
              <a:rPr lang="pt-BR" sz="3200" dirty="0" smtClean="0"/>
              <a:t>	A maioria dos respondentes realizam alguma atividade relacionada às macrofunções, embora nem sempre a macrofunção esteja constituída formalmente.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Recomendações para estudos futuros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Atualização do estudo periodicamente de modo a permitir avaliação de novos membros do </a:t>
            </a:r>
            <a:r>
              <a:rPr lang="pt-BR" dirty="0" err="1" smtClean="0"/>
              <a:t>Conaci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Manutenção dos dados analíticos para permitir comparações históricas.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702024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b="1" u="sng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Membros do CONACI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BR" b="1" u="sng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Ceará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Minas Gerais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Rio de Janeiro</a:t>
            </a:r>
          </a:p>
          <a:p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Grupo de Trabalho do CONACI</a:t>
            </a:r>
            <a:br>
              <a:rPr lang="pt-BR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661248"/>
            <a:ext cx="1440160" cy="836712"/>
          </a:xfrm>
          <a:prstGeom prst="rect">
            <a:avLst/>
          </a:prstGeom>
        </p:spPr>
      </p:pic>
      <p:pic>
        <p:nvPicPr>
          <p:cNvPr id="10" name="Picture 2" descr="Descrição: Descrição: Logo_governo_mina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05264"/>
            <a:ext cx="1656184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805264"/>
            <a:ext cx="1368152" cy="72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14002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PRÓXIMOS PASSOS PARA CONCLUSÃO DOS TRABALHOS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650208" cy="4584576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Aprovação do presente trabalho na VII Reunião Técnica do </a:t>
            </a:r>
            <a:r>
              <a:rPr lang="pt-BR" sz="3200" dirty="0" err="1" smtClean="0"/>
              <a:t>Conaci</a:t>
            </a:r>
            <a:r>
              <a:rPr lang="pt-BR" sz="3200" dirty="0" smtClean="0"/>
              <a:t>;</a:t>
            </a:r>
          </a:p>
          <a:p>
            <a:pPr algn="just"/>
            <a:r>
              <a:rPr lang="pt-BR" sz="3200" dirty="0" smtClean="0"/>
              <a:t>Acolhimento de correções na minuta apresentada;</a:t>
            </a:r>
          </a:p>
          <a:p>
            <a:pPr algn="just"/>
            <a:r>
              <a:rPr lang="pt-BR" sz="3200" dirty="0" smtClean="0"/>
              <a:t>Aplicação de prazo máximo de 15 dias para correções que possam ocorrer dos membros do </a:t>
            </a:r>
            <a:r>
              <a:rPr lang="pt-BR" sz="3200" dirty="0" err="1" smtClean="0"/>
              <a:t>Conaci</a:t>
            </a:r>
            <a:r>
              <a:rPr lang="pt-BR" sz="3200" dirty="0" smtClean="0"/>
              <a:t>;</a:t>
            </a:r>
          </a:p>
          <a:p>
            <a:pPr algn="just"/>
            <a:r>
              <a:rPr lang="pt-BR" sz="3200" dirty="0" smtClean="0"/>
              <a:t>Envio, pelo Grupo de Trabalho, no prazo máximo de 20 dias, para a Secretaria Executiva do </a:t>
            </a:r>
            <a:r>
              <a:rPr lang="pt-BR" sz="3200" dirty="0" err="1" smtClean="0"/>
              <a:t>Conaci</a:t>
            </a:r>
            <a:r>
              <a:rPr lang="pt-BR" sz="3200" dirty="0" smtClean="0"/>
              <a:t>, visando a publicação.</a:t>
            </a:r>
          </a:p>
          <a:p>
            <a:endParaRPr lang="pt-BR" sz="2800" b="1" dirty="0" smtClean="0"/>
          </a:p>
          <a:p>
            <a:endParaRPr lang="pt-BR" sz="2800" b="1" dirty="0"/>
          </a:p>
        </p:txBody>
      </p:sp>
    </p:spTree>
    <p:extLst>
      <p:ext uri="{BB962C8B-B14F-4D97-AF65-F5344CB8AC3E}">
        <p14:creationId xmlns="" xmlns:p14="http://schemas.microsoft.com/office/powerpoint/2010/main" val="349905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924944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Obrigado !!!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930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2699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Eugenio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Silva Machado</a:t>
            </a:r>
          </a:p>
          <a:p>
            <a:pPr>
              <a:spcBef>
                <a:spcPts val="0"/>
              </a:spcBef>
              <a:buNone/>
            </a:pPr>
            <a:r>
              <a:rPr lang="pt-BR" sz="2400" dirty="0" smtClean="0"/>
              <a:t>Auditor Geral do Estado do Rio de Janeiro </a:t>
            </a:r>
          </a:p>
          <a:p>
            <a:pPr>
              <a:spcBef>
                <a:spcPts val="0"/>
              </a:spcBef>
              <a:buNone/>
            </a:pPr>
            <a:r>
              <a:rPr lang="pt-BR" sz="2400" dirty="0" smtClean="0"/>
              <a:t>Coordenador do Grupo de Trabalho</a:t>
            </a:r>
          </a:p>
          <a:p>
            <a:endParaRPr lang="pt-BR" sz="2400" b="1" dirty="0" smtClean="0"/>
          </a:p>
          <a:p>
            <a:pPr>
              <a:buNone/>
            </a:pPr>
            <a:r>
              <a:rPr lang="pt-BR" sz="2400" b="1" dirty="0" smtClean="0"/>
              <a:t>Telefone: </a:t>
            </a:r>
            <a:r>
              <a:rPr lang="pt-BR" sz="2400" dirty="0" smtClean="0"/>
              <a:t>(21) 2334-4396 </a:t>
            </a:r>
          </a:p>
          <a:p>
            <a:pPr>
              <a:buNone/>
            </a:pPr>
            <a:r>
              <a:rPr lang="pt-BR" sz="2400" b="1" dirty="0" smtClean="0"/>
              <a:t>E-mail: </a:t>
            </a:r>
            <a:r>
              <a:rPr lang="pt-BR" sz="2400" dirty="0" smtClean="0"/>
              <a:t>emachado@fazenda.rj.gov.br</a:t>
            </a:r>
            <a:endParaRPr lang="pt-BR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Contato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8534400" cy="3581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1. OBJETIVO DO ESTUDO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2. METODOLOGIA ADOTADA</a:t>
            </a:r>
          </a:p>
          <a:p>
            <a:pPr lvl="1">
              <a:buNone/>
            </a:pPr>
            <a:r>
              <a:rPr lang="pt-BR" dirty="0" smtClean="0"/>
              <a:t>UNIVERSO PESQUISADO</a:t>
            </a:r>
          </a:p>
          <a:p>
            <a:pPr lvl="1">
              <a:buNone/>
            </a:pPr>
            <a:r>
              <a:rPr lang="pt-BR" dirty="0" smtClean="0"/>
              <a:t>RESPONDENTES</a:t>
            </a:r>
          </a:p>
          <a:p>
            <a:pPr lvl="1">
              <a:buNone/>
            </a:pPr>
            <a:r>
              <a:rPr lang="pt-BR" dirty="0" smtClean="0"/>
              <a:t>COLETA DE DADOS</a:t>
            </a:r>
          </a:p>
          <a:p>
            <a:pPr lvl="1">
              <a:buNone/>
            </a:pPr>
            <a:r>
              <a:rPr lang="pt-BR" dirty="0" smtClean="0"/>
              <a:t>LIMITAÇÕES DA PESQUISA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3. RESULTADOS OBTIDOS (CONSOLIDAÇÕES)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8534400" cy="640080"/>
          </a:xfrm>
        </p:spPr>
        <p:txBody>
          <a:bodyPr/>
          <a:lstStyle/>
          <a:p>
            <a:r>
              <a:rPr lang="pt-BR" dirty="0" smtClean="0"/>
              <a:t>AGENDA DA APRESENTAÇÃO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167767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do Trabalho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1988840"/>
            <a:ext cx="83529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Atender ao Planejamento Estratégico do CONACI Biênio 2012/2013.</a:t>
            </a:r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23528" y="1700808"/>
            <a:ext cx="8640960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ESTRATÉGICO DO CONACI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“</a:t>
            </a:r>
            <a:r>
              <a:rPr lang="pt-B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estudos e debates e apresentar propostas acerca de temas de interesses do Sistema de Controle Interno, por meio da atuação de grupos de trabalhos instituídos</a:t>
            </a:r>
            <a:r>
              <a:rPr lang="pt-BR" dirty="0" smtClean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40992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273208" cy="77809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Metodologia – Universo Pesquisado</a:t>
            </a:r>
            <a:endParaRPr lang="pt-BR" sz="4000" b="1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0" y="1772816"/>
          <a:ext cx="9144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251520" y="1628800"/>
            <a:ext cx="8640960" cy="4968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POPULAÇÃO PESQUISADA</a:t>
            </a:r>
          </a:p>
          <a:p>
            <a:pPr algn="ctr"/>
            <a:endParaRPr lang="pt-BR" sz="4000" dirty="0" smtClean="0"/>
          </a:p>
          <a:p>
            <a:pPr algn="just"/>
            <a:r>
              <a:rPr lang="pt-BR" sz="3600" dirty="0" smtClean="0"/>
              <a:t>ÓRGÃOS INTEGRANTES DO CONACI NO MOMENTO DA REALIZAÇÃO DA PESQUISA.</a:t>
            </a:r>
            <a:endParaRPr lang="pt-BR" sz="2800" dirty="0" smtClean="0"/>
          </a:p>
          <a:p>
            <a:pPr algn="ctr"/>
            <a:endParaRPr lang="pt-BR" sz="3200" dirty="0" smtClean="0"/>
          </a:p>
          <a:p>
            <a:pPr algn="ctr"/>
            <a:r>
              <a:rPr lang="pt-BR" sz="3200" dirty="0" smtClean="0"/>
              <a:t>Os novos membros que ingressaram no </a:t>
            </a:r>
            <a:r>
              <a:rPr lang="pt-BR" sz="3200" dirty="0" err="1" smtClean="0"/>
              <a:t>Conanci</a:t>
            </a:r>
            <a:r>
              <a:rPr lang="pt-BR" sz="3200" dirty="0" smtClean="0"/>
              <a:t> após o início da pesquisa não foram contemplados no estudo.</a:t>
            </a:r>
          </a:p>
        </p:txBody>
      </p:sp>
    </p:spTree>
    <p:extLst>
      <p:ext uri="{BB962C8B-B14F-4D97-AF65-F5344CB8AC3E}">
        <p14:creationId xmlns="" xmlns:p14="http://schemas.microsoft.com/office/powerpoint/2010/main" val="314909390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273208" cy="778098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Metodologia – Respondentes</a:t>
            </a:r>
            <a:endParaRPr lang="pt-BR" sz="3600" b="1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0" y="1772816"/>
          <a:ext cx="9144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49093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Limitações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780456"/>
            <a:ext cx="8538152" cy="5077544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</a:pPr>
            <a:r>
              <a:rPr lang="pt-BR" sz="2800" dirty="0" smtClean="0"/>
              <a:t>Não foram realizadas verificações in loco;</a:t>
            </a:r>
          </a:p>
          <a:p>
            <a:pPr marL="514350" indent="-514350" algn="just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</a:pPr>
            <a:r>
              <a:rPr lang="pt-BR" sz="2800" dirty="0" smtClean="0"/>
              <a:t>Não tivemos acesso aos dados analíticos dos estudos anteriores;</a:t>
            </a:r>
          </a:p>
          <a:p>
            <a:pPr marL="514350" indent="-514350" algn="just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</a:pPr>
            <a:r>
              <a:rPr lang="pt-BR" sz="2800" dirty="0" smtClean="0"/>
              <a:t>Pesquisa não comparou série histórica devido a diferenças na amostra de estudos anteriores e ausência de dados analíticos de outros trabalhos;</a:t>
            </a:r>
          </a:p>
          <a:p>
            <a:pPr marL="514350" indent="-514350" algn="just">
              <a:spcBef>
                <a:spcPts val="0"/>
              </a:spcBef>
              <a:spcAft>
                <a:spcPts val="1800"/>
              </a:spcAft>
              <a:buSzPct val="100000"/>
              <a:buFont typeface="Wingdings"/>
              <a:buAutoNum type="arabicPeriod"/>
            </a:pPr>
            <a:r>
              <a:rPr lang="pt-BR" sz="2800" dirty="0" smtClean="0"/>
              <a:t>Demora no retorno das respostas e envio intempestivo de respostas nas últimas semanas após a consolidação das tabelas.</a:t>
            </a:r>
          </a:p>
          <a:p>
            <a:pPr marL="0" indent="0" algn="just">
              <a:buSzPct val="100000"/>
              <a:buNone/>
            </a:pPr>
            <a:endParaRPr lang="pt-BR" sz="2800" dirty="0" smtClean="0"/>
          </a:p>
          <a:p>
            <a:pPr marL="514350" indent="-514350" algn="just">
              <a:buSzPct val="100000"/>
              <a:buAutoNum type="arabicPeriod"/>
            </a:pPr>
            <a:endParaRPr lang="pt-BR" dirty="0" smtClean="0"/>
          </a:p>
          <a:p>
            <a:pPr marL="514350" indent="-514350" algn="just">
              <a:buSzPct val="100000"/>
              <a:buAutoNum type="arabicPeriod"/>
            </a:pPr>
            <a:endParaRPr lang="pt-BR" dirty="0"/>
          </a:p>
          <a:p>
            <a:pPr algn="just">
              <a:buSzPct val="100000"/>
            </a:pPr>
            <a:endParaRPr lang="pt-BR" dirty="0"/>
          </a:p>
          <a:p>
            <a:pPr>
              <a:buSzPct val="100000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40352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273208" cy="778098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Metodologia – Coleta de Dados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8964488" cy="5001419"/>
          </a:xfrm>
        </p:spPr>
        <p:txBody>
          <a:bodyPr>
            <a:normAutofit/>
          </a:bodyPr>
          <a:lstStyle/>
          <a:p>
            <a:pPr marL="320040" lvl="1" indent="-320040" algn="just">
              <a:spcBef>
                <a:spcPts val="700"/>
              </a:spcBef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pt-BR" sz="3200" dirty="0" smtClean="0">
                <a:cs typeface="Times New Roman" pitchFamily="18" charset="0"/>
              </a:rPr>
              <a:t>47 questões fechadas</a:t>
            </a:r>
          </a:p>
          <a:p>
            <a:pPr marL="320040" lvl="1" indent="-320040" algn="just">
              <a:spcBef>
                <a:spcPts val="700"/>
              </a:spcBef>
              <a:buClr>
                <a:srgbClr val="002060"/>
              </a:buClr>
              <a:buSzPct val="100000"/>
              <a:buNone/>
            </a:pPr>
            <a:endParaRPr lang="pt-BR" sz="3200" dirty="0" smtClean="0">
              <a:cs typeface="Times New Roman" pitchFamily="18" charset="0"/>
            </a:endParaRPr>
          </a:p>
          <a:p>
            <a:pPr algn="just"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pt-BR" sz="3200" dirty="0" smtClean="0">
                <a:cs typeface="Times New Roman" pitchFamily="18" charset="0"/>
              </a:rPr>
              <a:t>Utilização da ferramenta </a:t>
            </a:r>
            <a:r>
              <a:rPr lang="pt-BR" sz="3200" i="1" dirty="0" smtClean="0">
                <a:cs typeface="Times New Roman" pitchFamily="18" charset="0"/>
              </a:rPr>
              <a:t>Google Drive</a:t>
            </a:r>
            <a:r>
              <a:rPr lang="pt-BR" sz="3200" dirty="0" smtClean="0">
                <a:cs typeface="Times New Roman" pitchFamily="18" charset="0"/>
              </a:rPr>
              <a:t> ©</a:t>
            </a:r>
          </a:p>
          <a:p>
            <a:pPr algn="just">
              <a:buClr>
                <a:srgbClr val="002060"/>
              </a:buClr>
              <a:buSzPct val="100000"/>
              <a:buNone/>
            </a:pPr>
            <a:endParaRPr lang="pt-BR" sz="3200" dirty="0" smtClean="0">
              <a:cs typeface="Times New Roman" pitchFamily="18" charset="0"/>
            </a:endParaRPr>
          </a:p>
          <a:p>
            <a:pPr algn="just">
              <a:buClr>
                <a:srgbClr val="002060"/>
              </a:buClr>
              <a:buSzPct val="100000"/>
              <a:buFont typeface="Wingdings" pitchFamily="2" charset="2"/>
              <a:buChar char="Ø"/>
            </a:pPr>
            <a:r>
              <a:rPr lang="pt-BR" sz="3200" dirty="0" smtClean="0">
                <a:cs typeface="Times New Roman" pitchFamily="18" charset="0"/>
              </a:rPr>
              <a:t>Link disponibilizado no Site do </a:t>
            </a:r>
            <a:r>
              <a:rPr lang="pt-BR" sz="3200" dirty="0" err="1" smtClean="0">
                <a:cs typeface="Times New Roman" pitchFamily="18" charset="0"/>
              </a:rPr>
              <a:t>Conaci</a:t>
            </a:r>
            <a:r>
              <a:rPr lang="pt-BR" sz="3200" dirty="0" smtClean="0">
                <a:cs typeface="Times New Roman" pitchFamily="18" charset="0"/>
              </a:rPr>
              <a:t> e da AGE/RJ, mediante </a:t>
            </a:r>
            <a:r>
              <a:rPr lang="pt-BR" sz="3200" dirty="0" err="1" smtClean="0">
                <a:cs typeface="Times New Roman" pitchFamily="18" charset="0"/>
              </a:rPr>
              <a:t>login</a:t>
            </a:r>
            <a:r>
              <a:rPr lang="pt-BR" sz="3200" dirty="0" smtClean="0">
                <a:cs typeface="Times New Roman" pitchFamily="18" charset="0"/>
              </a:rPr>
              <a:t> e senha específica.</a:t>
            </a:r>
          </a:p>
          <a:p>
            <a:pPr lvl="1"/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3149093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50106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RESULTADOS OBTIDOS (ALGUMAS CONSOLIDAÇÕES)</a:t>
            </a:r>
            <a:endParaRPr lang="pt-BR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88728"/>
            <a:ext cx="3381089" cy="281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6521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2114</TotalTime>
  <Words>521</Words>
  <Application>Microsoft Office PowerPoint</Application>
  <PresentationFormat>Apresentação na tela (4:3)</PresentationFormat>
  <Paragraphs>98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Mediano</vt:lpstr>
      <vt:lpstr>DIAGNÓSTICO DA ORGANIZAÇÃO E DO FUNCIONAMENTO DOS ÓRGÃOS DE CONTROLE INTERNO ASSOCIADOS AO CONACI </vt:lpstr>
      <vt:lpstr> Grupo de Trabalho do CONACI </vt:lpstr>
      <vt:lpstr>Slide 3</vt:lpstr>
      <vt:lpstr>Objetivo do Trabalho</vt:lpstr>
      <vt:lpstr>Metodologia – Universo Pesquisado</vt:lpstr>
      <vt:lpstr>Metodologia – Respondentes</vt:lpstr>
      <vt:lpstr>Limitações</vt:lpstr>
      <vt:lpstr>Metodologia – Coleta de Dados</vt:lpstr>
      <vt:lpstr>RESULTADOS OBTIDOS (ALGUMAS CONSOLIDAÇÕES)</vt:lpstr>
      <vt:lpstr>ORGANIZAÇÃO E ESTRUTURA DOS ÓRGÃOS DE CONTROLE INTERNO NO BRASIL – PERÍODO DE CRIAÇÃO</vt:lpstr>
      <vt:lpstr>Organização e estrutura dos Órgãos de Controle Interno no Brasil – Período de criação x LRF</vt:lpstr>
      <vt:lpstr>ORGANIZAÇÃO E ESTRUTURA DOS ÓRGÃOS DE CONTROLE INTERNO NO BRASIL - ESCALÃO</vt:lpstr>
      <vt:lpstr>ORGANIZAÇÃO E ESTRUTURA DOS ÓRGÃOS DE CONTROLE INTERNO NO BRASIL – MOMENTOS DAS AUDITORIAS EXECUTADAS</vt:lpstr>
      <vt:lpstr>Organização e estrutura dos Órgãos de Controle Interno no Brasil – Critérios adotados para definição das auditorias</vt:lpstr>
      <vt:lpstr>Organização e estrutura dos Órgãos de Controle Interno no Brasil – Destinação dos trabalhos de auditoria</vt:lpstr>
      <vt:lpstr>Organização e estrutura dos Órgãos de Controle Interno no Brasil – Monitoramento das recomendações sugeridas</vt:lpstr>
      <vt:lpstr>MACROFUNÇÕES (PEC 45/2009)</vt:lpstr>
      <vt:lpstr>MACROFUNÇÕES (PEC 45/2009)</vt:lpstr>
      <vt:lpstr>Recomendações para estudos futuros</vt:lpstr>
      <vt:lpstr>PRÓXIMOS PASSOS PARA CONCLUSÃO DOS TRABALHOS</vt:lpstr>
      <vt:lpstr>Obrigado !!!</vt:lpstr>
      <vt:lpstr>Contato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DO PERFIL DOS RECURSOS HUMANOS DOS ÓRGÃOS DE CONTROLE INTERNO ASSOCIADOS AO CONACI</dc:title>
  <dc:creator>Estefano Bezerra da Silva</dc:creator>
  <cp:lastModifiedBy>Gerente</cp:lastModifiedBy>
  <cp:revision>162</cp:revision>
  <dcterms:created xsi:type="dcterms:W3CDTF">2012-06-18T12:59:25Z</dcterms:created>
  <dcterms:modified xsi:type="dcterms:W3CDTF">2013-06-28T18:57:23Z</dcterms:modified>
</cp:coreProperties>
</file>