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5" r:id="rId6"/>
    <p:sldId id="294" r:id="rId7"/>
    <p:sldId id="363" r:id="rId8"/>
    <p:sldId id="366" r:id="rId9"/>
    <p:sldId id="367" r:id="rId10"/>
    <p:sldId id="365" r:id="rId11"/>
    <p:sldId id="326" r:id="rId12"/>
    <p:sldId id="333" r:id="rId13"/>
    <p:sldId id="338" r:id="rId14"/>
    <p:sldId id="355" r:id="rId15"/>
    <p:sldId id="351" r:id="rId16"/>
    <p:sldId id="352" r:id="rId17"/>
    <p:sldId id="368" r:id="rId18"/>
    <p:sldId id="364" r:id="rId19"/>
    <p:sldId id="359" r:id="rId20"/>
    <p:sldId id="30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DAA"/>
    <a:srgbClr val="D04040"/>
    <a:srgbClr val="637181"/>
    <a:srgbClr val="000000"/>
    <a:srgbClr val="3452A4"/>
    <a:srgbClr val="DCE2E5"/>
    <a:srgbClr val="C0C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3533" autoAdjust="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81A23-CB5C-4843-A70A-A29E58718F39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D54B-B488-4B1C-B06C-3FA1540F7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00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892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66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59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07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88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75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82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8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24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AD54B-B488-4B1C-B06C-3FA1540F756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14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510997" y="1171575"/>
            <a:ext cx="10766604" cy="4600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500" b="1" dirty="0">
              <a:latin typeface="+mn-lt"/>
            </a:endParaRPr>
          </a:p>
          <a:p>
            <a:pPr algn="ctr"/>
            <a:endParaRPr lang="pt-BR" sz="3500" b="1" dirty="0">
              <a:latin typeface="+mn-lt"/>
            </a:endParaRPr>
          </a:p>
          <a:p>
            <a:pPr algn="ctr"/>
            <a:r>
              <a:rPr lang="pt-BR" sz="3500" b="1" i="1" dirty="0">
                <a:latin typeface="+mn-lt"/>
              </a:rPr>
              <a:t>Consultoria no âmbito da Atividade de Auditoria Interna Governamental</a:t>
            </a:r>
          </a:p>
          <a:p>
            <a:pPr algn="ctr"/>
            <a:endParaRPr lang="pt-BR" sz="3500" b="1" i="1" dirty="0">
              <a:latin typeface="+mn-lt"/>
            </a:endParaRPr>
          </a:p>
          <a:p>
            <a:pPr algn="ctr"/>
            <a:r>
              <a:rPr lang="pt-BR" sz="2800" b="1" i="1" dirty="0">
                <a:latin typeface="+mn-lt"/>
              </a:rPr>
              <a:t>CASO PRÁTICO:</a:t>
            </a:r>
          </a:p>
          <a:p>
            <a:pPr algn="ctr"/>
            <a:r>
              <a:rPr lang="pt-BR" sz="2800" b="1" i="1" dirty="0">
                <a:latin typeface="+mn-lt"/>
              </a:rPr>
              <a:t>Consultoria para o aprimoramento do Plano Nacional de Segurança Pública (PNSP)</a:t>
            </a:r>
            <a:endParaRPr lang="pt-BR" sz="2400" b="1" i="1" dirty="0">
              <a:latin typeface="+mn-lt"/>
            </a:endParaRPr>
          </a:p>
          <a:p>
            <a:pPr algn="ctr"/>
            <a:endParaRPr lang="pt-BR" sz="3500" i="1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13103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Brasília, Setembro de 2020.</a:t>
            </a:r>
          </a:p>
          <a:p>
            <a:pPr algn="ctr"/>
            <a:r>
              <a:rPr lang="pt-BR" sz="2000" dirty="0"/>
              <a:t>CGU – SFC – Coordenação-Geral de Auditoria das Áreas de Justiça e Segurança Pública (CGSEG)</a:t>
            </a: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AD2363-5E42-4115-83ED-AB3174D8649E}"/>
              </a:ext>
            </a:extLst>
          </p:cNvPr>
          <p:cNvSpPr/>
          <p:nvPr/>
        </p:nvSpPr>
        <p:spPr>
          <a:xfrm>
            <a:off x="235670" y="848716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Execução – Aspectos Importantes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2EDA7CF-C296-4299-A5EF-8680D9FC940E}"/>
              </a:ext>
            </a:extLst>
          </p:cNvPr>
          <p:cNvSpPr/>
          <p:nvPr/>
        </p:nvSpPr>
        <p:spPr>
          <a:xfrm>
            <a:off x="1242467" y="1631405"/>
            <a:ext cx="9059113" cy="55386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/>
              <a:t>Nível maior de “exposição” dos auditores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8B8452A-1B67-452D-930F-A319432C2A66}"/>
              </a:ext>
            </a:extLst>
          </p:cNvPr>
          <p:cNvSpPr/>
          <p:nvPr/>
        </p:nvSpPr>
        <p:spPr>
          <a:xfrm>
            <a:off x="1990615" y="2373020"/>
            <a:ext cx="8317169" cy="374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Fazemos parte da construção da solução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1B945F7-03C5-4401-B939-C9F90911E4B8}"/>
              </a:ext>
            </a:extLst>
          </p:cNvPr>
          <p:cNvSpPr/>
          <p:nvPr/>
        </p:nvSpPr>
        <p:spPr>
          <a:xfrm>
            <a:off x="1990613" y="2956492"/>
            <a:ext cx="8317161" cy="374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Relação mais próxima com o gestor (</a:t>
            </a:r>
            <a:r>
              <a:rPr lang="pt-BR" dirty="0" err="1"/>
              <a:t>equip</a:t>
            </a:r>
            <a:r>
              <a:rPr lang="pt-BR" dirty="0"/>
              <a:t>. Mistas)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FB58264-39B9-45F7-A268-AB58D7EBB5E8}"/>
              </a:ext>
            </a:extLst>
          </p:cNvPr>
          <p:cNvSpPr/>
          <p:nvPr/>
        </p:nvSpPr>
        <p:spPr>
          <a:xfrm>
            <a:off x="1990613" y="3539965"/>
            <a:ext cx="8317158" cy="374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 nível de expectativas do gestor quanto à execução e aos resultados é grande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2C083F4-E4E3-4C74-90AB-CB3236414EC2}"/>
              </a:ext>
            </a:extLst>
          </p:cNvPr>
          <p:cNvCxnSpPr>
            <a:cxnSpLocks/>
          </p:cNvCxnSpPr>
          <p:nvPr/>
        </p:nvCxnSpPr>
        <p:spPr>
          <a:xfrm>
            <a:off x="1637324" y="2102883"/>
            <a:ext cx="0" cy="1621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26A4F3A-0177-441A-8414-FF16AC303789}"/>
              </a:ext>
            </a:extLst>
          </p:cNvPr>
          <p:cNvCxnSpPr>
            <a:cxnSpLocks/>
          </p:cNvCxnSpPr>
          <p:nvPr/>
        </p:nvCxnSpPr>
        <p:spPr>
          <a:xfrm>
            <a:off x="1643495" y="3143672"/>
            <a:ext cx="423652" cy="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1A17A0C-3C03-4E07-9157-72FBDA6ED414}"/>
              </a:ext>
            </a:extLst>
          </p:cNvPr>
          <p:cNvCxnSpPr>
            <a:cxnSpLocks/>
          </p:cNvCxnSpPr>
          <p:nvPr/>
        </p:nvCxnSpPr>
        <p:spPr>
          <a:xfrm>
            <a:off x="1643494" y="2560199"/>
            <a:ext cx="423652" cy="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A66F8AF-2376-434C-ABD4-786E978C8310}"/>
              </a:ext>
            </a:extLst>
          </p:cNvPr>
          <p:cNvCxnSpPr>
            <a:cxnSpLocks/>
          </p:cNvCxnSpPr>
          <p:nvPr/>
        </p:nvCxnSpPr>
        <p:spPr>
          <a:xfrm>
            <a:off x="1637324" y="3724454"/>
            <a:ext cx="423652" cy="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C7D9E826-FCB0-4840-A94F-A7BD249FEEC8}"/>
              </a:ext>
            </a:extLst>
          </p:cNvPr>
          <p:cNvSpPr/>
          <p:nvPr/>
        </p:nvSpPr>
        <p:spPr>
          <a:xfrm rot="5400000">
            <a:off x="5925932" y="116921"/>
            <a:ext cx="434171" cy="83171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3D8B80FE-D908-4C39-8F92-F02151E0E173}"/>
              </a:ext>
            </a:extLst>
          </p:cNvPr>
          <p:cNvSpPr/>
          <p:nvPr/>
        </p:nvSpPr>
        <p:spPr>
          <a:xfrm>
            <a:off x="1242470" y="4715790"/>
            <a:ext cx="9230267" cy="67849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/>
              <a:t>Dedicar um tempo adequado para o conhecimento do objeto de auditoria e das técnicas/metodologias a serem usadas =&gt; Domínio do Assunto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4B2239AB-6711-4BBF-865C-D242B006087C}"/>
              </a:ext>
            </a:extLst>
          </p:cNvPr>
          <p:cNvSpPr/>
          <p:nvPr/>
        </p:nvSpPr>
        <p:spPr>
          <a:xfrm>
            <a:off x="1242469" y="5505203"/>
            <a:ext cx="9230267" cy="67849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/>
              <a:t>Maior cuidado no planejamento e execução das atividades (uso de ferramentas não convencionais em serviços de avaliação) =&gt; Conteúdo + Apresentação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41AC8C91-199B-42CF-86A6-ED8523928BF1}"/>
              </a:ext>
            </a:extLst>
          </p:cNvPr>
          <p:cNvSpPr/>
          <p:nvPr/>
        </p:nvSpPr>
        <p:spPr>
          <a:xfrm>
            <a:off x="1242468" y="6308188"/>
            <a:ext cx="9230267" cy="3587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/>
              <a:t>Estabelecimento claro de responsabilidades/competências</a:t>
            </a:r>
          </a:p>
        </p:txBody>
      </p:sp>
    </p:spTree>
    <p:extLst>
      <p:ext uri="{BB962C8B-B14F-4D97-AF65-F5344CB8AC3E}">
        <p14:creationId xmlns:p14="http://schemas.microsoft.com/office/powerpoint/2010/main" val="265882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771399E2-5E1B-42AA-B3B2-D1FAF0D808D1}"/>
              </a:ext>
            </a:extLst>
          </p:cNvPr>
          <p:cNvSpPr/>
          <p:nvPr/>
        </p:nvSpPr>
        <p:spPr>
          <a:xfrm>
            <a:off x="235670" y="975984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– Exemplos de Atividades e Entregas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D7B7A7-1782-49DB-8A2C-0D3D0625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00" y="1765483"/>
            <a:ext cx="8621486" cy="47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0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771399E2-5E1B-42AA-B3B2-D1FAF0D808D1}"/>
              </a:ext>
            </a:extLst>
          </p:cNvPr>
          <p:cNvSpPr/>
          <p:nvPr/>
        </p:nvSpPr>
        <p:spPr>
          <a:xfrm>
            <a:off x="235670" y="975984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– Exemplos de Atividades e Entregas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8A93C3E-46B0-48EC-8E02-1A38F3EA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0" y="3163491"/>
            <a:ext cx="4131057" cy="21074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7BF7CC-DEE5-430A-B2F0-525511D28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41" y="2094328"/>
            <a:ext cx="7442825" cy="3918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0F2F046-6517-4463-AA51-74E2B8B87FB3}"/>
              </a:ext>
            </a:extLst>
          </p:cNvPr>
          <p:cNvSpPr txBox="1"/>
          <p:nvPr/>
        </p:nvSpPr>
        <p:spPr>
          <a:xfrm>
            <a:off x="1391463" y="2686616"/>
            <a:ext cx="181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Vídeo Explicativo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4C6C86-4F28-4A48-BAC9-5025DE5EE9F1}"/>
              </a:ext>
            </a:extLst>
          </p:cNvPr>
          <p:cNvSpPr txBox="1"/>
          <p:nvPr/>
        </p:nvSpPr>
        <p:spPr>
          <a:xfrm>
            <a:off x="4874891" y="1621425"/>
            <a:ext cx="704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Questionário Eletrônico</a:t>
            </a:r>
          </a:p>
        </p:txBody>
      </p:sp>
    </p:spTree>
    <p:extLst>
      <p:ext uri="{BB962C8B-B14F-4D97-AF65-F5344CB8AC3E}">
        <p14:creationId xmlns:p14="http://schemas.microsoft.com/office/powerpoint/2010/main" val="225113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771399E2-5E1B-42AA-B3B2-D1FAF0D808D1}"/>
              </a:ext>
            </a:extLst>
          </p:cNvPr>
          <p:cNvSpPr/>
          <p:nvPr/>
        </p:nvSpPr>
        <p:spPr>
          <a:xfrm>
            <a:off x="235670" y="975984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Entrega realizada: Árvore de Problemas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122CD4-B76C-413B-8C25-844C751DB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937" y="1566174"/>
            <a:ext cx="7386172" cy="1862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4E6A0A-4BB0-4622-A237-EC99A6F39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101" y="3429000"/>
            <a:ext cx="7982482" cy="2817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FD21B79-B459-478B-B7B0-6B58CD396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70" y="2705820"/>
            <a:ext cx="3404228" cy="29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771399E2-5E1B-42AA-B3B2-D1FAF0D808D1}"/>
              </a:ext>
            </a:extLst>
          </p:cNvPr>
          <p:cNvSpPr/>
          <p:nvPr/>
        </p:nvSpPr>
        <p:spPr>
          <a:xfrm>
            <a:off x="235670" y="975984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Entrega realizada: Oficina de Elaboração dos Modelos Lógicos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069BD6-E9E4-4F3D-8244-0BD7F0A88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933" y="1580807"/>
            <a:ext cx="6340554" cy="5156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36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771399E2-5E1B-42AA-B3B2-D1FAF0D808D1}"/>
              </a:ext>
            </a:extLst>
          </p:cNvPr>
          <p:cNvSpPr/>
          <p:nvPr/>
        </p:nvSpPr>
        <p:spPr>
          <a:xfrm>
            <a:off x="235670" y="975984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Execução - Entregas Parciais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67EE59-1DEB-4138-BF4C-3DDC286AA347}"/>
              </a:ext>
            </a:extLst>
          </p:cNvPr>
          <p:cNvGrpSpPr/>
          <p:nvPr/>
        </p:nvGrpSpPr>
        <p:grpSpPr>
          <a:xfrm>
            <a:off x="421573" y="2198962"/>
            <a:ext cx="4671584" cy="4400841"/>
            <a:chOff x="459339" y="2140941"/>
            <a:chExt cx="5318537" cy="507184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C2DFB5E-83F4-4BDD-96D6-CD3D4D04F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2812" y="2965310"/>
              <a:ext cx="2995064" cy="42474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D663FD0-DF46-44D4-9FB0-542BFF18D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339" y="2140941"/>
              <a:ext cx="3007424" cy="42474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C77244-5492-4D06-AC2E-2FB1BC8E5C5C}"/>
              </a:ext>
            </a:extLst>
          </p:cNvPr>
          <p:cNvSpPr txBox="1"/>
          <p:nvPr/>
        </p:nvSpPr>
        <p:spPr>
          <a:xfrm>
            <a:off x="1344004" y="1695589"/>
            <a:ext cx="291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Infográfico – Maio/2019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3E312A-A385-4C63-AD9A-15B7151AB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446" y="2245057"/>
            <a:ext cx="2454546" cy="4275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7A7FCBA-18A3-4CC1-9A45-F43841D26AED}"/>
              </a:ext>
            </a:extLst>
          </p:cNvPr>
          <p:cNvSpPr txBox="1"/>
          <p:nvPr/>
        </p:nvSpPr>
        <p:spPr>
          <a:xfrm>
            <a:off x="5427691" y="1690689"/>
            <a:ext cx="269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Relat. Parcial – Julho/2019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DC6F87E-FCE0-4712-ABF2-B9FD611D5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281" y="2272249"/>
            <a:ext cx="3088679" cy="426313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0BEAAA-F79C-479E-805C-9BCEEBB2BA41}"/>
              </a:ext>
            </a:extLst>
          </p:cNvPr>
          <p:cNvSpPr txBox="1"/>
          <p:nvPr/>
        </p:nvSpPr>
        <p:spPr>
          <a:xfrm>
            <a:off x="8773731" y="1690689"/>
            <a:ext cx="326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Relat. Final – Set./2019</a:t>
            </a:r>
          </a:p>
        </p:txBody>
      </p:sp>
    </p:spTree>
    <p:extLst>
      <p:ext uri="{BB962C8B-B14F-4D97-AF65-F5344CB8AC3E}">
        <p14:creationId xmlns:p14="http://schemas.microsoft.com/office/powerpoint/2010/main" val="27900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AD2363-5E42-4115-83ED-AB3174D8649E}"/>
              </a:ext>
            </a:extLst>
          </p:cNvPr>
          <p:cNvSpPr/>
          <p:nvPr/>
        </p:nvSpPr>
        <p:spPr>
          <a:xfrm>
            <a:off x="117835" y="819278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Lições aprendidas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E7CA18-7879-484F-AB49-77DF37458FC4}"/>
              </a:ext>
            </a:extLst>
          </p:cNvPr>
          <p:cNvSpPr txBox="1"/>
          <p:nvPr/>
        </p:nvSpPr>
        <p:spPr>
          <a:xfrm>
            <a:off x="448049" y="2114268"/>
            <a:ext cx="10836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Processo de sensibilização pode ser lento =&gt; Timing do gestor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Trabalho com equipe mista apresenta um dificultador na questão do gerenciamento (não há hierarquia, ferramentas normalmente usadas podem ser diferentes, dificuldade quanto à disponibilidade de tempo dos integrantes)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Risco de o trabalho se prolongar e ocorrer uma sobreposição nos papéis de cada Órgão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6DF83B-6432-418E-B45F-0996610C336B}"/>
              </a:ext>
            </a:extLst>
          </p:cNvPr>
          <p:cNvSpPr txBox="1"/>
          <p:nvPr/>
        </p:nvSpPr>
        <p:spPr>
          <a:xfrm>
            <a:off x="327099" y="4391988"/>
            <a:ext cx="10836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B050"/>
                </a:solidFill>
              </a:rPr>
              <a:t>Possibilidade de troca de experiências com o gestor, vivenciando na prática as suas dificuldades do dia a dia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B050"/>
                </a:solidFill>
              </a:rPr>
              <a:t>Possibilidade de aplicar, na prática, a teoria que nós cobramos quando auditamos os mais diversos órgãos (ex. Guia </a:t>
            </a:r>
            <a:r>
              <a:rPr lang="pt-BR" b="1" dirty="0" err="1">
                <a:solidFill>
                  <a:srgbClr val="00B050"/>
                </a:solidFill>
              </a:rPr>
              <a:t>Ex</a:t>
            </a:r>
            <a:r>
              <a:rPr lang="pt-BR" b="1" dirty="0">
                <a:solidFill>
                  <a:srgbClr val="00B050"/>
                </a:solidFill>
              </a:rPr>
              <a:t> Ante de análise de políticas Públicas, Modelo Lógico, Referencial de Governança em Políticas Públicas)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B050"/>
                </a:solidFill>
              </a:rPr>
              <a:t>Oportunidade de demonstrar, na prática, que a Auditoria Interna Governamental pode efetivamente agregar valor naqueles assuntos que mais importam ao gestor dentro de sua área de atuação e apoiá-lo na consecução dos seus objetivos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37E76B-BA99-4367-AF4C-E3AF1113A76E}"/>
              </a:ext>
            </a:extLst>
          </p:cNvPr>
          <p:cNvSpPr txBox="1"/>
          <p:nvPr/>
        </p:nvSpPr>
        <p:spPr>
          <a:xfrm>
            <a:off x="448049" y="1444201"/>
            <a:ext cx="336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Pontos que merecem atenção </a:t>
            </a:r>
          </a:p>
        </p:txBody>
      </p:sp>
      <p:pic>
        <p:nvPicPr>
          <p:cNvPr id="8" name="Picture 2" descr="Resultado de imagem para simbolo de alerta">
            <a:extLst>
              <a:ext uri="{FF2B5EF4-FFF2-40B4-BE49-F238E27FC236}">
                <a16:creationId xmlns:a16="http://schemas.microsoft.com/office/drawing/2014/main" id="{F2433BEF-F8B4-4EB8-8B9F-CD49A292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13" y="1358075"/>
            <a:ext cx="543915" cy="5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99945AC-F2A4-4E27-9A6B-F5A809963AC1}"/>
              </a:ext>
            </a:extLst>
          </p:cNvPr>
          <p:cNvSpPr txBox="1"/>
          <p:nvPr/>
        </p:nvSpPr>
        <p:spPr>
          <a:xfrm>
            <a:off x="448049" y="3892331"/>
            <a:ext cx="217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Pontos positivos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742BF6B-85A5-41A0-A6CE-C9FDDA39F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839" y="3489564"/>
            <a:ext cx="676533" cy="8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C4A50EA1-4D87-456E-B1F6-65C19CE8F51F}"/>
              </a:ext>
            </a:extLst>
          </p:cNvPr>
          <p:cNvSpPr txBox="1">
            <a:spLocks/>
          </p:cNvSpPr>
          <p:nvPr/>
        </p:nvSpPr>
        <p:spPr>
          <a:xfrm>
            <a:off x="712698" y="3128963"/>
            <a:ext cx="10766604" cy="352901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800" i="1" dirty="0">
              <a:latin typeface="+mn-lt"/>
            </a:endParaRPr>
          </a:p>
          <a:p>
            <a:pPr algn="ctr"/>
            <a:r>
              <a:rPr lang="pt-BR" sz="5200" i="1" dirty="0">
                <a:latin typeface="+mn-lt"/>
              </a:rPr>
              <a:t>Muito obrigado!</a:t>
            </a:r>
          </a:p>
          <a:p>
            <a:pPr algn="ctr"/>
            <a:endParaRPr lang="pt-BR" sz="4000" i="1" dirty="0">
              <a:latin typeface="+mn-lt"/>
            </a:endParaRPr>
          </a:p>
          <a:p>
            <a:pPr algn="ctr"/>
            <a:endParaRPr lang="pt-BR" sz="4800" i="1" dirty="0">
              <a:latin typeface="+mn-lt"/>
            </a:endParaRPr>
          </a:p>
          <a:p>
            <a:pPr algn="ctr"/>
            <a:endParaRPr lang="pt-BR" sz="4800" i="1" dirty="0">
              <a:latin typeface="+mn-lt"/>
            </a:endParaRPr>
          </a:p>
          <a:p>
            <a:pPr algn="ctr"/>
            <a:r>
              <a:rPr lang="pt-BR" sz="3800" i="1" dirty="0">
                <a:latin typeface="+mn-lt"/>
              </a:rPr>
              <a:t>Coordenação-Geral de Auditoria das Áreas de Justiça e Segurança Pública</a:t>
            </a:r>
          </a:p>
          <a:p>
            <a:pPr algn="ctr"/>
            <a:endParaRPr lang="pt-BR" sz="3800" i="1" dirty="0">
              <a:latin typeface="+mn-lt"/>
            </a:endParaRPr>
          </a:p>
          <a:p>
            <a:pPr algn="ctr"/>
            <a:r>
              <a:rPr lang="pt-BR" sz="3800" i="1" dirty="0">
                <a:latin typeface="+mn-lt"/>
              </a:rPr>
              <a:t>61 2020-7177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5CEC286-8E27-4527-A092-B814A1715338}"/>
              </a:ext>
            </a:extLst>
          </p:cNvPr>
          <p:cNvSpPr txBox="1"/>
          <p:nvPr/>
        </p:nvSpPr>
        <p:spPr>
          <a:xfrm>
            <a:off x="442913" y="1010305"/>
            <a:ext cx="5815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EQUIPE CGU DO SERVIÇO DE CONSULTORIA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Gabriel Belchior Navarro – Coordenador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Jonathas Henrique Soares Rocha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Filipe Vale Campos</a:t>
            </a:r>
          </a:p>
        </p:txBody>
      </p:sp>
    </p:spTree>
    <p:extLst>
      <p:ext uri="{BB962C8B-B14F-4D97-AF65-F5344CB8AC3E}">
        <p14:creationId xmlns:p14="http://schemas.microsoft.com/office/powerpoint/2010/main" val="91692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AD2363-5E42-4115-83ED-AB3174D8649E}"/>
              </a:ext>
            </a:extLst>
          </p:cNvPr>
          <p:cNvSpPr/>
          <p:nvPr/>
        </p:nvSpPr>
        <p:spPr>
          <a:xfrm>
            <a:off x="235670" y="895701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Contextualização – Consultoria para aprimoramento do PNSP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A1928BCB-0143-440D-A809-A5BEF3E6DF94}"/>
              </a:ext>
            </a:extLst>
          </p:cNvPr>
          <p:cNvGrpSpPr/>
          <p:nvPr/>
        </p:nvGrpSpPr>
        <p:grpSpPr>
          <a:xfrm>
            <a:off x="1066835" y="1899838"/>
            <a:ext cx="10058330" cy="4315224"/>
            <a:chOff x="271533" y="1914126"/>
            <a:chExt cx="8465696" cy="3923791"/>
          </a:xfrm>
        </p:grpSpPr>
        <p:sp>
          <p:nvSpPr>
            <p:cNvPr id="7" name="Seta: Pentágono 6">
              <a:extLst>
                <a:ext uri="{FF2B5EF4-FFF2-40B4-BE49-F238E27FC236}">
                  <a16:creationId xmlns:a16="http://schemas.microsoft.com/office/drawing/2014/main" id="{B3071001-A99C-4DDC-A580-2F155B43F7FD}"/>
                </a:ext>
              </a:extLst>
            </p:cNvPr>
            <p:cNvSpPr/>
            <p:nvPr/>
          </p:nvSpPr>
          <p:spPr>
            <a:xfrm>
              <a:off x="271533" y="3592995"/>
              <a:ext cx="1614021" cy="536327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: Divisa 7">
              <a:extLst>
                <a:ext uri="{FF2B5EF4-FFF2-40B4-BE49-F238E27FC236}">
                  <a16:creationId xmlns:a16="http://schemas.microsoft.com/office/drawing/2014/main" id="{51D8D533-FA23-4C4D-AF49-7DE0D974E5CE}"/>
                </a:ext>
              </a:extLst>
            </p:cNvPr>
            <p:cNvSpPr/>
            <p:nvPr/>
          </p:nvSpPr>
          <p:spPr>
            <a:xfrm>
              <a:off x="1640224" y="3592995"/>
              <a:ext cx="1614021" cy="536327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CB29F5C-F0F1-4BFF-8BCB-2346D50F042E}"/>
                </a:ext>
              </a:extLst>
            </p:cNvPr>
            <p:cNvGrpSpPr/>
            <p:nvPr/>
          </p:nvGrpSpPr>
          <p:grpSpPr>
            <a:xfrm>
              <a:off x="381287" y="1915502"/>
              <a:ext cx="1149183" cy="1770860"/>
              <a:chOff x="4790052" y="1990578"/>
              <a:chExt cx="1252025" cy="2217943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AFD59770-24B7-4F84-A8C3-E3BC95D8D6DF}"/>
                  </a:ext>
                </a:extLst>
              </p:cNvPr>
              <p:cNvSpPr/>
              <p:nvPr/>
            </p:nvSpPr>
            <p:spPr>
              <a:xfrm>
                <a:off x="4790052" y="1990578"/>
                <a:ext cx="1252025" cy="111134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/>
                  <a:t>Lei 13.675</a:t>
                </a:r>
              </a:p>
            </p:txBody>
          </p: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id="{DBBB3D6C-409B-4B94-B309-518991B5F7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17173" y="3101926"/>
                <a:ext cx="1" cy="877472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026F1F66-0796-497F-A096-7F76198C9E25}"/>
                  </a:ext>
                </a:extLst>
              </p:cNvPr>
              <p:cNvSpPr/>
              <p:nvPr/>
            </p:nvSpPr>
            <p:spPr>
              <a:xfrm>
                <a:off x="5289458" y="3974645"/>
                <a:ext cx="253211" cy="233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EC756DC-FFDC-4150-BDE7-C44A8F9B1B60}"/>
                </a:ext>
              </a:extLst>
            </p:cNvPr>
            <p:cNvGrpSpPr/>
            <p:nvPr/>
          </p:nvGrpSpPr>
          <p:grpSpPr>
            <a:xfrm>
              <a:off x="1872642" y="4032162"/>
              <a:ext cx="1149183" cy="1774655"/>
              <a:chOff x="5219114" y="1635816"/>
              <a:chExt cx="1252025" cy="2222696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DB106CD5-01B2-4068-BAE8-86276A8C4724}"/>
                  </a:ext>
                </a:extLst>
              </p:cNvPr>
              <p:cNvSpPr/>
              <p:nvPr/>
            </p:nvSpPr>
            <p:spPr>
              <a:xfrm>
                <a:off x="5219114" y="2747164"/>
                <a:ext cx="1252025" cy="111134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/>
                  <a:t>Minuta</a:t>
                </a:r>
              </a:p>
              <a:p>
                <a:pPr algn="ctr"/>
                <a:r>
                  <a:rPr lang="pt-BR" sz="1600" b="1" dirty="0"/>
                  <a:t>PNSP</a:t>
                </a:r>
              </a:p>
            </p:txBody>
          </p:sp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B79B2AB3-7887-47A6-982E-540D4F07DF60}"/>
                  </a:ext>
                </a:extLst>
              </p:cNvPr>
              <p:cNvGrpSpPr/>
              <p:nvPr/>
            </p:nvGrpSpPr>
            <p:grpSpPr>
              <a:xfrm rot="10800000">
                <a:off x="5718520" y="1635816"/>
                <a:ext cx="253211" cy="1111348"/>
                <a:chOff x="5718520" y="3858512"/>
                <a:chExt cx="253211" cy="1111348"/>
              </a:xfrm>
            </p:grpSpPr>
            <p:cxnSp>
              <p:nvCxnSpPr>
                <p:cNvPr id="16" name="Conector reto 15">
                  <a:extLst>
                    <a:ext uri="{FF2B5EF4-FFF2-40B4-BE49-F238E27FC236}">
                      <a16:creationId xmlns:a16="http://schemas.microsoft.com/office/drawing/2014/main" id="{8DB25AAF-47FA-442C-87B5-584416C4F2EA}"/>
                    </a:ext>
                  </a:extLst>
                </p:cNvPr>
                <p:cNvCxnSpPr>
                  <a:cxnSpLocks/>
                  <a:stCxn id="14" idx="4"/>
                </p:cNvCxnSpPr>
                <p:nvPr/>
              </p:nvCxnSpPr>
              <p:spPr>
                <a:xfrm flipH="1">
                  <a:off x="5845126" y="3858512"/>
                  <a:ext cx="1" cy="8774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Elipse 16">
                  <a:extLst>
                    <a:ext uri="{FF2B5EF4-FFF2-40B4-BE49-F238E27FC236}">
                      <a16:creationId xmlns:a16="http://schemas.microsoft.com/office/drawing/2014/main" id="{DD0CF41B-F709-41D9-A031-387FA9C98D6B}"/>
                    </a:ext>
                  </a:extLst>
                </p:cNvPr>
                <p:cNvSpPr/>
                <p:nvPr/>
              </p:nvSpPr>
              <p:spPr>
                <a:xfrm>
                  <a:off x="5718520" y="4735984"/>
                  <a:ext cx="253211" cy="23387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71246A4-DBDA-45F2-BD37-4DECAE8AF68F}"/>
                </a:ext>
              </a:extLst>
            </p:cNvPr>
            <p:cNvSpPr txBox="1"/>
            <p:nvPr/>
          </p:nvSpPr>
          <p:spPr>
            <a:xfrm>
              <a:off x="470473" y="3711132"/>
              <a:ext cx="1149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err="1">
                  <a:solidFill>
                    <a:schemeClr val="bg1"/>
                  </a:solidFill>
                </a:rPr>
                <a:t>Jul</a:t>
              </a:r>
              <a:r>
                <a:rPr lang="pt-BR" sz="1600" b="1" dirty="0">
                  <a:solidFill>
                    <a:schemeClr val="bg1"/>
                  </a:solidFill>
                </a:rPr>
                <a:t>/2018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002F560-E19F-42A3-96DA-B9FA2B3019D7}"/>
                </a:ext>
              </a:extLst>
            </p:cNvPr>
            <p:cNvSpPr txBox="1"/>
            <p:nvPr/>
          </p:nvSpPr>
          <p:spPr>
            <a:xfrm>
              <a:off x="1996668" y="3711132"/>
              <a:ext cx="1149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/>
                  </a:solidFill>
                </a:rPr>
                <a:t>Out/2018</a:t>
              </a:r>
            </a:p>
          </p:txBody>
        </p:sp>
        <p:sp>
          <p:nvSpPr>
            <p:cNvPr id="20" name="Seta: Divisa 19">
              <a:extLst>
                <a:ext uri="{FF2B5EF4-FFF2-40B4-BE49-F238E27FC236}">
                  <a16:creationId xmlns:a16="http://schemas.microsoft.com/office/drawing/2014/main" id="{BA91FF71-06E4-4038-9495-73F05E3A1A45}"/>
                </a:ext>
              </a:extLst>
            </p:cNvPr>
            <p:cNvSpPr/>
            <p:nvPr/>
          </p:nvSpPr>
          <p:spPr>
            <a:xfrm>
              <a:off x="3008915" y="3592995"/>
              <a:ext cx="1614021" cy="53632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6A6FA0B-7535-4DBA-A70F-53F5424C0D98}"/>
                </a:ext>
              </a:extLst>
            </p:cNvPr>
            <p:cNvSpPr txBox="1"/>
            <p:nvPr/>
          </p:nvSpPr>
          <p:spPr>
            <a:xfrm>
              <a:off x="3365359" y="3711132"/>
              <a:ext cx="1149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/>
                  </a:solidFill>
                </a:rPr>
                <a:t>Dez/2018</a:t>
              </a:r>
            </a:p>
          </p:txBody>
        </p: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9D79C633-4912-4903-AD1E-51D494B339F3}"/>
                </a:ext>
              </a:extLst>
            </p:cNvPr>
            <p:cNvGrpSpPr/>
            <p:nvPr/>
          </p:nvGrpSpPr>
          <p:grpSpPr>
            <a:xfrm>
              <a:off x="3105774" y="1914126"/>
              <a:ext cx="1229336" cy="1770860"/>
              <a:chOff x="4746388" y="1990578"/>
              <a:chExt cx="1339351" cy="2217943"/>
            </a:xfrm>
          </p:grpSpPr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A206AADE-F52B-49F3-AEFF-8F7F81C17A52}"/>
                  </a:ext>
                </a:extLst>
              </p:cNvPr>
              <p:cNvSpPr/>
              <p:nvPr/>
            </p:nvSpPr>
            <p:spPr>
              <a:xfrm>
                <a:off x="4746388" y="1990578"/>
                <a:ext cx="1339351" cy="111134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/>
                  <a:t>Decreto</a:t>
                </a:r>
              </a:p>
              <a:p>
                <a:pPr algn="ctr"/>
                <a:r>
                  <a:rPr lang="pt-BR" sz="1600" b="1" dirty="0"/>
                  <a:t>9.630</a:t>
                </a:r>
              </a:p>
            </p:txBody>
          </p:sp>
          <p:cxnSp>
            <p:nvCxnSpPr>
              <p:cNvPr id="24" name="Conector reto 23">
                <a:extLst>
                  <a:ext uri="{FF2B5EF4-FFF2-40B4-BE49-F238E27FC236}">
                    <a16:creationId xmlns:a16="http://schemas.microsoft.com/office/drawing/2014/main" id="{7EDE901A-00F5-4FB5-90E9-C66E3A2AD1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17173" y="3101926"/>
                <a:ext cx="1" cy="877472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B8532300-9BA5-4931-A786-D68DB59F6838}"/>
                  </a:ext>
                </a:extLst>
              </p:cNvPr>
              <p:cNvSpPr/>
              <p:nvPr/>
            </p:nvSpPr>
            <p:spPr>
              <a:xfrm>
                <a:off x="5289458" y="3974645"/>
                <a:ext cx="253211" cy="233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6" name="Seta: Divisa 25">
              <a:extLst>
                <a:ext uri="{FF2B5EF4-FFF2-40B4-BE49-F238E27FC236}">
                  <a16:creationId xmlns:a16="http://schemas.microsoft.com/office/drawing/2014/main" id="{3A739C29-861F-4B8C-806E-CC68222D59FF}"/>
                </a:ext>
              </a:extLst>
            </p:cNvPr>
            <p:cNvSpPr/>
            <p:nvPr/>
          </p:nvSpPr>
          <p:spPr>
            <a:xfrm>
              <a:off x="4375187" y="3595563"/>
              <a:ext cx="1614021" cy="536327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F1E468D7-F995-4041-A9EA-366F70148FFC}"/>
                </a:ext>
              </a:extLst>
            </p:cNvPr>
            <p:cNvGrpSpPr/>
            <p:nvPr/>
          </p:nvGrpSpPr>
          <p:grpSpPr>
            <a:xfrm>
              <a:off x="4031653" y="4034729"/>
              <a:ext cx="1149183" cy="1774655"/>
              <a:chOff x="5219114" y="1635816"/>
              <a:chExt cx="1252025" cy="2222696"/>
            </a:xfrm>
          </p:grpSpPr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498BBB8A-7311-4D2C-9D96-FAB9E1C872CF}"/>
                  </a:ext>
                </a:extLst>
              </p:cNvPr>
              <p:cNvSpPr/>
              <p:nvPr/>
            </p:nvSpPr>
            <p:spPr>
              <a:xfrm>
                <a:off x="5219114" y="2747164"/>
                <a:ext cx="1252025" cy="111134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/>
                  <a:t>Con.</a:t>
                </a:r>
              </a:p>
              <a:p>
                <a:pPr algn="ctr"/>
                <a:r>
                  <a:rPr lang="pt-BR" sz="1600" b="1" dirty="0" err="1"/>
                  <a:t>Obj</a:t>
                </a:r>
                <a:r>
                  <a:rPr lang="pt-BR" sz="1600" b="1" dirty="0"/>
                  <a:t>.</a:t>
                </a:r>
              </a:p>
              <a:p>
                <a:pPr algn="ctr"/>
                <a:r>
                  <a:rPr lang="pt-BR" sz="1600" b="1" dirty="0"/>
                  <a:t>Aud.</a:t>
                </a:r>
              </a:p>
            </p:txBody>
          </p:sp>
          <p:grpSp>
            <p:nvGrpSpPr>
              <p:cNvPr id="29" name="Agrupar 28">
                <a:extLst>
                  <a:ext uri="{FF2B5EF4-FFF2-40B4-BE49-F238E27FC236}">
                    <a16:creationId xmlns:a16="http://schemas.microsoft.com/office/drawing/2014/main" id="{3861BD46-CE83-4047-8AA0-92CFF46114F1}"/>
                  </a:ext>
                </a:extLst>
              </p:cNvPr>
              <p:cNvGrpSpPr/>
              <p:nvPr/>
            </p:nvGrpSpPr>
            <p:grpSpPr>
              <a:xfrm rot="10800000">
                <a:off x="5718520" y="1635816"/>
                <a:ext cx="253211" cy="1111348"/>
                <a:chOff x="5718520" y="3858512"/>
                <a:chExt cx="253211" cy="1111348"/>
              </a:xfrm>
            </p:grpSpPr>
            <p:cxnSp>
              <p:nvCxnSpPr>
                <p:cNvPr id="30" name="Conector reto 29">
                  <a:extLst>
                    <a:ext uri="{FF2B5EF4-FFF2-40B4-BE49-F238E27FC236}">
                      <a16:creationId xmlns:a16="http://schemas.microsoft.com/office/drawing/2014/main" id="{625F9F13-6F81-40A2-9838-0D0AA0B8327C}"/>
                    </a:ext>
                  </a:extLst>
                </p:cNvPr>
                <p:cNvCxnSpPr>
                  <a:cxnSpLocks/>
                  <a:stCxn id="28" idx="4"/>
                </p:cNvCxnSpPr>
                <p:nvPr/>
              </p:nvCxnSpPr>
              <p:spPr>
                <a:xfrm flipH="1">
                  <a:off x="5845126" y="3858512"/>
                  <a:ext cx="1" cy="8774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Elipse 30">
                  <a:extLst>
                    <a:ext uri="{FF2B5EF4-FFF2-40B4-BE49-F238E27FC236}">
                      <a16:creationId xmlns:a16="http://schemas.microsoft.com/office/drawing/2014/main" id="{0CF6A160-8E56-4977-956D-C81EC67890A4}"/>
                    </a:ext>
                  </a:extLst>
                </p:cNvPr>
                <p:cNvSpPr/>
                <p:nvPr/>
              </p:nvSpPr>
              <p:spPr>
                <a:xfrm>
                  <a:off x="5718520" y="4735984"/>
                  <a:ext cx="253211" cy="23387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6F59FCFB-44AD-438A-8002-832DDC8A1A5F}"/>
                </a:ext>
              </a:extLst>
            </p:cNvPr>
            <p:cNvSpPr txBox="1"/>
            <p:nvPr/>
          </p:nvSpPr>
          <p:spPr>
            <a:xfrm>
              <a:off x="4620517" y="3713700"/>
              <a:ext cx="13686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/>
                  </a:solidFill>
                </a:rPr>
                <a:t>Jan/Mar 2019</a:t>
              </a:r>
            </a:p>
          </p:txBody>
        </p:sp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4BC689AC-893A-4B60-ACF6-373A88DB4E0B}"/>
                </a:ext>
              </a:extLst>
            </p:cNvPr>
            <p:cNvSpPr/>
            <p:nvPr/>
          </p:nvSpPr>
          <p:spPr>
            <a:xfrm>
              <a:off x="3806950" y="3061705"/>
              <a:ext cx="1614019" cy="27243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Oportunidade!</a:t>
              </a:r>
            </a:p>
          </p:txBody>
        </p:sp>
        <p:sp>
          <p:nvSpPr>
            <p:cNvPr id="34" name="Seta: para Baixo 33">
              <a:extLst>
                <a:ext uri="{FF2B5EF4-FFF2-40B4-BE49-F238E27FC236}">
                  <a16:creationId xmlns:a16="http://schemas.microsoft.com/office/drawing/2014/main" id="{BED33703-31E7-4142-9DE0-7DB1CFF30CB2}"/>
                </a:ext>
              </a:extLst>
            </p:cNvPr>
            <p:cNvSpPr/>
            <p:nvPr/>
          </p:nvSpPr>
          <p:spPr>
            <a:xfrm>
              <a:off x="4505495" y="3336602"/>
              <a:ext cx="232410" cy="27243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BE79E062-F101-4D54-A5E4-D08AB8DF91E0}"/>
                </a:ext>
              </a:extLst>
            </p:cNvPr>
            <p:cNvGrpSpPr/>
            <p:nvPr/>
          </p:nvGrpSpPr>
          <p:grpSpPr>
            <a:xfrm>
              <a:off x="5041478" y="4063262"/>
              <a:ext cx="1149183" cy="1774655"/>
              <a:chOff x="5219114" y="1635816"/>
              <a:chExt cx="1252025" cy="2222696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FCF48905-F71B-4BCA-A4E8-6785B10C7161}"/>
                  </a:ext>
                </a:extLst>
              </p:cNvPr>
              <p:cNvSpPr/>
              <p:nvPr/>
            </p:nvSpPr>
            <p:spPr>
              <a:xfrm>
                <a:off x="5219114" y="2747164"/>
                <a:ext cx="1252025" cy="111134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err="1"/>
                  <a:t>Sensib</a:t>
                </a:r>
                <a:r>
                  <a:rPr lang="pt-BR" sz="1600" b="1" dirty="0"/>
                  <a:t>.</a:t>
                </a:r>
              </a:p>
              <a:p>
                <a:pPr algn="ctr"/>
                <a:r>
                  <a:rPr lang="pt-BR" sz="1600" b="1" dirty="0"/>
                  <a:t>Gestor</a:t>
                </a:r>
              </a:p>
            </p:txBody>
          </p:sp>
          <p:grpSp>
            <p:nvGrpSpPr>
              <p:cNvPr id="37" name="Agrupar 36">
                <a:extLst>
                  <a:ext uri="{FF2B5EF4-FFF2-40B4-BE49-F238E27FC236}">
                    <a16:creationId xmlns:a16="http://schemas.microsoft.com/office/drawing/2014/main" id="{97C7892F-DB49-4CD3-9D08-D822B4EC4379}"/>
                  </a:ext>
                </a:extLst>
              </p:cNvPr>
              <p:cNvGrpSpPr/>
              <p:nvPr/>
            </p:nvGrpSpPr>
            <p:grpSpPr>
              <a:xfrm rot="10800000">
                <a:off x="5718520" y="1635816"/>
                <a:ext cx="253211" cy="1111348"/>
                <a:chOff x="5718520" y="3858512"/>
                <a:chExt cx="253211" cy="1111348"/>
              </a:xfrm>
            </p:grpSpPr>
            <p:cxnSp>
              <p:nvCxnSpPr>
                <p:cNvPr id="38" name="Conector reto 37">
                  <a:extLst>
                    <a:ext uri="{FF2B5EF4-FFF2-40B4-BE49-F238E27FC236}">
                      <a16:creationId xmlns:a16="http://schemas.microsoft.com/office/drawing/2014/main" id="{96E1F15C-C17B-471A-9679-890D1765B199}"/>
                    </a:ext>
                  </a:extLst>
                </p:cNvPr>
                <p:cNvCxnSpPr>
                  <a:cxnSpLocks/>
                  <a:stCxn id="36" idx="4"/>
                </p:cNvCxnSpPr>
                <p:nvPr/>
              </p:nvCxnSpPr>
              <p:spPr>
                <a:xfrm flipH="1">
                  <a:off x="5845126" y="3858512"/>
                  <a:ext cx="1" cy="8774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Elipse 38">
                  <a:extLst>
                    <a:ext uri="{FF2B5EF4-FFF2-40B4-BE49-F238E27FC236}">
                      <a16:creationId xmlns:a16="http://schemas.microsoft.com/office/drawing/2014/main" id="{5D4869E7-CBE3-4DB8-B535-4F3DC93CB42D}"/>
                    </a:ext>
                  </a:extLst>
                </p:cNvPr>
                <p:cNvSpPr/>
                <p:nvPr/>
              </p:nvSpPr>
              <p:spPr>
                <a:xfrm>
                  <a:off x="5718520" y="4735984"/>
                  <a:ext cx="253211" cy="23387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40" name="Seta: Divisa 39">
              <a:extLst>
                <a:ext uri="{FF2B5EF4-FFF2-40B4-BE49-F238E27FC236}">
                  <a16:creationId xmlns:a16="http://schemas.microsoft.com/office/drawing/2014/main" id="{EB174ED2-B8C3-4442-97D4-85EAF19C27AB}"/>
                </a:ext>
              </a:extLst>
            </p:cNvPr>
            <p:cNvSpPr/>
            <p:nvPr/>
          </p:nvSpPr>
          <p:spPr>
            <a:xfrm>
              <a:off x="5756936" y="3592995"/>
              <a:ext cx="1614021" cy="536327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63E820A3-87A6-4877-83AA-70EB4610CF2B}"/>
                </a:ext>
              </a:extLst>
            </p:cNvPr>
            <p:cNvSpPr txBox="1"/>
            <p:nvPr/>
          </p:nvSpPr>
          <p:spPr>
            <a:xfrm>
              <a:off x="5958242" y="3702692"/>
              <a:ext cx="13676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err="1">
                  <a:solidFill>
                    <a:schemeClr val="bg1"/>
                  </a:solidFill>
                </a:rPr>
                <a:t>Abr</a:t>
              </a:r>
              <a:r>
                <a:rPr lang="pt-BR" sz="1600" b="1" dirty="0">
                  <a:solidFill>
                    <a:schemeClr val="bg1"/>
                  </a:solidFill>
                </a:rPr>
                <a:t>/</a:t>
              </a:r>
              <a:r>
                <a:rPr lang="pt-BR" sz="1600" b="1" dirty="0" err="1">
                  <a:solidFill>
                    <a:schemeClr val="bg1"/>
                  </a:solidFill>
                </a:rPr>
                <a:t>Ago</a:t>
              </a:r>
              <a:r>
                <a:rPr lang="pt-BR" sz="1600" b="1" dirty="0">
                  <a:solidFill>
                    <a:schemeClr val="bg1"/>
                  </a:solidFill>
                </a:rPr>
                <a:t> 2019</a:t>
              </a:r>
            </a:p>
          </p:txBody>
        </p:sp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FD6F3FA1-A109-4A8A-97B5-1D87BAD31286}"/>
                </a:ext>
              </a:extLst>
            </p:cNvPr>
            <p:cNvGrpSpPr/>
            <p:nvPr/>
          </p:nvGrpSpPr>
          <p:grpSpPr>
            <a:xfrm>
              <a:off x="6310758" y="1914126"/>
              <a:ext cx="1229336" cy="1770860"/>
              <a:chOff x="5244247" y="1990578"/>
              <a:chExt cx="1339351" cy="2217943"/>
            </a:xfrm>
          </p:grpSpPr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01E5F6D7-D6A4-477A-88E8-F16B815B08BB}"/>
                  </a:ext>
                </a:extLst>
              </p:cNvPr>
              <p:cNvSpPr/>
              <p:nvPr/>
            </p:nvSpPr>
            <p:spPr>
              <a:xfrm>
                <a:off x="5244247" y="1990578"/>
                <a:ext cx="1339351" cy="111134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err="1"/>
                  <a:t>Exec</a:t>
                </a:r>
                <a:r>
                  <a:rPr lang="pt-BR" sz="1600" b="1" dirty="0"/>
                  <a:t>. </a:t>
                </a:r>
                <a:r>
                  <a:rPr lang="pt-BR" sz="1600" b="1" dirty="0" err="1"/>
                  <a:t>Consult</a:t>
                </a:r>
                <a:endParaRPr lang="pt-BR" sz="1600" b="1" dirty="0"/>
              </a:p>
            </p:txBody>
          </p:sp>
          <p:cxnSp>
            <p:nvCxnSpPr>
              <p:cNvPr id="44" name="Conector reto 43">
                <a:extLst>
                  <a:ext uri="{FF2B5EF4-FFF2-40B4-BE49-F238E27FC236}">
                    <a16:creationId xmlns:a16="http://schemas.microsoft.com/office/drawing/2014/main" id="{0D3E43FA-4769-40AA-98EA-51955640CE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15027" y="3101926"/>
                <a:ext cx="1" cy="877472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BA2B5269-9BD1-47F2-8F2C-3CB822D0F556}"/>
                  </a:ext>
                </a:extLst>
              </p:cNvPr>
              <p:cNvSpPr/>
              <p:nvPr/>
            </p:nvSpPr>
            <p:spPr>
              <a:xfrm>
                <a:off x="5787315" y="3974644"/>
                <a:ext cx="253211" cy="23387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6" name="Seta: Divisa 45">
              <a:extLst>
                <a:ext uri="{FF2B5EF4-FFF2-40B4-BE49-F238E27FC236}">
                  <a16:creationId xmlns:a16="http://schemas.microsoft.com/office/drawing/2014/main" id="{D98C9F2E-7234-4396-981D-4E5BC0A1255E}"/>
                </a:ext>
              </a:extLst>
            </p:cNvPr>
            <p:cNvSpPr/>
            <p:nvPr/>
          </p:nvSpPr>
          <p:spPr>
            <a:xfrm>
              <a:off x="7123208" y="3595563"/>
              <a:ext cx="1614021" cy="536327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003AA1F5-93E8-4FD5-95D7-EFFFEBFDD0EF}"/>
                </a:ext>
              </a:extLst>
            </p:cNvPr>
            <p:cNvGrpSpPr/>
            <p:nvPr/>
          </p:nvGrpSpPr>
          <p:grpSpPr>
            <a:xfrm>
              <a:off x="7363365" y="4032162"/>
              <a:ext cx="1149183" cy="1774655"/>
              <a:chOff x="5219114" y="1635816"/>
              <a:chExt cx="1252025" cy="2222696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59991761-7504-4DF5-94B8-7D93119F55B3}"/>
                  </a:ext>
                </a:extLst>
              </p:cNvPr>
              <p:cNvSpPr/>
              <p:nvPr/>
            </p:nvSpPr>
            <p:spPr>
              <a:xfrm>
                <a:off x="5219114" y="2747164"/>
                <a:ext cx="1252025" cy="111134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err="1"/>
                  <a:t>Encer</a:t>
                </a:r>
                <a:r>
                  <a:rPr lang="pt-BR" sz="1600" b="1" dirty="0"/>
                  <a:t>.</a:t>
                </a:r>
              </a:p>
            </p:txBody>
          </p:sp>
          <p:grpSp>
            <p:nvGrpSpPr>
              <p:cNvPr id="49" name="Agrupar 48">
                <a:extLst>
                  <a:ext uri="{FF2B5EF4-FFF2-40B4-BE49-F238E27FC236}">
                    <a16:creationId xmlns:a16="http://schemas.microsoft.com/office/drawing/2014/main" id="{4255FED0-1CF2-48BB-BDF2-6DA1E62C8AF7}"/>
                  </a:ext>
                </a:extLst>
              </p:cNvPr>
              <p:cNvGrpSpPr/>
              <p:nvPr/>
            </p:nvGrpSpPr>
            <p:grpSpPr>
              <a:xfrm rot="10800000">
                <a:off x="5718520" y="1635816"/>
                <a:ext cx="253211" cy="1111348"/>
                <a:chOff x="5718520" y="3858512"/>
                <a:chExt cx="253211" cy="1111348"/>
              </a:xfrm>
            </p:grpSpPr>
            <p:cxnSp>
              <p:nvCxnSpPr>
                <p:cNvPr id="50" name="Conector reto 49">
                  <a:extLst>
                    <a:ext uri="{FF2B5EF4-FFF2-40B4-BE49-F238E27FC236}">
                      <a16:creationId xmlns:a16="http://schemas.microsoft.com/office/drawing/2014/main" id="{1C33E73F-F495-43DF-8F53-DEB5948DDC83}"/>
                    </a:ext>
                  </a:extLst>
                </p:cNvPr>
                <p:cNvCxnSpPr>
                  <a:cxnSpLocks/>
                  <a:stCxn id="48" idx="4"/>
                </p:cNvCxnSpPr>
                <p:nvPr/>
              </p:nvCxnSpPr>
              <p:spPr>
                <a:xfrm flipH="1">
                  <a:off x="5845126" y="3858512"/>
                  <a:ext cx="1" cy="8774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Elipse 50">
                  <a:extLst>
                    <a:ext uri="{FF2B5EF4-FFF2-40B4-BE49-F238E27FC236}">
                      <a16:creationId xmlns:a16="http://schemas.microsoft.com/office/drawing/2014/main" id="{1B0CADA3-A2FA-4FF5-953B-DA4C74F5BC9E}"/>
                    </a:ext>
                  </a:extLst>
                </p:cNvPr>
                <p:cNvSpPr/>
                <p:nvPr/>
              </p:nvSpPr>
              <p:spPr>
                <a:xfrm>
                  <a:off x="5718520" y="4735984"/>
                  <a:ext cx="253211" cy="23387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7CDF4E16-AC26-4CC9-AD55-75C977B9923F}"/>
                </a:ext>
              </a:extLst>
            </p:cNvPr>
            <p:cNvSpPr txBox="1"/>
            <p:nvPr/>
          </p:nvSpPr>
          <p:spPr>
            <a:xfrm>
              <a:off x="7368538" y="3713700"/>
              <a:ext cx="13686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1"/>
                  </a:solidFill>
                </a:rPr>
                <a:t>Set/2019</a:t>
              </a:r>
            </a:p>
          </p:txBody>
        </p:sp>
      </p:grp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1EC66003-8B7F-4F33-9699-9D57031D2D48}"/>
              </a:ext>
            </a:extLst>
          </p:cNvPr>
          <p:cNvSpPr/>
          <p:nvPr/>
        </p:nvSpPr>
        <p:spPr>
          <a:xfrm>
            <a:off x="6580398" y="2518620"/>
            <a:ext cx="1917663" cy="58983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- Pedido Min.</a:t>
            </a:r>
          </a:p>
          <a:p>
            <a:r>
              <a:rPr lang="pt-BR" sz="1600" b="1" dirty="0"/>
              <a:t>- Formação Equipe*</a:t>
            </a:r>
          </a:p>
        </p:txBody>
      </p:sp>
      <p:sp>
        <p:nvSpPr>
          <p:cNvPr id="55" name="Seta: para Baixo 54">
            <a:extLst>
              <a:ext uri="{FF2B5EF4-FFF2-40B4-BE49-F238E27FC236}">
                <a16:creationId xmlns:a16="http://schemas.microsoft.com/office/drawing/2014/main" id="{4E40B565-63BB-4730-9C61-6BC04569CB77}"/>
              </a:ext>
            </a:extLst>
          </p:cNvPr>
          <p:cNvSpPr/>
          <p:nvPr/>
        </p:nvSpPr>
        <p:spPr>
          <a:xfrm>
            <a:off x="7637180" y="3132084"/>
            <a:ext cx="276132" cy="63174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7367DD-D02C-473D-8F07-FD94835B9B66}"/>
              </a:ext>
            </a:extLst>
          </p:cNvPr>
          <p:cNvSpPr txBox="1"/>
          <p:nvPr/>
        </p:nvSpPr>
        <p:spPr>
          <a:xfrm>
            <a:off x="10261806" y="2043431"/>
            <a:ext cx="1626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*Equipe mista:</a:t>
            </a:r>
          </a:p>
          <a:p>
            <a:pPr marL="285750" indent="-285750">
              <a:buFontTx/>
              <a:buChar char="-"/>
            </a:pPr>
            <a:r>
              <a:rPr lang="pt-BR" dirty="0"/>
              <a:t>CGU (UAIG)</a:t>
            </a:r>
          </a:p>
          <a:p>
            <a:pPr marL="285750" indent="-285750">
              <a:buFontTx/>
              <a:buChar char="-"/>
            </a:pPr>
            <a:r>
              <a:rPr lang="pt-BR" dirty="0"/>
              <a:t>Gestão (1 L)</a:t>
            </a:r>
          </a:p>
          <a:p>
            <a:pPr marL="285750" indent="-285750">
              <a:buFontTx/>
              <a:buChar char="-"/>
            </a:pPr>
            <a:r>
              <a:rPr lang="pt-BR" dirty="0"/>
              <a:t>AECI (2 L)</a:t>
            </a:r>
          </a:p>
        </p:txBody>
      </p:sp>
    </p:spTree>
    <p:extLst>
      <p:ext uri="{BB962C8B-B14F-4D97-AF65-F5344CB8AC3E}">
        <p14:creationId xmlns:p14="http://schemas.microsoft.com/office/powerpoint/2010/main" val="124776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A7808D3-AA39-48C8-A7AA-DD410C372E12}"/>
              </a:ext>
            </a:extLst>
          </p:cNvPr>
          <p:cNvGrpSpPr/>
          <p:nvPr/>
        </p:nvGrpSpPr>
        <p:grpSpPr>
          <a:xfrm>
            <a:off x="647245" y="2459484"/>
            <a:ext cx="10522473" cy="4058752"/>
            <a:chOff x="618671" y="2716408"/>
            <a:chExt cx="7967601" cy="2952608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03A6A065-7FD4-49D0-B520-4EF734A5676A}"/>
                </a:ext>
              </a:extLst>
            </p:cNvPr>
            <p:cNvSpPr/>
            <p:nvPr/>
          </p:nvSpPr>
          <p:spPr>
            <a:xfrm>
              <a:off x="618671" y="2870200"/>
              <a:ext cx="2708729" cy="11176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GESTOR</a:t>
              </a:r>
            </a:p>
          </p:txBody>
        </p:sp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A65400F7-9C28-4B15-88E1-A68757483876}"/>
                </a:ext>
              </a:extLst>
            </p:cNvPr>
            <p:cNvSpPr/>
            <p:nvPr/>
          </p:nvSpPr>
          <p:spPr>
            <a:xfrm>
              <a:off x="618671" y="4330700"/>
              <a:ext cx="854529" cy="130485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UAIG</a:t>
              </a:r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A0768B24-AAED-45F5-9EBF-AA5CBA9EA490}"/>
                </a:ext>
              </a:extLst>
            </p:cNvPr>
            <p:cNvSpPr/>
            <p:nvPr/>
          </p:nvSpPr>
          <p:spPr>
            <a:xfrm>
              <a:off x="1647371" y="4330700"/>
              <a:ext cx="1680029" cy="60635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Map. Univ. Aud.,</a:t>
              </a:r>
            </a:p>
            <a:p>
              <a:pPr algn="ctr"/>
              <a:r>
                <a:rPr lang="pt-BR" b="1" dirty="0"/>
                <a:t>Auditorias Avaliação</a:t>
              </a: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60640A20-F672-4609-A010-9B2CE7D5120F}"/>
                </a:ext>
              </a:extLst>
            </p:cNvPr>
            <p:cNvSpPr/>
            <p:nvPr/>
          </p:nvSpPr>
          <p:spPr>
            <a:xfrm>
              <a:off x="1647371" y="5029200"/>
              <a:ext cx="1680029" cy="60635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Oportunidades identificadas</a:t>
              </a:r>
            </a:p>
          </p:txBody>
        </p:sp>
        <p:sp>
          <p:nvSpPr>
            <p:cNvPr id="7" name="Chave Direita 6">
              <a:extLst>
                <a:ext uri="{FF2B5EF4-FFF2-40B4-BE49-F238E27FC236}">
                  <a16:creationId xmlns:a16="http://schemas.microsoft.com/office/drawing/2014/main" id="{2321A0D5-7684-47A5-8556-D84EE9AAAFDF}"/>
                </a:ext>
              </a:extLst>
            </p:cNvPr>
            <p:cNvSpPr/>
            <p:nvPr/>
          </p:nvSpPr>
          <p:spPr>
            <a:xfrm>
              <a:off x="3501571" y="4330700"/>
              <a:ext cx="457198" cy="130485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81D940EC-F00B-408B-AE77-46D9DF7C7726}"/>
                </a:ext>
              </a:extLst>
            </p:cNvPr>
            <p:cNvSpPr/>
            <p:nvPr/>
          </p:nvSpPr>
          <p:spPr>
            <a:xfrm>
              <a:off x="4225371" y="4330700"/>
              <a:ext cx="1848861" cy="130485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“Sensibilização” do gestor</a:t>
              </a:r>
            </a:p>
          </p:txBody>
        </p:sp>
        <p:sp>
          <p:nvSpPr>
            <p:cNvPr id="9" name="Chave Direita 8">
              <a:extLst>
                <a:ext uri="{FF2B5EF4-FFF2-40B4-BE49-F238E27FC236}">
                  <a16:creationId xmlns:a16="http://schemas.microsoft.com/office/drawing/2014/main" id="{8322C76D-445E-481E-96FF-B745EA6A305B}"/>
                </a:ext>
              </a:extLst>
            </p:cNvPr>
            <p:cNvSpPr/>
            <p:nvPr/>
          </p:nvSpPr>
          <p:spPr>
            <a:xfrm>
              <a:off x="3501571" y="2776573"/>
              <a:ext cx="457198" cy="130485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38AC351B-9BB9-45A5-BFCB-591861B07292}"/>
                </a:ext>
              </a:extLst>
            </p:cNvPr>
            <p:cNvSpPr/>
            <p:nvPr/>
          </p:nvSpPr>
          <p:spPr>
            <a:xfrm>
              <a:off x="4225370" y="2776573"/>
              <a:ext cx="1848861" cy="130485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Sensibilização da UAIG</a:t>
              </a:r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1D85C713-FFAE-4DBE-A86F-4E76FB1BB357}"/>
                </a:ext>
              </a:extLst>
            </p:cNvPr>
            <p:cNvSpPr/>
            <p:nvPr/>
          </p:nvSpPr>
          <p:spPr>
            <a:xfrm>
              <a:off x="6223000" y="2776573"/>
              <a:ext cx="1562100" cy="342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err="1"/>
                <a:t>Relev</a:t>
              </a:r>
              <a:r>
                <a:rPr lang="pt-BR" b="1" dirty="0"/>
                <a:t>./ </a:t>
              </a:r>
              <a:r>
                <a:rPr lang="pt-BR" b="1" dirty="0" err="1"/>
                <a:t>Crit</a:t>
              </a:r>
              <a:r>
                <a:rPr lang="pt-BR" b="1" dirty="0"/>
                <a:t>.</a:t>
              </a: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54335B16-1CC0-46C7-913E-210230621CFA}"/>
                </a:ext>
              </a:extLst>
            </p:cNvPr>
            <p:cNvSpPr/>
            <p:nvPr/>
          </p:nvSpPr>
          <p:spPr>
            <a:xfrm>
              <a:off x="6223000" y="3257550"/>
              <a:ext cx="1562100" cy="342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Capac. UAIG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5D6750E9-CD95-4C6F-9381-BF8871974915}"/>
                </a:ext>
              </a:extLst>
            </p:cNvPr>
            <p:cNvSpPr/>
            <p:nvPr/>
          </p:nvSpPr>
          <p:spPr>
            <a:xfrm>
              <a:off x="6223000" y="3738527"/>
              <a:ext cx="1562100" cy="342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Gov./Ris/CI</a:t>
              </a:r>
            </a:p>
          </p:txBody>
        </p:sp>
        <p:sp>
          <p:nvSpPr>
            <p:cNvPr id="14" name="Chave Direita 13">
              <a:extLst>
                <a:ext uri="{FF2B5EF4-FFF2-40B4-BE49-F238E27FC236}">
                  <a16:creationId xmlns:a16="http://schemas.microsoft.com/office/drawing/2014/main" id="{A2C6D6B9-9685-4E74-B6E1-8401415027BF}"/>
                </a:ext>
              </a:extLst>
            </p:cNvPr>
            <p:cNvSpPr/>
            <p:nvPr/>
          </p:nvSpPr>
          <p:spPr>
            <a:xfrm>
              <a:off x="8129074" y="2716408"/>
              <a:ext cx="457198" cy="29526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AAC4BD51-DC1C-4702-AF86-E6B21CF5F277}"/>
              </a:ext>
            </a:extLst>
          </p:cNvPr>
          <p:cNvSpPr/>
          <p:nvPr/>
        </p:nvSpPr>
        <p:spPr>
          <a:xfrm>
            <a:off x="235670" y="895701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Origem da Demanda – Aspectos Importantes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F593F24-6DA6-46EA-9714-0487F24276A0}"/>
              </a:ext>
            </a:extLst>
          </p:cNvPr>
          <p:cNvSpPr txBox="1"/>
          <p:nvPr/>
        </p:nvSpPr>
        <p:spPr>
          <a:xfrm>
            <a:off x="5410460" y="1973350"/>
            <a:ext cx="48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Processo de Sensibilização (Convencimento)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F41F6AB4-D41D-4652-8771-6792F5D4BB7E}"/>
              </a:ext>
            </a:extLst>
          </p:cNvPr>
          <p:cNvSpPr/>
          <p:nvPr/>
        </p:nvSpPr>
        <p:spPr>
          <a:xfrm>
            <a:off x="8048645" y="4678543"/>
            <a:ext cx="2062999" cy="47136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/>
              <a:t>Relev</a:t>
            </a:r>
            <a:r>
              <a:rPr lang="pt-BR" b="1" dirty="0"/>
              <a:t>./ </a:t>
            </a:r>
            <a:r>
              <a:rPr lang="pt-BR" b="1" dirty="0" err="1"/>
              <a:t>Crit</a:t>
            </a:r>
            <a:r>
              <a:rPr lang="pt-BR" b="1" dirty="0"/>
              <a:t>.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6E11862F-52AC-492A-BDCC-D03D18C91734}"/>
              </a:ext>
            </a:extLst>
          </p:cNvPr>
          <p:cNvSpPr/>
          <p:nvPr/>
        </p:nvSpPr>
        <p:spPr>
          <a:xfrm>
            <a:off x="8048645" y="5339710"/>
            <a:ext cx="2062999" cy="47136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Capac. Unidade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C7CF05AA-4A44-41CD-8E45-29A1581B75C7}"/>
              </a:ext>
            </a:extLst>
          </p:cNvPr>
          <p:cNvSpPr/>
          <p:nvPr/>
        </p:nvSpPr>
        <p:spPr>
          <a:xfrm>
            <a:off x="8048645" y="6000876"/>
            <a:ext cx="2062999" cy="47136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Timing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70E5557-BBC2-4FE6-AF5F-5D9F2B3FED1F}"/>
              </a:ext>
            </a:extLst>
          </p:cNvPr>
          <p:cNvSpPr txBox="1"/>
          <p:nvPr/>
        </p:nvSpPr>
        <p:spPr>
          <a:xfrm>
            <a:off x="522406" y="1973350"/>
            <a:ext cx="382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Identificação Problema/Oportunidade</a:t>
            </a:r>
          </a:p>
        </p:txBody>
      </p:sp>
    </p:spTree>
    <p:extLst>
      <p:ext uri="{BB962C8B-B14F-4D97-AF65-F5344CB8AC3E}">
        <p14:creationId xmlns:p14="http://schemas.microsoft.com/office/powerpoint/2010/main" val="36530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AAC4BD51-DC1C-4702-AF86-E6B21CF5F277}"/>
              </a:ext>
            </a:extLst>
          </p:cNvPr>
          <p:cNvSpPr/>
          <p:nvPr/>
        </p:nvSpPr>
        <p:spPr>
          <a:xfrm>
            <a:off x="235670" y="848097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Origem da Demanda – Aspectos Importantes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DCA0BBF-5632-4333-8ACB-A8D3481DF337}"/>
              </a:ext>
            </a:extLst>
          </p:cNvPr>
          <p:cNvGrpSpPr/>
          <p:nvPr/>
        </p:nvGrpSpPr>
        <p:grpSpPr>
          <a:xfrm>
            <a:off x="1065562" y="2596771"/>
            <a:ext cx="10228494" cy="2449424"/>
            <a:chOff x="1377594" y="1552573"/>
            <a:chExt cx="10228494" cy="2449424"/>
          </a:xfrm>
        </p:grpSpPr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1465E1FF-F055-411A-8CED-512652BC30F8}"/>
                </a:ext>
              </a:extLst>
            </p:cNvPr>
            <p:cNvSpPr/>
            <p:nvPr/>
          </p:nvSpPr>
          <p:spPr>
            <a:xfrm>
              <a:off x="1377594" y="1552683"/>
              <a:ext cx="1848861" cy="244931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Formalização do pedido de Consultoria por parte do Gestor</a:t>
              </a:r>
            </a:p>
          </p:txBody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66B8EFB8-5D3B-430D-9799-E5B032B19948}"/>
                </a:ext>
              </a:extLst>
            </p:cNvPr>
            <p:cNvSpPr/>
            <p:nvPr/>
          </p:nvSpPr>
          <p:spPr>
            <a:xfrm>
              <a:off x="3357485" y="1552682"/>
              <a:ext cx="3936800" cy="7366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700" b="1" dirty="0"/>
                <a:t>Reconhecimento da existência de um problema/oportunidade de melhoria</a:t>
              </a:r>
            </a:p>
          </p:txBody>
        </p:sp>
        <p:sp>
          <p:nvSpPr>
            <p:cNvPr id="21" name="Chave Direita 20">
              <a:extLst>
                <a:ext uri="{FF2B5EF4-FFF2-40B4-BE49-F238E27FC236}">
                  <a16:creationId xmlns:a16="http://schemas.microsoft.com/office/drawing/2014/main" id="{D35B7C18-9F8A-444B-9431-C2D790697A6C}"/>
                </a:ext>
              </a:extLst>
            </p:cNvPr>
            <p:cNvSpPr/>
            <p:nvPr/>
          </p:nvSpPr>
          <p:spPr>
            <a:xfrm>
              <a:off x="7538258" y="1552573"/>
              <a:ext cx="457198" cy="244931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63C8F5E1-2163-4B1C-8EBD-F9B1271880FA}"/>
                </a:ext>
              </a:extLst>
            </p:cNvPr>
            <p:cNvSpPr/>
            <p:nvPr/>
          </p:nvSpPr>
          <p:spPr>
            <a:xfrm>
              <a:off x="3392459" y="2409036"/>
              <a:ext cx="3906361" cy="7366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700" b="1" dirty="0"/>
                <a:t>Reconhecimento da incapacidade de enfrentar o problema com os meios de que dispõe</a:t>
              </a:r>
            </a:p>
          </p:txBody>
        </p:sp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9B6B98FC-2092-4D6F-8F22-34EA9B4BD314}"/>
                </a:ext>
              </a:extLst>
            </p:cNvPr>
            <p:cNvSpPr/>
            <p:nvPr/>
          </p:nvSpPr>
          <p:spPr>
            <a:xfrm>
              <a:off x="3394726" y="3265394"/>
              <a:ext cx="3901826" cy="7366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700" b="1" dirty="0"/>
                <a:t>Confiança de que a UAIG pode apoiar na construção da solução</a:t>
              </a:r>
            </a:p>
          </p:txBody>
        </p:sp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5B0A4647-3940-49B5-8204-35DC2C1D82C0}"/>
                </a:ext>
              </a:extLst>
            </p:cNvPr>
            <p:cNvSpPr/>
            <p:nvPr/>
          </p:nvSpPr>
          <p:spPr>
            <a:xfrm>
              <a:off x="8234894" y="1552573"/>
              <a:ext cx="3371194" cy="244942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“TERMO DE COMPROMISSO”</a:t>
              </a:r>
            </a:p>
            <a:p>
              <a:pPr algn="ctr"/>
              <a:endParaRPr lang="pt-BR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/>
                <a:t>Objetivos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/>
                <a:t>Prazos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/>
                <a:t>Responsabilidades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/>
                <a:t>Entregas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/>
                <a:t>Escopo e não escopo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90025B-F051-4635-8A9B-A1D361A2E16A}"/>
              </a:ext>
            </a:extLst>
          </p:cNvPr>
          <p:cNvSpPr txBox="1"/>
          <p:nvPr/>
        </p:nvSpPr>
        <p:spPr>
          <a:xfrm>
            <a:off x="7922861" y="5194852"/>
            <a:ext cx="355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* A CGU Elaborou um modelo padrão do Termo de Compromisso</a:t>
            </a:r>
          </a:p>
        </p:txBody>
      </p:sp>
    </p:spTree>
    <p:extLst>
      <p:ext uri="{BB962C8B-B14F-4D97-AF65-F5344CB8AC3E}">
        <p14:creationId xmlns:p14="http://schemas.microsoft.com/office/powerpoint/2010/main" val="246385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AAC4BD51-DC1C-4702-AF86-E6B21CF5F277}"/>
              </a:ext>
            </a:extLst>
          </p:cNvPr>
          <p:cNvSpPr/>
          <p:nvPr/>
        </p:nvSpPr>
        <p:spPr>
          <a:xfrm>
            <a:off x="235670" y="848097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Origem da Demanda – Aspectos Importantes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1D3DB6C-CF83-4870-9E5D-CE754AE8A629}"/>
              </a:ext>
            </a:extLst>
          </p:cNvPr>
          <p:cNvGrpSpPr/>
          <p:nvPr/>
        </p:nvGrpSpPr>
        <p:grpSpPr>
          <a:xfrm>
            <a:off x="892662" y="1459301"/>
            <a:ext cx="10406675" cy="4943474"/>
            <a:chOff x="1377594" y="4192777"/>
            <a:chExt cx="5782330" cy="2387203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43C037FC-CF63-45AF-B7DE-CCC3AB8F3C5F}"/>
                </a:ext>
              </a:extLst>
            </p:cNvPr>
            <p:cNvSpPr/>
            <p:nvPr/>
          </p:nvSpPr>
          <p:spPr>
            <a:xfrm>
              <a:off x="3357485" y="5999026"/>
              <a:ext cx="842890" cy="58095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AECI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4F222B4-8E3B-4027-AEAF-833001C712A3}"/>
                </a:ext>
              </a:extLst>
            </p:cNvPr>
            <p:cNvSpPr/>
            <p:nvPr/>
          </p:nvSpPr>
          <p:spPr>
            <a:xfrm>
              <a:off x="1377594" y="4192777"/>
              <a:ext cx="578233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Processo de Sensibilização no caso do PNSP</a:t>
              </a:r>
            </a:p>
          </p:txBody>
        </p:sp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112AE89F-1AC3-450B-BF8C-8317A9EDEB03}"/>
                </a:ext>
              </a:extLst>
            </p:cNvPr>
            <p:cNvSpPr/>
            <p:nvPr/>
          </p:nvSpPr>
          <p:spPr>
            <a:xfrm>
              <a:off x="1377594" y="5999026"/>
              <a:ext cx="1328511" cy="5809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Conhec. Objeto</a:t>
              </a:r>
            </a:p>
            <a:p>
              <a:pPr algn="ctr"/>
              <a:r>
                <a:rPr lang="pt-BR" b="1" dirty="0"/>
                <a:t>de Auditoria</a:t>
              </a:r>
            </a:p>
          </p:txBody>
        </p:sp>
        <p:sp>
          <p:nvSpPr>
            <p:cNvPr id="26" name="Seta: para a Direita 25">
              <a:extLst>
                <a:ext uri="{FF2B5EF4-FFF2-40B4-BE49-F238E27FC236}">
                  <a16:creationId xmlns:a16="http://schemas.microsoft.com/office/drawing/2014/main" id="{C85A14A9-5F8B-4DB6-959B-815683B7A165}"/>
                </a:ext>
              </a:extLst>
            </p:cNvPr>
            <p:cNvSpPr/>
            <p:nvPr/>
          </p:nvSpPr>
          <p:spPr>
            <a:xfrm>
              <a:off x="2837135" y="6171247"/>
              <a:ext cx="389320" cy="2365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F14386D4-AB60-4487-932F-9131B4A101F0}"/>
                </a:ext>
              </a:extLst>
            </p:cNvPr>
            <p:cNvSpPr/>
            <p:nvPr/>
          </p:nvSpPr>
          <p:spPr>
            <a:xfrm>
              <a:off x="4301776" y="5678416"/>
              <a:ext cx="842890" cy="9015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Sec.</a:t>
              </a:r>
            </a:p>
            <a:p>
              <a:pPr algn="ctr"/>
              <a:r>
                <a:rPr lang="pt-BR" b="1" dirty="0"/>
                <a:t>MJSP</a:t>
              </a:r>
            </a:p>
          </p:txBody>
        </p:sp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80D4DE2D-C3BD-4158-834F-1C332C9731D9}"/>
                </a:ext>
              </a:extLst>
            </p:cNvPr>
            <p:cNvSpPr/>
            <p:nvPr/>
          </p:nvSpPr>
          <p:spPr>
            <a:xfrm>
              <a:off x="5246067" y="5391042"/>
              <a:ext cx="842890" cy="118893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Sec.</a:t>
              </a:r>
            </a:p>
            <a:p>
              <a:pPr algn="ctr"/>
              <a:r>
                <a:rPr lang="pt-BR" b="1" dirty="0" err="1"/>
                <a:t>Exec</a:t>
              </a:r>
              <a:r>
                <a:rPr lang="pt-BR" b="1" dirty="0"/>
                <a:t>.</a:t>
              </a:r>
            </a:p>
          </p:txBody>
        </p:sp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607CDAE5-8ADC-434E-9F58-E49F8459E4B8}"/>
                </a:ext>
              </a:extLst>
            </p:cNvPr>
            <p:cNvSpPr/>
            <p:nvPr/>
          </p:nvSpPr>
          <p:spPr>
            <a:xfrm>
              <a:off x="6190358" y="5039436"/>
              <a:ext cx="842890" cy="154054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Min.</a:t>
              </a:r>
            </a:p>
          </p:txBody>
        </p: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50502C55-8A0B-4285-BD3F-347B858B3D9D}"/>
                </a:ext>
              </a:extLst>
            </p:cNvPr>
            <p:cNvCxnSpPr>
              <a:cxnSpLocks/>
            </p:cNvCxnSpPr>
            <p:nvPr/>
          </p:nvCxnSpPr>
          <p:spPr>
            <a:xfrm>
              <a:off x="1377594" y="4821458"/>
              <a:ext cx="578233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F0EFA97-23B9-4511-91AE-620B473303F7}"/>
                </a:ext>
              </a:extLst>
            </p:cNvPr>
            <p:cNvSpPr txBox="1"/>
            <p:nvPr/>
          </p:nvSpPr>
          <p:spPr>
            <a:xfrm>
              <a:off x="3369108" y="4821458"/>
              <a:ext cx="1701122" cy="17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Jan – Mar/2019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87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AAC4BD51-DC1C-4702-AF86-E6B21CF5F277}"/>
              </a:ext>
            </a:extLst>
          </p:cNvPr>
          <p:cNvSpPr/>
          <p:nvPr/>
        </p:nvSpPr>
        <p:spPr>
          <a:xfrm>
            <a:off x="235670" y="848097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Origem da Demanda – </a:t>
            </a:r>
            <a:r>
              <a:rPr lang="pt-BR" sz="2400" b="1" dirty="0"/>
              <a:t>Processo de Sensibilização no caso do PNSP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D8038DC-3302-462B-A459-5F15F6F567D2}"/>
              </a:ext>
            </a:extLst>
          </p:cNvPr>
          <p:cNvGrpSpPr/>
          <p:nvPr/>
        </p:nvGrpSpPr>
        <p:grpSpPr>
          <a:xfrm>
            <a:off x="235669" y="1830321"/>
            <a:ext cx="11565805" cy="4389033"/>
            <a:chOff x="235669" y="1830321"/>
            <a:chExt cx="11565805" cy="4389033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73E9CCD1-A5ED-4883-A3C8-2356670452B9}"/>
                </a:ext>
              </a:extLst>
            </p:cNvPr>
            <p:cNvGrpSpPr/>
            <p:nvPr/>
          </p:nvGrpSpPr>
          <p:grpSpPr>
            <a:xfrm>
              <a:off x="235669" y="1830321"/>
              <a:ext cx="11565805" cy="4389033"/>
              <a:chOff x="235670" y="1659117"/>
              <a:chExt cx="11528982" cy="5198883"/>
            </a:xfrm>
          </p:grpSpPr>
          <p:sp>
            <p:nvSpPr>
              <p:cNvPr id="34" name="Forma 33">
                <a:extLst>
                  <a:ext uri="{FF2B5EF4-FFF2-40B4-BE49-F238E27FC236}">
                    <a16:creationId xmlns:a16="http://schemas.microsoft.com/office/drawing/2014/main" id="{C55D7748-2D47-450E-8236-34327B5A9147}"/>
                  </a:ext>
                </a:extLst>
              </p:cNvPr>
              <p:cNvSpPr/>
              <p:nvPr/>
            </p:nvSpPr>
            <p:spPr>
              <a:xfrm>
                <a:off x="235670" y="1659117"/>
                <a:ext cx="11528982" cy="5198883"/>
              </a:xfrm>
              <a:prstGeom prst="swooshArrow">
                <a:avLst>
                  <a:gd name="adj1" fmla="val 25000"/>
                  <a:gd name="adj2" fmla="val 26903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91F1E507-EC13-4FE8-9BBE-3F398AACD9D5}"/>
                  </a:ext>
                </a:extLst>
              </p:cNvPr>
              <p:cNvSpPr/>
              <p:nvPr/>
            </p:nvSpPr>
            <p:spPr>
              <a:xfrm>
                <a:off x="398200" y="5472260"/>
                <a:ext cx="1692000" cy="1080000"/>
              </a:xfrm>
              <a:prstGeom prst="roundRect">
                <a:avLst/>
              </a:prstGeom>
              <a:solidFill>
                <a:srgbClr val="000000">
                  <a:alpha val="6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2000 (FHC)</a:t>
                </a:r>
              </a:p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Plano Nac. de Seg. </a:t>
                </a:r>
                <a:r>
                  <a:rPr lang="pt-BR" b="1" i="1" dirty="0" err="1">
                    <a:solidFill>
                      <a:schemeClr val="bg1"/>
                    </a:solidFill>
                  </a:rPr>
                  <a:t>Púb</a:t>
                </a:r>
                <a:r>
                  <a:rPr lang="pt-BR" b="1" i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3696B807-BD46-42B8-8B7C-47B1D885AD4A}"/>
                  </a:ext>
                </a:extLst>
              </p:cNvPr>
              <p:cNvSpPr/>
              <p:nvPr/>
            </p:nvSpPr>
            <p:spPr>
              <a:xfrm>
                <a:off x="1897062" y="4582942"/>
                <a:ext cx="1692000" cy="1080000"/>
              </a:xfrm>
              <a:prstGeom prst="roundRect">
                <a:avLst/>
              </a:prstGeom>
              <a:solidFill>
                <a:srgbClr val="000000">
                  <a:alpha val="6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2003 (Lula)</a:t>
                </a:r>
              </a:p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Plano Nac. de Seg. </a:t>
                </a:r>
                <a:r>
                  <a:rPr lang="pt-BR" b="1" i="1" dirty="0" err="1">
                    <a:solidFill>
                      <a:schemeClr val="bg1"/>
                    </a:solidFill>
                  </a:rPr>
                  <a:t>Púb</a:t>
                </a:r>
                <a:r>
                  <a:rPr lang="pt-BR" b="1" i="1" dirty="0">
                    <a:solidFill>
                      <a:schemeClr val="bg1"/>
                    </a:solidFill>
                  </a:rPr>
                  <a:t>.</a:t>
                </a:r>
                <a:endParaRPr lang="pt-BR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ED4A92DB-5F23-47E6-9C98-91543975F177}"/>
                  </a:ext>
                </a:extLst>
              </p:cNvPr>
              <p:cNvSpPr/>
              <p:nvPr/>
            </p:nvSpPr>
            <p:spPr>
              <a:xfrm>
                <a:off x="3484826" y="3853296"/>
                <a:ext cx="1692000" cy="1080000"/>
              </a:xfrm>
              <a:prstGeom prst="roundRect">
                <a:avLst/>
              </a:prstGeom>
              <a:solidFill>
                <a:srgbClr val="000000">
                  <a:alpha val="6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2007 (Lula)</a:t>
                </a:r>
              </a:p>
              <a:p>
                <a:pPr algn="ctr"/>
                <a:r>
                  <a:rPr lang="pt-BR" b="1" i="1" dirty="0" err="1">
                    <a:solidFill>
                      <a:schemeClr val="bg1"/>
                    </a:solidFill>
                  </a:rPr>
                  <a:t>Pronasci</a:t>
                </a:r>
                <a:r>
                  <a:rPr lang="pt-BR" b="1" i="1" dirty="0">
                    <a:solidFill>
                      <a:schemeClr val="bg1"/>
                    </a:solidFill>
                  </a:rPr>
                  <a:t>, proposta SUSP</a:t>
                </a:r>
                <a:endParaRPr lang="pt-BR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CBB6BB52-F4CC-47DD-8030-7153369933BB}"/>
                  </a:ext>
                </a:extLst>
              </p:cNvPr>
              <p:cNvSpPr/>
              <p:nvPr/>
            </p:nvSpPr>
            <p:spPr>
              <a:xfrm>
                <a:off x="5072590" y="3313296"/>
                <a:ext cx="1692000" cy="1080000"/>
              </a:xfrm>
              <a:prstGeom prst="roundRect">
                <a:avLst/>
              </a:prstGeom>
              <a:solidFill>
                <a:srgbClr val="000000">
                  <a:alpha val="6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2012 (Dilma)</a:t>
                </a:r>
              </a:p>
              <a:p>
                <a:pPr algn="ctr"/>
                <a:r>
                  <a:rPr lang="pt-BR" b="1" i="1" dirty="0" err="1">
                    <a:solidFill>
                      <a:schemeClr val="bg1"/>
                    </a:solidFill>
                  </a:rPr>
                  <a:t>Prog</a:t>
                </a:r>
                <a:r>
                  <a:rPr lang="pt-BR" b="1" i="1" dirty="0">
                    <a:solidFill>
                      <a:schemeClr val="bg1"/>
                    </a:solidFill>
                  </a:rPr>
                  <a:t>. Brasil Mais Seguro</a:t>
                </a:r>
                <a:endParaRPr lang="pt-BR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115FEBF1-4235-4646-BA16-85AFA3A4C3FE}"/>
                  </a:ext>
                </a:extLst>
              </p:cNvPr>
              <p:cNvSpPr/>
              <p:nvPr/>
            </p:nvSpPr>
            <p:spPr>
              <a:xfrm>
                <a:off x="6660354" y="2823302"/>
                <a:ext cx="1692000" cy="1080000"/>
              </a:xfrm>
              <a:prstGeom prst="roundRect">
                <a:avLst/>
              </a:prstGeom>
              <a:solidFill>
                <a:srgbClr val="000000">
                  <a:alpha val="6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2015 (Dilma)</a:t>
                </a:r>
              </a:p>
              <a:p>
                <a:pPr algn="ctr"/>
                <a:r>
                  <a:rPr lang="pt-BR" b="1" i="1" dirty="0" err="1">
                    <a:solidFill>
                      <a:schemeClr val="bg1"/>
                    </a:solidFill>
                  </a:rPr>
                  <a:t>Prog</a:t>
                </a:r>
                <a:r>
                  <a:rPr lang="pt-BR" b="1" i="1" dirty="0">
                    <a:solidFill>
                      <a:schemeClr val="bg1"/>
                    </a:solidFill>
                  </a:rPr>
                  <a:t>. Nac. Red. </a:t>
                </a:r>
                <a:r>
                  <a:rPr lang="pt-BR" b="1" i="1" dirty="0" err="1">
                    <a:solidFill>
                      <a:schemeClr val="bg1"/>
                    </a:solidFill>
                  </a:rPr>
                  <a:t>Homicíd</a:t>
                </a:r>
                <a:r>
                  <a:rPr lang="pt-BR" b="1" i="1" dirty="0">
                    <a:solidFill>
                      <a:schemeClr val="bg1"/>
                    </a:solidFill>
                  </a:rPr>
                  <a:t>.</a:t>
                </a:r>
                <a:endParaRPr lang="pt-BR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99E8DEC1-FACC-4531-B4A7-70D64077762A}"/>
                  </a:ext>
                </a:extLst>
              </p:cNvPr>
              <p:cNvSpPr/>
              <p:nvPr/>
            </p:nvSpPr>
            <p:spPr>
              <a:xfrm>
                <a:off x="8248118" y="2584385"/>
                <a:ext cx="1692000" cy="1080000"/>
              </a:xfrm>
              <a:prstGeom prst="roundRect">
                <a:avLst/>
              </a:prstGeom>
              <a:solidFill>
                <a:srgbClr val="000000">
                  <a:alpha val="6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2017 (Temer)</a:t>
                </a:r>
              </a:p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Plano Nac. de Seg. </a:t>
                </a:r>
                <a:r>
                  <a:rPr lang="pt-BR" b="1" i="1" dirty="0" err="1">
                    <a:solidFill>
                      <a:schemeClr val="bg1"/>
                    </a:solidFill>
                  </a:rPr>
                  <a:t>Púb</a:t>
                </a:r>
                <a:r>
                  <a:rPr lang="pt-BR" b="1" i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1AB296F6-D272-41C4-83CE-062EB5FF27BA}"/>
                  </a:ext>
                </a:extLst>
              </p:cNvPr>
              <p:cNvSpPr/>
              <p:nvPr/>
            </p:nvSpPr>
            <p:spPr>
              <a:xfrm>
                <a:off x="9835880" y="2283302"/>
                <a:ext cx="1692000" cy="1080000"/>
              </a:xfrm>
              <a:prstGeom prst="roundRect">
                <a:avLst/>
              </a:prstGeom>
              <a:solidFill>
                <a:srgbClr val="000000">
                  <a:alpha val="6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2018 (Temer)</a:t>
                </a:r>
              </a:p>
              <a:p>
                <a:pPr algn="ctr"/>
                <a:r>
                  <a:rPr lang="pt-BR" b="1" i="1" dirty="0">
                    <a:solidFill>
                      <a:schemeClr val="bg1"/>
                    </a:solidFill>
                  </a:rPr>
                  <a:t>Pl. Nac. Seg. </a:t>
                </a:r>
                <a:r>
                  <a:rPr lang="pt-BR" b="1" i="1" dirty="0" err="1">
                    <a:solidFill>
                      <a:schemeClr val="bg1"/>
                    </a:solidFill>
                  </a:rPr>
                  <a:t>Púb</a:t>
                </a:r>
                <a:r>
                  <a:rPr lang="pt-BR" b="1" i="1" dirty="0">
                    <a:solidFill>
                      <a:schemeClr val="bg1"/>
                    </a:solidFill>
                  </a:rPr>
                  <a:t>. + SUSP</a:t>
                </a:r>
              </a:p>
            </p:txBody>
          </p:sp>
        </p:grp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1958A76-B042-4BB8-8E9C-00C36C1877E0}"/>
                </a:ext>
              </a:extLst>
            </p:cNvPr>
            <p:cNvSpPr txBox="1"/>
            <p:nvPr/>
          </p:nvSpPr>
          <p:spPr>
            <a:xfrm>
              <a:off x="1357375" y="1928547"/>
              <a:ext cx="617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Histórico de Planos Nacionais de Seg. </a:t>
              </a:r>
              <a:r>
                <a:rPr lang="pt-BR" sz="2400" b="1" dirty="0" err="1"/>
                <a:t>Púb</a:t>
              </a:r>
              <a:r>
                <a:rPr lang="pt-BR" sz="2400" b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80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AAC4BD51-DC1C-4702-AF86-E6B21CF5F277}"/>
              </a:ext>
            </a:extLst>
          </p:cNvPr>
          <p:cNvSpPr/>
          <p:nvPr/>
        </p:nvSpPr>
        <p:spPr>
          <a:xfrm>
            <a:off x="235670" y="848097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Origem da Demanda – </a:t>
            </a:r>
            <a:r>
              <a:rPr lang="pt-BR" sz="2400" b="1" dirty="0"/>
              <a:t>Processo de Sensibilização no caso do PNSP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57D12C7-893C-4B68-BC51-DD7F2D9AC1A0}"/>
              </a:ext>
            </a:extLst>
          </p:cNvPr>
          <p:cNvGrpSpPr/>
          <p:nvPr/>
        </p:nvGrpSpPr>
        <p:grpSpPr>
          <a:xfrm>
            <a:off x="830339" y="2028016"/>
            <a:ext cx="11412994" cy="4514670"/>
            <a:chOff x="830339" y="2028016"/>
            <a:chExt cx="11412994" cy="4514670"/>
          </a:xfrm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6A3CAA37-51A2-4614-A9C0-CF317EA70E55}"/>
                </a:ext>
              </a:extLst>
            </p:cNvPr>
            <p:cNvSpPr/>
            <p:nvPr/>
          </p:nvSpPr>
          <p:spPr>
            <a:xfrm>
              <a:off x="830339" y="3201574"/>
              <a:ext cx="4166357" cy="768701"/>
            </a:xfrm>
            <a:prstGeom prst="roundRect">
              <a:avLst/>
            </a:prstGeom>
            <a:solidFill>
              <a:srgbClr val="DCE2E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Acórdão TCU 811/2017 - Plenário</a:t>
              </a:r>
            </a:p>
            <a:p>
              <a:pPr algn="ctr"/>
              <a:r>
                <a:rPr lang="pt-BR" i="1" dirty="0">
                  <a:solidFill>
                    <a:schemeClr val="tx1"/>
                  </a:solidFill>
                </a:rPr>
                <a:t>Levantamento </a:t>
              </a:r>
              <a:r>
                <a:rPr lang="pt-BR" i="1" dirty="0" err="1">
                  <a:solidFill>
                    <a:schemeClr val="tx1"/>
                  </a:solidFill>
                </a:rPr>
                <a:t>iGovSeg</a:t>
              </a:r>
              <a:r>
                <a:rPr lang="pt-BR" i="1" dirty="0">
                  <a:solidFill>
                    <a:schemeClr val="tx1"/>
                  </a:solidFill>
                </a:rPr>
                <a:t> 2017</a:t>
              </a:r>
            </a:p>
          </p:txBody>
        </p:sp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B94F25BC-010D-411E-907E-0D7403808EEC}"/>
                </a:ext>
              </a:extLst>
            </p:cNvPr>
            <p:cNvSpPr/>
            <p:nvPr/>
          </p:nvSpPr>
          <p:spPr>
            <a:xfrm>
              <a:off x="830339" y="4060811"/>
              <a:ext cx="4166357" cy="768701"/>
            </a:xfrm>
            <a:prstGeom prst="roundRect">
              <a:avLst/>
            </a:prstGeom>
            <a:solidFill>
              <a:srgbClr val="DCE2E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Acórdão TCU 579/2018 - Plenário</a:t>
              </a:r>
            </a:p>
            <a:p>
              <a:pPr algn="ctr"/>
              <a:r>
                <a:rPr lang="pt-BR" i="1" dirty="0">
                  <a:solidFill>
                    <a:schemeClr val="tx1"/>
                  </a:solidFill>
                </a:rPr>
                <a:t>Recomendações para o PNSP</a:t>
              </a:r>
            </a:p>
          </p:txBody>
        </p:sp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AB1E36DA-CB96-4623-8324-C29293E3F680}"/>
                </a:ext>
              </a:extLst>
            </p:cNvPr>
            <p:cNvSpPr/>
            <p:nvPr/>
          </p:nvSpPr>
          <p:spPr>
            <a:xfrm>
              <a:off x="830339" y="2342337"/>
              <a:ext cx="4166357" cy="768701"/>
            </a:xfrm>
            <a:prstGeom prst="roundRect">
              <a:avLst/>
            </a:prstGeom>
            <a:solidFill>
              <a:srgbClr val="DCE2E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Sumário Executivo (TCU)</a:t>
              </a:r>
            </a:p>
            <a:p>
              <a:pPr algn="ctr"/>
              <a:r>
                <a:rPr lang="pt-BR" i="1" dirty="0">
                  <a:solidFill>
                    <a:schemeClr val="tx1"/>
                  </a:solidFill>
                </a:rPr>
                <a:t>Levantamento </a:t>
              </a:r>
              <a:r>
                <a:rPr lang="pt-BR" i="1" dirty="0" err="1">
                  <a:solidFill>
                    <a:schemeClr val="tx1"/>
                  </a:solidFill>
                </a:rPr>
                <a:t>iGovSeg</a:t>
              </a:r>
              <a:r>
                <a:rPr lang="pt-BR" i="1" dirty="0">
                  <a:solidFill>
                    <a:schemeClr val="tx1"/>
                  </a:solidFill>
                </a:rPr>
                <a:t> 2013</a:t>
              </a:r>
            </a:p>
          </p:txBody>
        </p:sp>
        <p:sp>
          <p:nvSpPr>
            <p:cNvPr id="46" name="Rectangle 1">
              <a:extLst>
                <a:ext uri="{FF2B5EF4-FFF2-40B4-BE49-F238E27FC236}">
                  <a16:creationId xmlns:a16="http://schemas.microsoft.com/office/drawing/2014/main" id="{BE3B911B-EC21-4A01-90E1-3ED069366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386" y="2028016"/>
              <a:ext cx="7198947" cy="4482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2000" b="1" dirty="0">
                  <a:latin typeface="Calibri (Corpo)"/>
                </a:rPr>
                <a:t>Plano genérico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altLang="pt-BR" sz="2000" dirty="0">
                  <a:latin typeface="Calibri (Corpo)"/>
                </a:rPr>
                <a:t>Difícil para demais entes replicarem</a:t>
              </a:r>
            </a:p>
            <a:p>
              <a:r>
                <a:rPr lang="pt-BR" altLang="pt-BR" sz="2000" b="1" dirty="0">
                  <a:latin typeface="Calibri (Corpo)"/>
                </a:rPr>
                <a:t>Carteira numerosa de projetos</a:t>
              </a:r>
            </a:p>
            <a:p>
              <a:r>
                <a:rPr lang="pt-BR" altLang="pt-BR" sz="2000" b="1" dirty="0">
                  <a:latin typeface="Calibri (Corpo)"/>
                </a:rPr>
                <a:t>Projetos não necessariamente articulados entre si</a:t>
              </a:r>
            </a:p>
            <a:p>
              <a:r>
                <a:rPr lang="pt-BR" altLang="pt-BR" sz="2000" b="1" dirty="0">
                  <a:latin typeface="Calibri (Corpo)"/>
                </a:rPr>
                <a:t>Ações previstas são pontuais e fragmentadas</a:t>
              </a:r>
            </a:p>
            <a:p>
              <a:pPr lvl="0"/>
              <a:r>
                <a:rPr lang="pt-BR" altLang="pt-BR" sz="2000" b="1" dirty="0">
                  <a:latin typeface="Calibri (Corpo)"/>
                </a:rPr>
                <a:t>Ausência de elementos gerenciais: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altLang="pt-BR" sz="2000" dirty="0">
                  <a:latin typeface="Calibri (Corpo)"/>
                </a:rPr>
                <a:t>Indicadores, prazos, responsáveis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altLang="pt-BR" sz="2000" dirty="0">
                  <a:latin typeface="Calibri (Corpo)"/>
                </a:rPr>
                <a:t>Integração com PPA e LOA</a:t>
              </a:r>
            </a:p>
            <a:p>
              <a:r>
                <a:rPr lang="pt-BR" altLang="pt-BR" sz="2000" b="1" dirty="0">
                  <a:latin typeface="Calibri (Corpo)"/>
                </a:rPr>
                <a:t>Governança ampla e de complexa coordenação: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altLang="pt-BR" sz="2000" dirty="0">
                  <a:latin typeface="Calibri (Corpo)"/>
                </a:rPr>
                <a:t>Diferentes áreas, entes federativos, poderes</a:t>
              </a:r>
            </a:p>
          </p:txBody>
        </p:sp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59967B3A-6CFF-40E7-9110-13B4706DA9C7}"/>
                </a:ext>
              </a:extLst>
            </p:cNvPr>
            <p:cNvSpPr/>
            <p:nvPr/>
          </p:nvSpPr>
          <p:spPr>
            <a:xfrm>
              <a:off x="830339" y="4920049"/>
              <a:ext cx="4166357" cy="768701"/>
            </a:xfrm>
            <a:prstGeom prst="roundRect">
              <a:avLst/>
            </a:prstGeom>
            <a:solidFill>
              <a:srgbClr val="DCE2E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CGU/2018 – Consulta Pública</a:t>
              </a:r>
            </a:p>
            <a:p>
              <a:pPr algn="ctr"/>
              <a:r>
                <a:rPr lang="pt-BR" i="1" dirty="0">
                  <a:solidFill>
                    <a:schemeClr val="tx1"/>
                  </a:solidFill>
                </a:rPr>
                <a:t>Considerações para o PNSP</a:t>
              </a:r>
            </a:p>
          </p:txBody>
        </p:sp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DD0A3590-BD0F-4C8D-94CE-BF89286F58EC}"/>
                </a:ext>
              </a:extLst>
            </p:cNvPr>
            <p:cNvSpPr/>
            <p:nvPr/>
          </p:nvSpPr>
          <p:spPr>
            <a:xfrm>
              <a:off x="830339" y="5773985"/>
              <a:ext cx="4166357" cy="768701"/>
            </a:xfrm>
            <a:prstGeom prst="roundRect">
              <a:avLst/>
            </a:prstGeom>
            <a:solidFill>
              <a:srgbClr val="DCE2E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Instituições de Pesquisa</a:t>
              </a:r>
            </a:p>
            <a:p>
              <a:pPr algn="ctr"/>
              <a:r>
                <a:rPr lang="pt-BR" i="1" dirty="0">
                  <a:solidFill>
                    <a:schemeClr val="tx1"/>
                  </a:solidFill>
                </a:rPr>
                <a:t>IPEA, Fórum Brasileiro Seg. </a:t>
              </a:r>
              <a:r>
                <a:rPr lang="pt-BR" i="1" dirty="0" err="1">
                  <a:solidFill>
                    <a:schemeClr val="tx1"/>
                  </a:solidFill>
                </a:rPr>
                <a:t>Púb</a:t>
              </a:r>
              <a:r>
                <a:rPr lang="pt-BR" i="1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DDF894-F1B8-473D-AD9B-B1B5A89A6E1C}"/>
              </a:ext>
            </a:extLst>
          </p:cNvPr>
          <p:cNvSpPr txBox="1"/>
          <p:nvPr/>
        </p:nvSpPr>
        <p:spPr>
          <a:xfrm>
            <a:off x="2471660" y="1546256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Principais problemas dos </a:t>
            </a:r>
            <a:r>
              <a:rPr lang="pt-BR" sz="2400" b="1" dirty="0" err="1"/>
              <a:t>PNSP’s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6460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AD2363-5E42-4115-83ED-AB3174D8649E}"/>
              </a:ext>
            </a:extLst>
          </p:cNvPr>
          <p:cNvSpPr/>
          <p:nvPr/>
        </p:nvSpPr>
        <p:spPr>
          <a:xfrm>
            <a:off x="235670" y="975984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Proposta do Serviço de Consultoria – Desenho completo</a:t>
            </a:r>
          </a:p>
        </p:txBody>
      </p:sp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D841A348-9470-4F1B-92F2-536E40794518}"/>
              </a:ext>
            </a:extLst>
          </p:cNvPr>
          <p:cNvSpPr/>
          <p:nvPr/>
        </p:nvSpPr>
        <p:spPr>
          <a:xfrm>
            <a:off x="432406" y="1873922"/>
            <a:ext cx="5616000" cy="252000"/>
          </a:xfrm>
          <a:prstGeom prst="homePlate">
            <a:avLst/>
          </a:prstGeom>
          <a:solidFill>
            <a:srgbClr val="4454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/>
              <a:t>Diagnóstico da situação atual da execução do PNSP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D44A19C-762D-41E7-B921-3A1C04FF70EE}"/>
              </a:ext>
            </a:extLst>
          </p:cNvPr>
          <p:cNvSpPr/>
          <p:nvPr/>
        </p:nvSpPr>
        <p:spPr>
          <a:xfrm rot="16200000">
            <a:off x="-2088235" y="4074699"/>
            <a:ext cx="4608359" cy="20680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Pacotes de trabalho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5BD5B610-31A2-451E-846A-57E661D24233}"/>
              </a:ext>
            </a:extLst>
          </p:cNvPr>
          <p:cNvSpPr/>
          <p:nvPr/>
        </p:nvSpPr>
        <p:spPr>
          <a:xfrm>
            <a:off x="432405" y="3765029"/>
            <a:ext cx="5616000" cy="252000"/>
          </a:xfrm>
          <a:prstGeom prst="homePlate">
            <a:avLst/>
          </a:prstGeom>
          <a:solidFill>
            <a:srgbClr val="4454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/>
              <a:t>Definição dos 5 Ciclos Bienais do PNSP (de 2019 a 2028)</a:t>
            </a: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D640E4B0-5AEC-49D6-B4F1-75C799BB9CE8}"/>
              </a:ext>
            </a:extLst>
          </p:cNvPr>
          <p:cNvSpPr/>
          <p:nvPr/>
        </p:nvSpPr>
        <p:spPr>
          <a:xfrm>
            <a:off x="432406" y="2937313"/>
            <a:ext cx="5616000" cy="252000"/>
          </a:xfrm>
          <a:prstGeom prst="homePlate">
            <a:avLst/>
          </a:prstGeom>
          <a:solidFill>
            <a:srgbClr val="4454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/>
              <a:t>Definição dos elementos gerenciais da PNSPDS no PNSP</a:t>
            </a:r>
          </a:p>
        </p:txBody>
      </p:sp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FFA4C823-F5FB-4755-A2C3-484541DF540D}"/>
              </a:ext>
            </a:extLst>
          </p:cNvPr>
          <p:cNvSpPr/>
          <p:nvPr/>
        </p:nvSpPr>
        <p:spPr>
          <a:xfrm>
            <a:off x="432405" y="4592745"/>
            <a:ext cx="5616000" cy="252000"/>
          </a:xfrm>
          <a:prstGeom prst="homePlate">
            <a:avLst/>
          </a:prstGeom>
          <a:solidFill>
            <a:srgbClr val="4454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/>
              <a:t>Definição dos recursos necessários à execução do PNSP</a:t>
            </a:r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C633E75A-DA08-4D13-8DAE-28662CD78E21}"/>
              </a:ext>
            </a:extLst>
          </p:cNvPr>
          <p:cNvSpPr/>
          <p:nvPr/>
        </p:nvSpPr>
        <p:spPr>
          <a:xfrm>
            <a:off x="437612" y="5609001"/>
            <a:ext cx="5616000" cy="252000"/>
          </a:xfrm>
          <a:prstGeom prst="homePlate">
            <a:avLst/>
          </a:prstGeom>
          <a:solidFill>
            <a:srgbClr val="D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/>
              <a:t>Minuta/Proposta de atualização do PNSP​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D3BE487-2F75-41CA-8B5B-A8DB49FDF386}"/>
              </a:ext>
            </a:extLst>
          </p:cNvPr>
          <p:cNvSpPr/>
          <p:nvPr/>
        </p:nvSpPr>
        <p:spPr>
          <a:xfrm>
            <a:off x="404124" y="2190013"/>
            <a:ext cx="5616001" cy="447534"/>
          </a:xfrm>
          <a:prstGeom prst="rect">
            <a:avLst/>
          </a:prstGeom>
          <a:solidFill>
            <a:srgbClr val="44546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/>
              <a:t>Interação com a Unidade por </a:t>
            </a:r>
            <a:r>
              <a:rPr lang="pt-B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reuniões de coleta de informações</a:t>
            </a:r>
            <a:r>
              <a:rPr lang="pt-BR" sz="1400" b="1"/>
              <a:t>.</a:t>
            </a:r>
          </a:p>
          <a:p>
            <a:r>
              <a:rPr lang="pt-BR" sz="1400" b="1"/>
              <a:t>Resultado: entendimento sobre a situação atual do PNSP no MJSP.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D9B6BB4-941A-43F6-B443-574CA0098061}"/>
              </a:ext>
            </a:extLst>
          </p:cNvPr>
          <p:cNvSpPr/>
          <p:nvPr/>
        </p:nvSpPr>
        <p:spPr>
          <a:xfrm>
            <a:off x="432405" y="3253404"/>
            <a:ext cx="5616001" cy="447534"/>
          </a:xfrm>
          <a:prstGeom prst="rect">
            <a:avLst/>
          </a:prstGeom>
          <a:solidFill>
            <a:srgbClr val="44546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/>
              <a:t>Alta interação com a Unidade por </a:t>
            </a:r>
            <a:r>
              <a:rPr lang="pt-B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reuniões de facilitação</a:t>
            </a:r>
            <a:r>
              <a:rPr lang="pt-BR" sz="1400" b="1"/>
              <a:t>.</a:t>
            </a:r>
          </a:p>
          <a:p>
            <a:r>
              <a:rPr lang="pt-BR" sz="1400" b="1"/>
              <a:t>Resultado: elaboração dos elementos gerenciais mínimos do PNSP.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B9C29BE-D8DA-49FC-B047-78D5630590DA}"/>
              </a:ext>
            </a:extLst>
          </p:cNvPr>
          <p:cNvSpPr/>
          <p:nvPr/>
        </p:nvSpPr>
        <p:spPr>
          <a:xfrm>
            <a:off x="432405" y="4081120"/>
            <a:ext cx="5616001" cy="447534"/>
          </a:xfrm>
          <a:prstGeom prst="rect">
            <a:avLst/>
          </a:prstGeom>
          <a:solidFill>
            <a:srgbClr val="44546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/>
              <a:t>Alta interação com a Unidade por </a:t>
            </a:r>
            <a:r>
              <a:rPr lang="pt-B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reuniões de facilitação</a:t>
            </a:r>
            <a:r>
              <a:rPr lang="pt-BR" sz="1400" b="1"/>
              <a:t>.</a:t>
            </a:r>
          </a:p>
          <a:p>
            <a:r>
              <a:rPr lang="pt-BR" sz="1400" b="1"/>
              <a:t>Resultado: cronograma completo de eventos dos Ciclos Bienais do PNSP.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872E7A-55CA-48C3-AA1A-567CCDFF64A4}"/>
              </a:ext>
            </a:extLst>
          </p:cNvPr>
          <p:cNvSpPr/>
          <p:nvPr/>
        </p:nvSpPr>
        <p:spPr>
          <a:xfrm>
            <a:off x="432405" y="4908836"/>
            <a:ext cx="5616001" cy="447534"/>
          </a:xfrm>
          <a:prstGeom prst="rect">
            <a:avLst/>
          </a:prstGeom>
          <a:solidFill>
            <a:srgbClr val="44546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/>
              <a:t>Interação com a Unidade por </a:t>
            </a:r>
            <a:r>
              <a:rPr lang="pt-B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reuniões de coleta de informações.</a:t>
            </a:r>
            <a:endParaRPr lang="pt-BR" sz="1400" b="1"/>
          </a:p>
          <a:p>
            <a:r>
              <a:rPr lang="pt-BR" sz="1400" b="1"/>
              <a:t>Resultado: levantamento de recursos necessários à execução do PNSP.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81B3D64-70C0-42B7-8D8F-618520FB1CEE}"/>
              </a:ext>
            </a:extLst>
          </p:cNvPr>
          <p:cNvSpPr/>
          <p:nvPr/>
        </p:nvSpPr>
        <p:spPr>
          <a:xfrm>
            <a:off x="437612" y="5925089"/>
            <a:ext cx="5616001" cy="447534"/>
          </a:xfrm>
          <a:prstGeom prst="rect">
            <a:avLst/>
          </a:prstGeom>
          <a:solidFill>
            <a:srgbClr val="44546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/>
              <a:t>Interação com a Unidade por </a:t>
            </a:r>
            <a:r>
              <a:rPr lang="pt-B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reuniões de assessoramento.</a:t>
            </a:r>
            <a:endParaRPr lang="pt-BR" sz="1400" b="1"/>
          </a:p>
          <a:p>
            <a:r>
              <a:rPr lang="pt-BR" sz="1400" b="1"/>
              <a:t>Resultado: revisão do PNSP publicada.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511D845-B398-4C05-A1D0-9B3FDF26266F}"/>
              </a:ext>
            </a:extLst>
          </p:cNvPr>
          <p:cNvSpPr/>
          <p:nvPr/>
        </p:nvSpPr>
        <p:spPr>
          <a:xfrm>
            <a:off x="10267822" y="4289837"/>
            <a:ext cx="1800000" cy="900000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gerenciamento dos riscos dos objetivos do PNSP.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051C97F-FDE4-4997-998D-2306C2221239}"/>
              </a:ext>
            </a:extLst>
          </p:cNvPr>
          <p:cNvSpPr/>
          <p:nvPr/>
        </p:nvSpPr>
        <p:spPr>
          <a:xfrm>
            <a:off x="6171877" y="3233485"/>
            <a:ext cx="1800000" cy="900000"/>
          </a:xfrm>
          <a:prstGeom prst="rect">
            <a:avLst/>
          </a:prstGeom>
          <a:solidFill>
            <a:srgbClr val="44546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lógico de programas das políticas públicas de segurança pública a nível federal.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5EA34B3-A391-416F-B732-3E01EAEC5FB9}"/>
              </a:ext>
            </a:extLst>
          </p:cNvPr>
          <p:cNvSpPr/>
          <p:nvPr/>
        </p:nvSpPr>
        <p:spPr>
          <a:xfrm>
            <a:off x="8220036" y="4289837"/>
            <a:ext cx="1800000" cy="900000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definida para avaliação anual da execução do PNSP.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E89716D-79C2-4F4C-82C5-1AB3EB6F2BCA}"/>
              </a:ext>
            </a:extLst>
          </p:cNvPr>
          <p:cNvSpPr/>
          <p:nvPr/>
        </p:nvSpPr>
        <p:spPr>
          <a:xfrm>
            <a:off x="6172249" y="4289837"/>
            <a:ext cx="1800000" cy="900000"/>
          </a:xfrm>
          <a:prstGeom prst="rect">
            <a:avLst/>
          </a:prstGeom>
          <a:solidFill>
            <a:srgbClr val="44546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Inserção dos processos de trabalho requeridos pelo PNSP na governança do MJSP.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733BE3-B8ED-4336-9B27-FB5210ACC3D7}"/>
              </a:ext>
            </a:extLst>
          </p:cNvPr>
          <p:cNvSpPr/>
          <p:nvPr/>
        </p:nvSpPr>
        <p:spPr>
          <a:xfrm>
            <a:off x="10267822" y="3233485"/>
            <a:ext cx="1800000" cy="900000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detalhada de metas e indicadores vinculados a cada um dos objetivos do PNSP.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49B0294-6801-4F28-BD30-8C848660C9ED}"/>
              </a:ext>
            </a:extLst>
          </p:cNvPr>
          <p:cNvSpPr/>
          <p:nvPr/>
        </p:nvSpPr>
        <p:spPr>
          <a:xfrm>
            <a:off x="9976868" y="5475089"/>
            <a:ext cx="2090954" cy="1007192"/>
          </a:xfrm>
          <a:prstGeom prst="rect">
            <a:avLst/>
          </a:prstGeom>
          <a:solidFill>
            <a:srgbClr val="44546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do tipo e modelo básico de instrumento de cooperação entre União e demais entes, prevendo seus conteúdos mínimos.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ECB0D35-7A49-400B-8522-73F27FB59095}"/>
              </a:ext>
            </a:extLst>
          </p:cNvPr>
          <p:cNvSpPr/>
          <p:nvPr/>
        </p:nvSpPr>
        <p:spPr>
          <a:xfrm>
            <a:off x="8219850" y="3233485"/>
            <a:ext cx="1800000" cy="900000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Inter-relação (causa e efeito) dos objetivos definidos do PNSP com os da  PNSPDS.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12222EF-EE12-4C80-98A4-00A88CAE85AD}"/>
              </a:ext>
            </a:extLst>
          </p:cNvPr>
          <p:cNvSpPr/>
          <p:nvPr/>
        </p:nvSpPr>
        <p:spPr>
          <a:xfrm>
            <a:off x="6171877" y="5475089"/>
            <a:ext cx="3725564" cy="1007192"/>
          </a:xfrm>
          <a:prstGeom prst="rect">
            <a:avLst/>
          </a:prstGeom>
          <a:solidFill>
            <a:srgbClr val="44546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ou algum tipo de orientação destinada aos entes federados contendo orientações objetivas sobre os principais pontos a serem observados nos seus respectivos planos visando a integração com o PNSP e a PNSPDS.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904783E-1586-457C-8B27-0CCD2DD148D6}"/>
              </a:ext>
            </a:extLst>
          </p:cNvPr>
          <p:cNvSpPr/>
          <p:nvPr/>
        </p:nvSpPr>
        <p:spPr>
          <a:xfrm>
            <a:off x="6171877" y="1873922"/>
            <a:ext cx="1800000" cy="900000"/>
          </a:xfrm>
          <a:prstGeom prst="rect">
            <a:avLst/>
          </a:prstGeom>
          <a:solidFill>
            <a:srgbClr val="44546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Documentação organizada contendo o panorama atual da implementação do PNSP.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7BDBAD0-F949-4AC2-9D7E-56C4E46D416C}"/>
              </a:ext>
            </a:extLst>
          </p:cNvPr>
          <p:cNvSpPr/>
          <p:nvPr/>
        </p:nvSpPr>
        <p:spPr>
          <a:xfrm>
            <a:off x="10279458" y="1873922"/>
            <a:ext cx="1800000" cy="179351"/>
          </a:xfrm>
          <a:prstGeom prst="rect">
            <a:avLst/>
          </a:prstGeom>
          <a:solidFill>
            <a:srgbClr val="44546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acessório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F8EEAEE-E396-4CA5-9E47-B9BBA4FAED1A}"/>
              </a:ext>
            </a:extLst>
          </p:cNvPr>
          <p:cNvSpPr/>
          <p:nvPr/>
        </p:nvSpPr>
        <p:spPr>
          <a:xfrm>
            <a:off x="10279458" y="2083640"/>
            <a:ext cx="1800000" cy="179351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principal</a:t>
            </a:r>
          </a:p>
        </p:txBody>
      </p:sp>
    </p:spTree>
    <p:extLst>
      <p:ext uri="{BB962C8B-B14F-4D97-AF65-F5344CB8AC3E}">
        <p14:creationId xmlns:p14="http://schemas.microsoft.com/office/powerpoint/2010/main" val="52630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AD2363-5E42-4115-83ED-AB3174D8649E}"/>
              </a:ext>
            </a:extLst>
          </p:cNvPr>
          <p:cNvSpPr/>
          <p:nvPr/>
        </p:nvSpPr>
        <p:spPr>
          <a:xfrm>
            <a:off x="235670" y="856715"/>
            <a:ext cx="11956330" cy="494598"/>
          </a:xfrm>
          <a:prstGeom prst="rect">
            <a:avLst/>
          </a:prstGeom>
          <a:solidFill>
            <a:srgbClr val="63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Planejamento – Aspectos Importantes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81D70F-FFF5-4E48-926B-8E95DCFD6707}"/>
              </a:ext>
            </a:extLst>
          </p:cNvPr>
          <p:cNvSpPr/>
          <p:nvPr/>
        </p:nvSpPr>
        <p:spPr>
          <a:xfrm>
            <a:off x="235670" y="1460623"/>
            <a:ext cx="112668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O Serviço de Consultoria nos força a “pensar fora da caixa” =&gt; Não há receita pronta (ou processo sistematizado como no Serviço de Avaliação)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400" b="1" dirty="0"/>
              <a:t>Formação da Equipe: </a:t>
            </a:r>
            <a:r>
              <a:rPr lang="pt-BR" sz="2400" dirty="0"/>
              <a:t>Importante avaliar a necessidade de conhecimentos e habilidades em: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pt-BR" sz="2400" dirty="0"/>
              <a:t>Facilitação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pt-BR" sz="2400" dirty="0"/>
              <a:t>Treinamento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pt-BR" sz="2400" dirty="0"/>
              <a:t>Técnicas/Metodologias: Elaboração de árvore de problemas, elaboração de modelos lógicos de políticas públicas, análises SWOT, </a:t>
            </a:r>
            <a:r>
              <a:rPr lang="pt-BR" sz="2400" dirty="0" err="1"/>
              <a:t>etc</a:t>
            </a:r>
            <a:r>
              <a:rPr lang="pt-BR" sz="2400" dirty="0"/>
              <a:t>;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400" b="1" dirty="0"/>
              <a:t>Identificação e definição das ferramentas a serem utilizadas (*equipes mistas)</a:t>
            </a:r>
            <a:r>
              <a:rPr lang="pt-BR" sz="2400" dirty="0"/>
              <a:t>: Gestão documental e comunicação da equipe (Teams/Sharepoint), Gestão de Projetos (Scrum), entregas (</a:t>
            </a:r>
            <a:r>
              <a:rPr lang="pt-BR" sz="2400" dirty="0" err="1"/>
              <a:t>Canva</a:t>
            </a:r>
            <a:r>
              <a:rPr lang="pt-BR" sz="2400" dirty="0"/>
              <a:t>, Power BI), etc.</a:t>
            </a:r>
          </a:p>
        </p:txBody>
      </p:sp>
    </p:spTree>
    <p:extLst>
      <p:ext uri="{BB962C8B-B14F-4D97-AF65-F5344CB8AC3E}">
        <p14:creationId xmlns:p14="http://schemas.microsoft.com/office/powerpoint/2010/main" val="2789762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6" ma:contentTypeDescription="Crie um novo documento." ma:contentTypeScope="" ma:versionID="daf62c9c15d4ba3393220929b285e122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5a4e11bceb09488af2b036bd51fc368e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7" nillable="true" ma:displayName="MediaServiceAutoTags" ma:hidden="true" ma:internalName="MediaServiceAutoTags" ma:readOnly="true">
      <xsd:simpleType>
        <xsd:restriction base="dms:Text"/>
      </xsd:simpleType>
    </xsd:element>
    <xsd:element name="MediaServiceOCR" ma:index="8" nillable="true" ma:displayName="MediaServiceOCR" ma:hidden="true" ma:internalName="MediaServiceOCR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4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ú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6B2A08-344E-4A3C-8DCA-66922D0BD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2014-7836-4b73-8639-3bf39feb55bb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26B5-8D8A-4BB9-9AAF-AC07A4AB2E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23314-8B44-44C0-9939-0B4AF2CAB311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7d0ff93-9992-4754-ba7a-dbbf76807a01"/>
    <ds:schemaRef ds:uri="93d72014-7836-4b73-8639-3bf39feb55bb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26228</TotalTime>
  <Words>1268</Words>
  <Application>Microsoft Office PowerPoint</Application>
  <PresentationFormat>Widescreen</PresentationFormat>
  <Paragraphs>200</Paragraphs>
  <Slides>17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(Corpo)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Sidney Cardoso Vanderlei</cp:lastModifiedBy>
  <cp:revision>151</cp:revision>
  <dcterms:created xsi:type="dcterms:W3CDTF">2017-06-05T18:09:13Z</dcterms:created>
  <dcterms:modified xsi:type="dcterms:W3CDTF">2020-09-15T02:38:26Z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  <property fmtid="{D5CDD505-2E9C-101B-9397-08002B2CF9AE}" pid="3" name="AuthorIds_UIVersion_7168">
    <vt:lpwstr>20</vt:lpwstr>
  </property>
  <property fmtid="{D5CDD505-2E9C-101B-9397-08002B2CF9AE}" pid="4" name="Order">
    <vt:r8>598900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