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83" r:id="rId5"/>
    <p:sldId id="292" r:id="rId6"/>
    <p:sldId id="284" r:id="rId7"/>
    <p:sldId id="291" r:id="rId8"/>
    <p:sldId id="285" r:id="rId9"/>
    <p:sldId id="286" r:id="rId10"/>
    <p:sldId id="28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sz="2400" dirty="0"/>
              <a:t>Utilizou o modelo</a:t>
            </a:r>
            <a:r>
              <a:rPr lang="pt-BR" sz="2800" dirty="0"/>
              <a:t>?</a:t>
            </a:r>
            <a:endParaRPr lang="pt-BR" sz="24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Plan4!$B$1</c:f>
              <c:strCache>
                <c:ptCount val="1"/>
                <c:pt idx="0">
                  <c:v>Utilizou o modelo?</c:v>
                </c:pt>
              </c:strCache>
            </c:strRef>
          </c:tx>
          <c:spPr>
            <a:solidFill>
              <a:schemeClr val="accent2"/>
            </a:solidFill>
          </c:spPr>
          <c:dPt>
            <c:idx val="1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0.19519831832793502"/>
                  <c:y val="-0.15996528145998737"/>
                </c:manualLayout>
              </c:layout>
              <c:tx>
                <c:rich>
                  <a:bodyPr/>
                  <a:lstStyle/>
                  <a:p>
                    <a:pPr>
                      <a:defRPr sz="20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en-US" sz="2400" dirty="0" err="1"/>
                      <a:t>Não</a:t>
                    </a:r>
                    <a:r>
                      <a:rPr lang="en-US" sz="2400" dirty="0"/>
                      <a:t>
52%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551293482416644"/>
                  <c:y val="-1.093043518081120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err="1" smtClean="0"/>
                      <a:t>Sim</a:t>
                    </a:r>
                    <a:endParaRPr lang="en-US" sz="2400" dirty="0" smtClean="0"/>
                  </a:p>
                  <a:p>
                    <a:r>
                      <a:rPr lang="en-US" sz="2400" dirty="0" smtClean="0"/>
                      <a:t>48</a:t>
                    </a:r>
                    <a:r>
                      <a:rPr lang="en-US" sz="2000" dirty="0"/>
                      <a:t>%</a:t>
                    </a: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Plan4!$A$2:$A$3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Plan4!$B$2:$B$3</c:f>
              <c:numCache>
                <c:formatCode>General</c:formatCode>
                <c:ptCount val="2"/>
                <c:pt idx="0">
                  <c:v>12</c:v>
                </c:pt>
                <c:pt idx="1">
                  <c:v>11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0.24847</cdr:x>
      <cdr:y>0.52066</cdr:y>
    </cdr:from>
    <cdr:to>
      <cdr:x>0.32722</cdr:x>
      <cdr:y>0.62566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440160" y="1728192"/>
          <a:ext cx="456446" cy="348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b="1" dirty="0" smtClean="0"/>
            <a:t>11</a:t>
          </a:r>
          <a:endParaRPr lang="pt-BR" sz="1100" b="1" dirty="0"/>
        </a:p>
      </cdr:txBody>
    </cdr:sp>
  </cdr:relSizeAnchor>
  <cdr:relSizeAnchor xmlns:cdr="http://schemas.openxmlformats.org/drawingml/2006/chartDrawing">
    <cdr:from>
      <cdr:x>0.66149</cdr:x>
      <cdr:y>0.55124</cdr:y>
    </cdr:from>
    <cdr:to>
      <cdr:x>0.74024</cdr:x>
      <cdr:y>0.65624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024336" y="1512168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b="1" dirty="0" smtClean="0"/>
            <a:t>12</a:t>
          </a:r>
          <a:endParaRPr lang="pt-BR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4632" cy="180263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t-BR" dirty="0" smtClean="0"/>
              <a:t>Relatório de Atividades dos Órgãos de Controle Interno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403648" y="5013176"/>
            <a:ext cx="5936704" cy="478904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1800" dirty="0" smtClean="0"/>
              <a:t>Apresentação: Antônio Valcir Capa, Adjunto da CAGE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FEDF-B10E-49A3-B971-459946A3A7F0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100F-3EEB-4FFD-A1A1-7B89477B4F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pt-BR" dirty="0" smtClean="0"/>
              <a:t>Relatório de Atividades dos Órgãos de Controle Interno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pt-BR" sz="3200" smtClean="0">
                <a:effectLst/>
              </a:defRPr>
            </a:lvl1pPr>
            <a:lvl2pPr marL="457200" marR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sz="1100" smtClean="0">
                <a:effectLst/>
              </a:defRPr>
            </a:lvl2pPr>
          </a:lstStyle>
          <a:p>
            <a:pPr lvl="0"/>
            <a:r>
              <a:rPr lang="pt-BR" dirty="0" smtClean="0"/>
              <a:t>Glossário</a:t>
            </a:r>
          </a:p>
          <a:p>
            <a:pPr lvl="0"/>
            <a:endParaRPr lang="pt-BR" dirty="0" smtClean="0"/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Sugerimos a adoção de um glossário geral e de uso comum, o qual deve servir de base para que cada órgão de controle interno utilize as expressões que julgar necessárias quando da elaboração de seu RA.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pt-BR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glossário vem enfrentar a diversidade de características, estruturas, formação e, principalmente, linguagem que se observa entre os órgãos de controle interno, decorrente dos aspectos de sua constituição, sua cultura e região em que se encontram.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pt-BR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 sendo, cada Relatório de Atividade produzido deve ser acompanhado de um anexo (Anexo Único), contendo o glossário dos vocábulos contidos naquele documento.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pt-BR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8251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pt-BR" dirty="0" smtClean="0"/>
              <a:t>Relatório de Atividades dos Órgãos de Controle Interno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pt-BR" sz="3200" smtClean="0">
                <a:effectLst/>
              </a:defRPr>
            </a:lvl1pPr>
            <a:lvl2pPr algn="just">
              <a:defRPr lang="pt-BR" sz="1800" smtClean="0">
                <a:effectLst/>
              </a:defRPr>
            </a:lvl2pPr>
          </a:lstStyle>
          <a:p>
            <a:pPr lvl="0"/>
            <a:r>
              <a:rPr lang="pt-BR" dirty="0" smtClean="0"/>
              <a:t>Considerações Iniciais</a:t>
            </a:r>
          </a:p>
          <a:p>
            <a:pPr lvl="0"/>
            <a:endParaRPr lang="pt-BR" dirty="0" smtClean="0"/>
          </a:p>
          <a:p>
            <a:pPr lvl="1"/>
            <a:r>
              <a:rPr lang="pt-BR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modelo de Relatório de Atividades é um material produzido pelo CONACI, no intuito de uniformizar a apresentação das atividades realizadas, aperfeiçoar continuamente os relatórios, promover a transparência e possibilitar a avaliação dos sistemas de controle interno nacional.</a:t>
            </a:r>
          </a:p>
          <a:p>
            <a:pPr lvl="1"/>
            <a:endParaRPr lang="pt-BR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pt-BR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primeira versão do modelo foi aprovada na 9ª Reunião Técnica do CONACI, ocorrida em Porto Alegre no dia 21 de novembro de 2013, para vigorar a partir de então, ou seja, para ser aplicada em relação ao exercício financeiro findo em 2013. Em face da complexidade do assunto, optou-se por manter o grupo de trabalho encarregado da elaboração do modelo, no sentido de aperfeiçoá-lo permanentemente. </a:t>
            </a:r>
          </a:p>
          <a:p>
            <a:pPr lvl="1"/>
            <a:endParaRPr lang="pt-BR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de uma pesquisa realizada pelo grupo de trabalho a respeito das dificuldades encontradas pelos órgãos de controle interno na aplicação do primeiro modelo, foi produzida esta nova versão, para ser apreciação pelo Conselho.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3551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pt-BR" dirty="0" smtClean="0"/>
              <a:t>Relatório de Atividades dos Órgãos de Controle Interno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49263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sz="3600" smtClean="0">
                <a:effectLst/>
              </a:defRPr>
            </a:lvl1pPr>
            <a:lvl2pPr marL="457200" marR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sz="1050" smtClean="0">
                <a:effectLst/>
              </a:defRPr>
            </a:lvl2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dirty="0" smtClean="0"/>
              <a:t>Modelo de estrutura e conteúdo</a:t>
            </a:r>
          </a:p>
          <a:p>
            <a:pPr lvl="0"/>
            <a:endParaRPr lang="pt-BR" dirty="0" smtClean="0"/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novo modelo foi elaborado para enfrentar as dificuldades na adoção do modelo de 2013, principalmente no que se referente à aspectos conceituais, às peculiaridades de cada órgão, nem sempre possíveis de serem adaptadas ao padrão proposto, especialmente no que  concerne à descrição das atividades desenvolvidas no período.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pt-BR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Nesse sentido, a primeira diretriz do grupo de trabalho nesta revisão foi a de simplificar o modelo e torná-lo abrangente, de modo a acolher a diversidade de organizações e operações dos órgãos de controle interno, ou seja, de viabilizar a adoção do modelo por todos os órgãos de controle interno, independentemente de suas características, limitações ou outro aspecto qualquer.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2219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pt-BR" dirty="0" smtClean="0"/>
              <a:t>Relatório de Atividades dos Órgãos de Controle Interno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49263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sz="3600" smtClean="0">
                <a:effectLst/>
              </a:defRPr>
            </a:lvl1pPr>
            <a:lvl2pPr marL="742950" marR="0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lang="pt-BR" sz="1100"/>
            </a:lvl2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dirty="0" smtClean="0"/>
              <a:t>Modelo de estrutura e conteúdo</a:t>
            </a:r>
          </a:p>
          <a:p>
            <a:pPr lvl="0"/>
            <a:endParaRPr lang="pt-BR" dirty="0" smtClean="0"/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APRESENTAÇÃO: </a:t>
            </a:r>
            <a:r>
              <a:rPr lang="pt-BR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descrição sucinta da estruturado relatório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HISTÓRICO: </a:t>
            </a:r>
            <a:r>
              <a:rPr lang="pt-BR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descrever sinteticamente o histórico da sua criação, bem como a missão e as estratégias adotadas. 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COMPETÊNCIA INSTITUCIONAL: </a:t>
            </a:r>
            <a:r>
              <a:rPr lang="pt-BR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Destaca-se aqui as atribuições do órgão, 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ainda, relação das atividades desenvolvidas para cumprir seus objetivos. </a:t>
            </a:r>
            <a:r>
              <a:rPr lang="pt-BR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importante mencionar, quando for o caso, que o trabalho desenvolvido pelo órgão de Controle Interno é segmentado em Corregedoria, Auditoria e Ouvidoria, ou outra </a:t>
            </a:r>
            <a:r>
              <a:rPr lang="pt-BR" sz="11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macrofunção</a:t>
            </a:r>
            <a:r>
              <a:rPr lang="pt-BR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como Contabilidade, por exemplo.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ESTRUTURA ORGANIZACIONAL: </a:t>
            </a:r>
            <a:r>
              <a:rPr lang="pt-BR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Controle Interno deverá apresentar a posição institucional que ocupa no governo, bem como a forma como está estruturado internamente.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RECURSOS HUMANOS: </a:t>
            </a:r>
            <a:r>
              <a:rPr lang="pt-BR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órgão deve apresentar a estrutura de pessoal técnico, administrativo e diretivo de que dispõe, contendo a informação de quantos cargos são efetivos e quantos são em comissão. Se possível, apresentar por setor, com a descrição dos cargos, qualificação dos ocupantes e exigências mínimas para a carreira.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3424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pt-BR" dirty="0" smtClean="0"/>
              <a:t>Relatório de Atividades dos Órgãos de Controle Interno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49263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sz="1200" smtClean="0">
                <a:effectLst/>
              </a:defRPr>
            </a:lvl1pPr>
            <a:lvl2pPr marL="742950" marR="0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lang="pt-BR" sz="1200" b="1" baseline="0" smtClean="0">
                <a:effectLst/>
              </a:defRPr>
            </a:lvl2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dirty="0" smtClean="0"/>
              <a:t>Modelo de estrutura e conteúdo</a:t>
            </a:r>
          </a:p>
          <a:p>
            <a:pPr lvl="0"/>
            <a:endParaRPr lang="pt-BR" dirty="0" smtClean="0"/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ORÇAMENTÁRIA: </a:t>
            </a:r>
            <a:r>
              <a:rPr lang="pt-BR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Destaca-se aqui uma síntese das informações sobre a execução orçamentária e financeira do órgão de Controle Interno, descrevendo, por Natureza de Despesa (NAD), os valores previstos em confronto com os executados. 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caso o órgão de Controle Interno não possua orçamento próprio, deve mencionar este fato informando sob qual unidade orçamentária correm suas despesas.</a:t>
            </a:r>
            <a:endParaRPr lang="pt-BR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DIRETRIZES E ESTRATÉGIAS PARA A EXECUÇÃO DAS ATIVIDADES:  </a:t>
            </a:r>
            <a:r>
              <a:rPr lang="pt-BR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órgão de Controle Interno deverá apresentar um panorama geral dos procedimentos adotados para o cumprimento dos seus objetivos, quais foram suas prioridades, suas principais estratégias, políticas e outros aspectos gerais que nortearam sua atuação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sz="11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9845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pt-BR" dirty="0" smtClean="0"/>
              <a:t>Relatório de Atividades dos Órgãos de Controle Interno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49263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sz="1200" smtClean="0">
                <a:effectLst/>
              </a:defRPr>
            </a:lvl1pPr>
            <a:lvl2pPr marL="742950" marR="0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lang="pt-BR" sz="1200" b="1" baseline="0" smtClean="0">
                <a:effectLst/>
              </a:defRPr>
            </a:lvl2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dirty="0" smtClean="0"/>
              <a:t>Modelo de estrutura e conteúdo</a:t>
            </a:r>
          </a:p>
          <a:p>
            <a:pPr lvl="0"/>
            <a:endParaRPr lang="pt-BR" dirty="0" smtClean="0"/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ATIVIDADES DESENVOLVIDAS 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órgão deve descrever as principais atividades desenvolvidas, observando os princípios da clareza, concisão e objetividade. Sempre que possível, demonstrar os objetivos e metas estipulados e seus respectivos resultados alcançados, com detalhamento dos quantitativos obtidos nos últimos três anos.</a:t>
            </a:r>
            <a:endParaRPr lang="pt-BR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sz="12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DAS AUDITORIAS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 Neste tópico, o órgão descreve as auditorias realizadas, com os dados relativos ao seu desempenho, detalhando por modalidade de auditorias e respectivos quantitativos.</a:t>
            </a:r>
            <a:endParaRPr lang="pt-BR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DAS CORREGEDORIAS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 Nesta parte, apresentar a síntese dos trabalhos desenvolvidos pela Corregedoria, com os dados relativos ao seu desempenho.</a:t>
            </a:r>
          </a:p>
          <a:p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DA OUVIDORIA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Indicar em quais serviços há afluxo significativo de manifestações dos cidadãos, classificadas de acordo com a natureza delas, como, por exemplo Reclamação, Elogio, Denúncia etc..</a:t>
            </a:r>
          </a:p>
          <a:p>
            <a:endParaRPr lang="pt-BR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sz="11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9989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pt-BR" dirty="0" smtClean="0"/>
              <a:t>Relatório de Atividades dos Órgãos de Controle Interno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49263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sz="1100" smtClean="0">
                <a:effectLst/>
              </a:defRPr>
            </a:lvl1pPr>
            <a:lvl2pPr marL="742950" marR="0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lang="pt-BR" sz="1200" b="1" baseline="0" smtClean="0">
                <a:effectLst/>
              </a:defRPr>
            </a:lvl2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dirty="0" smtClean="0"/>
              <a:t>Modelo de estrutura e conteúdo</a:t>
            </a:r>
          </a:p>
          <a:p>
            <a:pPr lvl="0"/>
            <a:endParaRPr lang="pt-BR" dirty="0" smtClean="0"/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ATIVIDADES DESENVOLVIDAS </a:t>
            </a:r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órgão deve descrever as principais atividades desenvolvidas, observando os princípios da clareza, concisão e objetividade. Sempre que possível, demonstrar os objetivos e metas estipulados e seus respectivos resultados alcançados, com detalhamento dos quantitativos obtidos nos últimos três anos.</a:t>
            </a:r>
            <a:endParaRPr lang="pt-BR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sz="12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DA TRANSPARÊNCIA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Aqui o órgão deve apresentar seus principais dados referentes à transparência e ao controle social, sobretudo os dados relativos aos pedidos do Serviço de Informações ao Cidadão.</a:t>
            </a:r>
            <a:endParaRPr lang="pt-BR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pt-BR" sz="12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DAS DEMAIS ATIVIDADES DO ÓRGÃO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Apresentar aqui as demais atividades do órgão, tais como Contabilidade, Desenvolvimento de Sistemas e Gestão de TI, Normatizações, Publicações, Eventos e Relações Institucionais.</a:t>
            </a:r>
          </a:p>
          <a:p>
            <a:endParaRPr lang="pt-BR" sz="11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 – CONSIDERAÇÕES FINAIS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Neste item, o órgão de Controle Interno deverá apresentar COMENTÁRIOS dos trabalhos, podendo incluir ações futuras.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1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1341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pt-BR" dirty="0" smtClean="0"/>
              <a:t>Relatório de Atividades dos Órgãos de Controle Interno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9263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pt-BR" sz="1100" smtClean="0">
                <a:effectLst/>
              </a:defRPr>
            </a:lvl1pPr>
            <a:lvl2pPr marL="742950" marR="0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lang="pt-BR" sz="1200" b="1" baseline="0" smtClean="0">
                <a:effectLst/>
              </a:defRPr>
            </a:lvl2pPr>
          </a:lstStyle>
          <a:p>
            <a:endParaRPr lang="pt-BR" sz="11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 – CONSIDERAÇÕES FINAIS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Neste item, o órgão de Controle Interno deverá apresentar COMENTÁRIOS dos trabalhos, podendo incluir ações futuras.</a:t>
            </a:r>
          </a:p>
          <a:p>
            <a:endParaRPr lang="pt-BR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mesmo modo, devem ser mencionados aqui acontecimentos eventuais, projetos, programas e outros destaques, como, por exemplo investimentos ou metas incluídas no Plano Plurianual de Investimento, quando for o caso.</a:t>
            </a:r>
            <a:endParaRPr lang="pt-BR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1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1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8811-596A-4C25-94F8-96C278EDF11D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43C7-73D8-4233-BE19-E5EEE13D53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3173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C6464-D61E-415C-8461-4601CCD2B713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0E8B8-D384-4F1A-9FA1-F2E04C7775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1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tonioc@sefaz.rs.gov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ntonioc@sefaz.rs.gov.br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1340768"/>
            <a:ext cx="82089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pt-BR" sz="2400" b="1" dirty="0" smtClean="0">
              <a:solidFill>
                <a:srgbClr val="003300"/>
              </a:solidFill>
            </a:endParaRPr>
          </a:p>
          <a:p>
            <a:pPr algn="ctr">
              <a:defRPr/>
            </a:pPr>
            <a:endParaRPr lang="pt-BR" sz="2400" b="1" dirty="0" smtClean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pt-BR" sz="2400" b="1" dirty="0" smtClean="0">
                <a:solidFill>
                  <a:srgbClr val="003300"/>
                </a:solidFill>
              </a:rPr>
              <a:t>Grupo de Trabalho - Relatório de Atividades (RA)</a:t>
            </a:r>
          </a:p>
          <a:p>
            <a:pPr algn="ctr"/>
            <a:endParaRPr lang="pt-BR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pt-BR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pt-BR" sz="20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BR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pt-BR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pt-BR" sz="24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BR" sz="2400" b="1" dirty="0" smtClean="0">
              <a:solidFill>
                <a:srgbClr val="003300"/>
              </a:solidFill>
            </a:endParaRPr>
          </a:p>
          <a:p>
            <a:pPr algn="ctr"/>
            <a:endParaRPr lang="pt-BR" sz="2400" b="1" dirty="0" smtClean="0">
              <a:solidFill>
                <a:srgbClr val="00330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3300"/>
                </a:solidFill>
              </a:rPr>
              <a:t>Recife, 27 e 28 de Novembro de 2014</a:t>
            </a:r>
            <a:endParaRPr lang="pt-BR" sz="3200" i="1" baseline="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/>
            <a:endParaRPr lang="pt-BR" sz="3200" i="1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2411760" y="2980109"/>
            <a:ext cx="3908180" cy="138499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3300"/>
                </a:solidFill>
              </a:rPr>
              <a:t>Antonio Valcir Capa</a:t>
            </a:r>
          </a:p>
          <a:p>
            <a:pPr algn="ctr"/>
            <a:r>
              <a:rPr lang="pt-BR" sz="2000" i="0" dirty="0" smtClean="0">
                <a:solidFill>
                  <a:srgbClr val="003300"/>
                </a:solidFill>
              </a:rPr>
              <a:t>Adjunto da CAGE</a:t>
            </a:r>
          </a:p>
          <a:p>
            <a:pPr algn="ctr"/>
            <a:r>
              <a:rPr lang="pt-BR" sz="2000" dirty="0" smtClean="0">
                <a:solidFill>
                  <a:srgbClr val="003300"/>
                </a:solidFill>
                <a:hlinkClick r:id="rId2"/>
              </a:rPr>
              <a:t>antonioc@sefaz.rs.gov.br</a:t>
            </a:r>
            <a:endParaRPr lang="pt-BR" sz="2000" dirty="0" smtClean="0">
              <a:solidFill>
                <a:srgbClr val="003300"/>
              </a:solidFill>
            </a:endParaRPr>
          </a:p>
          <a:p>
            <a:pPr algn="ctr"/>
            <a:r>
              <a:rPr lang="pt-BR" sz="2000" i="0" dirty="0" smtClean="0">
                <a:solidFill>
                  <a:srgbClr val="003300"/>
                </a:solidFill>
              </a:rPr>
              <a:t>(51) 3214-5200</a:t>
            </a:r>
            <a:endParaRPr lang="pt-BR" sz="2000" i="0" dirty="0">
              <a:solidFill>
                <a:srgbClr val="0033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119675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Conselho Nacional de Controle Interno - 13ª Reunião Técnica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435280" cy="70609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/>
            <a:endParaRPr lang="pt-BR" sz="2000" b="1" i="1" dirty="0" smtClean="0"/>
          </a:p>
          <a:p>
            <a:pPr marL="0"/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I - Apresentação	</a:t>
            </a:r>
          </a:p>
          <a:p>
            <a:pPr marL="0"/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II - Histórico	 </a:t>
            </a:r>
          </a:p>
          <a:p>
            <a:pPr marL="0"/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III - Competência Institucional	 </a:t>
            </a:r>
          </a:p>
          <a:p>
            <a:pPr marL="0"/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IV - Estrutura Organizacional	 </a:t>
            </a:r>
          </a:p>
          <a:p>
            <a:pPr marL="0"/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V - Recursos Humanos	</a:t>
            </a:r>
          </a:p>
          <a:p>
            <a:pPr marL="0"/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VI – Execução Orçamentária</a:t>
            </a:r>
          </a:p>
          <a:p>
            <a:pPr marL="0"/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VII – Diretrizes e Estratégias para a Execução das Atividades</a:t>
            </a:r>
          </a:p>
          <a:p>
            <a:pPr marL="0"/>
            <a:r>
              <a:rPr 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VIII </a:t>
            </a:r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– Atividades </a:t>
            </a:r>
            <a:r>
              <a:rPr 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Desenvolvidas:</a:t>
            </a:r>
            <a:endParaRPr lang="pt-BR" sz="1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indent="-457200"/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 a</a:t>
            </a:r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) Das </a:t>
            </a:r>
            <a:r>
              <a:rPr 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Auditorias        </a:t>
            </a:r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b) Das </a:t>
            </a:r>
            <a:r>
              <a:rPr 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Corregedorias     </a:t>
            </a:r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c) Da </a:t>
            </a:r>
            <a:r>
              <a:rPr 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Ouvidoria </a:t>
            </a:r>
            <a:endParaRPr lang="pt-BR" sz="1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indent="-457200"/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   d</a:t>
            </a:r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) Da </a:t>
            </a:r>
            <a:r>
              <a:rPr 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Transparência   e</a:t>
            </a:r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) Das Demais Atividades do Órgão</a:t>
            </a:r>
          </a:p>
          <a:p>
            <a:pPr marL="0"/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IX 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– Considerações Finais</a:t>
            </a:r>
          </a:p>
          <a:p>
            <a:pPr marL="0"/>
            <a:r>
              <a:rPr lang="pt-BR" sz="1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 Anexo </a:t>
            </a:r>
            <a:r>
              <a:rPr lang="pt-BR" sz="18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Único – GLOSSÁRIO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536" y="980728"/>
            <a:ext cx="3672408" cy="523220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dirty="0" smtClean="0">
                <a:solidFill>
                  <a:srgbClr val="003300"/>
                </a:solidFill>
              </a:rPr>
              <a:t>V </a:t>
            </a:r>
            <a:r>
              <a:rPr lang="pt-BR" sz="2000" b="1" i="0" dirty="0" smtClean="0">
                <a:solidFill>
                  <a:srgbClr val="003300"/>
                </a:solidFill>
              </a:rPr>
              <a:t>– </a:t>
            </a:r>
            <a:r>
              <a:rPr lang="pt-BR" sz="2000" b="1" dirty="0" smtClean="0">
                <a:solidFill>
                  <a:srgbClr val="003300"/>
                </a:solidFill>
              </a:rPr>
              <a:t>2</a:t>
            </a:r>
            <a:r>
              <a:rPr lang="pt-BR" sz="2000" b="1" i="0" dirty="0" smtClean="0">
                <a:solidFill>
                  <a:srgbClr val="003300"/>
                </a:solidFill>
              </a:rPr>
              <a:t>ª VERSÃO DO RA</a:t>
            </a:r>
            <a:endParaRPr lang="pt-BR" sz="900" b="1" i="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7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525963"/>
          </a:xfrm>
        </p:spPr>
        <p:txBody>
          <a:bodyPr/>
          <a:lstStyle/>
          <a:p>
            <a:pPr algn="ctr"/>
            <a:endParaRPr lang="pt-BR" sz="1800" b="1" i="1" u="sng" dirty="0" smtClean="0"/>
          </a:p>
          <a:p>
            <a:pPr algn="just">
              <a:lnSpc>
                <a:spcPct val="150000"/>
              </a:lnSpc>
            </a:pPr>
            <a:endParaRPr lang="pt-BR" sz="1800" dirty="0" smtClean="0"/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Destaca-se aqui uma síntese das informações sobre a execução orçamentária e financeira do órgão de Controle Interno, descrevendo, por Natureza de Despesa (NAD), os valores previstos em confronto com os executados.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Por outro lado, </a:t>
            </a:r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caso o órgão de Controle Interno </a:t>
            </a:r>
            <a:r>
              <a:rPr lang="pt-BR" sz="1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não possua </a:t>
            </a:r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orçamento próprio, </a:t>
            </a:r>
            <a:r>
              <a:rPr lang="pt-BR" sz="1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deve </a:t>
            </a:r>
            <a:r>
              <a:rPr lang="pt-BR" sz="1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manter o item e mencionar </a:t>
            </a:r>
            <a:r>
              <a:rPr lang="pt-BR" sz="1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este </a:t>
            </a:r>
            <a:r>
              <a:rPr lang="pt-BR" sz="1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fato,  </a:t>
            </a: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informando 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sob qual unidade orçamentária correm suas despesas. </a:t>
            </a: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- Recomenda-se 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2 páginas para esse item.</a:t>
            </a:r>
          </a:p>
          <a:p>
            <a:endParaRPr lang="pt-B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71600" y="1196752"/>
            <a:ext cx="446449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FF0000"/>
                </a:solidFill>
              </a:rPr>
              <a:t>VI – EXECUÇÃO ORÇAMENTÁRIA</a:t>
            </a:r>
            <a:endParaRPr lang="pt-BR" sz="900" b="1" i="0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20614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pt-BR" sz="1800" b="1" i="1" dirty="0" smtClean="0"/>
          </a:p>
          <a:p>
            <a:pPr algn="just">
              <a:lnSpc>
                <a:spcPct val="150000"/>
              </a:lnSpc>
            </a:pPr>
            <a:endParaRPr lang="pt-BR" sz="1800" i="1" dirty="0" smtClean="0"/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Deverá conter um panorama geral dos procedimentos adotados para o cumprimento dos seus objetivos, quais foram suas prioridades, suas principais estratégias, políticas e outros aspectos </a:t>
            </a: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que nortearam 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sua atuação. </a:t>
            </a: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Caso 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o órgão </a:t>
            </a: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possua, descrever 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sucintamente a estrutura e funcionamento de seu planejamento </a:t>
            </a: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estratégico. </a:t>
            </a:r>
            <a:endParaRPr lang="pt-BR" sz="1800" b="1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- Indica-se 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no máximo 2 páginas.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1520" y="1412776"/>
            <a:ext cx="8424936" cy="4924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VII – DIRETRIZES ESTRATÉGICAS PARA A EXECUÇÃO DAS ATIVIDADES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2134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lvl="0" indent="-442913">
              <a:buFont typeface="Arial" panose="020B0604020202020204" pitchFamily="34" charset="0"/>
              <a:buChar char="•"/>
            </a:pPr>
            <a:endParaRPr lang="pt-BR" sz="2800" u="sng" dirty="0"/>
          </a:p>
          <a:p>
            <a:pPr marL="0" algn="ctr"/>
            <a:endParaRPr lang="pt-BR" sz="1800" b="1" i="1" dirty="0" smtClean="0"/>
          </a:p>
          <a:p>
            <a:pPr marL="0" algn="ctr"/>
            <a:endParaRPr lang="pt-BR" sz="1800" b="1" i="1" dirty="0"/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Nesta parte, o órgão deve descrever as principais atividades desenvolvidas, observando os princípios da clareza, concisão e objetividade. </a:t>
            </a:r>
            <a:endParaRPr lang="pt-BR" sz="1800" b="1" dirty="0" smtClean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Sempre 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que possível, demonstrar os objetivos e metas estipulados e seus respectivos resultados alcançados, com detalhamento dos quantitativos obtidos nos últimos três anos. </a:t>
            </a:r>
          </a:p>
          <a:p>
            <a:pPr marL="533400" algn="just">
              <a:lnSpc>
                <a:spcPct val="150000"/>
              </a:lnSpc>
            </a:pPr>
            <a:endParaRPr lang="pt-BR" sz="1800" b="1" i="1" dirty="0"/>
          </a:p>
          <a:p>
            <a:pPr marL="442913" lvl="0" indent="-442913">
              <a:buFont typeface="Arial" panose="020B0604020202020204" pitchFamily="34" charset="0"/>
              <a:buChar char="•"/>
            </a:pPr>
            <a:endParaRPr lang="pt-BR" sz="2800" u="sng" dirty="0"/>
          </a:p>
          <a:p>
            <a:endParaRPr lang="pt-B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71600" y="1556792"/>
            <a:ext cx="597666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FF0000"/>
                </a:solidFill>
              </a:rPr>
              <a:t>VIII – ATIVIDADES DESENVOLVIDAS</a:t>
            </a:r>
            <a:endParaRPr lang="pt-BR" sz="900" b="1" i="0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37004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lvl="0" indent="-442913"/>
            <a:endParaRPr lang="pt-BR" sz="2800" u="sng" dirty="0"/>
          </a:p>
          <a:p>
            <a:pPr marL="0" algn="just"/>
            <a:endParaRPr lang="pt-BR" sz="1800" b="1" i="1" dirty="0"/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Caso o órgão de Controle Interno </a:t>
            </a:r>
            <a:r>
              <a:rPr lang="pt-BR" sz="1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não desempenhe </a:t>
            </a:r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alguma das macrofunções descritas a seguir, </a:t>
            </a:r>
            <a:r>
              <a:rPr lang="pt-BR" sz="18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deve manter o título </a:t>
            </a:r>
            <a:r>
              <a:rPr lang="pt-BR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 </a:t>
            </a:r>
            <a:r>
              <a:rPr lang="pt-BR" sz="18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mencionar aqui</a:t>
            </a:r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podendo citar a descrição da normativa legal das atribuições do órgão.</a:t>
            </a: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- Recomenda-se 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não utilizar mais que 40 páginas.</a:t>
            </a:r>
          </a:p>
          <a:p>
            <a:endParaRPr lang="pt-BR" sz="1800" dirty="0"/>
          </a:p>
          <a:p>
            <a:pPr marL="0" algn="ctr"/>
            <a:endParaRPr lang="pt-BR" sz="1800" b="1" i="1" dirty="0"/>
          </a:p>
          <a:p>
            <a:pPr marL="442913" lvl="0" indent="-442913">
              <a:buFont typeface="Arial" panose="020B0604020202020204" pitchFamily="34" charset="0"/>
              <a:buChar char="•"/>
            </a:pPr>
            <a:endParaRPr lang="pt-BR" sz="2800" u="sng" dirty="0"/>
          </a:p>
          <a:p>
            <a:endParaRPr lang="pt-B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71600" y="1628800"/>
            <a:ext cx="597666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FF0000"/>
                </a:solidFill>
              </a:rPr>
              <a:t>VIII – ATIVIDADES DESENVOLVIDAS (cont.)</a:t>
            </a:r>
            <a:endParaRPr lang="pt-BR" sz="900" b="1" i="0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28818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endParaRPr lang="pt-BR" sz="1800" b="1" i="1" dirty="0" smtClean="0"/>
          </a:p>
          <a:p>
            <a:pPr algn="just"/>
            <a:endParaRPr lang="pt-BR" sz="1800" b="1" dirty="0" smtClean="0"/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	A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) DAS AUDITORIAS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Neste tópico, o órgão descreve as auditorias realizadas, com os dados relativos ao seu desempenho, detalhando por modalidade de auditorias e respectivos quantitativos</a:t>
            </a: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800" b="1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	B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) DAS CORREGEDORIAS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Dispor sobre a síntese dos trabalhos desenvolvidos pela Corregedoria, com os dados relativos ao seu desempenho. </a:t>
            </a:r>
          </a:p>
          <a:p>
            <a:endParaRPr lang="pt-B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71600" y="1196752"/>
            <a:ext cx="597666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FF0000"/>
                </a:solidFill>
              </a:rPr>
              <a:t>VIII – ATIVIDADES DESENVOLVIDAS (cont.)</a:t>
            </a:r>
            <a:endParaRPr lang="pt-BR" sz="900" b="1" i="0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23580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442913" lvl="0" indent="-442913" algn="just"/>
            <a:endParaRPr lang="pt-BR" sz="2800" u="sng" dirty="0"/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	C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) DA OUVIDORIA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Apresentar quais serviços há afluxo significativo de manifestações dos cidadãos, classificadas de acordo com a natureza delas, como, por exemplo Reclamação, Elogio, Denúncia etc.. Neste caso, devem ser demonstrado, sempre que possível, os resultados de cada grupo de ação.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As manifestações podem, ainda, ser demonstradas de acordo com um dos três tipos de situações: pendentes, concluídas e retornadas.</a:t>
            </a:r>
          </a:p>
          <a:p>
            <a:pPr marL="0" algn="just"/>
            <a:endParaRPr lang="pt-BR" sz="1800" b="1" i="1" dirty="0"/>
          </a:p>
          <a:p>
            <a:pPr marL="442913" lvl="0" indent="-442913" algn="just">
              <a:buFont typeface="Arial" panose="020B0604020202020204" pitchFamily="34" charset="0"/>
              <a:buChar char="•"/>
            </a:pPr>
            <a:endParaRPr lang="pt-BR" sz="2800" u="sng" dirty="0"/>
          </a:p>
          <a:p>
            <a:endParaRPr lang="pt-B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99592" y="1196752"/>
            <a:ext cx="597666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FF0000"/>
                </a:solidFill>
              </a:rPr>
              <a:t>VIII – ATIVIDADES DESENVOLVIDAS (cont.)</a:t>
            </a:r>
            <a:endParaRPr lang="pt-BR" sz="900" b="1" i="0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2489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algn="ctr"/>
            <a:endParaRPr lang="pt-BR" sz="2400" b="1" i="1" dirty="0" smtClean="0"/>
          </a:p>
          <a:p>
            <a:endParaRPr lang="pt-BR" sz="1800" b="1" dirty="0" smtClean="0"/>
          </a:p>
          <a:p>
            <a:endParaRPr lang="pt-BR" sz="1800" b="1" dirty="0" smtClean="0"/>
          </a:p>
          <a:p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	D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) DA TRANSPARÊNCIA</a:t>
            </a:r>
          </a:p>
          <a:p>
            <a:pPr marL="442913" indent="6350" algn="just">
              <a:lnSpc>
                <a:spcPct val="150000"/>
              </a:lnSpc>
            </a:pP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O órgão deve apresentar seus principais dados referentes à transparência e ao controle social, sobretudo os dados relativos aos pedidos do Serviço de Informações ao Cidadão.</a:t>
            </a:r>
          </a:p>
          <a:p>
            <a:pPr marL="442913" indent="6350" algn="just">
              <a:lnSpc>
                <a:spcPct val="150000"/>
              </a:lnSpc>
            </a:pPr>
            <a:endParaRPr lang="pt-BR" sz="1800" dirty="0"/>
          </a:p>
          <a:p>
            <a:pPr marL="0" algn="just"/>
            <a:endParaRPr lang="pt-BR" sz="1800" b="1" i="1" dirty="0"/>
          </a:p>
          <a:p>
            <a:endParaRPr lang="pt-B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99592" y="1484784"/>
            <a:ext cx="597666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FF0000"/>
                </a:solidFill>
              </a:rPr>
              <a:t>VIII – ATIVIDADES DESENVOLVIDAS (cont.)</a:t>
            </a:r>
            <a:endParaRPr lang="pt-BR" sz="900" b="1" i="0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32565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/>
            <a:endParaRPr lang="pt-BR" sz="2400" b="1" i="1" dirty="0"/>
          </a:p>
          <a:p>
            <a:endParaRPr lang="pt-BR" sz="1800" b="1" dirty="0" smtClean="0"/>
          </a:p>
          <a:p>
            <a:endParaRPr lang="pt-BR" sz="1800" b="1" dirty="0" smtClean="0"/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	E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) DAS DEMAIS ATIVIDADES DO ÓRGÃO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Inserir, neste item,  as demais atividades do órgão, tais como </a:t>
            </a: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Contabilidade, Desenvolvimento de Sistemas e Gestão de TI, Normatizações, Publicações, Eventos e Relações Institucionais.</a:t>
            </a:r>
          </a:p>
          <a:p>
            <a:endParaRPr lang="pt-BR" sz="4000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99592" y="1556792"/>
            <a:ext cx="597666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FF0000"/>
                </a:solidFill>
              </a:rPr>
              <a:t>VIII – ATIVIDADES DESENVOLVIDAS (cont.)</a:t>
            </a:r>
            <a:endParaRPr lang="pt-BR" sz="900" b="1" i="0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28033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536127" cy="4525963"/>
          </a:xfrm>
        </p:spPr>
        <p:txBody>
          <a:bodyPr/>
          <a:lstStyle/>
          <a:p>
            <a:pPr lvl="1">
              <a:lnSpc>
                <a:spcPct val="150000"/>
              </a:lnSpc>
              <a:defRPr/>
            </a:pPr>
            <a:endParaRPr lang="pt-BR" sz="1800" i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defRPr/>
            </a:pPr>
            <a:endParaRPr lang="pt-BR" sz="1800" b="1" dirty="0" smtClean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Sugerimos 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a adoção de um glossário geral e de uso comum, o qual deve servir de base para que cada órgão de controle interno utilize as expressões que julgar necessárias quando da elaboração de seu RA</a:t>
            </a:r>
            <a:r>
              <a:rPr lang="pt-BR" sz="18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.</a:t>
            </a:r>
          </a:p>
          <a:p>
            <a:pPr lvl="1">
              <a:lnSpc>
                <a:spcPct val="150000"/>
              </a:lnSpc>
              <a:defRPr/>
            </a:pPr>
            <a:endParaRPr lang="pt-BR" sz="1800" b="1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O glossário vem enfrentar a diversidade de características, estruturas, formação e, principalmente, linguagem que se observa entre os órgãos de controle interno, decorrente dos aspectos de sua constituição, sua cultura e região em que se encontram. </a:t>
            </a:r>
          </a:p>
          <a:p>
            <a:pPr marL="442913" indent="-442913">
              <a:buFont typeface="Arial" panose="020B0604020202020204" pitchFamily="34" charset="0"/>
              <a:buChar char="•"/>
            </a:pPr>
            <a:endParaRPr lang="pt-BR" sz="2800" dirty="0"/>
          </a:p>
          <a:p>
            <a:endParaRPr lang="pt-BR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568" y="1124744"/>
            <a:ext cx="597666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FF0000"/>
                </a:solidFill>
              </a:rPr>
              <a:t>- ANEXO ÚNICO – GLOSSÁRIO -</a:t>
            </a:r>
            <a:endParaRPr lang="pt-BR" sz="900" b="1" i="0" dirty="0">
              <a:solidFill>
                <a:srgbClr val="FF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33339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69269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endParaRPr lang="pt-BR" sz="2000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07704" y="1052736"/>
            <a:ext cx="4752528" cy="646331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800" b="1" i="0" dirty="0" smtClean="0">
                <a:solidFill>
                  <a:srgbClr val="003300"/>
                </a:solidFill>
              </a:rPr>
              <a:t>Sumário da Apresentação</a:t>
            </a:r>
            <a:endParaRPr lang="pt-BR" sz="1050" b="1" i="0" dirty="0">
              <a:solidFill>
                <a:srgbClr val="0033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7584" y="1916832"/>
            <a:ext cx="7272808" cy="3293209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003300"/>
                </a:solidFill>
              </a:rPr>
              <a:t>I – Grupo de Trabalho </a:t>
            </a:r>
          </a:p>
          <a:p>
            <a:pPr algn="l"/>
            <a:endParaRPr lang="pt-BR" sz="2000" b="1" i="0" dirty="0" smtClean="0">
              <a:solidFill>
                <a:srgbClr val="003300"/>
              </a:solidFill>
            </a:endParaRPr>
          </a:p>
          <a:p>
            <a:pPr algn="l"/>
            <a:r>
              <a:rPr lang="pt-BR" sz="2000" b="1" dirty="0" smtClean="0">
                <a:solidFill>
                  <a:srgbClr val="003300"/>
                </a:solidFill>
              </a:rPr>
              <a:t>II – 1ª Versão do RA</a:t>
            </a:r>
          </a:p>
          <a:p>
            <a:pPr algn="l"/>
            <a:endParaRPr lang="pt-BR" sz="2000" b="1" dirty="0" smtClean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003300"/>
                </a:solidFill>
              </a:rPr>
              <a:t>III – Pesquisas de Implantação</a:t>
            </a:r>
          </a:p>
          <a:p>
            <a:pPr algn="l"/>
            <a:endParaRPr lang="pt-BR" sz="2000" b="1" i="0" dirty="0" smtClean="0">
              <a:solidFill>
                <a:srgbClr val="003300"/>
              </a:solidFill>
            </a:endParaRPr>
          </a:p>
          <a:p>
            <a:pPr algn="l"/>
            <a:r>
              <a:rPr lang="pt-BR" sz="2000" b="1" dirty="0" smtClean="0">
                <a:solidFill>
                  <a:srgbClr val="003300"/>
                </a:solidFill>
              </a:rPr>
              <a:t>IV – Conclusões das Pesquisas</a:t>
            </a:r>
          </a:p>
          <a:p>
            <a:pPr algn="l"/>
            <a:endParaRPr lang="pt-BR" sz="2000" b="1" dirty="0" smtClean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003300"/>
                </a:solidFill>
              </a:rPr>
              <a:t>V – 2ª Versão do RA</a:t>
            </a:r>
          </a:p>
          <a:p>
            <a:pPr algn="l"/>
            <a:endParaRPr lang="pt-BR" sz="2000" b="1" i="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2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ctr"/>
            <a:endParaRPr lang="pt-BR" dirty="0" smtClean="0"/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1043608" y="2564904"/>
            <a:ext cx="5544616" cy="769441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3300"/>
                </a:solidFill>
              </a:rPr>
              <a:t>MUITO OBRIGADO!</a:t>
            </a:r>
            <a:endParaRPr lang="pt-BR" sz="4400" b="1" i="0" dirty="0">
              <a:solidFill>
                <a:srgbClr val="003300"/>
              </a:solidFill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5235820" y="4604935"/>
            <a:ext cx="3908180" cy="1200329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003300"/>
                </a:solidFill>
              </a:rPr>
              <a:t>Antonio Valcir Capa</a:t>
            </a:r>
          </a:p>
          <a:p>
            <a:pPr algn="ctr"/>
            <a:r>
              <a:rPr lang="pt-BR" i="0" dirty="0" smtClean="0">
                <a:solidFill>
                  <a:srgbClr val="003300"/>
                </a:solidFill>
              </a:rPr>
              <a:t>Adjunto da CAGE</a:t>
            </a:r>
          </a:p>
          <a:p>
            <a:pPr algn="ctr"/>
            <a:r>
              <a:rPr lang="pt-BR" dirty="0" smtClean="0">
                <a:solidFill>
                  <a:srgbClr val="003300"/>
                </a:solidFill>
                <a:hlinkClick r:id="rId2"/>
              </a:rPr>
              <a:t>antonioc@sefaz.rs.gov.br</a:t>
            </a:r>
            <a:endParaRPr lang="pt-BR" dirty="0" smtClean="0">
              <a:solidFill>
                <a:srgbClr val="003300"/>
              </a:solidFill>
            </a:endParaRPr>
          </a:p>
          <a:p>
            <a:pPr algn="ctr"/>
            <a:r>
              <a:rPr lang="pt-BR" i="0" dirty="0" smtClean="0">
                <a:solidFill>
                  <a:srgbClr val="003300"/>
                </a:solidFill>
              </a:rPr>
              <a:t>(51) 3214-5200</a:t>
            </a:r>
            <a:endParaRPr lang="pt-BR" i="0" dirty="0">
              <a:solidFill>
                <a:srgbClr val="0033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32686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05208 4.07407E-6 L 0.08906 -0.04931 L 0.125 4.07407E-6 L 0.17708 4.07407E-6 L 0.17708 0.06944 L 0.21302 0.11875 L 0.17708 0.16666 L 0.17708 0.23611 L 0.125 0.23611 L 0.08906 0.28402 L 0.05208 0.23611 L -4.16667E-7 0.23611 L -4.16667E-7 0.16666 L -0.03698 0.11875 L -4.16667E-7 0.06944 L -4.16667E-7 4.07407E-6 Z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94261" cy="3744416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u="sng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RS</a:t>
            </a:r>
            <a:r>
              <a:rPr lang="pt-BR" sz="22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: CONTADORIA E AUDITORIA-GERAL DO ESTADO - CAGE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u="sng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RJ</a:t>
            </a:r>
            <a:r>
              <a:rPr lang="pt-BR" sz="22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: AUDITORIA GERAL DO ESTADO - AGE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u="sng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MT</a:t>
            </a:r>
            <a:r>
              <a:rPr lang="pt-BR" sz="22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: AUDITORIA GERAL DO ESTADO – AGE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u="sng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RJ</a:t>
            </a:r>
            <a:r>
              <a:rPr lang="pt-BR" sz="22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: CONTROLADORIA GERAL DO MUNICÍPIO - CGM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u="sng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CE</a:t>
            </a:r>
            <a:r>
              <a:rPr lang="pt-BR" sz="22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: CONTROLADORIA E OUVIDORIA GERAL DO ESTADO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u="sng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CGU –</a:t>
            </a:r>
            <a:r>
              <a:rPr lang="pt-BR" sz="22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 CONTROLADORIA GERAL DA UNIÃO</a:t>
            </a:r>
            <a:endParaRPr lang="pt-BR" sz="2200" b="1" u="sng" dirty="0" smtClean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3528" y="1052736"/>
            <a:ext cx="3672408" cy="523220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003300"/>
                </a:solidFill>
              </a:rPr>
              <a:t>I – GRUPO DE TRABALHO</a:t>
            </a:r>
            <a:endParaRPr lang="pt-BR" sz="900" b="1" i="0" dirty="0">
              <a:solidFill>
                <a:srgbClr val="0033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41828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sz="2000" dirty="0" smtClean="0"/>
          </a:p>
          <a:p>
            <a:pPr lvl="1">
              <a:buNone/>
            </a:pPr>
            <a:endParaRPr lang="pt-BR" sz="2000" dirty="0">
              <a:latin typeface="Arial" panose="020B0604020202020204" pitchFamily="34" charset="0"/>
            </a:endParaRPr>
          </a:p>
          <a:p>
            <a:pPr lvl="1">
              <a:buNone/>
            </a:pPr>
            <a:r>
              <a:rPr lang="pt-BR" sz="20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- Aprovada na 9ª RT CONACI PORTO ALEGRE – 21 e 22.11.13</a:t>
            </a:r>
          </a:p>
          <a:p>
            <a:pPr lvl="1">
              <a:buNone/>
            </a:pPr>
            <a:r>
              <a:rPr lang="pt-BR" sz="20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   (aplicada no Relatório de Atividades 2013)</a:t>
            </a:r>
          </a:p>
          <a:p>
            <a:pPr lvl="1">
              <a:buNone/>
            </a:pPr>
            <a:endParaRPr lang="pt-BR" sz="2000" b="1" dirty="0" smtClean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lvl="1">
              <a:buNone/>
            </a:pPr>
            <a:endParaRPr lang="pt-BR" sz="2000" b="1" dirty="0" smtClean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lvl="1">
              <a:buNone/>
            </a:pPr>
            <a:r>
              <a:rPr lang="pt-BR" sz="20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* Decisão de manter o mesmo GT</a:t>
            </a:r>
          </a:p>
          <a:p>
            <a:pPr lvl="1">
              <a:buNone/>
            </a:pPr>
            <a:r>
              <a:rPr lang="pt-BR" sz="20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   ( missão: aperfeiçoamento contínuo)</a:t>
            </a:r>
            <a:endParaRPr lang="pt-BR" sz="2000" b="1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endParaRPr lang="pt-B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11560" y="1556792"/>
            <a:ext cx="3672408" cy="523220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003300"/>
                </a:solidFill>
              </a:rPr>
              <a:t>II – 1ª VERSÃO DO RA</a:t>
            </a:r>
            <a:endParaRPr lang="pt-BR" sz="900" b="1" i="0" dirty="0">
              <a:solidFill>
                <a:srgbClr val="0033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76672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16768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endParaRPr lang="pt-BR" sz="2000" b="1" dirty="0" smtClean="0"/>
          </a:p>
          <a:p>
            <a:pPr marL="0" indent="0" algn="ctr">
              <a:buNone/>
            </a:pPr>
            <a:r>
              <a:rPr lang="pt-BR" sz="2000" b="1" dirty="0" smtClean="0"/>
              <a:t>     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1560" y="1268760"/>
            <a:ext cx="7704856" cy="46166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 smtClean="0">
                <a:solidFill>
                  <a:srgbClr val="003300"/>
                </a:solidFill>
              </a:rPr>
              <a:t>III – Pesquisas sobre o modelo utilizado em 2013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2589872"/>
            <a:ext cx="3816424" cy="46166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 smtClean="0">
                <a:solidFill>
                  <a:srgbClr val="003300"/>
                </a:solidFill>
              </a:rPr>
              <a:t>1ª pesquisa em 06-08-14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3568" y="4201924"/>
            <a:ext cx="3816424" cy="46166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 smtClean="0">
                <a:solidFill>
                  <a:srgbClr val="003300"/>
                </a:solidFill>
              </a:rPr>
              <a:t>2ª pesquisa em 23-09-14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1115616" y="33044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1115616" y="503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39752" y="3284984"/>
            <a:ext cx="3600400" cy="46166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 smtClean="0">
                <a:solidFill>
                  <a:srgbClr val="003300"/>
                </a:solidFill>
              </a:rPr>
              <a:t>6 respostas recebidas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39752" y="5055567"/>
            <a:ext cx="3744416" cy="523220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b="1" dirty="0" smtClean="0">
                <a:solidFill>
                  <a:srgbClr val="003300"/>
                </a:solidFill>
              </a:rPr>
              <a:t>23 </a:t>
            </a:r>
            <a:r>
              <a:rPr lang="pt-BR" sz="2400" b="1" dirty="0" smtClean="0">
                <a:solidFill>
                  <a:srgbClr val="003300"/>
                </a:solidFill>
              </a:rPr>
              <a:t>respostas recebidas</a:t>
            </a:r>
          </a:p>
        </p:txBody>
      </p:sp>
    </p:spTree>
    <p:extLst>
      <p:ext uri="{BB962C8B-B14F-4D97-AF65-F5344CB8AC3E}">
        <p14:creationId xmlns="" xmlns:p14="http://schemas.microsoft.com/office/powerpoint/2010/main" val="28754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endParaRPr lang="pt-BR" sz="2000" b="1" dirty="0" smtClean="0"/>
          </a:p>
          <a:p>
            <a:pPr marL="0" indent="0" algn="ctr">
              <a:buNone/>
            </a:pPr>
            <a:r>
              <a:rPr lang="pt-BR" sz="2000" b="1" dirty="0" smtClean="0"/>
              <a:t>     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7544" y="1268760"/>
            <a:ext cx="8136904" cy="46166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 smtClean="0">
                <a:solidFill>
                  <a:srgbClr val="003300"/>
                </a:solidFill>
              </a:rPr>
              <a:t>III – Pesquisas sobre o modelo utilizado em 2013 </a:t>
            </a:r>
            <a:r>
              <a:rPr lang="pt-BR" sz="2000" b="1" dirty="0" smtClean="0">
                <a:solidFill>
                  <a:srgbClr val="003300"/>
                </a:solidFill>
              </a:rPr>
              <a:t>(cont.)</a:t>
            </a:r>
            <a:endParaRPr lang="pt-BR" sz="2400" b="1" dirty="0" smtClean="0">
              <a:solidFill>
                <a:srgbClr val="0033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2589872"/>
            <a:ext cx="7704856" cy="2677656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 smtClean="0">
                <a:solidFill>
                  <a:srgbClr val="003300"/>
                </a:solidFill>
              </a:rPr>
              <a:t>Pergunta :</a:t>
            </a:r>
          </a:p>
          <a:p>
            <a:pPr>
              <a:buNone/>
            </a:pPr>
            <a:endParaRPr lang="pt-BR" sz="2400" b="1" dirty="0" smtClean="0">
              <a:solidFill>
                <a:srgbClr val="003300"/>
              </a:solidFill>
            </a:endParaRPr>
          </a:p>
          <a:p>
            <a:pPr algn="just">
              <a:buNone/>
            </a:pPr>
            <a:r>
              <a:rPr lang="pt-BR" sz="2400" b="1" dirty="0" smtClean="0">
                <a:solidFill>
                  <a:srgbClr val="003300"/>
                </a:solidFill>
              </a:rPr>
              <a:t>	Se este Órgão de Controle Interno adotou o modelo, avalie abaixo os </a:t>
            </a:r>
            <a:r>
              <a:rPr lang="pt-BR" sz="2400" b="1" u="sng" dirty="0" smtClean="0">
                <a:solidFill>
                  <a:srgbClr val="003300"/>
                </a:solidFill>
              </a:rPr>
              <a:t>itens</a:t>
            </a:r>
            <a:r>
              <a:rPr lang="pt-BR" sz="2400" b="1" dirty="0" smtClean="0">
                <a:solidFill>
                  <a:srgbClr val="003300"/>
                </a:solidFill>
              </a:rPr>
              <a:t> do modelo conforme seu aproveitamento e utilização quando da elaboração do Relatório.</a:t>
            </a:r>
          </a:p>
          <a:p>
            <a:pPr algn="just">
              <a:buNone/>
            </a:pPr>
            <a:endParaRPr lang="pt-BR" sz="2400" b="1" dirty="0" smtClean="0">
              <a:solidFill>
                <a:srgbClr val="003300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899592" y="3429000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754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endParaRPr lang="pt-BR" sz="2000" b="1" dirty="0" smtClean="0"/>
          </a:p>
          <a:p>
            <a:pPr marL="0" indent="0" algn="ctr">
              <a:buNone/>
            </a:pPr>
            <a:r>
              <a:rPr lang="pt-BR" sz="2000" b="1" dirty="0" smtClean="0"/>
              <a:t>     </a:t>
            </a:r>
            <a:r>
              <a:rPr lang="pt-BR" sz="2400" b="1" dirty="0" smtClean="0"/>
              <a:t>23 </a:t>
            </a:r>
            <a:r>
              <a:rPr lang="pt-BR" sz="2000" b="1" dirty="0" smtClean="0"/>
              <a:t>RESPOSTAS RECEBIDAS</a:t>
            </a:r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57120076"/>
              </p:ext>
            </p:extLst>
          </p:nvPr>
        </p:nvGraphicFramePr>
        <p:xfrm>
          <a:off x="1737930" y="2626595"/>
          <a:ext cx="5796136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1560" y="1268760"/>
            <a:ext cx="8136904" cy="461665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3300"/>
                </a:solidFill>
              </a:rPr>
              <a:t>III – Pesquisas sobre o modelo utilizado em 2013 </a:t>
            </a:r>
            <a:r>
              <a:rPr lang="pt-BR" sz="2000" b="1" dirty="0" smtClean="0">
                <a:solidFill>
                  <a:srgbClr val="003300"/>
                </a:solidFill>
              </a:rPr>
              <a:t>(cont.)</a:t>
            </a:r>
            <a:endParaRPr lang="pt-BR" sz="2400" b="1" dirty="0" smtClean="0">
              <a:solidFill>
                <a:srgbClr val="0033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28754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pt-BR" sz="1800" b="1" dirty="0" smtClean="0"/>
          </a:p>
          <a:p>
            <a:pPr marL="0" indent="0" algn="ctr">
              <a:buNone/>
            </a:pPr>
            <a:endParaRPr lang="pt-BR" sz="1800" b="1" dirty="0"/>
          </a:p>
          <a:p>
            <a:pPr marL="0" indent="0">
              <a:buNone/>
            </a:pPr>
            <a:r>
              <a:rPr lang="pt-BR" sz="2000" b="1" u="sng" dirty="0">
                <a:solidFill>
                  <a:srgbClr val="003300"/>
                </a:solidFill>
                <a:latin typeface="Arial" charset="0"/>
                <a:cs typeface="Arial" charset="0"/>
              </a:rPr>
              <a:t>Capítulos </a:t>
            </a:r>
            <a:r>
              <a:rPr lang="pt-BR" sz="2000" b="1" u="sng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do Relatório </a:t>
            </a:r>
            <a:r>
              <a:rPr lang="pt-BR" sz="2000" b="1" u="sng" dirty="0">
                <a:solidFill>
                  <a:srgbClr val="003300"/>
                </a:solidFill>
                <a:latin typeface="Arial" charset="0"/>
                <a:cs typeface="Arial" charset="0"/>
              </a:rPr>
              <a:t>que tiveram alto aproveitamento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I - Apresentação	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II - Histórico	 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III - Competência Institucional	 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IV - Estrutura Organizacional	 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V - Recursos Humanos	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VI - Aprimoramento do Corpo </a:t>
            </a:r>
            <a:r>
              <a:rPr lang="pt-BR" sz="20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Técnico</a:t>
            </a:r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. . .</a:t>
            </a:r>
            <a:endParaRPr lang="pt-BR" sz="2000" b="1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XI </a:t>
            </a:r>
            <a:r>
              <a:rPr lang="pt-BR" sz="20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– Conclusão</a:t>
            </a:r>
          </a:p>
          <a:p>
            <a:pPr marL="0" indent="0">
              <a:buNone/>
            </a:pPr>
            <a:endParaRPr lang="pt-BR" sz="2000" b="1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* Entendimento </a:t>
            </a: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do GT: estes capítulos estão consolidados.</a:t>
            </a:r>
          </a:p>
          <a:p>
            <a:endParaRPr lang="pt-BR" sz="2800" b="1" u="sng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7544" y="908720"/>
            <a:ext cx="5328592" cy="523220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003300"/>
                </a:solidFill>
              </a:rPr>
              <a:t>IV – CONCLUSÕES DA PESQUISA</a:t>
            </a:r>
            <a:endParaRPr lang="pt-BR" sz="900" b="1" i="0" dirty="0">
              <a:solidFill>
                <a:srgbClr val="0033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17808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/>
          <a:lstStyle/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r>
              <a:rPr lang="pt-BR" sz="2000" b="1" u="sng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Capítulos/Itens  que </a:t>
            </a:r>
            <a:r>
              <a:rPr lang="pt-BR" sz="1800" b="1" u="sng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NÃO FORAM APLICADOS </a:t>
            </a:r>
          </a:p>
          <a:p>
            <a:pPr marL="0" indent="0" algn="just">
              <a:buNone/>
            </a:pPr>
            <a:endParaRPr lang="pt-BR" sz="1800" b="1" dirty="0" smtClean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A) Atividades de </a:t>
            </a:r>
            <a:r>
              <a:rPr lang="pt-BR" sz="2000" b="1" u="sng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Corregedoria</a:t>
            </a:r>
            <a:r>
              <a:rPr lang="pt-BR" sz="20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 – 78% </a:t>
            </a:r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C</a:t>
            </a: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) </a:t>
            </a:r>
            <a:r>
              <a:rPr lang="pt-BR" sz="2000" b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Atividades </a:t>
            </a: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de </a:t>
            </a:r>
            <a:r>
              <a:rPr lang="pt-BR" sz="2000" b="1" u="sng" dirty="0">
                <a:solidFill>
                  <a:srgbClr val="003300"/>
                </a:solidFill>
                <a:latin typeface="Arial" charset="0"/>
                <a:cs typeface="Arial" charset="0"/>
              </a:rPr>
              <a:t>Ouvidoria</a:t>
            </a: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 – 70%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D) IX - Demonstrativo da Execução do </a:t>
            </a:r>
            <a:r>
              <a:rPr lang="pt-BR" sz="2000" b="1" u="sng" dirty="0">
                <a:solidFill>
                  <a:srgbClr val="003300"/>
                </a:solidFill>
                <a:latin typeface="Arial" charset="0"/>
                <a:cs typeface="Arial" charset="0"/>
              </a:rPr>
              <a:t>Plano Plurianual </a:t>
            </a: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– 70%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E) VIII - </a:t>
            </a:r>
            <a:r>
              <a:rPr lang="pt-BR" sz="2000" b="1" u="sng" dirty="0">
                <a:solidFill>
                  <a:srgbClr val="003300"/>
                </a:solidFill>
                <a:latin typeface="Arial" charset="0"/>
                <a:cs typeface="Arial" charset="0"/>
              </a:rPr>
              <a:t>Execução Orçamentária </a:t>
            </a:r>
            <a:r>
              <a:rPr lang="pt-BR" sz="2000" b="1" dirty="0">
                <a:solidFill>
                  <a:srgbClr val="003300"/>
                </a:solidFill>
                <a:latin typeface="Arial" charset="0"/>
                <a:cs typeface="Arial" charset="0"/>
              </a:rPr>
              <a:t>– 57%</a:t>
            </a:r>
          </a:p>
          <a:p>
            <a:pPr marL="0" indent="0" algn="just">
              <a:buNone/>
            </a:pPr>
            <a:endParaRPr lang="pt-BR" sz="1800" b="1" dirty="0" smtClean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endParaRPr lang="pt-BR" sz="1800" b="1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pt-BR" sz="1800" i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* </a:t>
            </a:r>
            <a:r>
              <a:rPr lang="pt-BR" sz="1800" b="1" i="1" u="sng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Entendimento </a:t>
            </a:r>
            <a:r>
              <a:rPr lang="pt-BR" sz="1800" b="1" i="1" u="sng" dirty="0">
                <a:solidFill>
                  <a:srgbClr val="003300"/>
                </a:solidFill>
                <a:latin typeface="Arial" charset="0"/>
                <a:cs typeface="Arial" charset="0"/>
              </a:rPr>
              <a:t>do GT: </a:t>
            </a:r>
            <a:r>
              <a:rPr lang="pt-BR" sz="1800" b="1" i="1" dirty="0" smtClean="0">
                <a:solidFill>
                  <a:srgbClr val="003300"/>
                </a:solidFill>
                <a:latin typeface="Arial" charset="0"/>
                <a:cs typeface="Arial" charset="0"/>
              </a:rPr>
              <a:t> 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NÃO é uma “falha” do modelo, </a:t>
            </a:r>
            <a:r>
              <a:rPr lang="pt-BR" sz="1800" b="1" dirty="0">
                <a:solidFill>
                  <a:srgbClr val="FF0000"/>
                </a:solidFill>
                <a:latin typeface="Arial" charset="0"/>
                <a:cs typeface="Arial" charset="0"/>
              </a:rPr>
              <a:t>mas sim uma realidade dos órgãos</a:t>
            </a:r>
            <a:r>
              <a:rPr lang="pt-BR" sz="1800" b="1" dirty="0">
                <a:solidFill>
                  <a:srgbClr val="003300"/>
                </a:solidFill>
                <a:latin typeface="Arial" charset="0"/>
                <a:cs typeface="Arial" charset="0"/>
              </a:rPr>
              <a:t>. </a:t>
            </a:r>
          </a:p>
          <a:p>
            <a:endParaRPr lang="pt-BR" sz="2800" b="1" u="sng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052736"/>
            <a:ext cx="6768752" cy="523220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50000">
                <a:srgbClr val="FFFFCC"/>
              </a:gs>
              <a:gs pos="100000">
                <a:srgbClr val="CC9900"/>
              </a:gs>
            </a:gsLst>
            <a:lin ang="5400000" scaled="1"/>
          </a:gradFill>
          <a:ln w="76200" cmpd="tri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pt-BR" sz="800" i="0" dirty="0">
              <a:solidFill>
                <a:srgbClr val="003300"/>
              </a:solidFill>
            </a:endParaRPr>
          </a:p>
          <a:p>
            <a:pPr algn="l"/>
            <a:r>
              <a:rPr lang="pt-BR" sz="2000" b="1" i="0" dirty="0" smtClean="0">
                <a:solidFill>
                  <a:srgbClr val="003300"/>
                </a:solidFill>
              </a:rPr>
              <a:t>IV – CONCLUSÕES DA PESQUISA (cont.)</a:t>
            </a:r>
            <a:endParaRPr lang="pt-BR" sz="900" b="1" i="0" dirty="0">
              <a:solidFill>
                <a:srgbClr val="0033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432048"/>
            <a:ext cx="8229600" cy="47667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Atividades 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Órgãos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Controle Interno</a:t>
            </a:r>
            <a:endParaRPr lang="pt-BR" sz="2000" u="sng" dirty="0"/>
          </a:p>
        </p:txBody>
      </p:sp>
    </p:spTree>
    <p:extLst>
      <p:ext uri="{BB962C8B-B14F-4D97-AF65-F5344CB8AC3E}">
        <p14:creationId xmlns="" xmlns:p14="http://schemas.microsoft.com/office/powerpoint/2010/main" val="34353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</TotalTime>
  <Words>853</Words>
  <Application>Microsoft Office PowerPoint</Application>
  <PresentationFormat>Apresentação na tela (4:3)</PresentationFormat>
  <Paragraphs>220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Lima</dc:creator>
  <cp:lastModifiedBy>Instalador</cp:lastModifiedBy>
  <cp:revision>127</cp:revision>
  <dcterms:created xsi:type="dcterms:W3CDTF">2013-08-07T20:33:48Z</dcterms:created>
  <dcterms:modified xsi:type="dcterms:W3CDTF">2014-11-25T16:19:50Z</dcterms:modified>
</cp:coreProperties>
</file>