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67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6" r:id="rId1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 autoAdjust="0"/>
    <p:restoredTop sz="94713" autoAdjust="0"/>
  </p:normalViewPr>
  <p:slideViewPr>
    <p:cSldViewPr>
      <p:cViewPr>
        <p:scale>
          <a:sx n="142" d="100"/>
          <a:sy n="142" d="100"/>
        </p:scale>
        <p:origin x="-72" y="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68" y="-8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E:\ARQUIVOS%20CORRENTES\2013_CGM\DECRETO_36567\ANEXO%20DO%20RELAT&#211;RIO%20PARCIAL_TABELA_FGV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F:\ARQUIVOS%20CORRENTES\2013_CGM\DECRETO_36567\ANEXO%20DO%20RELAT&#211;RIO%20PARCIAL_TABELA_FGV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roundedCorners val="1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Total</a:t>
            </a:r>
            <a:r>
              <a:rPr lang="en-US" sz="1200" baseline="0"/>
              <a:t> Solicitado x Solicitações com correspondência FGV Em %</a:t>
            </a:r>
            <a:endParaRPr lang="en-US" sz="1200"/>
          </a:p>
        </c:rich>
      </c:tx>
      <c:layout/>
    </c:title>
    <c:plotArea>
      <c:layout>
        <c:manualLayout>
          <c:layoutTarget val="inner"/>
          <c:xMode val="edge"/>
          <c:yMode val="edge"/>
          <c:x val="0.27357392825896781"/>
          <c:y val="0.23584664392414822"/>
          <c:w val="0.49031496062992369"/>
          <c:h val="0.48612570366041996"/>
        </c:manualLayout>
      </c:layout>
      <c:barChart>
        <c:barDir val="col"/>
        <c:grouping val="clustered"/>
        <c:ser>
          <c:idx val="0"/>
          <c:order val="0"/>
          <c:tx>
            <c:strRef>
              <c:f>AUXILIAR!$H$3</c:f>
              <c:strCache>
                <c:ptCount val="1"/>
                <c:pt idx="0">
                  <c:v>Total das Solicitações de Despesa - Materiais </c:v>
                </c:pt>
              </c:strCache>
            </c:strRef>
          </c:tx>
          <c:cat>
            <c:strRef>
              <c:f>AUXILIAR!$I$2:$J$2</c:f>
              <c:strCache>
                <c:ptCount val="2"/>
                <c:pt idx="0">
                  <c:v>Valor</c:v>
                </c:pt>
                <c:pt idx="1">
                  <c:v>Itens</c:v>
                </c:pt>
              </c:strCache>
            </c:strRef>
          </c:cat>
          <c:val>
            <c:numRef>
              <c:f>AUXILIAR!$I$3:$J$3</c:f>
              <c:numCache>
                <c:formatCode>General</c:formatCode>
                <c:ptCount val="2"/>
                <c:pt idx="0" formatCode="_-* #,##0.00_-;\-* #,##0.00_-;_-* &quot;-&quot;??_-;_-@_-">
                  <c:v>100</c:v>
                </c:pt>
                <c:pt idx="1">
                  <c:v>100</c:v>
                </c:pt>
              </c:numCache>
            </c:numRef>
          </c:val>
        </c:ser>
        <c:ser>
          <c:idx val="1"/>
          <c:order val="1"/>
          <c:tx>
            <c:strRef>
              <c:f>AUXILIAR!$H$4</c:f>
              <c:strCache>
                <c:ptCount val="1"/>
                <c:pt idx="0">
                  <c:v>Solicitações de Despesa com Itens FGV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2.776025052715347E-2"/>
                </c:manualLayout>
              </c:layout>
              <c:showVal val="1"/>
            </c:dLbl>
            <c:dLbl>
              <c:idx val="1"/>
              <c:layout>
                <c:manualLayout>
                  <c:x val="-5.5555555555555558E-3"/>
                  <c:y val="1.8506833684768964E-2"/>
                </c:manualLayout>
              </c:layout>
              <c:showVal val="1"/>
            </c:dLbl>
            <c:txPr>
              <a:bodyPr/>
              <a:lstStyle/>
              <a:p>
                <a:pPr>
                  <a:defRPr sz="800" b="1"/>
                </a:pPr>
                <a:endParaRPr lang="pt-BR"/>
              </a:p>
            </c:txPr>
            <c:showVal val="1"/>
          </c:dLbls>
          <c:cat>
            <c:strRef>
              <c:f>AUXILIAR!$I$2:$J$2</c:f>
              <c:strCache>
                <c:ptCount val="2"/>
                <c:pt idx="0">
                  <c:v>Valor</c:v>
                </c:pt>
                <c:pt idx="1">
                  <c:v>Itens</c:v>
                </c:pt>
              </c:strCache>
            </c:strRef>
          </c:cat>
          <c:val>
            <c:numRef>
              <c:f>AUXILIAR!$I$4:$J$4</c:f>
              <c:numCache>
                <c:formatCode>0.00</c:formatCode>
                <c:ptCount val="2"/>
                <c:pt idx="0" formatCode="_-* #,##0.00_-;\-* #,##0.00_-;_-* &quot;-&quot;??_-;_-@_-">
                  <c:v>90.47</c:v>
                </c:pt>
                <c:pt idx="1">
                  <c:v>50.47</c:v>
                </c:pt>
              </c:numCache>
            </c:numRef>
          </c:val>
        </c:ser>
        <c:gapWidth val="75"/>
        <c:overlap val="-25"/>
        <c:axId val="49759744"/>
        <c:axId val="49761280"/>
      </c:barChart>
      <c:catAx>
        <c:axId val="4975974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900" b="1" i="1"/>
            </a:pPr>
            <a:endParaRPr lang="pt-BR"/>
          </a:p>
        </c:txPr>
        <c:crossAx val="49761280"/>
        <c:crosses val="autoZero"/>
        <c:auto val="1"/>
        <c:lblAlgn val="ctr"/>
        <c:lblOffset val="100"/>
      </c:catAx>
      <c:valAx>
        <c:axId val="49761280"/>
        <c:scaling>
          <c:orientation val="minMax"/>
          <c:max val="100"/>
        </c:scaling>
        <c:axPos val="l"/>
        <c:majorGridlines/>
        <c:numFmt formatCode="_-* #,##0.0_-;\-* #,##0.0_-;_-* &quot;-&quot;?_-;_-@_-" sourceLinked="0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900" b="1" i="1"/>
            </a:pPr>
            <a:endParaRPr lang="pt-BR"/>
          </a:p>
        </c:txPr>
        <c:crossAx val="49759744"/>
        <c:crosses val="autoZero"/>
        <c:crossBetween val="between"/>
        <c:majorUnit val="25"/>
      </c:valAx>
    </c:plotArea>
    <c:legend>
      <c:legendPos val="b"/>
      <c:layout>
        <c:manualLayout>
          <c:xMode val="edge"/>
          <c:yMode val="edge"/>
          <c:x val="0.25726859142607172"/>
          <c:y val="0.85078756049330184"/>
          <c:w val="0.49657370953630797"/>
          <c:h val="0.14921243950669949"/>
        </c:manualLayout>
      </c:layout>
      <c:txPr>
        <a:bodyPr/>
        <a:lstStyle/>
        <a:p>
          <a:pPr>
            <a:defRPr sz="900" b="1"/>
          </a:pPr>
          <a:endParaRPr lang="pt-BR"/>
        </a:p>
      </c:txPr>
    </c:legend>
    <c:plotVisOnly val="1"/>
  </c:chart>
  <c:spPr>
    <a:solidFill>
      <a:schemeClr val="bg1"/>
    </a:solidFill>
    <a:ln w="15875"/>
  </c:sp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roundedCorners val="1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pt-BR" sz="1400"/>
              <a:t>Itens acima</a:t>
            </a:r>
            <a:r>
              <a:rPr lang="pt-BR" sz="1400" baseline="0"/>
              <a:t> - Após análise</a:t>
            </a:r>
            <a:endParaRPr lang="pt-BR" sz="1400"/>
          </a:p>
        </c:rich>
      </c:tx>
      <c:layout>
        <c:manualLayout>
          <c:xMode val="edge"/>
          <c:yMode val="edge"/>
          <c:x val="0.34826088444953146"/>
          <c:y val="0"/>
        </c:manualLayout>
      </c:layout>
    </c:title>
    <c:plotArea>
      <c:layout>
        <c:manualLayout>
          <c:layoutTarget val="inner"/>
          <c:xMode val="edge"/>
          <c:yMode val="edge"/>
          <c:x val="0.14109621622636623"/>
          <c:y val="2.0902070312600889E-3"/>
          <c:w val="0.67257283464566964"/>
          <c:h val="0.84674504228638514"/>
        </c:manualLayout>
      </c:layout>
      <c:ofPieChart>
        <c:ofPieType val="pie"/>
        <c:varyColors val="1"/>
        <c:ser>
          <c:idx val="0"/>
          <c:order val="0"/>
          <c:dPt>
            <c:idx val="1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9.9862204724409567E-3"/>
                  <c:y val="-4.1214639836687134E-2"/>
                </c:manualLayout>
              </c:layout>
              <c:tx>
                <c:rich>
                  <a:bodyPr/>
                  <a:lstStyle/>
                  <a:p>
                    <a:r>
                      <a:rPr lang="en-US" sz="900" b="1"/>
                      <a:t>97,6%</a:t>
                    </a:r>
                  </a:p>
                </c:rich>
              </c:tx>
              <c:dLblPos val="bestFit"/>
              <c:showPercent val="1"/>
            </c:dLbl>
            <c:dLbl>
              <c:idx val="1"/>
              <c:layout>
                <c:manualLayout>
                  <c:x val="-1.7723972003499511E-2"/>
                  <c:y val="-2.835156022163892E-2"/>
                </c:manualLayout>
              </c:layout>
              <c:tx>
                <c:rich>
                  <a:bodyPr/>
                  <a:lstStyle/>
                  <a:p>
                    <a:r>
                      <a:rPr lang="en-US" sz="900" b="1"/>
                      <a:t>2,41%</a:t>
                    </a:r>
                  </a:p>
                </c:rich>
              </c:tx>
              <c:dLblPos val="bestFit"/>
              <c:showPercent val="1"/>
            </c:dLbl>
            <c:dLbl>
              <c:idx val="2"/>
              <c:layout>
                <c:manualLayout>
                  <c:x val="-3.3293963254592191E-3"/>
                  <c:y val="2.6267133275007296E-2"/>
                </c:manualLayout>
              </c:layout>
              <c:tx>
                <c:rich>
                  <a:bodyPr/>
                  <a:lstStyle/>
                  <a:p>
                    <a:r>
                      <a:rPr lang="en-US" sz="900"/>
                      <a:t>0,04%</a:t>
                    </a:r>
                  </a:p>
                </c:rich>
              </c:tx>
              <c:dLblPos val="bestFit"/>
              <c:showPercent val="1"/>
            </c:dLbl>
            <c:dLbl>
              <c:idx val="3"/>
              <c:layout>
                <c:manualLayout>
                  <c:x val="1.8793744531933509E-2"/>
                  <c:y val="7.9898293963254832E-2"/>
                </c:manualLayout>
              </c:layout>
              <c:tx>
                <c:rich>
                  <a:bodyPr/>
                  <a:lstStyle/>
                  <a:p>
                    <a:r>
                      <a:rPr lang="en-US" sz="900"/>
                      <a:t>2,37%</a:t>
                    </a:r>
                  </a:p>
                </c:rich>
              </c:tx>
              <c:dLblPos val="bestFit"/>
              <c:showPercent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900" b="1"/>
                </a:pPr>
                <a:endParaRPr lang="pt-BR"/>
              </a:p>
            </c:txPr>
            <c:dLblPos val="bestFit"/>
            <c:showPercent val="1"/>
            <c:showLeaderLines val="1"/>
          </c:dLbls>
          <c:cat>
            <c:strRef>
              <c:f>'Tipo de erro com valor'!$A$14:$A$17</c:f>
              <c:strCache>
                <c:ptCount val="4"/>
                <c:pt idx="0">
                  <c:v>Total das Solicitações - Itens Tabela</c:v>
                </c:pt>
                <c:pt idx="1">
                  <c:v>Total de Itens com problemas - Inicial</c:v>
                </c:pt>
                <c:pt idx="2">
                  <c:v>Total Considerado acima</c:v>
                </c:pt>
                <c:pt idx="3">
                  <c:v>Total Desconsiderado</c:v>
                </c:pt>
              </c:strCache>
            </c:strRef>
          </c:cat>
          <c:val>
            <c:numRef>
              <c:f>'Tipo de erro com valor'!$B$14:$B$17</c:f>
              <c:numCache>
                <c:formatCode>_-* #,##0.00_-;\-* #,##0.00_-;_-* "-"??_-;_-@_-</c:formatCode>
                <c:ptCount val="4"/>
                <c:pt idx="0">
                  <c:v>84743171.86999999</c:v>
                </c:pt>
                <c:pt idx="1">
                  <c:v>2041058.3</c:v>
                </c:pt>
                <c:pt idx="2">
                  <c:v>35862.590000000004</c:v>
                </c:pt>
                <c:pt idx="3">
                  <c:v>2005195.71</c:v>
                </c:pt>
              </c:numCache>
            </c:numRef>
          </c:val>
        </c:ser>
        <c:dLbls>
          <c:showPercent val="1"/>
        </c:dLbls>
        <c:gapWidth val="100"/>
        <c:splitType val="pos"/>
        <c:splitPos val="2"/>
        <c:secondPieSize val="75"/>
        <c:serLines/>
      </c:ofPieChart>
    </c:plotArea>
    <c:legend>
      <c:legendPos val="r"/>
      <c:layout>
        <c:manualLayout>
          <c:xMode val="edge"/>
          <c:yMode val="edge"/>
          <c:x val="0.17099876499510391"/>
          <c:y val="0.77123097433618526"/>
          <c:w val="0.67579024496938289"/>
          <c:h val="0.2021449402158064"/>
        </c:manualLayout>
      </c:layout>
    </c:legend>
    <c:plotVisOnly val="1"/>
  </c:chart>
  <c:spPr>
    <a:ln w="15875"/>
  </c:spPr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F8EB33B-98E3-470E-849B-8FF610BA2028}" type="datetimeFigureOut">
              <a:rPr lang="pt-BR"/>
              <a:pPr>
                <a:defRPr/>
              </a:pPr>
              <a:t>25/11/2014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557C29C-08E5-4795-875A-8715AE64753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C4730B2-123E-456E-B7A6-6880B178320F}" type="datetimeFigureOut">
              <a:rPr lang="pt-BR"/>
              <a:pPr>
                <a:defRPr/>
              </a:pPr>
              <a:t>25/11/2014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7BC7557-A834-4398-84B2-503367DC0C1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43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4FB3CE-2905-4EC3-9193-CC158AAD64EE}" type="slidenum">
              <a:rPr lang="pt-BR" smtClean="0"/>
              <a:pPr/>
              <a:t>1</a:t>
            </a:fld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53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8223CA-1968-44F8-9F27-3FF5D6BA1800}" type="slidenum">
              <a:rPr lang="pt-BR" smtClean="0"/>
              <a:pPr/>
              <a:t>2</a:t>
            </a:fld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63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19959C-FC5D-44EB-B7B2-7043B7D7357D}" type="slidenum">
              <a:rPr lang="pt-BR" smtClean="0"/>
              <a:pPr/>
              <a:t>3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A677A-96A9-4355-86B3-A2F1E72E8868}" type="datetimeFigureOut">
              <a:rPr lang="pt-BR"/>
              <a:pPr>
                <a:defRPr/>
              </a:pPr>
              <a:t>25/11/2014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72DA3-FF60-4E56-BA75-1B2C45E116D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DFA73-A1DE-4DB1-9509-8A803E96D4EE}" type="datetimeFigureOut">
              <a:rPr lang="pt-BR"/>
              <a:pPr>
                <a:defRPr/>
              </a:pPr>
              <a:t>25/11/2014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290EE-1C92-476F-9864-01EBD382AF2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AAEEA-E325-407E-94A2-F31B80B02A92}" type="datetimeFigureOut">
              <a:rPr lang="pt-BR"/>
              <a:pPr>
                <a:defRPr/>
              </a:pPr>
              <a:t>25/11/2014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3DBA2-7A9B-4584-9974-E204B902CA6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DF45B-E0D3-4C88-9F2E-E0D059F9B77B}" type="datetimeFigureOut">
              <a:rPr lang="pt-BR"/>
              <a:pPr>
                <a:defRPr/>
              </a:pPr>
              <a:t>25/11/2014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7F174-4686-432C-A4C2-A3E26691591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7FE8D-2990-4D75-9639-BE629D1311FF}" type="datetimeFigureOut">
              <a:rPr lang="pt-BR"/>
              <a:pPr>
                <a:defRPr/>
              </a:pPr>
              <a:t>25/11/2014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ACC35-ECE4-4B25-A9A7-ADE1FA9ECD1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7F3B1-66F9-4BE7-8E8B-0851298E12A9}" type="datetimeFigureOut">
              <a:rPr lang="pt-BR"/>
              <a:pPr>
                <a:defRPr/>
              </a:pPr>
              <a:t>25/11/2014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A38B3-7DFE-456A-8A71-9EBC44EC949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B19A2-28CF-440C-B047-D08F2F39FF71}" type="datetimeFigureOut">
              <a:rPr lang="pt-BR"/>
              <a:pPr>
                <a:defRPr/>
              </a:pPr>
              <a:t>25/11/2014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E15D9-1091-4A9B-B818-4A97B1E377A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51C7C-A339-43F7-8BD8-192B22A01A97}" type="datetimeFigureOut">
              <a:rPr lang="pt-BR"/>
              <a:pPr>
                <a:defRPr/>
              </a:pPr>
              <a:t>25/11/2014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E36F6-5519-49B7-8BCB-54DC550AD5B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8CFB6-61EB-4EFA-A84A-1C05859F59A9}" type="datetimeFigureOut">
              <a:rPr lang="pt-BR"/>
              <a:pPr>
                <a:defRPr/>
              </a:pPr>
              <a:t>25/11/2014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668E7-7CF3-460A-9F73-64D8E79B52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420FB-E730-4A93-A6EF-A72D95427396}" type="datetimeFigureOut">
              <a:rPr lang="pt-BR"/>
              <a:pPr>
                <a:defRPr/>
              </a:pPr>
              <a:t>25/11/2014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AD139-1AF4-4273-AFD2-C8DDF5287F1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556792"/>
            <a:ext cx="8229600" cy="4525963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buNone/>
              <a:defRPr lang="pt-BR" sz="1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Font typeface="Wingdings" pitchFamily="2" charset="2"/>
              <a:buChar char="Ø"/>
              <a:defRPr lang="pt-BR" sz="1600" b="1" baseline="0" smtClean="0">
                <a:latin typeface="Arial" pitchFamily="34" charset="0"/>
                <a:cs typeface="Arial" pitchFamily="34" charset="0"/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pt-BR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lang="pt-BR" sz="2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D1845-B4A9-4044-ABB4-356A6399B673}" type="datetimeFigureOut">
              <a:rPr lang="pt-BR"/>
              <a:pPr>
                <a:defRPr/>
              </a:pPr>
              <a:t>25/11/2014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607FA-F452-40B0-A61D-9BBC04C786E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556792"/>
            <a:ext cx="8229600" cy="4525963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buNone/>
              <a:defRPr lang="pt-BR" sz="1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Font typeface="Wingdings" pitchFamily="2" charset="2"/>
              <a:buChar char="Ø"/>
              <a:defRPr lang="pt-BR" sz="1600" b="1" baseline="0" smtClean="0">
                <a:latin typeface="Arial" pitchFamily="34" charset="0"/>
                <a:cs typeface="Arial" pitchFamily="34" charset="0"/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pt-BR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lang="pt-BR" sz="2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8B589-C795-49A4-9345-FA440A2345F8}" type="datetimeFigureOut">
              <a:rPr lang="pt-BR"/>
              <a:pPr>
                <a:defRPr/>
              </a:pPr>
              <a:t>25/11/2014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3BC84-99FA-475A-9B97-E60EB83CB7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pt-BR" sz="1100" b="1" smtClean="0"/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556792"/>
            <a:ext cx="8229600" cy="4525963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buNone/>
              <a:defRPr lang="pt-BR" sz="1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Font typeface="Wingdings" pitchFamily="2" charset="2"/>
              <a:buChar char="Ø"/>
              <a:defRPr lang="pt-BR" sz="1200" b="1" smtClean="0"/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pt-BR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lang="pt-BR" sz="2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11F3E-6026-49F3-8E1E-FC9D505C6164}" type="datetimeFigureOut">
              <a:rPr lang="pt-BR"/>
              <a:pPr>
                <a:defRPr/>
              </a:pPr>
              <a:t>25/11/2014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E6ED2-146E-4956-AB47-1EDA85463AF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556792"/>
            <a:ext cx="8229600" cy="4525963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buNone/>
              <a:defRPr lang="pt-BR" sz="1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 lang="pt-BR" sz="1000" smtClean="0"/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pt-BR" sz="11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pt-BR" sz="1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lang="pt-BR" sz="1300" b="1" smtClean="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3781C-96EC-41B9-850A-DC543F0F4B2C}" type="datetimeFigureOut">
              <a:rPr lang="pt-BR"/>
              <a:pPr>
                <a:defRPr/>
              </a:pPr>
              <a:t>25/11/2014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41B70-6F7A-4B28-BEA2-A4865655E8D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 lang="pt-BR" sz="1400" b="1" smtClean="0"/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lang="pt-BR" sz="1100" b="1" smtClean="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64975-2D8E-410A-8DB2-56DE707D3E71}" type="datetimeFigureOut">
              <a:rPr lang="pt-BR"/>
              <a:pPr>
                <a:defRPr/>
              </a:pPr>
              <a:t>25/11/2014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A4CD9-FF04-46E5-9E34-E0019831BCC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pt-BR" sz="1200" b="1" baseline="0" smtClean="0"/>
            </a:lvl1pPr>
            <a:lvl2pPr>
              <a:defRPr lang="pt-BR" sz="1400" b="1" smtClean="0"/>
            </a:lvl2pPr>
            <a:lvl3pPr>
              <a:defRPr lang="pt-BR" sz="2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71568-A15C-4A5F-A2AF-7BB09DD58E71}" type="datetimeFigureOut">
              <a:rPr lang="pt-BR"/>
              <a:pPr>
                <a:defRPr/>
              </a:pPr>
              <a:t>25/11/2014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DFAAF-5D25-45A1-B152-4604CD279CA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pt-BR" sz="1100" b="1" baseline="0" smtClean="0"/>
            </a:lvl1pPr>
            <a:lvl2pPr>
              <a:defRPr lang="pt-BR" sz="1400" b="1" smtClean="0"/>
            </a:lvl2pPr>
            <a:lvl3pPr>
              <a:defRPr lang="pt-BR" sz="2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3B25B-82E0-4777-A8FC-A40406BF852C}" type="datetimeFigureOut">
              <a:rPr lang="pt-BR"/>
              <a:pPr>
                <a:defRPr/>
              </a:pPr>
              <a:t>25/11/2014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98D76-18C5-4D55-8747-705C204C75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 lang="pt-BR" sz="1400" b="1" smtClean="0"/>
            </a:lvl2pPr>
            <a:lvl3pPr>
              <a:defRPr lang="pt-BR" sz="2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24641-DA75-411C-8271-017FFD105B89}" type="datetimeFigureOut">
              <a:rPr lang="pt-BR"/>
              <a:pPr>
                <a:defRPr/>
              </a:pPr>
              <a:t>25/11/2014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6ADA5-E11D-4D37-81B9-6C2144C21C7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3D383A-F709-453B-8EA4-13AE08286A30}" type="datetimeFigureOut">
              <a:rPr lang="pt-BR"/>
              <a:pPr>
                <a:defRPr/>
              </a:pPr>
              <a:t>25/11/2014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3086D8-2715-4E2E-A75F-8DDCE81345A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1031" name="Imagem 2"/>
          <p:cNvPicPr>
            <a:picLocks noChangeAspect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4"/>
          <p:cNvSpPr txBox="1">
            <a:spLocks noChangeArrowheads="1"/>
          </p:cNvSpPr>
          <p:nvPr/>
        </p:nvSpPr>
        <p:spPr bwMode="auto">
          <a:xfrm>
            <a:off x="971550" y="2565400"/>
            <a:ext cx="72009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b="1"/>
              <a:t>Prefeitura da Cidade do Rio de Janeiro</a:t>
            </a:r>
          </a:p>
        </p:txBody>
      </p:sp>
      <p:sp>
        <p:nvSpPr>
          <p:cNvPr id="2051" name="CaixaDeTexto 5"/>
          <p:cNvSpPr txBox="1">
            <a:spLocks noChangeArrowheads="1"/>
          </p:cNvSpPr>
          <p:nvPr/>
        </p:nvSpPr>
        <p:spPr bwMode="auto">
          <a:xfrm>
            <a:off x="2411413" y="4868863"/>
            <a:ext cx="48958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/>
              <a:t>Antonio Cesar Cavalcanti</a:t>
            </a:r>
          </a:p>
          <a:p>
            <a:pPr algn="ctr"/>
            <a:r>
              <a:rPr lang="pt-BR" sz="1600"/>
              <a:t>Controlador Geral do Município</a:t>
            </a:r>
          </a:p>
        </p:txBody>
      </p:sp>
      <p:pic>
        <p:nvPicPr>
          <p:cNvPr id="2052" name="Picture 4" descr="Selo_ofíci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3644900"/>
            <a:ext cx="9969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CaixaDeTexto 4"/>
          <p:cNvSpPr txBox="1">
            <a:spLocks noChangeArrowheads="1"/>
          </p:cNvSpPr>
          <p:nvPr/>
        </p:nvSpPr>
        <p:spPr bwMode="auto">
          <a:xfrm>
            <a:off x="468313" y="1773238"/>
            <a:ext cx="82073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b="1"/>
              <a:t>Controle de Preços dos  Materiais Adquiridos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/>
          </p:nvPr>
        </p:nvSpPr>
        <p:spPr>
          <a:xfrm>
            <a:off x="1835696" y="260350"/>
            <a:ext cx="4249192" cy="504825"/>
          </a:xfrm>
        </p:spPr>
        <p:txBody>
          <a:bodyPr/>
          <a:lstStyle/>
          <a:p>
            <a:pPr eaLnBrk="1" hangingPunct="1"/>
            <a:r>
              <a:rPr lang="pt-BR" sz="2800" b="1" dirty="0" smtClean="0">
                <a:latin typeface="Arial" charset="0"/>
                <a:cs typeface="Arial" charset="0"/>
              </a:rPr>
              <a:t>Benefícios Adicionais</a:t>
            </a:r>
          </a:p>
        </p:txBody>
      </p:sp>
      <p:sp>
        <p:nvSpPr>
          <p:cNvPr id="5126" name="Retângulo 5"/>
          <p:cNvSpPr>
            <a:spLocks noChangeArrowheads="1"/>
          </p:cNvSpPr>
          <p:nvPr/>
        </p:nvSpPr>
        <p:spPr bwMode="auto">
          <a:xfrm>
            <a:off x="539750" y="1196752"/>
            <a:ext cx="76327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1600" dirty="0"/>
              <a:t>Possibilidade em ampliar o universo de material na pesquisa de mercado.</a:t>
            </a:r>
          </a:p>
        </p:txBody>
      </p:sp>
      <p:sp>
        <p:nvSpPr>
          <p:cNvPr id="5127" name="Retângulo 6"/>
          <p:cNvSpPr>
            <a:spLocks noChangeArrowheads="1"/>
          </p:cNvSpPr>
          <p:nvPr/>
        </p:nvSpPr>
        <p:spPr bwMode="auto">
          <a:xfrm>
            <a:off x="539750" y="1700808"/>
            <a:ext cx="79200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1600" dirty="0"/>
              <a:t>Possibilidades de utilizar a hierarquia de material e serviço para o acompanhamento sistematizado dos preços licitados pela PCRJ;</a:t>
            </a:r>
          </a:p>
        </p:txBody>
      </p:sp>
      <p:sp>
        <p:nvSpPr>
          <p:cNvPr id="5128" name="Retângulo 7"/>
          <p:cNvSpPr>
            <a:spLocks noChangeArrowheads="1"/>
          </p:cNvSpPr>
          <p:nvPr/>
        </p:nvSpPr>
        <p:spPr bwMode="auto">
          <a:xfrm>
            <a:off x="539750" y="2492896"/>
            <a:ext cx="799306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1600" dirty="0"/>
              <a:t>Possibilidade de a CGM identificar os materiais genéricos mais consumidos e solicitar sua especificação no Catálogo de Materiais/SIGMA.</a:t>
            </a:r>
          </a:p>
        </p:txBody>
      </p:sp>
      <p:sp>
        <p:nvSpPr>
          <p:cNvPr id="5130" name="Retângulo 9"/>
          <p:cNvSpPr>
            <a:spLocks noChangeArrowheads="1"/>
          </p:cNvSpPr>
          <p:nvPr/>
        </p:nvSpPr>
        <p:spPr bwMode="auto">
          <a:xfrm>
            <a:off x="539750" y="3284984"/>
            <a:ext cx="77041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1600" dirty="0"/>
              <a:t>Possibilidade de ampliar a base de comparação de material adquirido por ata de registro de preço ou por outro processo de compra, com os outros processos de aquisição que não utilizam a codificação da base gerida pela SMA;</a:t>
            </a:r>
          </a:p>
        </p:txBody>
      </p:sp>
      <p:sp>
        <p:nvSpPr>
          <p:cNvPr id="11" name="Retângulo 5"/>
          <p:cNvSpPr>
            <a:spLocks noChangeArrowheads="1"/>
          </p:cNvSpPr>
          <p:nvPr/>
        </p:nvSpPr>
        <p:spPr bwMode="auto">
          <a:xfrm>
            <a:off x="539552" y="4365104"/>
            <a:ext cx="799306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1600" dirty="0"/>
              <a:t> </a:t>
            </a:r>
            <a:r>
              <a:rPr lang="pt-BR" sz="1600" dirty="0" smtClean="0"/>
              <a:t>Maior efetividade das </a:t>
            </a:r>
            <a:r>
              <a:rPr lang="pt-BR" sz="1600" dirty="0"/>
              <a:t>tabelas da FGV e </a:t>
            </a:r>
            <a:r>
              <a:rPr lang="pt-BR" sz="1600" dirty="0" smtClean="0"/>
              <a:t>do </a:t>
            </a:r>
            <a:r>
              <a:rPr lang="pt-BR" sz="1600" dirty="0"/>
              <a:t>SPMM, bem como </a:t>
            </a:r>
            <a:r>
              <a:rPr lang="pt-BR" sz="1600" dirty="0" smtClean="0"/>
              <a:t>maior nível de correção no </a:t>
            </a:r>
            <a:r>
              <a:rPr lang="pt-BR" sz="1600" dirty="0"/>
              <a:t>preenchimento de dados no </a:t>
            </a:r>
            <a:r>
              <a:rPr lang="pt-BR" sz="1600" dirty="0" err="1"/>
              <a:t>Fincon</a:t>
            </a:r>
            <a:r>
              <a:rPr lang="pt-BR" sz="1600" dirty="0"/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Selo_ofíc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4365625"/>
            <a:ext cx="9969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CaixaDeTexto 6"/>
          <p:cNvSpPr txBox="1">
            <a:spLocks noChangeArrowheads="1"/>
          </p:cNvSpPr>
          <p:nvPr/>
        </p:nvSpPr>
        <p:spPr bwMode="auto">
          <a:xfrm>
            <a:off x="1619250" y="1412875"/>
            <a:ext cx="58404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b="1"/>
              <a:t>Controladoria Geral do Município do Rio de Janeiro</a:t>
            </a:r>
          </a:p>
          <a:p>
            <a:pPr algn="ctr"/>
            <a:endParaRPr lang="pt-BR"/>
          </a:p>
          <a:p>
            <a:pPr algn="ctr"/>
            <a:r>
              <a:rPr lang="pt-BR" b="1"/>
              <a:t>e-mail: acs.cgm@pcrj.rj.gov.br </a:t>
            </a:r>
          </a:p>
          <a:p>
            <a:pPr algn="ctr"/>
            <a:endParaRPr lang="pt-BR" b="1"/>
          </a:p>
          <a:p>
            <a:pPr algn="ctr"/>
            <a:r>
              <a:rPr lang="pt-BR" b="1"/>
              <a:t>Tel:   (21) 2976-1515</a:t>
            </a:r>
            <a:r>
              <a:rPr lang="pt-BR"/>
              <a:t> </a:t>
            </a:r>
          </a:p>
          <a:p>
            <a:pPr algn="ctr"/>
            <a:r>
              <a:rPr lang="pt-BR" b="1"/>
              <a:t>        (21) 2293-3270</a:t>
            </a:r>
          </a:p>
          <a:p>
            <a:pPr algn="ctr"/>
            <a:endParaRPr lang="pt-BR" b="1"/>
          </a:p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title"/>
          </p:nvPr>
        </p:nvSpPr>
        <p:spPr>
          <a:xfrm>
            <a:off x="2843213" y="692150"/>
            <a:ext cx="3313112" cy="576263"/>
          </a:xfrm>
        </p:spPr>
        <p:txBody>
          <a:bodyPr/>
          <a:lstStyle/>
          <a:p>
            <a:pPr eaLnBrk="1" hangingPunct="1"/>
            <a:r>
              <a:rPr lang="pt-BR" sz="2800" b="1" smtClean="0">
                <a:latin typeface="Arial" charset="0"/>
                <a:cs typeface="Arial" charset="0"/>
              </a:rPr>
              <a:t>Objetivos</a:t>
            </a:r>
          </a:p>
        </p:txBody>
      </p:sp>
      <p:sp>
        <p:nvSpPr>
          <p:cNvPr id="3075" name="Retângulo 3"/>
          <p:cNvSpPr>
            <a:spLocks noChangeArrowheads="1"/>
          </p:cNvSpPr>
          <p:nvPr/>
        </p:nvSpPr>
        <p:spPr bwMode="auto">
          <a:xfrm>
            <a:off x="1187450" y="1916113"/>
            <a:ext cx="669766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1463" indent="-271463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1600" dirty="0"/>
              <a:t> </a:t>
            </a:r>
            <a:r>
              <a:rPr lang="pt-BR" sz="1600" dirty="0" smtClean="0"/>
              <a:t>Monitorar se as </a:t>
            </a:r>
            <a:r>
              <a:rPr lang="pt-BR" sz="1600" dirty="0"/>
              <a:t>aquisições realizadas pelos diversos órgãos da Administração Direta e Indireta da Prefeitura da Cidade do Rio de Janeiro estavam compatíveis (menor ou igual) com aqueles constantes nas Tabelas de preços </a:t>
            </a:r>
            <a:r>
              <a:rPr lang="pt-BR" sz="1600" dirty="0" smtClean="0"/>
              <a:t>da Prefeitura.</a:t>
            </a:r>
            <a:endParaRPr lang="pt-BR" sz="1600" dirty="0"/>
          </a:p>
        </p:txBody>
      </p:sp>
      <p:sp>
        <p:nvSpPr>
          <p:cNvPr id="3076" name="Retângulo 4"/>
          <p:cNvSpPr>
            <a:spLocks noChangeArrowheads="1"/>
          </p:cNvSpPr>
          <p:nvPr/>
        </p:nvSpPr>
        <p:spPr bwMode="auto">
          <a:xfrm>
            <a:off x="1187450" y="3716338"/>
            <a:ext cx="58324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1600" dirty="0">
                <a:solidFill>
                  <a:srgbClr val="000000"/>
                </a:solidFill>
              </a:rPr>
              <a:t> </a:t>
            </a:r>
            <a:r>
              <a:rPr lang="pt-BR" sz="1600" dirty="0" smtClean="0">
                <a:solidFill>
                  <a:srgbClr val="000000"/>
                </a:solidFill>
              </a:rPr>
              <a:t>Monitoramento no período de 01.01.2013 </a:t>
            </a:r>
            <a:r>
              <a:rPr lang="pt-BR" sz="1600" dirty="0">
                <a:solidFill>
                  <a:srgbClr val="000000"/>
                </a:solidFill>
              </a:rPr>
              <a:t>a 31.10.2013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2555875" y="549275"/>
            <a:ext cx="3455988" cy="576263"/>
          </a:xfrm>
        </p:spPr>
        <p:txBody>
          <a:bodyPr/>
          <a:lstStyle/>
          <a:p>
            <a:pPr eaLnBrk="1" hangingPunct="1"/>
            <a:r>
              <a:rPr lang="pt-BR" sz="2800" b="1" smtClean="0">
                <a:latin typeface="Arial" charset="0"/>
                <a:cs typeface="Arial" charset="0"/>
              </a:rPr>
              <a:t>Justificativa</a:t>
            </a:r>
          </a:p>
        </p:txBody>
      </p:sp>
      <p:sp>
        <p:nvSpPr>
          <p:cNvPr id="4099" name="CaixaDeTexto 4"/>
          <p:cNvSpPr txBox="1">
            <a:spLocks noChangeArrowheads="1"/>
          </p:cNvSpPr>
          <p:nvPr/>
        </p:nvSpPr>
        <p:spPr bwMode="auto">
          <a:xfrm>
            <a:off x="684213" y="4077072"/>
            <a:ext cx="7559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1600" dirty="0"/>
              <a:t> Inexistência de rotina de trabalho que avalie a economicidade antes da efetiva aquisição.</a:t>
            </a:r>
          </a:p>
        </p:txBody>
      </p:sp>
      <p:sp>
        <p:nvSpPr>
          <p:cNvPr id="4100" name="Retângulo 3"/>
          <p:cNvSpPr>
            <a:spLocks noChangeArrowheads="1"/>
          </p:cNvSpPr>
          <p:nvPr/>
        </p:nvSpPr>
        <p:spPr bwMode="auto">
          <a:xfrm>
            <a:off x="684213" y="1196975"/>
            <a:ext cx="79914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1600"/>
              <a:t> Relevância do valor gasto com aquisição de materiais e gêneros em 2012:  R$ 243 milhões;</a:t>
            </a:r>
          </a:p>
        </p:txBody>
      </p:sp>
      <p:sp>
        <p:nvSpPr>
          <p:cNvPr id="4101" name="Retângulo 4"/>
          <p:cNvSpPr>
            <a:spLocks noChangeArrowheads="1"/>
          </p:cNvSpPr>
          <p:nvPr/>
        </p:nvSpPr>
        <p:spPr bwMode="auto">
          <a:xfrm>
            <a:off x="684213" y="1844675"/>
            <a:ext cx="79200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1600"/>
              <a:t> Lei nº 2.068/1993: Cabe à CGM controlar os custos e preços de compras e serviços de qualquer natureza;</a:t>
            </a:r>
          </a:p>
        </p:txBody>
      </p:sp>
      <p:sp>
        <p:nvSpPr>
          <p:cNvPr id="4102" name="Retângulo 5"/>
          <p:cNvSpPr>
            <a:spLocks noChangeArrowheads="1"/>
          </p:cNvSpPr>
          <p:nvPr/>
        </p:nvSpPr>
        <p:spPr bwMode="auto">
          <a:xfrm>
            <a:off x="684213" y="2492375"/>
            <a:ext cx="792003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1600"/>
              <a:t> Objetivo estratégico da CGM: “Aprimorar Sistemas de Informática existentes para suporte às atividades de Controle”;</a:t>
            </a:r>
          </a:p>
        </p:txBody>
      </p:sp>
      <p:sp>
        <p:nvSpPr>
          <p:cNvPr id="4103" name="Retângulo 6"/>
          <p:cNvSpPr>
            <a:spLocks noChangeArrowheads="1"/>
          </p:cNvSpPr>
          <p:nvPr/>
        </p:nvSpPr>
        <p:spPr bwMode="auto">
          <a:xfrm>
            <a:off x="684213" y="3141663"/>
            <a:ext cx="75596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1600"/>
              <a:t> Decreto nº 36.567/2013: Caso o material ou serviço a ser licitado conste das tabelas de preços e custos da Prefeitura, o órgão ou entidade licitante deverá utilizar o preço da tabela como um dos valores de pesquisa;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>
          <a:xfrm>
            <a:off x="2124075" y="274638"/>
            <a:ext cx="3960813" cy="633412"/>
          </a:xfrm>
        </p:spPr>
        <p:txBody>
          <a:bodyPr/>
          <a:lstStyle/>
          <a:p>
            <a:pPr eaLnBrk="1" hangingPunct="1"/>
            <a:r>
              <a:rPr lang="pt-BR" sz="2800" b="1" smtClean="0">
                <a:latin typeface="Arial" charset="0"/>
                <a:cs typeface="Arial" charset="0"/>
              </a:rPr>
              <a:t>Premissas</a:t>
            </a:r>
          </a:p>
        </p:txBody>
      </p:sp>
      <p:sp>
        <p:nvSpPr>
          <p:cNvPr id="6147" name="Espaço Reservado para Conteúdo 2"/>
          <p:cNvSpPr>
            <a:spLocks noGrp="1"/>
          </p:cNvSpPr>
          <p:nvPr>
            <p:ph idx="1"/>
          </p:nvPr>
        </p:nvSpPr>
        <p:spPr>
          <a:xfrm>
            <a:off x="611188" y="3717032"/>
            <a:ext cx="8229600" cy="8636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Char char="ü"/>
            </a:pPr>
            <a:r>
              <a:rPr sz="1600">
                <a:latin typeface="Arial" charset="0"/>
                <a:cs typeface="Arial" charset="0"/>
              </a:rPr>
              <a:t> Os códigos de materiais no SIGMA com status de “Genérico” e “desativado” não deverão ser considerados na comparação final de preço, uma vez que estes agrupam itens com métricas diversas.</a:t>
            </a:r>
          </a:p>
        </p:txBody>
      </p:sp>
      <p:sp>
        <p:nvSpPr>
          <p:cNvPr id="6148" name="Retângulo 3"/>
          <p:cNvSpPr>
            <a:spLocks noChangeArrowheads="1"/>
          </p:cNvSpPr>
          <p:nvPr/>
        </p:nvSpPr>
        <p:spPr bwMode="auto">
          <a:xfrm>
            <a:off x="611188" y="1196975"/>
            <a:ext cx="73453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1600"/>
              <a:t>A codificação de material e serviço utilizada no FINCON é a definida na base SIGMA;</a:t>
            </a:r>
          </a:p>
        </p:txBody>
      </p:sp>
      <p:sp>
        <p:nvSpPr>
          <p:cNvPr id="6149" name="Retângulo 4"/>
          <p:cNvSpPr>
            <a:spLocks noChangeArrowheads="1"/>
          </p:cNvSpPr>
          <p:nvPr/>
        </p:nvSpPr>
        <p:spPr bwMode="auto">
          <a:xfrm>
            <a:off x="611188" y="2133600"/>
            <a:ext cx="76327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1600"/>
              <a:t>Os preços cotados pela FGV refletem as variações de mercado;</a:t>
            </a:r>
          </a:p>
        </p:txBody>
      </p:sp>
      <p:sp>
        <p:nvSpPr>
          <p:cNvPr id="6150" name="Retângulo 5"/>
          <p:cNvSpPr>
            <a:spLocks noChangeArrowheads="1"/>
          </p:cNvSpPr>
          <p:nvPr/>
        </p:nvSpPr>
        <p:spPr bwMode="auto">
          <a:xfrm>
            <a:off x="611188" y="2781300"/>
            <a:ext cx="7273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1600"/>
              <a:t>Os preços unitários alimentados no FINCON serão os dados oficiais para comparação com o preço de mercado;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>
          <a:xfrm>
            <a:off x="0" y="404813"/>
            <a:ext cx="7138988" cy="936625"/>
          </a:xfrm>
        </p:spPr>
        <p:txBody>
          <a:bodyPr/>
          <a:lstStyle/>
          <a:p>
            <a:pPr eaLnBrk="1" hangingPunct="1"/>
            <a:r>
              <a:rPr lang="pt-BR" sz="2800" b="1" smtClean="0">
                <a:latin typeface="Arial" charset="0"/>
                <a:cs typeface="Arial" charset="0"/>
              </a:rPr>
              <a:t>Meta do Acordo de Resultados</a:t>
            </a:r>
            <a:br>
              <a:rPr lang="pt-BR" sz="2800" b="1" smtClean="0">
                <a:latin typeface="Arial" charset="0"/>
                <a:cs typeface="Arial" charset="0"/>
              </a:rPr>
            </a:br>
            <a:r>
              <a:rPr lang="pt-BR" sz="2800" b="1" smtClean="0">
                <a:latin typeface="Arial" charset="0"/>
                <a:cs typeface="Arial" charset="0"/>
              </a:rPr>
              <a:t> 2013 </a:t>
            </a:r>
          </a:p>
        </p:txBody>
      </p:sp>
      <p:sp>
        <p:nvSpPr>
          <p:cNvPr id="7171" name="Espaço Reservado para Conteúdo 2"/>
          <p:cNvSpPr>
            <a:spLocks noGrp="1"/>
          </p:cNvSpPr>
          <p:nvPr>
            <p:ph idx="1"/>
          </p:nvPr>
        </p:nvSpPr>
        <p:spPr>
          <a:xfrm>
            <a:off x="1042988" y="3644900"/>
            <a:ext cx="7200900" cy="1223963"/>
          </a:xfrm>
        </p:spPr>
        <p:txBody>
          <a:bodyPr/>
          <a:lstStyle/>
          <a:p>
            <a:pPr marL="93663" indent="-93663" eaLnBrk="1" hangingPunct="1">
              <a:buFont typeface="Wingdings" pitchFamily="2" charset="2"/>
              <a:buChar char="ü"/>
            </a:pPr>
            <a:r>
              <a:rPr sz="1600">
                <a:latin typeface="Arial" charset="0"/>
                <a:cs typeface="Arial" charset="0"/>
              </a:rPr>
              <a:t> O Segundo (II) - identificar as aquisições com preço unitário acima do mercado para a CGM atuar junto aos órgãos na recondução aos preços de mercado ou, em caso de não haver possibilidade, na instauração de processo de apuração de responsabilidade.</a:t>
            </a:r>
          </a:p>
        </p:txBody>
      </p:sp>
      <p:sp>
        <p:nvSpPr>
          <p:cNvPr id="7172" name="Retângulo 3"/>
          <p:cNvSpPr>
            <a:spLocks noChangeArrowheads="1"/>
          </p:cNvSpPr>
          <p:nvPr/>
        </p:nvSpPr>
        <p:spPr bwMode="auto">
          <a:xfrm>
            <a:off x="1042988" y="2276475"/>
            <a:ext cx="68421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1600" dirty="0"/>
              <a:t> O primeiro (I) </a:t>
            </a:r>
            <a:r>
              <a:rPr lang="pt-BR" sz="1600" dirty="0" smtClean="0"/>
              <a:t>– monitorar as </a:t>
            </a:r>
            <a:r>
              <a:rPr lang="pt-BR" sz="1600" dirty="0"/>
              <a:t>aquisições de materiais e de gêneros alimentícios pelos órgãos do Poder Executivo e obter preço unitário no mercado dos itens com representatividade em 80% ou mais das aquisições. </a:t>
            </a:r>
            <a:endParaRPr lang="pt-BR" sz="1600" b="1" dirty="0"/>
          </a:p>
        </p:txBody>
      </p:sp>
      <p:sp>
        <p:nvSpPr>
          <p:cNvPr id="7173" name="Retângulo 4"/>
          <p:cNvSpPr>
            <a:spLocks noChangeArrowheads="1"/>
          </p:cNvSpPr>
          <p:nvPr/>
        </p:nvSpPr>
        <p:spPr bwMode="auto">
          <a:xfrm>
            <a:off x="1908175" y="1557338"/>
            <a:ext cx="50403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u="sng"/>
              <a:t>Dois indicadores de monitoramento de Preços: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>
          <a:xfrm>
            <a:off x="1116013" y="476250"/>
            <a:ext cx="6985000" cy="1066800"/>
          </a:xfrm>
        </p:spPr>
        <p:txBody>
          <a:bodyPr/>
          <a:lstStyle/>
          <a:p>
            <a:pPr eaLnBrk="1" hangingPunct="1"/>
            <a:r>
              <a:rPr lang="pt-BR" sz="2800" b="1" smtClean="0">
                <a:latin typeface="Arial" charset="0"/>
                <a:cs typeface="Arial" charset="0"/>
              </a:rPr>
              <a:t>Indicador I:</a:t>
            </a:r>
            <a:br>
              <a:rPr lang="pt-BR" sz="2800" b="1" smtClean="0">
                <a:latin typeface="Arial" charset="0"/>
                <a:cs typeface="Arial" charset="0"/>
              </a:rPr>
            </a:br>
            <a:r>
              <a:rPr lang="pt-BR" sz="2800" b="1" smtClean="0">
                <a:latin typeface="Arial" charset="0"/>
                <a:cs typeface="Arial" charset="0"/>
              </a:rPr>
              <a:t> Tabelas FGV &gt; 80% das aquisições. </a:t>
            </a:r>
          </a:p>
        </p:txBody>
      </p:sp>
      <p:sp>
        <p:nvSpPr>
          <p:cNvPr id="7171" name="Espaço Reservado para Conteúdo 2"/>
          <p:cNvSpPr>
            <a:spLocks noGrp="1"/>
          </p:cNvSpPr>
          <p:nvPr>
            <p:ph idx="1"/>
          </p:nvPr>
        </p:nvSpPr>
        <p:spPr>
          <a:xfrm>
            <a:off x="1042988" y="2349500"/>
            <a:ext cx="7991475" cy="647700"/>
          </a:xfrm>
        </p:spPr>
        <p:txBody>
          <a:bodyPr/>
          <a:lstStyle/>
          <a:p>
            <a:pPr marL="0" indent="0">
              <a:buFont typeface="Wingdings" pitchFamily="2" charset="2"/>
              <a:buChar char="ü"/>
              <a:defRPr/>
            </a:pPr>
            <a:r>
              <a:rPr sz="1600">
                <a:latin typeface="Arial" charset="0"/>
                <a:cs typeface="Arial" charset="0"/>
              </a:rPr>
              <a:t> R$ 84,7 </a:t>
            </a:r>
            <a:r>
              <a:rPr sz="1600" err="1">
                <a:latin typeface="Arial" charset="0"/>
                <a:cs typeface="Arial" charset="0"/>
              </a:rPr>
              <a:t>milhões</a:t>
            </a:r>
            <a:r>
              <a:rPr sz="1600">
                <a:latin typeface="Arial" charset="0"/>
                <a:cs typeface="Arial" charset="0"/>
              </a:rPr>
              <a:t> </a:t>
            </a:r>
            <a:r>
              <a:rPr sz="1600" err="1">
                <a:latin typeface="Arial" charset="0"/>
                <a:cs typeface="Arial" charset="0"/>
              </a:rPr>
              <a:t>possuíam</a:t>
            </a:r>
            <a:r>
              <a:rPr sz="1600">
                <a:latin typeface="Arial" charset="0"/>
                <a:cs typeface="Arial" charset="0"/>
              </a:rPr>
              <a:t> </a:t>
            </a:r>
            <a:r>
              <a:rPr sz="1600" err="1">
                <a:latin typeface="Arial" charset="0"/>
                <a:cs typeface="Arial" charset="0"/>
              </a:rPr>
              <a:t>correspondência</a:t>
            </a:r>
            <a:r>
              <a:rPr sz="1600">
                <a:latin typeface="Arial" charset="0"/>
                <a:cs typeface="Arial" charset="0"/>
              </a:rPr>
              <a:t> com a </a:t>
            </a:r>
            <a:r>
              <a:rPr sz="1600" err="1">
                <a:latin typeface="Arial" charset="0"/>
                <a:cs typeface="Arial" charset="0"/>
              </a:rPr>
              <a:t>Tabela</a:t>
            </a:r>
            <a:r>
              <a:rPr sz="1600">
                <a:latin typeface="Arial" charset="0"/>
                <a:cs typeface="Arial" charset="0"/>
              </a:rPr>
              <a:t> FGV, </a:t>
            </a:r>
            <a:r>
              <a:rPr sz="1600" err="1">
                <a:latin typeface="Arial" charset="0"/>
                <a:cs typeface="Arial" charset="0"/>
              </a:rPr>
              <a:t>totalizando</a:t>
            </a:r>
            <a:r>
              <a:rPr sz="1600">
                <a:latin typeface="Arial" charset="0"/>
                <a:cs typeface="Arial" charset="0"/>
              </a:rPr>
              <a:t> 3.144 </a:t>
            </a:r>
            <a:r>
              <a:rPr sz="1600" err="1">
                <a:latin typeface="Arial" charset="0"/>
                <a:cs typeface="Arial" charset="0"/>
              </a:rPr>
              <a:t>itens</a:t>
            </a:r>
            <a:r>
              <a:rPr sz="1600">
                <a:latin typeface="Arial" charset="0"/>
                <a:cs typeface="Arial" charset="0"/>
              </a:rPr>
              <a:t>.</a:t>
            </a:r>
          </a:p>
          <a:p>
            <a:pPr>
              <a:buFont typeface="Wingdings" pitchFamily="2" charset="2"/>
              <a:buChar char="ü"/>
              <a:defRPr/>
            </a:pPr>
            <a:endParaRPr sz="160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sz="1600" u="sng">
              <a:latin typeface="Arial" charset="0"/>
              <a:cs typeface="Arial" charset="0"/>
            </a:endParaRPr>
          </a:p>
        </p:txBody>
      </p:sp>
      <p:graphicFrame>
        <p:nvGraphicFramePr>
          <p:cNvPr id="4" name="Gráfico 3"/>
          <p:cNvGraphicFramePr/>
          <p:nvPr/>
        </p:nvGraphicFramePr>
        <p:xfrm>
          <a:off x="1907704" y="3068960"/>
          <a:ext cx="5256584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197" name="Retângulo 4"/>
          <p:cNvSpPr>
            <a:spLocks noChangeArrowheads="1"/>
          </p:cNvSpPr>
          <p:nvPr/>
        </p:nvSpPr>
        <p:spPr bwMode="auto">
          <a:xfrm>
            <a:off x="2700338" y="1628775"/>
            <a:ext cx="3390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Materiais não genérico e ativo: </a:t>
            </a:r>
          </a:p>
        </p:txBody>
      </p:sp>
      <p:sp>
        <p:nvSpPr>
          <p:cNvPr id="8198" name="Retângulo 5"/>
          <p:cNvSpPr>
            <a:spLocks noChangeArrowheads="1"/>
          </p:cNvSpPr>
          <p:nvPr/>
        </p:nvSpPr>
        <p:spPr bwMode="auto">
          <a:xfrm>
            <a:off x="1042988" y="1989138"/>
            <a:ext cx="55086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1600"/>
              <a:t> Cerca de R$ 93,6 milhões,  6.230 solicitações.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>
          <a:xfrm>
            <a:off x="1258888" y="692150"/>
            <a:ext cx="5627687" cy="777875"/>
          </a:xfrm>
        </p:spPr>
        <p:txBody>
          <a:bodyPr/>
          <a:lstStyle/>
          <a:p>
            <a:pPr eaLnBrk="1" hangingPunct="1"/>
            <a:r>
              <a:rPr lang="pt-BR" sz="2800" b="1" smtClean="0">
                <a:latin typeface="Arial" charset="0"/>
                <a:cs typeface="Arial" charset="0"/>
              </a:rPr>
              <a:t>Indicador II: </a:t>
            </a:r>
            <a:br>
              <a:rPr lang="pt-BR" sz="2800" b="1" smtClean="0">
                <a:latin typeface="Arial" charset="0"/>
                <a:cs typeface="Arial" charset="0"/>
              </a:rPr>
            </a:br>
            <a:r>
              <a:rPr lang="pt-BR" sz="2800" b="1" smtClean="0">
                <a:latin typeface="Arial" charset="0"/>
                <a:cs typeface="Arial" charset="0"/>
              </a:rPr>
              <a:t>preço unitário &gt; mercado</a:t>
            </a:r>
          </a:p>
        </p:txBody>
      </p:sp>
      <p:sp>
        <p:nvSpPr>
          <p:cNvPr id="8195" name="Espaço Reservado para Conteúdo 2"/>
          <p:cNvSpPr>
            <a:spLocks noGrp="1"/>
          </p:cNvSpPr>
          <p:nvPr>
            <p:ph idx="1"/>
          </p:nvPr>
        </p:nvSpPr>
        <p:spPr>
          <a:xfrm>
            <a:off x="1187450" y="2205038"/>
            <a:ext cx="7272338" cy="360362"/>
          </a:xfrm>
        </p:spPr>
        <p:txBody>
          <a:bodyPr/>
          <a:lstStyle/>
          <a:p>
            <a:pPr marL="271463" indent="-271463">
              <a:buFont typeface="Wingdings" pitchFamily="2" charset="2"/>
              <a:buChar char="ü"/>
              <a:defRPr/>
            </a:pPr>
            <a:r>
              <a:rPr sz="1600">
                <a:latin typeface="Arial" charset="0"/>
                <a:cs typeface="Arial" charset="0"/>
              </a:rPr>
              <a:t>CGM </a:t>
            </a:r>
            <a:r>
              <a:rPr sz="1600" err="1">
                <a:latin typeface="Arial" charset="0"/>
                <a:cs typeface="Arial" charset="0"/>
              </a:rPr>
              <a:t>solicitou</a:t>
            </a:r>
            <a:r>
              <a:rPr sz="1600">
                <a:latin typeface="Arial" charset="0"/>
                <a:cs typeface="Arial" charset="0"/>
              </a:rPr>
              <a:t> </a:t>
            </a:r>
            <a:r>
              <a:rPr sz="1600" err="1">
                <a:latin typeface="Arial" charset="0"/>
                <a:cs typeface="Arial" charset="0"/>
              </a:rPr>
              <a:t>justificativa</a:t>
            </a:r>
            <a:r>
              <a:rPr sz="1600">
                <a:latin typeface="Arial" charset="0"/>
                <a:cs typeface="Arial" charset="0"/>
              </a:rPr>
              <a:t> </a:t>
            </a:r>
            <a:r>
              <a:rPr sz="1600" err="1">
                <a:latin typeface="Arial" charset="0"/>
                <a:cs typeface="Arial" charset="0"/>
              </a:rPr>
              <a:t>para</a:t>
            </a:r>
            <a:r>
              <a:rPr sz="1600">
                <a:latin typeface="Arial" charset="0"/>
                <a:cs typeface="Arial" charset="0"/>
              </a:rPr>
              <a:t> as </a:t>
            </a:r>
            <a:r>
              <a:rPr sz="1600" err="1">
                <a:latin typeface="Arial" charset="0"/>
                <a:cs typeface="Arial" charset="0"/>
              </a:rPr>
              <a:t>diferenças</a:t>
            </a:r>
            <a:r>
              <a:rPr sz="1600">
                <a:latin typeface="Arial" charset="0"/>
                <a:cs typeface="Arial" charset="0"/>
              </a:rPr>
              <a:t> </a:t>
            </a:r>
            <a:r>
              <a:rPr sz="1600" err="1">
                <a:latin typeface="Arial" charset="0"/>
                <a:cs typeface="Arial" charset="0"/>
              </a:rPr>
              <a:t>identificadas</a:t>
            </a:r>
            <a:endParaRPr sz="160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ü"/>
              <a:defRPr/>
            </a:pPr>
            <a:endParaRPr sz="160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sz="1600" u="sng">
              <a:latin typeface="Arial" charset="0"/>
              <a:cs typeface="Arial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908175" y="2924175"/>
          <a:ext cx="5040559" cy="1974336"/>
        </p:xfrm>
        <a:graphic>
          <a:graphicData uri="http://schemas.openxmlformats.org/drawingml/2006/table">
            <a:tbl>
              <a:tblPr/>
              <a:tblGrid>
                <a:gridCol w="1683155"/>
                <a:gridCol w="1258656"/>
                <a:gridCol w="733968"/>
                <a:gridCol w="738421"/>
                <a:gridCol w="626359"/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ÓRGÃO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DIF. </a:t>
                      </a:r>
                      <a:r>
                        <a:rPr lang="pt-BR" sz="11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TOTAL INICIAL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R$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b="1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%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Qtde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Processos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Qtde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Itens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647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IPLANRIO 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753.072,70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36,90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7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COMLURB 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541.106,12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26,51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7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SMA 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536.868,00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26,30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7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SMS 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156.080,49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7,65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175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7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OUTROS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53.930,99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2,64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129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7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TOTAL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2.041.058,30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100,00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119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sp>
        <p:nvSpPr>
          <p:cNvPr id="9270" name="Retângulo 5"/>
          <p:cNvSpPr>
            <a:spLocks noChangeArrowheads="1"/>
          </p:cNvSpPr>
          <p:nvPr/>
        </p:nvSpPr>
        <p:spPr bwMode="auto">
          <a:xfrm>
            <a:off x="1187450" y="1773238"/>
            <a:ext cx="41703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/>
              <a:t> Universo : 119 processos; 33 órgãos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title"/>
          </p:nvPr>
        </p:nvSpPr>
        <p:spPr>
          <a:xfrm>
            <a:off x="250825" y="549275"/>
            <a:ext cx="8713788" cy="935038"/>
          </a:xfrm>
        </p:spPr>
        <p:txBody>
          <a:bodyPr/>
          <a:lstStyle/>
          <a:p>
            <a:pPr eaLnBrk="1" hangingPunct="1"/>
            <a:r>
              <a:rPr lang="pt-BR" sz="2800" b="1" smtClean="0">
                <a:latin typeface="Arial" charset="0"/>
                <a:cs typeface="Arial" charset="0"/>
              </a:rPr>
              <a:t>Indicador II: </a:t>
            </a:r>
            <a:br>
              <a:rPr lang="pt-BR" sz="2800" b="1" smtClean="0">
                <a:latin typeface="Arial" charset="0"/>
                <a:cs typeface="Arial" charset="0"/>
              </a:rPr>
            </a:br>
            <a:r>
              <a:rPr lang="pt-BR" sz="2800" b="1" smtClean="0">
                <a:latin typeface="Arial" charset="0"/>
                <a:cs typeface="Arial" charset="0"/>
              </a:rPr>
              <a:t>documentação suporte encaminhada</a:t>
            </a:r>
          </a:p>
        </p:txBody>
      </p:sp>
      <p:sp>
        <p:nvSpPr>
          <p:cNvPr id="9219" name="Espaço Reservado para Conteúdo 2"/>
          <p:cNvSpPr>
            <a:spLocks noGrp="1"/>
          </p:cNvSpPr>
          <p:nvPr>
            <p:ph idx="1"/>
          </p:nvPr>
        </p:nvSpPr>
        <p:spPr>
          <a:xfrm>
            <a:off x="900113" y="2707704"/>
            <a:ext cx="7272337" cy="649288"/>
          </a:xfrm>
        </p:spPr>
        <p:txBody>
          <a:bodyPr/>
          <a:lstStyle/>
          <a:p>
            <a:pPr marL="0" indent="0">
              <a:buFont typeface="Wingdings" pitchFamily="2" charset="2"/>
              <a:buChar char="ü"/>
              <a:defRPr/>
            </a:pPr>
            <a:r>
              <a:rPr sz="1600" dirty="0">
                <a:latin typeface="Arial" charset="0"/>
                <a:cs typeface="Arial" charset="0"/>
              </a:rPr>
              <a:t> Valor </a:t>
            </a:r>
            <a:r>
              <a:rPr sz="1600" dirty="0" err="1">
                <a:latin typeface="Arial" charset="0"/>
                <a:cs typeface="Arial" charset="0"/>
              </a:rPr>
              <a:t>unitário</a:t>
            </a:r>
            <a:r>
              <a:rPr sz="1600" dirty="0">
                <a:latin typeface="Arial" charset="0"/>
                <a:cs typeface="Arial" charset="0"/>
              </a:rPr>
              <a:t> &gt; </a:t>
            </a:r>
            <a:r>
              <a:rPr sz="1600" dirty="0" err="1">
                <a:latin typeface="Arial" charset="0"/>
                <a:cs typeface="Arial" charset="0"/>
              </a:rPr>
              <a:t>Preço</a:t>
            </a:r>
            <a:r>
              <a:rPr sz="1600" dirty="0">
                <a:latin typeface="Arial" charset="0"/>
                <a:cs typeface="Arial" charset="0"/>
              </a:rPr>
              <a:t> Mercado = R$ 35.862,59, </a:t>
            </a:r>
            <a:r>
              <a:rPr sz="1600" dirty="0" err="1">
                <a:latin typeface="Arial" charset="0"/>
                <a:cs typeface="Arial" charset="0"/>
              </a:rPr>
              <a:t>ou</a:t>
            </a:r>
            <a:r>
              <a:rPr sz="1600" dirty="0">
                <a:latin typeface="Arial" charset="0"/>
                <a:cs typeface="Arial" charset="0"/>
              </a:rPr>
              <a:t> </a:t>
            </a:r>
            <a:r>
              <a:rPr sz="1600" dirty="0" err="1">
                <a:latin typeface="Arial" charset="0"/>
                <a:cs typeface="Arial" charset="0"/>
              </a:rPr>
              <a:t>seja</a:t>
            </a:r>
            <a:r>
              <a:rPr sz="1600" dirty="0">
                <a:latin typeface="Arial" charset="0"/>
                <a:cs typeface="Arial" charset="0"/>
              </a:rPr>
              <a:t>, 0,04% do total das </a:t>
            </a:r>
            <a:r>
              <a:rPr sz="1600" dirty="0" err="1">
                <a:latin typeface="Arial" charset="0"/>
                <a:cs typeface="Arial" charset="0"/>
              </a:rPr>
              <a:t>aquisições</a:t>
            </a:r>
            <a:endParaRPr sz="16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sz="1600" u="sng" dirty="0">
              <a:latin typeface="Arial" charset="0"/>
              <a:cs typeface="Arial" charset="0"/>
            </a:endParaRPr>
          </a:p>
        </p:txBody>
      </p:sp>
      <p:graphicFrame>
        <p:nvGraphicFramePr>
          <p:cNvPr id="6" name="Gráfico 5"/>
          <p:cNvGraphicFramePr/>
          <p:nvPr/>
        </p:nvGraphicFramePr>
        <p:xfrm>
          <a:off x="1547664" y="3212976"/>
          <a:ext cx="6192688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45" name="Retângulo 4"/>
          <p:cNvSpPr>
            <a:spLocks noChangeArrowheads="1"/>
          </p:cNvSpPr>
          <p:nvPr/>
        </p:nvSpPr>
        <p:spPr bwMode="auto">
          <a:xfrm>
            <a:off x="900113" y="1773238"/>
            <a:ext cx="67675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1600" dirty="0"/>
              <a:t> Cerca de R$ 1,9 milhão correspondiam a erros no preenchimento da Solicitação de </a:t>
            </a:r>
            <a:r>
              <a:rPr lang="pt-BR" sz="1600" dirty="0" smtClean="0"/>
              <a:t>Despesa, por parte do solicitante em virtude de métricas ou codificação.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>
          <a:xfrm>
            <a:off x="1763713" y="620713"/>
            <a:ext cx="4968875" cy="360362"/>
          </a:xfrm>
        </p:spPr>
        <p:txBody>
          <a:bodyPr/>
          <a:lstStyle/>
          <a:p>
            <a:pPr eaLnBrk="1" hangingPunct="1"/>
            <a:r>
              <a:rPr lang="pt-BR" sz="2800" b="1" dirty="0" smtClean="0">
                <a:latin typeface="Arial" charset="0"/>
                <a:cs typeface="Arial" charset="0"/>
              </a:rPr>
              <a:t>Ações  </a:t>
            </a:r>
          </a:p>
        </p:txBody>
      </p:sp>
      <p:sp>
        <p:nvSpPr>
          <p:cNvPr id="11267" name="Espaço Reservado para Conteúdo 2"/>
          <p:cNvSpPr>
            <a:spLocks noGrp="1"/>
          </p:cNvSpPr>
          <p:nvPr>
            <p:ph idx="1"/>
          </p:nvPr>
        </p:nvSpPr>
        <p:spPr>
          <a:xfrm>
            <a:off x="611188" y="4005312"/>
            <a:ext cx="7991475" cy="43180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sz="1600" dirty="0" err="1">
                <a:latin typeface="Arial" charset="0"/>
                <a:cs typeface="Arial" charset="0"/>
              </a:rPr>
              <a:t>Definição</a:t>
            </a:r>
            <a:r>
              <a:rPr sz="1600" dirty="0">
                <a:latin typeface="Arial" charset="0"/>
                <a:cs typeface="Arial" charset="0"/>
              </a:rPr>
              <a:t> do </a:t>
            </a:r>
            <a:r>
              <a:rPr sz="1600" dirty="0" err="1">
                <a:latin typeface="Arial" charset="0"/>
                <a:cs typeface="Arial" charset="0"/>
              </a:rPr>
              <a:t>protótipo</a:t>
            </a:r>
            <a:r>
              <a:rPr sz="1600" dirty="0">
                <a:latin typeface="Arial" charset="0"/>
                <a:cs typeface="Arial" charset="0"/>
              </a:rPr>
              <a:t> </a:t>
            </a:r>
            <a:r>
              <a:rPr sz="1600" dirty="0" err="1">
                <a:latin typeface="Arial" charset="0"/>
                <a:cs typeface="Arial" charset="0"/>
              </a:rPr>
              <a:t>para</a:t>
            </a:r>
            <a:r>
              <a:rPr sz="1600" dirty="0">
                <a:latin typeface="Arial" charset="0"/>
                <a:cs typeface="Arial" charset="0"/>
              </a:rPr>
              <a:t> </a:t>
            </a:r>
            <a:r>
              <a:rPr sz="1600" dirty="0" err="1">
                <a:latin typeface="Arial" charset="0"/>
                <a:cs typeface="Arial" charset="0"/>
              </a:rPr>
              <a:t>sistematização</a:t>
            </a:r>
            <a:r>
              <a:rPr sz="1600" dirty="0">
                <a:latin typeface="Arial" charset="0"/>
                <a:cs typeface="Arial" charset="0"/>
              </a:rPr>
              <a:t> do </a:t>
            </a:r>
            <a:r>
              <a:rPr sz="1600" dirty="0" err="1" smtClean="0">
                <a:latin typeface="Arial" charset="0"/>
                <a:cs typeface="Arial" charset="0"/>
              </a:rPr>
              <a:t>monitoramento</a:t>
            </a:r>
            <a:r>
              <a:rPr sz="1600" dirty="0" smtClean="0">
                <a:latin typeface="Arial" charset="0"/>
                <a:cs typeface="Arial" charset="0"/>
              </a:rPr>
              <a:t>.</a:t>
            </a:r>
            <a:endParaRPr sz="1600" dirty="0">
              <a:latin typeface="Arial" charset="0"/>
              <a:cs typeface="Arial" charset="0"/>
            </a:endParaRPr>
          </a:p>
        </p:txBody>
      </p:sp>
      <p:sp>
        <p:nvSpPr>
          <p:cNvPr id="11269" name="Retângulo 4"/>
          <p:cNvSpPr>
            <a:spLocks noChangeArrowheads="1"/>
          </p:cNvSpPr>
          <p:nvPr/>
        </p:nvSpPr>
        <p:spPr bwMode="auto">
          <a:xfrm>
            <a:off x="611188" y="1445875"/>
            <a:ext cx="76327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1600" dirty="0"/>
              <a:t> </a:t>
            </a:r>
            <a:r>
              <a:rPr lang="pt-BR" sz="1600" dirty="0" smtClean="0"/>
              <a:t>Casos identificados de sobrepreço, constam do relatório de certificação de contas dos ordenadores de despesas, encaminhados ao TCM, com respectiva apuração de responsabilidade;</a:t>
            </a:r>
            <a:endParaRPr lang="pt-BR" sz="1600" dirty="0"/>
          </a:p>
        </p:txBody>
      </p:sp>
      <p:sp>
        <p:nvSpPr>
          <p:cNvPr id="11270" name="Retângulo 5"/>
          <p:cNvSpPr>
            <a:spLocks noChangeArrowheads="1"/>
          </p:cNvSpPr>
          <p:nvPr/>
        </p:nvSpPr>
        <p:spPr bwMode="auto">
          <a:xfrm>
            <a:off x="611188" y="3203252"/>
            <a:ext cx="79930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1600" dirty="0"/>
              <a:t> </a:t>
            </a:r>
            <a:r>
              <a:rPr lang="pt-BR" sz="1600" dirty="0" smtClean="0"/>
              <a:t>Determinação para adequação de itens e códigos constantes da tabela de materiais da Prefeitura;</a:t>
            </a:r>
            <a:endParaRPr lang="pt-BR" sz="1600" dirty="0"/>
          </a:p>
        </p:txBody>
      </p:sp>
      <p:sp>
        <p:nvSpPr>
          <p:cNvPr id="11271" name="Retângulo 6"/>
          <p:cNvSpPr>
            <a:spLocks noChangeArrowheads="1"/>
          </p:cNvSpPr>
          <p:nvPr/>
        </p:nvSpPr>
        <p:spPr bwMode="auto">
          <a:xfrm>
            <a:off x="611560" y="2420888"/>
            <a:ext cx="77771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1600" dirty="0"/>
              <a:t> </a:t>
            </a:r>
            <a:r>
              <a:rPr lang="pt-BR" sz="1600" dirty="0" smtClean="0"/>
              <a:t>Adequação da pesquisa da FGV aos produtos efetivamente adquiridos pelos órgãos da Prefeitura;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1019</TotalTime>
  <Words>734</Words>
  <Application>Microsoft Office PowerPoint</Application>
  <PresentationFormat>Apresentação na tela (4:3)</PresentationFormat>
  <Paragraphs>99</Paragraphs>
  <Slides>11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Tema do Office</vt:lpstr>
      <vt:lpstr>Slide 1</vt:lpstr>
      <vt:lpstr>Objetivos</vt:lpstr>
      <vt:lpstr>Justificativa</vt:lpstr>
      <vt:lpstr>Premissas</vt:lpstr>
      <vt:lpstr>Meta do Acordo de Resultados  2013 </vt:lpstr>
      <vt:lpstr>Indicador I:  Tabelas FGV &gt; 80% das aquisições. </vt:lpstr>
      <vt:lpstr>Indicador II:  preço unitário &gt; mercado</vt:lpstr>
      <vt:lpstr>Indicador II:  documentação suporte encaminhada</vt:lpstr>
      <vt:lpstr>Ações  </vt:lpstr>
      <vt:lpstr>Benefícios Adicionais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Aline Lima</dc:creator>
  <cp:lastModifiedBy>cga-msramalho</cp:lastModifiedBy>
  <cp:revision>118</cp:revision>
  <dcterms:created xsi:type="dcterms:W3CDTF">2013-08-07T20:33:48Z</dcterms:created>
  <dcterms:modified xsi:type="dcterms:W3CDTF">2014-11-25T17:22:29Z</dcterms:modified>
</cp:coreProperties>
</file>