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81" r:id="rId5"/>
    <p:sldId id="277" r:id="rId6"/>
    <p:sldId id="282" r:id="rId7"/>
    <p:sldId id="283" r:id="rId8"/>
    <p:sldId id="284" r:id="rId9"/>
    <p:sldId id="285" r:id="rId10"/>
    <p:sldId id="259" r:id="rId11"/>
    <p:sldId id="260" r:id="rId12"/>
    <p:sldId id="261" r:id="rId13"/>
    <p:sldId id="262" r:id="rId14"/>
    <p:sldId id="263" r:id="rId15"/>
    <p:sldId id="265" r:id="rId16"/>
    <p:sldId id="266" r:id="rId17"/>
    <p:sldId id="267" r:id="rId18"/>
    <p:sldId id="268" r:id="rId19"/>
    <p:sldId id="269" r:id="rId20"/>
    <p:sldId id="275" r:id="rId21"/>
    <p:sldId id="271" r:id="rId22"/>
    <p:sldId id="272" r:id="rId23"/>
    <p:sldId id="278" r:id="rId24"/>
    <p:sldId id="279" r:id="rId25"/>
    <p:sldId id="280" r:id="rId26"/>
    <p:sldId id="276" r:id="rId27"/>
  </p:sldIdLst>
  <p:sldSz cx="9144000" cy="6858000" type="screen4x3"/>
  <p:notesSz cx="6858000" cy="9144000"/>
  <p:defaultTextStyle>
    <a:defPPr>
      <a:defRPr lang="pt-B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206" y="1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diagrams/_rels/data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image" Target="../media/image3.png"/><Relationship Id="rId5" Type="http://schemas.openxmlformats.org/officeDocument/2006/relationships/image" Target="../media/image7.png"/><Relationship Id="rId4" Type="http://schemas.openxmlformats.org/officeDocument/2006/relationships/image" Target="../media/image6.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A84E0A2-7B99-4EBA-91E6-32AAF7FB0A42}" type="doc">
      <dgm:prSet loTypeId="urn:microsoft.com/office/officeart/2005/8/layout/hList7#1" loCatId="list" qsTypeId="urn:microsoft.com/office/officeart/2005/8/quickstyle/simple1" qsCatId="simple" csTypeId="urn:microsoft.com/office/officeart/2005/8/colors/accent1_2" csCatId="accent1" phldr="1"/>
      <dgm:spPr/>
      <dgm:t>
        <a:bodyPr/>
        <a:lstStyle/>
        <a:p>
          <a:endParaRPr lang="pt-BR"/>
        </a:p>
      </dgm:t>
    </dgm:pt>
    <dgm:pt modelId="{F1E1B7F4-40E3-4F99-A6B2-8B933D39D91E}">
      <dgm:prSet/>
      <dgm:spPr/>
      <dgm:t>
        <a:bodyPr/>
        <a:lstStyle/>
        <a:p>
          <a:pPr rtl="0"/>
          <a:r>
            <a:rPr lang="pt-BR" b="1" dirty="0" smtClean="0"/>
            <a:t>Auditoria </a:t>
          </a:r>
          <a:endParaRPr lang="pt-BR" dirty="0"/>
        </a:p>
      </dgm:t>
    </dgm:pt>
    <dgm:pt modelId="{0A29CC4A-6CE3-4011-BEE1-5571B4FA4662}" type="parTrans" cxnId="{DC662C1E-6540-41F0-A443-CE4F6ED5556B}">
      <dgm:prSet/>
      <dgm:spPr/>
      <dgm:t>
        <a:bodyPr/>
        <a:lstStyle/>
        <a:p>
          <a:endParaRPr lang="pt-BR"/>
        </a:p>
      </dgm:t>
    </dgm:pt>
    <dgm:pt modelId="{8DDCA1F8-16F3-4DC2-9F99-85E3234666F5}" type="sibTrans" cxnId="{DC662C1E-6540-41F0-A443-CE4F6ED5556B}">
      <dgm:prSet/>
      <dgm:spPr/>
      <dgm:t>
        <a:bodyPr/>
        <a:lstStyle/>
        <a:p>
          <a:endParaRPr lang="pt-BR"/>
        </a:p>
      </dgm:t>
    </dgm:pt>
    <dgm:pt modelId="{0B707C86-9A3E-4654-A1A5-E4B8B930EC56}">
      <dgm:prSet/>
      <dgm:spPr/>
      <dgm:t>
        <a:bodyPr/>
        <a:lstStyle/>
        <a:p>
          <a:pPr rtl="0"/>
          <a:r>
            <a:rPr lang="pt-BR" b="1" dirty="0" smtClean="0"/>
            <a:t>Ouvidoria</a:t>
          </a:r>
          <a:endParaRPr lang="pt-BR" dirty="0"/>
        </a:p>
      </dgm:t>
    </dgm:pt>
    <dgm:pt modelId="{80D418E1-AD38-425B-854E-0B5BAFDBE175}" type="parTrans" cxnId="{B5502FDD-D863-4E1C-AE20-C8B4FB3C6428}">
      <dgm:prSet/>
      <dgm:spPr/>
      <dgm:t>
        <a:bodyPr/>
        <a:lstStyle/>
        <a:p>
          <a:endParaRPr lang="pt-BR"/>
        </a:p>
      </dgm:t>
    </dgm:pt>
    <dgm:pt modelId="{3BC06E96-1DA0-450A-B095-A0896B6F7EF3}" type="sibTrans" cxnId="{B5502FDD-D863-4E1C-AE20-C8B4FB3C6428}">
      <dgm:prSet/>
      <dgm:spPr/>
      <dgm:t>
        <a:bodyPr/>
        <a:lstStyle/>
        <a:p>
          <a:endParaRPr lang="pt-BR"/>
        </a:p>
      </dgm:t>
    </dgm:pt>
    <dgm:pt modelId="{5F918788-67D8-4737-AA68-E7A02AAE2A5D}">
      <dgm:prSet/>
      <dgm:spPr/>
      <dgm:t>
        <a:bodyPr/>
        <a:lstStyle/>
        <a:p>
          <a:pPr rtl="0"/>
          <a:r>
            <a:rPr lang="pt-BR" b="1" dirty="0" smtClean="0"/>
            <a:t>Correição</a:t>
          </a:r>
        </a:p>
      </dgm:t>
    </dgm:pt>
    <dgm:pt modelId="{D6500ECB-972B-4E91-9A97-8712ABB31B84}" type="parTrans" cxnId="{7D804EF1-DFF1-475D-8168-781F7776A9FD}">
      <dgm:prSet/>
      <dgm:spPr/>
      <dgm:t>
        <a:bodyPr/>
        <a:lstStyle/>
        <a:p>
          <a:endParaRPr lang="pt-BR"/>
        </a:p>
      </dgm:t>
    </dgm:pt>
    <dgm:pt modelId="{293221DC-F503-45CD-9F9A-5ADB84174440}" type="sibTrans" cxnId="{7D804EF1-DFF1-475D-8168-781F7776A9FD}">
      <dgm:prSet/>
      <dgm:spPr/>
      <dgm:t>
        <a:bodyPr/>
        <a:lstStyle/>
        <a:p>
          <a:endParaRPr lang="pt-BR"/>
        </a:p>
      </dgm:t>
    </dgm:pt>
    <dgm:pt modelId="{C7ADC0C6-D00D-4791-8849-BB4F077F4085}">
      <dgm:prSet/>
      <dgm:spPr/>
      <dgm:t>
        <a:bodyPr/>
        <a:lstStyle/>
        <a:p>
          <a:pPr rtl="0"/>
          <a:r>
            <a:rPr lang="pt-BR" b="1" dirty="0" smtClean="0"/>
            <a:t>Prevenção e</a:t>
          </a:r>
        </a:p>
        <a:p>
          <a:pPr rtl="0"/>
          <a:r>
            <a:rPr lang="pt-BR" b="1" dirty="0" smtClean="0"/>
            <a:t>Transparência</a:t>
          </a:r>
          <a:endParaRPr lang="pt-BR" dirty="0"/>
        </a:p>
      </dgm:t>
    </dgm:pt>
    <dgm:pt modelId="{2DAC90B9-2C72-4809-8C7F-41705A22B3D2}" type="parTrans" cxnId="{C1DC29F5-88FE-4985-BCBD-46DF9AEA2BBF}">
      <dgm:prSet/>
      <dgm:spPr/>
      <dgm:t>
        <a:bodyPr/>
        <a:lstStyle/>
        <a:p>
          <a:endParaRPr lang="pt-BR"/>
        </a:p>
      </dgm:t>
    </dgm:pt>
    <dgm:pt modelId="{00AA6128-ACE1-47E3-987E-6C7AC37F8B8C}" type="sibTrans" cxnId="{C1DC29F5-88FE-4985-BCBD-46DF9AEA2BBF}">
      <dgm:prSet/>
      <dgm:spPr/>
      <dgm:t>
        <a:bodyPr/>
        <a:lstStyle/>
        <a:p>
          <a:endParaRPr lang="pt-BR"/>
        </a:p>
      </dgm:t>
    </dgm:pt>
    <dgm:pt modelId="{D4F6DED9-BC23-4F9E-843D-4AE789DD315A}">
      <dgm:prSet/>
      <dgm:spPr/>
      <dgm:t>
        <a:bodyPr/>
        <a:lstStyle/>
        <a:p>
          <a:pPr rtl="0"/>
          <a:r>
            <a:rPr lang="pt-BR" b="1" dirty="0" smtClean="0"/>
            <a:t>Ética</a:t>
          </a:r>
          <a:endParaRPr lang="pt-BR" dirty="0"/>
        </a:p>
      </dgm:t>
    </dgm:pt>
    <dgm:pt modelId="{E6F62C51-5D7D-4DCC-B201-01A0BBE4AC93}" type="parTrans" cxnId="{65E2B619-EE9D-45B5-B7A4-F5D421D8711D}">
      <dgm:prSet/>
      <dgm:spPr/>
      <dgm:t>
        <a:bodyPr/>
        <a:lstStyle/>
        <a:p>
          <a:endParaRPr lang="pt-BR"/>
        </a:p>
      </dgm:t>
    </dgm:pt>
    <dgm:pt modelId="{F1E10B67-1083-4133-94C9-4378EFF1075C}" type="sibTrans" cxnId="{65E2B619-EE9D-45B5-B7A4-F5D421D8711D}">
      <dgm:prSet/>
      <dgm:spPr/>
      <dgm:t>
        <a:bodyPr/>
        <a:lstStyle/>
        <a:p>
          <a:endParaRPr lang="pt-BR"/>
        </a:p>
      </dgm:t>
    </dgm:pt>
    <dgm:pt modelId="{C1C80BFE-C897-4025-9550-A9F28476A098}" type="pres">
      <dgm:prSet presAssocID="{CA84E0A2-7B99-4EBA-91E6-32AAF7FB0A42}" presName="Name0" presStyleCnt="0">
        <dgm:presLayoutVars>
          <dgm:dir/>
          <dgm:resizeHandles val="exact"/>
        </dgm:presLayoutVars>
      </dgm:prSet>
      <dgm:spPr/>
      <dgm:t>
        <a:bodyPr/>
        <a:lstStyle/>
        <a:p>
          <a:endParaRPr lang="pt-BR"/>
        </a:p>
      </dgm:t>
    </dgm:pt>
    <dgm:pt modelId="{DC46E8B2-8A24-4BBA-96B2-F1C7E27EB74E}" type="pres">
      <dgm:prSet presAssocID="{CA84E0A2-7B99-4EBA-91E6-32AAF7FB0A42}" presName="fgShape" presStyleLbl="fgShp" presStyleIdx="0" presStyleCnt="1" custLinFactNeighborX="-49" custLinFactNeighborY="-55497"/>
      <dgm:spPr/>
    </dgm:pt>
    <dgm:pt modelId="{6FE91FA1-2A36-4599-84DF-AB97F41B8B57}" type="pres">
      <dgm:prSet presAssocID="{CA84E0A2-7B99-4EBA-91E6-32AAF7FB0A42}" presName="linComp" presStyleCnt="0"/>
      <dgm:spPr/>
    </dgm:pt>
    <dgm:pt modelId="{CD46837B-BA73-4073-B288-68EAAD6F9547}" type="pres">
      <dgm:prSet presAssocID="{F1E1B7F4-40E3-4F99-A6B2-8B933D39D91E}" presName="compNode" presStyleCnt="0"/>
      <dgm:spPr/>
    </dgm:pt>
    <dgm:pt modelId="{BFCC85E6-5CED-4C15-9A5C-B851121437CF}" type="pres">
      <dgm:prSet presAssocID="{F1E1B7F4-40E3-4F99-A6B2-8B933D39D91E}" presName="bkgdShape" presStyleLbl="node1" presStyleIdx="0" presStyleCnt="5"/>
      <dgm:spPr/>
      <dgm:t>
        <a:bodyPr/>
        <a:lstStyle/>
        <a:p>
          <a:endParaRPr lang="pt-BR"/>
        </a:p>
      </dgm:t>
    </dgm:pt>
    <dgm:pt modelId="{93EAEC3A-1CBE-4A21-8861-ECAADB69FD9A}" type="pres">
      <dgm:prSet presAssocID="{F1E1B7F4-40E3-4F99-A6B2-8B933D39D91E}" presName="nodeTx" presStyleLbl="node1" presStyleIdx="0" presStyleCnt="5">
        <dgm:presLayoutVars>
          <dgm:bulletEnabled val="1"/>
        </dgm:presLayoutVars>
      </dgm:prSet>
      <dgm:spPr/>
      <dgm:t>
        <a:bodyPr/>
        <a:lstStyle/>
        <a:p>
          <a:endParaRPr lang="pt-BR"/>
        </a:p>
      </dgm:t>
    </dgm:pt>
    <dgm:pt modelId="{55EE4665-3355-4BD3-987B-C09AF70A0ACE}" type="pres">
      <dgm:prSet presAssocID="{F1E1B7F4-40E3-4F99-A6B2-8B933D39D91E}" presName="invisiNode" presStyleLbl="node1" presStyleIdx="0" presStyleCnt="5"/>
      <dgm:spPr/>
    </dgm:pt>
    <dgm:pt modelId="{BF390108-CD5A-4BA1-9670-7D9561160B70}" type="pres">
      <dgm:prSet presAssocID="{F1E1B7F4-40E3-4F99-A6B2-8B933D39D91E}" presName="imagNode" presStyleLbl="fgImgPlace1" presStyleIdx="0" presStyleCnt="5" custLinFactNeighborX="2140" custLinFactNeighborY="1335"/>
      <dgm:spPr>
        <a:blipFill rotWithShape="0">
          <a:blip xmlns:r="http://schemas.openxmlformats.org/officeDocument/2006/relationships" r:embed="rId1"/>
          <a:stretch>
            <a:fillRect/>
          </a:stretch>
        </a:blipFill>
      </dgm:spPr>
      <dgm:t>
        <a:bodyPr/>
        <a:lstStyle/>
        <a:p>
          <a:endParaRPr lang="pt-BR"/>
        </a:p>
      </dgm:t>
    </dgm:pt>
    <dgm:pt modelId="{BC4CEFEA-6497-4A5D-830F-739BC9797503}" type="pres">
      <dgm:prSet presAssocID="{8DDCA1F8-16F3-4DC2-9F99-85E3234666F5}" presName="sibTrans" presStyleLbl="sibTrans2D1" presStyleIdx="0" presStyleCnt="0"/>
      <dgm:spPr/>
      <dgm:t>
        <a:bodyPr/>
        <a:lstStyle/>
        <a:p>
          <a:endParaRPr lang="pt-BR"/>
        </a:p>
      </dgm:t>
    </dgm:pt>
    <dgm:pt modelId="{326BB22C-5C05-467F-A0AB-AD533AB6F559}" type="pres">
      <dgm:prSet presAssocID="{0B707C86-9A3E-4654-A1A5-E4B8B930EC56}" presName="compNode" presStyleCnt="0"/>
      <dgm:spPr/>
    </dgm:pt>
    <dgm:pt modelId="{8495F5D4-29B5-43CA-A1B6-60A4928F210F}" type="pres">
      <dgm:prSet presAssocID="{0B707C86-9A3E-4654-A1A5-E4B8B930EC56}" presName="bkgdShape" presStyleLbl="node1" presStyleIdx="1" presStyleCnt="5"/>
      <dgm:spPr/>
      <dgm:t>
        <a:bodyPr/>
        <a:lstStyle/>
        <a:p>
          <a:endParaRPr lang="pt-BR"/>
        </a:p>
      </dgm:t>
    </dgm:pt>
    <dgm:pt modelId="{1C4A7F10-8FE3-4783-833E-4D6942512D75}" type="pres">
      <dgm:prSet presAssocID="{0B707C86-9A3E-4654-A1A5-E4B8B930EC56}" presName="nodeTx" presStyleLbl="node1" presStyleIdx="1" presStyleCnt="5">
        <dgm:presLayoutVars>
          <dgm:bulletEnabled val="1"/>
        </dgm:presLayoutVars>
      </dgm:prSet>
      <dgm:spPr/>
      <dgm:t>
        <a:bodyPr/>
        <a:lstStyle/>
        <a:p>
          <a:endParaRPr lang="pt-BR"/>
        </a:p>
      </dgm:t>
    </dgm:pt>
    <dgm:pt modelId="{8CE449D7-701F-4C42-8CC8-5E56A2EE4035}" type="pres">
      <dgm:prSet presAssocID="{0B707C86-9A3E-4654-A1A5-E4B8B930EC56}" presName="invisiNode" presStyleLbl="node1" presStyleIdx="1" presStyleCnt="5"/>
      <dgm:spPr/>
    </dgm:pt>
    <dgm:pt modelId="{4F57E8E9-9429-4219-9D12-485B6533EFAB}" type="pres">
      <dgm:prSet presAssocID="{0B707C86-9A3E-4654-A1A5-E4B8B930EC56}" presName="imagNode" presStyleLbl="fgImgPlace1" presStyleIdx="1" presStyleCnt="5"/>
      <dgm:spPr>
        <a:blipFill rotWithShape="0">
          <a:blip xmlns:r="http://schemas.openxmlformats.org/officeDocument/2006/relationships" r:embed="rId2"/>
          <a:stretch>
            <a:fillRect/>
          </a:stretch>
        </a:blipFill>
      </dgm:spPr>
      <dgm:t>
        <a:bodyPr/>
        <a:lstStyle/>
        <a:p>
          <a:endParaRPr lang="pt-BR"/>
        </a:p>
      </dgm:t>
    </dgm:pt>
    <dgm:pt modelId="{90641716-1F71-48F1-AC6B-318BB28D227E}" type="pres">
      <dgm:prSet presAssocID="{3BC06E96-1DA0-450A-B095-A0896B6F7EF3}" presName="sibTrans" presStyleLbl="sibTrans2D1" presStyleIdx="0" presStyleCnt="0"/>
      <dgm:spPr/>
      <dgm:t>
        <a:bodyPr/>
        <a:lstStyle/>
        <a:p>
          <a:endParaRPr lang="pt-BR"/>
        </a:p>
      </dgm:t>
    </dgm:pt>
    <dgm:pt modelId="{F37007D8-BFC3-45AF-85A9-B56974798CAC}" type="pres">
      <dgm:prSet presAssocID="{5F918788-67D8-4737-AA68-E7A02AAE2A5D}" presName="compNode" presStyleCnt="0"/>
      <dgm:spPr/>
    </dgm:pt>
    <dgm:pt modelId="{51EB6B28-9A81-4B0E-AF5C-3663B3474D0B}" type="pres">
      <dgm:prSet presAssocID="{5F918788-67D8-4737-AA68-E7A02AAE2A5D}" presName="bkgdShape" presStyleLbl="node1" presStyleIdx="2" presStyleCnt="5"/>
      <dgm:spPr/>
      <dgm:t>
        <a:bodyPr/>
        <a:lstStyle/>
        <a:p>
          <a:endParaRPr lang="pt-BR"/>
        </a:p>
      </dgm:t>
    </dgm:pt>
    <dgm:pt modelId="{1D596A3F-4E28-49A5-90CC-C7237458C3D5}" type="pres">
      <dgm:prSet presAssocID="{5F918788-67D8-4737-AA68-E7A02AAE2A5D}" presName="nodeTx" presStyleLbl="node1" presStyleIdx="2" presStyleCnt="5">
        <dgm:presLayoutVars>
          <dgm:bulletEnabled val="1"/>
        </dgm:presLayoutVars>
      </dgm:prSet>
      <dgm:spPr/>
      <dgm:t>
        <a:bodyPr/>
        <a:lstStyle/>
        <a:p>
          <a:endParaRPr lang="pt-BR"/>
        </a:p>
      </dgm:t>
    </dgm:pt>
    <dgm:pt modelId="{C83098D1-90C0-4541-A8D7-CC5C97600B43}" type="pres">
      <dgm:prSet presAssocID="{5F918788-67D8-4737-AA68-E7A02AAE2A5D}" presName="invisiNode" presStyleLbl="node1" presStyleIdx="2" presStyleCnt="5"/>
      <dgm:spPr/>
    </dgm:pt>
    <dgm:pt modelId="{E7F4067E-B123-4832-9ED2-83516C277236}" type="pres">
      <dgm:prSet presAssocID="{5F918788-67D8-4737-AA68-E7A02AAE2A5D}" presName="imagNode" presStyleLbl="fgImgPlace1" presStyleIdx="2" presStyleCnt="5" custScaleX="91110" custScaleY="100667" custLinFactNeighborX="-2555" custLinFactNeighborY="1335"/>
      <dgm:spPr>
        <a:blipFill rotWithShape="0">
          <a:blip xmlns:r="http://schemas.openxmlformats.org/officeDocument/2006/relationships" r:embed="rId3"/>
          <a:stretch>
            <a:fillRect/>
          </a:stretch>
        </a:blipFill>
      </dgm:spPr>
      <dgm:t>
        <a:bodyPr/>
        <a:lstStyle/>
        <a:p>
          <a:endParaRPr lang="pt-BR"/>
        </a:p>
      </dgm:t>
    </dgm:pt>
    <dgm:pt modelId="{0BB718EB-F831-4FE7-9EEB-8E1CF6123829}" type="pres">
      <dgm:prSet presAssocID="{293221DC-F503-45CD-9F9A-5ADB84174440}" presName="sibTrans" presStyleLbl="sibTrans2D1" presStyleIdx="0" presStyleCnt="0"/>
      <dgm:spPr/>
      <dgm:t>
        <a:bodyPr/>
        <a:lstStyle/>
        <a:p>
          <a:endParaRPr lang="pt-BR"/>
        </a:p>
      </dgm:t>
    </dgm:pt>
    <dgm:pt modelId="{34A37902-4D78-4E90-92B3-6FCF44913E35}" type="pres">
      <dgm:prSet presAssocID="{C7ADC0C6-D00D-4791-8849-BB4F077F4085}" presName="compNode" presStyleCnt="0"/>
      <dgm:spPr/>
    </dgm:pt>
    <dgm:pt modelId="{05C85243-BAD1-4CB5-8AA3-AA35541114BC}" type="pres">
      <dgm:prSet presAssocID="{C7ADC0C6-D00D-4791-8849-BB4F077F4085}" presName="bkgdShape" presStyleLbl="node1" presStyleIdx="3" presStyleCnt="5"/>
      <dgm:spPr/>
      <dgm:t>
        <a:bodyPr/>
        <a:lstStyle/>
        <a:p>
          <a:endParaRPr lang="pt-BR"/>
        </a:p>
      </dgm:t>
    </dgm:pt>
    <dgm:pt modelId="{2F1003DF-BE1E-4B33-BB35-CF50E7C9D757}" type="pres">
      <dgm:prSet presAssocID="{C7ADC0C6-D00D-4791-8849-BB4F077F4085}" presName="nodeTx" presStyleLbl="node1" presStyleIdx="3" presStyleCnt="5">
        <dgm:presLayoutVars>
          <dgm:bulletEnabled val="1"/>
        </dgm:presLayoutVars>
      </dgm:prSet>
      <dgm:spPr/>
      <dgm:t>
        <a:bodyPr/>
        <a:lstStyle/>
        <a:p>
          <a:endParaRPr lang="pt-BR"/>
        </a:p>
      </dgm:t>
    </dgm:pt>
    <dgm:pt modelId="{2C526529-C950-4C5A-BAB0-0876E948A41C}" type="pres">
      <dgm:prSet presAssocID="{C7ADC0C6-D00D-4791-8849-BB4F077F4085}" presName="invisiNode" presStyleLbl="node1" presStyleIdx="3" presStyleCnt="5"/>
      <dgm:spPr/>
    </dgm:pt>
    <dgm:pt modelId="{BBE5B1E3-A8CC-4DE1-92AE-165F64723D80}" type="pres">
      <dgm:prSet presAssocID="{C7ADC0C6-D00D-4791-8849-BB4F077F4085}" presName="imagNode" presStyleLbl="fgImgPlace1" presStyleIdx="3" presStyleCnt="5"/>
      <dgm:spPr>
        <a:blipFill rotWithShape="0">
          <a:blip xmlns:r="http://schemas.openxmlformats.org/officeDocument/2006/relationships" r:embed="rId4"/>
          <a:stretch>
            <a:fillRect/>
          </a:stretch>
        </a:blipFill>
      </dgm:spPr>
      <dgm:t>
        <a:bodyPr/>
        <a:lstStyle/>
        <a:p>
          <a:endParaRPr lang="pt-BR"/>
        </a:p>
      </dgm:t>
    </dgm:pt>
    <dgm:pt modelId="{A0FA03E0-032A-408D-A112-B45B908B337D}" type="pres">
      <dgm:prSet presAssocID="{00AA6128-ACE1-47E3-987E-6C7AC37F8B8C}" presName="sibTrans" presStyleLbl="sibTrans2D1" presStyleIdx="0" presStyleCnt="0"/>
      <dgm:spPr/>
      <dgm:t>
        <a:bodyPr/>
        <a:lstStyle/>
        <a:p>
          <a:endParaRPr lang="pt-BR"/>
        </a:p>
      </dgm:t>
    </dgm:pt>
    <dgm:pt modelId="{13097DD0-B0B4-4BAD-9DC8-D0686157BD4D}" type="pres">
      <dgm:prSet presAssocID="{D4F6DED9-BC23-4F9E-843D-4AE789DD315A}" presName="compNode" presStyleCnt="0"/>
      <dgm:spPr/>
    </dgm:pt>
    <dgm:pt modelId="{FEA44249-025B-4196-822E-1FD3E4996571}" type="pres">
      <dgm:prSet presAssocID="{D4F6DED9-BC23-4F9E-843D-4AE789DD315A}" presName="bkgdShape" presStyleLbl="node1" presStyleIdx="4" presStyleCnt="5"/>
      <dgm:spPr/>
      <dgm:t>
        <a:bodyPr/>
        <a:lstStyle/>
        <a:p>
          <a:endParaRPr lang="pt-BR"/>
        </a:p>
      </dgm:t>
    </dgm:pt>
    <dgm:pt modelId="{C086FAD4-A423-4582-853E-AEA0598042CD}" type="pres">
      <dgm:prSet presAssocID="{D4F6DED9-BC23-4F9E-843D-4AE789DD315A}" presName="nodeTx" presStyleLbl="node1" presStyleIdx="4" presStyleCnt="5">
        <dgm:presLayoutVars>
          <dgm:bulletEnabled val="1"/>
        </dgm:presLayoutVars>
      </dgm:prSet>
      <dgm:spPr/>
      <dgm:t>
        <a:bodyPr/>
        <a:lstStyle/>
        <a:p>
          <a:endParaRPr lang="pt-BR"/>
        </a:p>
      </dgm:t>
    </dgm:pt>
    <dgm:pt modelId="{7879D9A4-D0F7-4E3E-BECE-1F36AB219F32}" type="pres">
      <dgm:prSet presAssocID="{D4F6DED9-BC23-4F9E-843D-4AE789DD315A}" presName="invisiNode" presStyleLbl="node1" presStyleIdx="4" presStyleCnt="5"/>
      <dgm:spPr/>
    </dgm:pt>
    <dgm:pt modelId="{448D701F-38DC-4B77-AEAA-3E3B762033D6}" type="pres">
      <dgm:prSet presAssocID="{D4F6DED9-BC23-4F9E-843D-4AE789DD315A}" presName="imagNode" presStyleLbl="fgImgPlace1" presStyleIdx="4" presStyleCnt="5"/>
      <dgm:spPr>
        <a:blipFill rotWithShape="0">
          <a:blip xmlns:r="http://schemas.openxmlformats.org/officeDocument/2006/relationships" r:embed="rId5"/>
          <a:stretch>
            <a:fillRect/>
          </a:stretch>
        </a:blipFill>
      </dgm:spPr>
      <dgm:t>
        <a:bodyPr/>
        <a:lstStyle/>
        <a:p>
          <a:endParaRPr lang="pt-BR"/>
        </a:p>
      </dgm:t>
    </dgm:pt>
  </dgm:ptLst>
  <dgm:cxnLst>
    <dgm:cxn modelId="{2A513530-6543-42C1-906B-D008DE5BBB97}" type="presOf" srcId="{5F918788-67D8-4737-AA68-E7A02AAE2A5D}" destId="{51EB6B28-9A81-4B0E-AF5C-3663B3474D0B}" srcOrd="0" destOrd="0" presId="urn:microsoft.com/office/officeart/2005/8/layout/hList7#1"/>
    <dgm:cxn modelId="{C1DC29F5-88FE-4985-BCBD-46DF9AEA2BBF}" srcId="{CA84E0A2-7B99-4EBA-91E6-32AAF7FB0A42}" destId="{C7ADC0C6-D00D-4791-8849-BB4F077F4085}" srcOrd="3" destOrd="0" parTransId="{2DAC90B9-2C72-4809-8C7F-41705A22B3D2}" sibTransId="{00AA6128-ACE1-47E3-987E-6C7AC37F8B8C}"/>
    <dgm:cxn modelId="{DC662C1E-6540-41F0-A443-CE4F6ED5556B}" srcId="{CA84E0A2-7B99-4EBA-91E6-32AAF7FB0A42}" destId="{F1E1B7F4-40E3-4F99-A6B2-8B933D39D91E}" srcOrd="0" destOrd="0" parTransId="{0A29CC4A-6CE3-4011-BEE1-5571B4FA4662}" sibTransId="{8DDCA1F8-16F3-4DC2-9F99-85E3234666F5}"/>
    <dgm:cxn modelId="{E75B3FF3-8224-4B3A-BDC9-CD87AD87EAEE}" type="presOf" srcId="{CA84E0A2-7B99-4EBA-91E6-32AAF7FB0A42}" destId="{C1C80BFE-C897-4025-9550-A9F28476A098}" srcOrd="0" destOrd="0" presId="urn:microsoft.com/office/officeart/2005/8/layout/hList7#1"/>
    <dgm:cxn modelId="{63642AD6-2E7C-4FFF-B12F-0852CB7301B2}" type="presOf" srcId="{F1E1B7F4-40E3-4F99-A6B2-8B933D39D91E}" destId="{BFCC85E6-5CED-4C15-9A5C-B851121437CF}" srcOrd="0" destOrd="0" presId="urn:microsoft.com/office/officeart/2005/8/layout/hList7#1"/>
    <dgm:cxn modelId="{41C9C0A6-795A-40AA-9C38-81A1DD067F63}" type="presOf" srcId="{293221DC-F503-45CD-9F9A-5ADB84174440}" destId="{0BB718EB-F831-4FE7-9EEB-8E1CF6123829}" srcOrd="0" destOrd="0" presId="urn:microsoft.com/office/officeart/2005/8/layout/hList7#1"/>
    <dgm:cxn modelId="{8503549B-EF0E-4C93-9838-2B7D36508CB7}" type="presOf" srcId="{F1E1B7F4-40E3-4F99-A6B2-8B933D39D91E}" destId="{93EAEC3A-1CBE-4A21-8861-ECAADB69FD9A}" srcOrd="1" destOrd="0" presId="urn:microsoft.com/office/officeart/2005/8/layout/hList7#1"/>
    <dgm:cxn modelId="{AC04C824-7034-40EC-BA35-562ADBFD3E36}" type="presOf" srcId="{3BC06E96-1DA0-450A-B095-A0896B6F7EF3}" destId="{90641716-1F71-48F1-AC6B-318BB28D227E}" srcOrd="0" destOrd="0" presId="urn:microsoft.com/office/officeart/2005/8/layout/hList7#1"/>
    <dgm:cxn modelId="{EA234A0F-C82B-478E-BF04-8988ADFB0CBF}" type="presOf" srcId="{C7ADC0C6-D00D-4791-8849-BB4F077F4085}" destId="{05C85243-BAD1-4CB5-8AA3-AA35541114BC}" srcOrd="0" destOrd="0" presId="urn:microsoft.com/office/officeart/2005/8/layout/hList7#1"/>
    <dgm:cxn modelId="{C1C9A753-3A98-4663-AC7C-198DAF140546}" type="presOf" srcId="{0B707C86-9A3E-4654-A1A5-E4B8B930EC56}" destId="{8495F5D4-29B5-43CA-A1B6-60A4928F210F}" srcOrd="0" destOrd="0" presId="urn:microsoft.com/office/officeart/2005/8/layout/hList7#1"/>
    <dgm:cxn modelId="{5080C033-C7C8-4FB8-A594-A1A4EB47C0B8}" type="presOf" srcId="{5F918788-67D8-4737-AA68-E7A02AAE2A5D}" destId="{1D596A3F-4E28-49A5-90CC-C7237458C3D5}" srcOrd="1" destOrd="0" presId="urn:microsoft.com/office/officeart/2005/8/layout/hList7#1"/>
    <dgm:cxn modelId="{5EF77F9D-A208-4397-BD65-91AE4D0BF885}" type="presOf" srcId="{0B707C86-9A3E-4654-A1A5-E4B8B930EC56}" destId="{1C4A7F10-8FE3-4783-833E-4D6942512D75}" srcOrd="1" destOrd="0" presId="urn:microsoft.com/office/officeart/2005/8/layout/hList7#1"/>
    <dgm:cxn modelId="{7D804EF1-DFF1-475D-8168-781F7776A9FD}" srcId="{CA84E0A2-7B99-4EBA-91E6-32AAF7FB0A42}" destId="{5F918788-67D8-4737-AA68-E7A02AAE2A5D}" srcOrd="2" destOrd="0" parTransId="{D6500ECB-972B-4E91-9A97-8712ABB31B84}" sibTransId="{293221DC-F503-45CD-9F9A-5ADB84174440}"/>
    <dgm:cxn modelId="{B5502FDD-D863-4E1C-AE20-C8B4FB3C6428}" srcId="{CA84E0A2-7B99-4EBA-91E6-32AAF7FB0A42}" destId="{0B707C86-9A3E-4654-A1A5-E4B8B930EC56}" srcOrd="1" destOrd="0" parTransId="{80D418E1-AD38-425B-854E-0B5BAFDBE175}" sibTransId="{3BC06E96-1DA0-450A-B095-A0896B6F7EF3}"/>
    <dgm:cxn modelId="{F59F774C-9BF7-444A-A810-6C4AB17D0909}" type="presOf" srcId="{00AA6128-ACE1-47E3-987E-6C7AC37F8B8C}" destId="{A0FA03E0-032A-408D-A112-B45B908B337D}" srcOrd="0" destOrd="0" presId="urn:microsoft.com/office/officeart/2005/8/layout/hList7#1"/>
    <dgm:cxn modelId="{6FDF9C94-8E01-43BA-8789-7287EA5336AE}" type="presOf" srcId="{C7ADC0C6-D00D-4791-8849-BB4F077F4085}" destId="{2F1003DF-BE1E-4B33-BB35-CF50E7C9D757}" srcOrd="1" destOrd="0" presId="urn:microsoft.com/office/officeart/2005/8/layout/hList7#1"/>
    <dgm:cxn modelId="{67738A68-E75E-47CC-92EC-700D77608174}" type="presOf" srcId="{D4F6DED9-BC23-4F9E-843D-4AE789DD315A}" destId="{C086FAD4-A423-4582-853E-AEA0598042CD}" srcOrd="1" destOrd="0" presId="urn:microsoft.com/office/officeart/2005/8/layout/hList7#1"/>
    <dgm:cxn modelId="{BE16D675-314F-4F4F-A325-ACF03C4D15C5}" type="presOf" srcId="{D4F6DED9-BC23-4F9E-843D-4AE789DD315A}" destId="{FEA44249-025B-4196-822E-1FD3E4996571}" srcOrd="0" destOrd="0" presId="urn:microsoft.com/office/officeart/2005/8/layout/hList7#1"/>
    <dgm:cxn modelId="{96C509F3-DBFE-4AF2-A557-2E5D5A9F0C84}" type="presOf" srcId="{8DDCA1F8-16F3-4DC2-9F99-85E3234666F5}" destId="{BC4CEFEA-6497-4A5D-830F-739BC9797503}" srcOrd="0" destOrd="0" presId="urn:microsoft.com/office/officeart/2005/8/layout/hList7#1"/>
    <dgm:cxn modelId="{65E2B619-EE9D-45B5-B7A4-F5D421D8711D}" srcId="{CA84E0A2-7B99-4EBA-91E6-32AAF7FB0A42}" destId="{D4F6DED9-BC23-4F9E-843D-4AE789DD315A}" srcOrd="4" destOrd="0" parTransId="{E6F62C51-5D7D-4DCC-B201-01A0BBE4AC93}" sibTransId="{F1E10B67-1083-4133-94C9-4378EFF1075C}"/>
    <dgm:cxn modelId="{83E5BBFB-A73A-4E32-816D-B5DFBCD14EA9}" type="presParOf" srcId="{C1C80BFE-C897-4025-9550-A9F28476A098}" destId="{DC46E8B2-8A24-4BBA-96B2-F1C7E27EB74E}" srcOrd="0" destOrd="0" presId="urn:microsoft.com/office/officeart/2005/8/layout/hList7#1"/>
    <dgm:cxn modelId="{3C53D5B1-3B9D-400B-834A-E6FD1784824E}" type="presParOf" srcId="{C1C80BFE-C897-4025-9550-A9F28476A098}" destId="{6FE91FA1-2A36-4599-84DF-AB97F41B8B57}" srcOrd="1" destOrd="0" presId="urn:microsoft.com/office/officeart/2005/8/layout/hList7#1"/>
    <dgm:cxn modelId="{A4B71573-C5C7-4F66-86EA-7594759998A5}" type="presParOf" srcId="{6FE91FA1-2A36-4599-84DF-AB97F41B8B57}" destId="{CD46837B-BA73-4073-B288-68EAAD6F9547}" srcOrd="0" destOrd="0" presId="urn:microsoft.com/office/officeart/2005/8/layout/hList7#1"/>
    <dgm:cxn modelId="{8ACEF9ED-6167-4BFE-8049-664DA561BB9D}" type="presParOf" srcId="{CD46837B-BA73-4073-B288-68EAAD6F9547}" destId="{BFCC85E6-5CED-4C15-9A5C-B851121437CF}" srcOrd="0" destOrd="0" presId="urn:microsoft.com/office/officeart/2005/8/layout/hList7#1"/>
    <dgm:cxn modelId="{27E03F94-489C-4F25-9169-6B35F778184F}" type="presParOf" srcId="{CD46837B-BA73-4073-B288-68EAAD6F9547}" destId="{93EAEC3A-1CBE-4A21-8861-ECAADB69FD9A}" srcOrd="1" destOrd="0" presId="urn:microsoft.com/office/officeart/2005/8/layout/hList7#1"/>
    <dgm:cxn modelId="{3794E741-E131-4D20-90E4-561A31CFCB27}" type="presParOf" srcId="{CD46837B-BA73-4073-B288-68EAAD6F9547}" destId="{55EE4665-3355-4BD3-987B-C09AF70A0ACE}" srcOrd="2" destOrd="0" presId="urn:microsoft.com/office/officeart/2005/8/layout/hList7#1"/>
    <dgm:cxn modelId="{A6FF2533-D823-4D48-81F0-3C12B50CFAC7}" type="presParOf" srcId="{CD46837B-BA73-4073-B288-68EAAD6F9547}" destId="{BF390108-CD5A-4BA1-9670-7D9561160B70}" srcOrd="3" destOrd="0" presId="urn:microsoft.com/office/officeart/2005/8/layout/hList7#1"/>
    <dgm:cxn modelId="{95679E2F-D1B3-4D2D-99AB-11B25F87FBB7}" type="presParOf" srcId="{6FE91FA1-2A36-4599-84DF-AB97F41B8B57}" destId="{BC4CEFEA-6497-4A5D-830F-739BC9797503}" srcOrd="1" destOrd="0" presId="urn:microsoft.com/office/officeart/2005/8/layout/hList7#1"/>
    <dgm:cxn modelId="{CFDF5D5B-FFDB-4A0F-B0DC-E804957D4B57}" type="presParOf" srcId="{6FE91FA1-2A36-4599-84DF-AB97F41B8B57}" destId="{326BB22C-5C05-467F-A0AB-AD533AB6F559}" srcOrd="2" destOrd="0" presId="urn:microsoft.com/office/officeart/2005/8/layout/hList7#1"/>
    <dgm:cxn modelId="{FF40BDD8-EA12-41A0-8B51-A6F99C1F190E}" type="presParOf" srcId="{326BB22C-5C05-467F-A0AB-AD533AB6F559}" destId="{8495F5D4-29B5-43CA-A1B6-60A4928F210F}" srcOrd="0" destOrd="0" presId="urn:microsoft.com/office/officeart/2005/8/layout/hList7#1"/>
    <dgm:cxn modelId="{D9D29141-D7A7-4524-949C-6B3355DB5169}" type="presParOf" srcId="{326BB22C-5C05-467F-A0AB-AD533AB6F559}" destId="{1C4A7F10-8FE3-4783-833E-4D6942512D75}" srcOrd="1" destOrd="0" presId="urn:microsoft.com/office/officeart/2005/8/layout/hList7#1"/>
    <dgm:cxn modelId="{9118A9E3-CA91-4E84-9630-B9697D21D6A7}" type="presParOf" srcId="{326BB22C-5C05-467F-A0AB-AD533AB6F559}" destId="{8CE449D7-701F-4C42-8CC8-5E56A2EE4035}" srcOrd="2" destOrd="0" presId="urn:microsoft.com/office/officeart/2005/8/layout/hList7#1"/>
    <dgm:cxn modelId="{B0961EA6-0214-4C4B-8B33-88F2F4613E1E}" type="presParOf" srcId="{326BB22C-5C05-467F-A0AB-AD533AB6F559}" destId="{4F57E8E9-9429-4219-9D12-485B6533EFAB}" srcOrd="3" destOrd="0" presId="urn:microsoft.com/office/officeart/2005/8/layout/hList7#1"/>
    <dgm:cxn modelId="{B684525F-D456-428F-AE85-9F37405573AD}" type="presParOf" srcId="{6FE91FA1-2A36-4599-84DF-AB97F41B8B57}" destId="{90641716-1F71-48F1-AC6B-318BB28D227E}" srcOrd="3" destOrd="0" presId="urn:microsoft.com/office/officeart/2005/8/layout/hList7#1"/>
    <dgm:cxn modelId="{DBFD17E5-EDA5-4CFF-A20C-56B28B449239}" type="presParOf" srcId="{6FE91FA1-2A36-4599-84DF-AB97F41B8B57}" destId="{F37007D8-BFC3-45AF-85A9-B56974798CAC}" srcOrd="4" destOrd="0" presId="urn:microsoft.com/office/officeart/2005/8/layout/hList7#1"/>
    <dgm:cxn modelId="{4B63C2CD-ECFF-4BC8-ADD0-138F1E0261F2}" type="presParOf" srcId="{F37007D8-BFC3-45AF-85A9-B56974798CAC}" destId="{51EB6B28-9A81-4B0E-AF5C-3663B3474D0B}" srcOrd="0" destOrd="0" presId="urn:microsoft.com/office/officeart/2005/8/layout/hList7#1"/>
    <dgm:cxn modelId="{30B1C106-149B-4C88-9E38-BCF947491266}" type="presParOf" srcId="{F37007D8-BFC3-45AF-85A9-B56974798CAC}" destId="{1D596A3F-4E28-49A5-90CC-C7237458C3D5}" srcOrd="1" destOrd="0" presId="urn:microsoft.com/office/officeart/2005/8/layout/hList7#1"/>
    <dgm:cxn modelId="{84B820C1-DCD8-465C-B062-D6D0FCDCDCE9}" type="presParOf" srcId="{F37007D8-BFC3-45AF-85A9-B56974798CAC}" destId="{C83098D1-90C0-4541-A8D7-CC5C97600B43}" srcOrd="2" destOrd="0" presId="urn:microsoft.com/office/officeart/2005/8/layout/hList7#1"/>
    <dgm:cxn modelId="{CE4F37E2-0F00-40A0-BF29-18B0C3A15B9A}" type="presParOf" srcId="{F37007D8-BFC3-45AF-85A9-B56974798CAC}" destId="{E7F4067E-B123-4832-9ED2-83516C277236}" srcOrd="3" destOrd="0" presId="urn:microsoft.com/office/officeart/2005/8/layout/hList7#1"/>
    <dgm:cxn modelId="{A8E56402-BDBF-4752-8E1D-A37B27EFFC2D}" type="presParOf" srcId="{6FE91FA1-2A36-4599-84DF-AB97F41B8B57}" destId="{0BB718EB-F831-4FE7-9EEB-8E1CF6123829}" srcOrd="5" destOrd="0" presId="urn:microsoft.com/office/officeart/2005/8/layout/hList7#1"/>
    <dgm:cxn modelId="{3F26BAA3-E332-4A9B-9462-6F9BA8B29370}" type="presParOf" srcId="{6FE91FA1-2A36-4599-84DF-AB97F41B8B57}" destId="{34A37902-4D78-4E90-92B3-6FCF44913E35}" srcOrd="6" destOrd="0" presId="urn:microsoft.com/office/officeart/2005/8/layout/hList7#1"/>
    <dgm:cxn modelId="{367D180D-6E0F-4B81-96AA-905562B92431}" type="presParOf" srcId="{34A37902-4D78-4E90-92B3-6FCF44913E35}" destId="{05C85243-BAD1-4CB5-8AA3-AA35541114BC}" srcOrd="0" destOrd="0" presId="urn:microsoft.com/office/officeart/2005/8/layout/hList7#1"/>
    <dgm:cxn modelId="{F49494BB-6F9B-4947-9B0B-F3BC5CEC9D22}" type="presParOf" srcId="{34A37902-4D78-4E90-92B3-6FCF44913E35}" destId="{2F1003DF-BE1E-4B33-BB35-CF50E7C9D757}" srcOrd="1" destOrd="0" presId="urn:microsoft.com/office/officeart/2005/8/layout/hList7#1"/>
    <dgm:cxn modelId="{BED491C1-D8CA-4973-A558-B5B9EB2E500F}" type="presParOf" srcId="{34A37902-4D78-4E90-92B3-6FCF44913E35}" destId="{2C526529-C950-4C5A-BAB0-0876E948A41C}" srcOrd="2" destOrd="0" presId="urn:microsoft.com/office/officeart/2005/8/layout/hList7#1"/>
    <dgm:cxn modelId="{09DF880B-97A8-43F9-A157-346F7EA1280E}" type="presParOf" srcId="{34A37902-4D78-4E90-92B3-6FCF44913E35}" destId="{BBE5B1E3-A8CC-4DE1-92AE-165F64723D80}" srcOrd="3" destOrd="0" presId="urn:microsoft.com/office/officeart/2005/8/layout/hList7#1"/>
    <dgm:cxn modelId="{18EF4998-D476-411E-A0F1-1B03388A8450}" type="presParOf" srcId="{6FE91FA1-2A36-4599-84DF-AB97F41B8B57}" destId="{A0FA03E0-032A-408D-A112-B45B908B337D}" srcOrd="7" destOrd="0" presId="urn:microsoft.com/office/officeart/2005/8/layout/hList7#1"/>
    <dgm:cxn modelId="{80F542D7-138C-4ACE-A681-8DA69001D6AF}" type="presParOf" srcId="{6FE91FA1-2A36-4599-84DF-AB97F41B8B57}" destId="{13097DD0-B0B4-4BAD-9DC8-D0686157BD4D}" srcOrd="8" destOrd="0" presId="urn:microsoft.com/office/officeart/2005/8/layout/hList7#1"/>
    <dgm:cxn modelId="{5EF1B8A6-9DB2-49C8-8CC7-C026DCC7B712}" type="presParOf" srcId="{13097DD0-B0B4-4BAD-9DC8-D0686157BD4D}" destId="{FEA44249-025B-4196-822E-1FD3E4996571}" srcOrd="0" destOrd="0" presId="urn:microsoft.com/office/officeart/2005/8/layout/hList7#1"/>
    <dgm:cxn modelId="{A1EA75F3-E563-40B5-B3EB-6CE8771E3B42}" type="presParOf" srcId="{13097DD0-B0B4-4BAD-9DC8-D0686157BD4D}" destId="{C086FAD4-A423-4582-853E-AEA0598042CD}" srcOrd="1" destOrd="0" presId="urn:microsoft.com/office/officeart/2005/8/layout/hList7#1"/>
    <dgm:cxn modelId="{1B65747A-653C-44C4-8502-05FAB8B5440B}" type="presParOf" srcId="{13097DD0-B0B4-4BAD-9DC8-D0686157BD4D}" destId="{7879D9A4-D0F7-4E3E-BECE-1F36AB219F32}" srcOrd="2" destOrd="0" presId="urn:microsoft.com/office/officeart/2005/8/layout/hList7#1"/>
    <dgm:cxn modelId="{D00D0DD3-8746-41C1-AD2C-0D1E7E7AD0B0}" type="presParOf" srcId="{13097DD0-B0B4-4BAD-9DC8-D0686157BD4D}" destId="{448D701F-38DC-4B77-AEAA-3E3B762033D6}" srcOrd="3" destOrd="0" presId="urn:microsoft.com/office/officeart/2005/8/layout/hList7#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List7#1">
  <dgm:title val=""/>
  <dgm:desc val=""/>
  <dgm:catLst>
    <dgm:cat type="list" pri="12000"/>
    <dgm:cat type="process" pri="20000"/>
    <dgm:cat type="relationship" pri="14000"/>
    <dgm:cat type="convert" pri="8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smtClean="0"/>
              <a:t>Clique para editar o título mestre</a:t>
            </a:r>
            <a:endParaRPr lang="pt-B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lvl1pPr>
              <a:defRPr/>
            </a:lvl1pPr>
          </a:lstStyle>
          <a:p>
            <a:pPr>
              <a:defRPr/>
            </a:pPr>
            <a:fld id="{5A8CFEDF-B10E-49A3-B971-459946A3A7F0}" type="datetimeFigureOut">
              <a:rPr lang="pt-BR"/>
              <a:pPr>
                <a:defRPr/>
              </a:pPr>
              <a:t>20/08/2014</a:t>
            </a:fld>
            <a:endParaRPr lang="pt-BR"/>
          </a:p>
        </p:txBody>
      </p:sp>
      <p:sp>
        <p:nvSpPr>
          <p:cNvPr id="5" name="Espaço Reservado para Rodapé 4"/>
          <p:cNvSpPr>
            <a:spLocks noGrp="1"/>
          </p:cNvSpPr>
          <p:nvPr>
            <p:ph type="ftr" sz="quarter" idx="11"/>
          </p:nvPr>
        </p:nvSpPr>
        <p:spPr/>
        <p:txBody>
          <a:bodyPr/>
          <a:lstStyle>
            <a:lvl1pPr>
              <a:defRPr/>
            </a:lvl1pPr>
          </a:lstStyle>
          <a:p>
            <a:pPr>
              <a:defRPr/>
            </a:pPr>
            <a:endParaRPr lang="pt-BR"/>
          </a:p>
        </p:txBody>
      </p:sp>
      <p:sp>
        <p:nvSpPr>
          <p:cNvPr id="6" name="Espaço Reservado para Número de Slide 5"/>
          <p:cNvSpPr>
            <a:spLocks noGrp="1"/>
          </p:cNvSpPr>
          <p:nvPr>
            <p:ph type="sldNum" sz="quarter" idx="12"/>
          </p:nvPr>
        </p:nvSpPr>
        <p:spPr/>
        <p:txBody>
          <a:bodyPr/>
          <a:lstStyle>
            <a:lvl1pPr>
              <a:defRPr/>
            </a:lvl1pPr>
          </a:lstStyle>
          <a:p>
            <a:pPr>
              <a:defRPr/>
            </a:pPr>
            <a:fld id="{F30D100F-3EEB-4FFD-A1A1-7B89477B4F9E}" type="slidenum">
              <a:rPr lang="pt-BR"/>
              <a:pPr>
                <a:defRPr/>
              </a:pPr>
              <a:t>‹nº›</a:t>
            </a:fld>
            <a:endParaRPr lang="pt-B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lvl1pPr>
              <a:defRPr/>
            </a:lvl1pPr>
          </a:lstStyle>
          <a:p>
            <a:pPr>
              <a:defRPr/>
            </a:pPr>
            <a:fld id="{2AD9828E-CE4B-49A9-B044-2F543047DAC1}" type="datetimeFigureOut">
              <a:rPr lang="pt-BR"/>
              <a:pPr>
                <a:defRPr/>
              </a:pPr>
              <a:t>20/08/2014</a:t>
            </a:fld>
            <a:endParaRPr lang="pt-BR"/>
          </a:p>
        </p:txBody>
      </p:sp>
      <p:sp>
        <p:nvSpPr>
          <p:cNvPr id="5" name="Espaço Reservado para Rodapé 4"/>
          <p:cNvSpPr>
            <a:spLocks noGrp="1"/>
          </p:cNvSpPr>
          <p:nvPr>
            <p:ph type="ftr" sz="quarter" idx="11"/>
          </p:nvPr>
        </p:nvSpPr>
        <p:spPr/>
        <p:txBody>
          <a:bodyPr/>
          <a:lstStyle>
            <a:lvl1pPr>
              <a:defRPr/>
            </a:lvl1pPr>
          </a:lstStyle>
          <a:p>
            <a:pPr>
              <a:defRPr/>
            </a:pPr>
            <a:endParaRPr lang="pt-BR"/>
          </a:p>
        </p:txBody>
      </p:sp>
      <p:sp>
        <p:nvSpPr>
          <p:cNvPr id="6" name="Espaço Reservado para Número de Slide 5"/>
          <p:cNvSpPr>
            <a:spLocks noGrp="1"/>
          </p:cNvSpPr>
          <p:nvPr>
            <p:ph type="sldNum" sz="quarter" idx="12"/>
          </p:nvPr>
        </p:nvSpPr>
        <p:spPr/>
        <p:txBody>
          <a:bodyPr/>
          <a:lstStyle>
            <a:lvl1pPr>
              <a:defRPr/>
            </a:lvl1pPr>
          </a:lstStyle>
          <a:p>
            <a:pPr>
              <a:defRPr/>
            </a:pPr>
            <a:fld id="{61BD7B62-CBB1-4B06-8DD0-FAB445967887}" type="slidenum">
              <a:rPr lang="pt-BR"/>
              <a:pPr>
                <a:defRPr/>
              </a:pPr>
              <a:t>‹nº›</a:t>
            </a:fld>
            <a:endParaRPr lang="pt-BR"/>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smtClean="0"/>
              <a:t>Clique para editar o título mestre</a:t>
            </a:r>
            <a:endParaRPr lang="pt-B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lvl1pPr>
              <a:defRPr/>
            </a:lvl1pPr>
          </a:lstStyle>
          <a:p>
            <a:pPr>
              <a:defRPr/>
            </a:pPr>
            <a:fld id="{DC82ADB2-5938-4F0F-BEC3-323ACB0274E9}" type="datetimeFigureOut">
              <a:rPr lang="pt-BR"/>
              <a:pPr>
                <a:defRPr/>
              </a:pPr>
              <a:t>20/08/2014</a:t>
            </a:fld>
            <a:endParaRPr lang="pt-BR"/>
          </a:p>
        </p:txBody>
      </p:sp>
      <p:sp>
        <p:nvSpPr>
          <p:cNvPr id="5" name="Espaço Reservado para Rodapé 4"/>
          <p:cNvSpPr>
            <a:spLocks noGrp="1"/>
          </p:cNvSpPr>
          <p:nvPr>
            <p:ph type="ftr" sz="quarter" idx="11"/>
          </p:nvPr>
        </p:nvSpPr>
        <p:spPr/>
        <p:txBody>
          <a:bodyPr/>
          <a:lstStyle>
            <a:lvl1pPr>
              <a:defRPr/>
            </a:lvl1pPr>
          </a:lstStyle>
          <a:p>
            <a:pPr>
              <a:defRPr/>
            </a:pPr>
            <a:endParaRPr lang="pt-BR"/>
          </a:p>
        </p:txBody>
      </p:sp>
      <p:sp>
        <p:nvSpPr>
          <p:cNvPr id="6" name="Espaço Reservado para Número de Slide 5"/>
          <p:cNvSpPr>
            <a:spLocks noGrp="1"/>
          </p:cNvSpPr>
          <p:nvPr>
            <p:ph type="sldNum" sz="quarter" idx="12"/>
          </p:nvPr>
        </p:nvSpPr>
        <p:spPr/>
        <p:txBody>
          <a:bodyPr/>
          <a:lstStyle>
            <a:lvl1pPr>
              <a:defRPr/>
            </a:lvl1pPr>
          </a:lstStyle>
          <a:p>
            <a:pPr>
              <a:defRPr/>
            </a:pPr>
            <a:fld id="{E73FED49-EF55-44FC-915E-ECD8676DBD1C}" type="slidenum">
              <a:rPr lang="pt-BR"/>
              <a:pPr>
                <a:defRPr/>
              </a:pPr>
              <a:t>‹nº›</a:t>
            </a:fld>
            <a:endParaRPr lang="pt-B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lvl1pPr>
              <a:defRPr/>
            </a:lvl1pPr>
          </a:lstStyle>
          <a:p>
            <a:pPr>
              <a:defRPr/>
            </a:pPr>
            <a:fld id="{3E2F8811-596A-4C25-94F8-96C278EDF11D}" type="datetimeFigureOut">
              <a:rPr lang="pt-BR"/>
              <a:pPr>
                <a:defRPr/>
              </a:pPr>
              <a:t>20/08/2014</a:t>
            </a:fld>
            <a:endParaRPr lang="pt-BR"/>
          </a:p>
        </p:txBody>
      </p:sp>
      <p:sp>
        <p:nvSpPr>
          <p:cNvPr id="5" name="Espaço Reservado para Rodapé 4"/>
          <p:cNvSpPr>
            <a:spLocks noGrp="1"/>
          </p:cNvSpPr>
          <p:nvPr>
            <p:ph type="ftr" sz="quarter" idx="11"/>
          </p:nvPr>
        </p:nvSpPr>
        <p:spPr/>
        <p:txBody>
          <a:bodyPr/>
          <a:lstStyle>
            <a:lvl1pPr>
              <a:defRPr/>
            </a:lvl1pPr>
          </a:lstStyle>
          <a:p>
            <a:pPr>
              <a:defRPr/>
            </a:pPr>
            <a:endParaRPr lang="pt-BR"/>
          </a:p>
        </p:txBody>
      </p:sp>
      <p:sp>
        <p:nvSpPr>
          <p:cNvPr id="6" name="Espaço Reservado para Número de Slide 5"/>
          <p:cNvSpPr>
            <a:spLocks noGrp="1"/>
          </p:cNvSpPr>
          <p:nvPr>
            <p:ph type="sldNum" sz="quarter" idx="12"/>
          </p:nvPr>
        </p:nvSpPr>
        <p:spPr/>
        <p:txBody>
          <a:bodyPr/>
          <a:lstStyle>
            <a:lvl1pPr>
              <a:defRPr/>
            </a:lvl1pPr>
          </a:lstStyle>
          <a:p>
            <a:pPr>
              <a:defRPr/>
            </a:pPr>
            <a:fld id="{B5E143C7-73D8-4233-BE19-E5EEE13D53C3}" type="slidenum">
              <a:rPr lang="pt-BR"/>
              <a:pPr>
                <a:defRPr/>
              </a:pPr>
              <a:t>‹nº›</a:t>
            </a:fld>
            <a:endParaRPr lang="pt-B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Espaço Reservado para Data 3"/>
          <p:cNvSpPr>
            <a:spLocks noGrp="1"/>
          </p:cNvSpPr>
          <p:nvPr>
            <p:ph type="dt" sz="half" idx="10"/>
          </p:nvPr>
        </p:nvSpPr>
        <p:spPr/>
        <p:txBody>
          <a:bodyPr/>
          <a:lstStyle>
            <a:lvl1pPr>
              <a:defRPr/>
            </a:lvl1pPr>
          </a:lstStyle>
          <a:p>
            <a:pPr>
              <a:defRPr/>
            </a:pPr>
            <a:fld id="{0CA91446-7CC1-43DB-90D6-18FBAFBF95EE}" type="datetimeFigureOut">
              <a:rPr lang="pt-BR"/>
              <a:pPr>
                <a:defRPr/>
              </a:pPr>
              <a:t>20/08/2014</a:t>
            </a:fld>
            <a:endParaRPr lang="pt-BR"/>
          </a:p>
        </p:txBody>
      </p:sp>
      <p:sp>
        <p:nvSpPr>
          <p:cNvPr id="5" name="Espaço Reservado para Rodapé 4"/>
          <p:cNvSpPr>
            <a:spLocks noGrp="1"/>
          </p:cNvSpPr>
          <p:nvPr>
            <p:ph type="ftr" sz="quarter" idx="11"/>
          </p:nvPr>
        </p:nvSpPr>
        <p:spPr/>
        <p:txBody>
          <a:bodyPr/>
          <a:lstStyle>
            <a:lvl1pPr>
              <a:defRPr/>
            </a:lvl1pPr>
          </a:lstStyle>
          <a:p>
            <a:pPr>
              <a:defRPr/>
            </a:pPr>
            <a:endParaRPr lang="pt-BR"/>
          </a:p>
        </p:txBody>
      </p:sp>
      <p:sp>
        <p:nvSpPr>
          <p:cNvPr id="6" name="Espaço Reservado para Número de Slide 5"/>
          <p:cNvSpPr>
            <a:spLocks noGrp="1"/>
          </p:cNvSpPr>
          <p:nvPr>
            <p:ph type="sldNum" sz="quarter" idx="12"/>
          </p:nvPr>
        </p:nvSpPr>
        <p:spPr/>
        <p:txBody>
          <a:bodyPr/>
          <a:lstStyle>
            <a:lvl1pPr>
              <a:defRPr/>
            </a:lvl1pPr>
          </a:lstStyle>
          <a:p>
            <a:pPr>
              <a:defRPr/>
            </a:pPr>
            <a:fld id="{9A86F15D-9909-4F2B-B0D4-06937A517CF6}" type="slidenum">
              <a:rPr lang="pt-BR"/>
              <a:pPr>
                <a:defRPr/>
              </a:pPr>
              <a:t>‹nº›</a:t>
            </a:fld>
            <a:endParaRPr lang="pt-B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3"/>
          <p:cNvSpPr>
            <a:spLocks noGrp="1"/>
          </p:cNvSpPr>
          <p:nvPr>
            <p:ph type="dt" sz="half" idx="10"/>
          </p:nvPr>
        </p:nvSpPr>
        <p:spPr/>
        <p:txBody>
          <a:bodyPr/>
          <a:lstStyle>
            <a:lvl1pPr>
              <a:defRPr/>
            </a:lvl1pPr>
          </a:lstStyle>
          <a:p>
            <a:pPr>
              <a:defRPr/>
            </a:pPr>
            <a:fld id="{72219C21-DE03-48D3-B016-31C8A24D9E0E}" type="datetimeFigureOut">
              <a:rPr lang="pt-BR"/>
              <a:pPr>
                <a:defRPr/>
              </a:pPr>
              <a:t>20/08/2014</a:t>
            </a:fld>
            <a:endParaRPr lang="pt-BR"/>
          </a:p>
        </p:txBody>
      </p:sp>
      <p:sp>
        <p:nvSpPr>
          <p:cNvPr id="6" name="Espaço Reservado para Rodapé 4"/>
          <p:cNvSpPr>
            <a:spLocks noGrp="1"/>
          </p:cNvSpPr>
          <p:nvPr>
            <p:ph type="ftr" sz="quarter" idx="11"/>
          </p:nvPr>
        </p:nvSpPr>
        <p:spPr/>
        <p:txBody>
          <a:bodyPr/>
          <a:lstStyle>
            <a:lvl1pPr>
              <a:defRPr/>
            </a:lvl1pPr>
          </a:lstStyle>
          <a:p>
            <a:pPr>
              <a:defRPr/>
            </a:pPr>
            <a:endParaRPr lang="pt-BR"/>
          </a:p>
        </p:txBody>
      </p:sp>
      <p:sp>
        <p:nvSpPr>
          <p:cNvPr id="7" name="Espaço Reservado para Número de Slide 5"/>
          <p:cNvSpPr>
            <a:spLocks noGrp="1"/>
          </p:cNvSpPr>
          <p:nvPr>
            <p:ph type="sldNum" sz="quarter" idx="12"/>
          </p:nvPr>
        </p:nvSpPr>
        <p:spPr/>
        <p:txBody>
          <a:bodyPr/>
          <a:lstStyle>
            <a:lvl1pPr>
              <a:defRPr/>
            </a:lvl1pPr>
          </a:lstStyle>
          <a:p>
            <a:pPr>
              <a:defRPr/>
            </a:pPr>
            <a:fld id="{34BBF2FD-5E9A-4439-80FC-108060FE3BED}" type="slidenum">
              <a:rPr lang="pt-BR"/>
              <a:pPr>
                <a:defRPr/>
              </a:pPr>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smtClean="0"/>
              <a:t>Clique para editar 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3"/>
          <p:cNvSpPr>
            <a:spLocks noGrp="1"/>
          </p:cNvSpPr>
          <p:nvPr>
            <p:ph type="dt" sz="half" idx="10"/>
          </p:nvPr>
        </p:nvSpPr>
        <p:spPr/>
        <p:txBody>
          <a:bodyPr/>
          <a:lstStyle>
            <a:lvl1pPr>
              <a:defRPr/>
            </a:lvl1pPr>
          </a:lstStyle>
          <a:p>
            <a:pPr>
              <a:defRPr/>
            </a:pPr>
            <a:fld id="{C0A80E5E-8844-41A4-AEC5-F154D18D49F0}" type="datetimeFigureOut">
              <a:rPr lang="pt-BR"/>
              <a:pPr>
                <a:defRPr/>
              </a:pPr>
              <a:t>20/08/2014</a:t>
            </a:fld>
            <a:endParaRPr lang="pt-BR"/>
          </a:p>
        </p:txBody>
      </p:sp>
      <p:sp>
        <p:nvSpPr>
          <p:cNvPr id="8" name="Espaço Reservado para Rodapé 4"/>
          <p:cNvSpPr>
            <a:spLocks noGrp="1"/>
          </p:cNvSpPr>
          <p:nvPr>
            <p:ph type="ftr" sz="quarter" idx="11"/>
          </p:nvPr>
        </p:nvSpPr>
        <p:spPr/>
        <p:txBody>
          <a:bodyPr/>
          <a:lstStyle>
            <a:lvl1pPr>
              <a:defRPr/>
            </a:lvl1pPr>
          </a:lstStyle>
          <a:p>
            <a:pPr>
              <a:defRPr/>
            </a:pPr>
            <a:endParaRPr lang="pt-BR"/>
          </a:p>
        </p:txBody>
      </p:sp>
      <p:sp>
        <p:nvSpPr>
          <p:cNvPr id="9" name="Espaço Reservado para Número de Slide 5"/>
          <p:cNvSpPr>
            <a:spLocks noGrp="1"/>
          </p:cNvSpPr>
          <p:nvPr>
            <p:ph type="sldNum" sz="quarter" idx="12"/>
          </p:nvPr>
        </p:nvSpPr>
        <p:spPr/>
        <p:txBody>
          <a:bodyPr/>
          <a:lstStyle>
            <a:lvl1pPr>
              <a:defRPr/>
            </a:lvl1pPr>
          </a:lstStyle>
          <a:p>
            <a:pPr>
              <a:defRPr/>
            </a:pPr>
            <a:fld id="{170914F9-3E53-431C-8420-CD6274347572}" type="slidenum">
              <a:rPr lang="pt-BR"/>
              <a:pPr>
                <a:defRPr/>
              </a:pPr>
              <a:t>‹nº›</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Data 3"/>
          <p:cNvSpPr>
            <a:spLocks noGrp="1"/>
          </p:cNvSpPr>
          <p:nvPr>
            <p:ph type="dt" sz="half" idx="10"/>
          </p:nvPr>
        </p:nvSpPr>
        <p:spPr/>
        <p:txBody>
          <a:bodyPr/>
          <a:lstStyle>
            <a:lvl1pPr>
              <a:defRPr/>
            </a:lvl1pPr>
          </a:lstStyle>
          <a:p>
            <a:pPr>
              <a:defRPr/>
            </a:pPr>
            <a:fld id="{3858C398-62B2-4F52-9B8D-B1CBF0E9249B}" type="datetimeFigureOut">
              <a:rPr lang="pt-BR"/>
              <a:pPr>
                <a:defRPr/>
              </a:pPr>
              <a:t>20/08/2014</a:t>
            </a:fld>
            <a:endParaRPr lang="pt-BR"/>
          </a:p>
        </p:txBody>
      </p:sp>
      <p:sp>
        <p:nvSpPr>
          <p:cNvPr id="4" name="Espaço Reservado para Rodapé 4"/>
          <p:cNvSpPr>
            <a:spLocks noGrp="1"/>
          </p:cNvSpPr>
          <p:nvPr>
            <p:ph type="ftr" sz="quarter" idx="11"/>
          </p:nvPr>
        </p:nvSpPr>
        <p:spPr/>
        <p:txBody>
          <a:bodyPr/>
          <a:lstStyle>
            <a:lvl1pPr>
              <a:defRPr/>
            </a:lvl1pPr>
          </a:lstStyle>
          <a:p>
            <a:pPr>
              <a:defRPr/>
            </a:pPr>
            <a:endParaRPr lang="pt-BR"/>
          </a:p>
        </p:txBody>
      </p:sp>
      <p:sp>
        <p:nvSpPr>
          <p:cNvPr id="5" name="Espaço Reservado para Número de Slide 5"/>
          <p:cNvSpPr>
            <a:spLocks noGrp="1"/>
          </p:cNvSpPr>
          <p:nvPr>
            <p:ph type="sldNum" sz="quarter" idx="12"/>
          </p:nvPr>
        </p:nvSpPr>
        <p:spPr/>
        <p:txBody>
          <a:bodyPr/>
          <a:lstStyle>
            <a:lvl1pPr>
              <a:defRPr/>
            </a:lvl1pPr>
          </a:lstStyle>
          <a:p>
            <a:pPr>
              <a:defRPr/>
            </a:pPr>
            <a:fld id="{1112F1E6-60D1-4CBB-92BE-B44D2CEDCD16}" type="slidenum">
              <a:rPr lang="pt-BR"/>
              <a:pPr>
                <a:defRPr/>
              </a:pPr>
              <a:t>‹nº›</a:t>
            </a:fld>
            <a:endParaRPr lang="pt-B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3"/>
          <p:cNvSpPr>
            <a:spLocks noGrp="1"/>
          </p:cNvSpPr>
          <p:nvPr>
            <p:ph type="dt" sz="half" idx="10"/>
          </p:nvPr>
        </p:nvSpPr>
        <p:spPr/>
        <p:txBody>
          <a:bodyPr/>
          <a:lstStyle>
            <a:lvl1pPr>
              <a:defRPr/>
            </a:lvl1pPr>
          </a:lstStyle>
          <a:p>
            <a:pPr>
              <a:defRPr/>
            </a:pPr>
            <a:fld id="{564C688F-AC44-4B31-8E85-950DF01E7DD4}" type="datetimeFigureOut">
              <a:rPr lang="pt-BR"/>
              <a:pPr>
                <a:defRPr/>
              </a:pPr>
              <a:t>20/08/2014</a:t>
            </a:fld>
            <a:endParaRPr lang="pt-BR"/>
          </a:p>
        </p:txBody>
      </p:sp>
      <p:sp>
        <p:nvSpPr>
          <p:cNvPr id="3" name="Espaço Reservado para Rodapé 4"/>
          <p:cNvSpPr>
            <a:spLocks noGrp="1"/>
          </p:cNvSpPr>
          <p:nvPr>
            <p:ph type="ftr" sz="quarter" idx="11"/>
          </p:nvPr>
        </p:nvSpPr>
        <p:spPr/>
        <p:txBody>
          <a:bodyPr/>
          <a:lstStyle>
            <a:lvl1pPr>
              <a:defRPr/>
            </a:lvl1pPr>
          </a:lstStyle>
          <a:p>
            <a:pPr>
              <a:defRPr/>
            </a:pPr>
            <a:endParaRPr lang="pt-BR"/>
          </a:p>
        </p:txBody>
      </p:sp>
      <p:sp>
        <p:nvSpPr>
          <p:cNvPr id="4" name="Espaço Reservado para Número de Slide 5"/>
          <p:cNvSpPr>
            <a:spLocks noGrp="1"/>
          </p:cNvSpPr>
          <p:nvPr>
            <p:ph type="sldNum" sz="quarter" idx="12"/>
          </p:nvPr>
        </p:nvSpPr>
        <p:spPr/>
        <p:txBody>
          <a:bodyPr/>
          <a:lstStyle>
            <a:lvl1pPr>
              <a:defRPr/>
            </a:lvl1pPr>
          </a:lstStyle>
          <a:p>
            <a:pPr>
              <a:defRPr/>
            </a:pPr>
            <a:fld id="{6CC0E27E-22FC-4DB5-BC21-B911466832C4}" type="slidenum">
              <a:rPr lang="pt-BR"/>
              <a:pPr>
                <a:defRPr/>
              </a:pPr>
              <a:t>‹nº›</a:t>
            </a:fld>
            <a:endParaRPr lang="pt-B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3"/>
          <p:cNvSpPr>
            <a:spLocks noGrp="1"/>
          </p:cNvSpPr>
          <p:nvPr>
            <p:ph type="dt" sz="half" idx="10"/>
          </p:nvPr>
        </p:nvSpPr>
        <p:spPr/>
        <p:txBody>
          <a:bodyPr/>
          <a:lstStyle>
            <a:lvl1pPr>
              <a:defRPr/>
            </a:lvl1pPr>
          </a:lstStyle>
          <a:p>
            <a:pPr>
              <a:defRPr/>
            </a:pPr>
            <a:fld id="{697660BF-B363-47CC-B0D0-6499485DF8CB}" type="datetimeFigureOut">
              <a:rPr lang="pt-BR"/>
              <a:pPr>
                <a:defRPr/>
              </a:pPr>
              <a:t>20/08/2014</a:t>
            </a:fld>
            <a:endParaRPr lang="pt-BR"/>
          </a:p>
        </p:txBody>
      </p:sp>
      <p:sp>
        <p:nvSpPr>
          <p:cNvPr id="6" name="Espaço Reservado para Rodapé 4"/>
          <p:cNvSpPr>
            <a:spLocks noGrp="1"/>
          </p:cNvSpPr>
          <p:nvPr>
            <p:ph type="ftr" sz="quarter" idx="11"/>
          </p:nvPr>
        </p:nvSpPr>
        <p:spPr/>
        <p:txBody>
          <a:bodyPr/>
          <a:lstStyle>
            <a:lvl1pPr>
              <a:defRPr/>
            </a:lvl1pPr>
          </a:lstStyle>
          <a:p>
            <a:pPr>
              <a:defRPr/>
            </a:pPr>
            <a:endParaRPr lang="pt-BR"/>
          </a:p>
        </p:txBody>
      </p:sp>
      <p:sp>
        <p:nvSpPr>
          <p:cNvPr id="7" name="Espaço Reservado para Número de Slide 5"/>
          <p:cNvSpPr>
            <a:spLocks noGrp="1"/>
          </p:cNvSpPr>
          <p:nvPr>
            <p:ph type="sldNum" sz="quarter" idx="12"/>
          </p:nvPr>
        </p:nvSpPr>
        <p:spPr/>
        <p:txBody>
          <a:bodyPr/>
          <a:lstStyle>
            <a:lvl1pPr>
              <a:defRPr/>
            </a:lvl1pPr>
          </a:lstStyle>
          <a:p>
            <a:pPr>
              <a:defRPr/>
            </a:pPr>
            <a:fld id="{98B24A37-3458-46D3-84C4-593533E06E20}" type="slidenum">
              <a:rPr lang="pt-BR"/>
              <a:pPr>
                <a:defRPr/>
              </a:pPr>
              <a:t>‹nº›</a:t>
            </a:fld>
            <a:endParaRPr lang="pt-BR"/>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título mestre</a:t>
            </a:r>
            <a:endParaRPr lang="pt-BR"/>
          </a:p>
        </p:txBody>
      </p:sp>
      <p:sp>
        <p:nvSpPr>
          <p:cNvPr id="3" name="Espaço Reservado para Imagem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t-BR" noProof="0"/>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3"/>
          <p:cNvSpPr>
            <a:spLocks noGrp="1"/>
          </p:cNvSpPr>
          <p:nvPr>
            <p:ph type="dt" sz="half" idx="10"/>
          </p:nvPr>
        </p:nvSpPr>
        <p:spPr/>
        <p:txBody>
          <a:bodyPr/>
          <a:lstStyle>
            <a:lvl1pPr>
              <a:defRPr/>
            </a:lvl1pPr>
          </a:lstStyle>
          <a:p>
            <a:pPr>
              <a:defRPr/>
            </a:pPr>
            <a:fld id="{1766D6C3-32B1-40CB-A56C-C88E6AA1AC4B}" type="datetimeFigureOut">
              <a:rPr lang="pt-BR"/>
              <a:pPr>
                <a:defRPr/>
              </a:pPr>
              <a:t>20/08/2014</a:t>
            </a:fld>
            <a:endParaRPr lang="pt-BR"/>
          </a:p>
        </p:txBody>
      </p:sp>
      <p:sp>
        <p:nvSpPr>
          <p:cNvPr id="6" name="Espaço Reservado para Rodapé 4"/>
          <p:cNvSpPr>
            <a:spLocks noGrp="1"/>
          </p:cNvSpPr>
          <p:nvPr>
            <p:ph type="ftr" sz="quarter" idx="11"/>
          </p:nvPr>
        </p:nvSpPr>
        <p:spPr/>
        <p:txBody>
          <a:bodyPr/>
          <a:lstStyle>
            <a:lvl1pPr>
              <a:defRPr/>
            </a:lvl1pPr>
          </a:lstStyle>
          <a:p>
            <a:pPr>
              <a:defRPr/>
            </a:pPr>
            <a:endParaRPr lang="pt-BR"/>
          </a:p>
        </p:txBody>
      </p:sp>
      <p:sp>
        <p:nvSpPr>
          <p:cNvPr id="7" name="Espaço Reservado para Número de Slide 5"/>
          <p:cNvSpPr>
            <a:spLocks noGrp="1"/>
          </p:cNvSpPr>
          <p:nvPr>
            <p:ph type="sldNum" sz="quarter" idx="12"/>
          </p:nvPr>
        </p:nvSpPr>
        <p:spPr/>
        <p:txBody>
          <a:bodyPr/>
          <a:lstStyle>
            <a:lvl1pPr>
              <a:defRPr/>
            </a:lvl1pPr>
          </a:lstStyle>
          <a:p>
            <a:pPr>
              <a:defRPr/>
            </a:pPr>
            <a:fld id="{554D525F-6337-4F78-9320-6734068FF13D}" type="slidenum">
              <a:rPr lang="pt-BR"/>
              <a:pPr>
                <a:defRPr/>
              </a:pPr>
              <a:t>‹nº›</a:t>
            </a:fld>
            <a:endParaRPr lang="pt-BR"/>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Espaço Reservado para Título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pt-BR" smtClean="0"/>
              <a:t>Clique para editar o título mestre</a:t>
            </a:r>
          </a:p>
        </p:txBody>
      </p:sp>
      <p:sp>
        <p:nvSpPr>
          <p:cNvPr id="1027" name="Espaço Reservado para Texto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p>
        </p:txBody>
      </p:sp>
      <p:sp>
        <p:nvSpPr>
          <p:cNvPr id="4" name="Espaço Reservado par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731C6464-D61E-415C-8461-4601CCD2B713}" type="datetimeFigureOut">
              <a:rPr lang="pt-BR"/>
              <a:pPr>
                <a:defRPr/>
              </a:pPr>
              <a:t>20/08/2014</a:t>
            </a:fld>
            <a:endParaRPr lang="pt-BR"/>
          </a:p>
        </p:txBody>
      </p:sp>
      <p:sp>
        <p:nvSpPr>
          <p:cNvPr id="5" name="Espaço Reservado para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pt-BR"/>
          </a:p>
        </p:txBody>
      </p:sp>
      <p:sp>
        <p:nvSpPr>
          <p:cNvPr id="6" name="Espaço Reservado para Número de Sl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A610E8B8-D384-4F1A-9FA1-F2E04C77754B}" type="slidenum">
              <a:rPr lang="pt-BR"/>
              <a:pPr>
                <a:defRPr/>
              </a:pPr>
              <a:t>‹nº›</a:t>
            </a:fld>
            <a:endParaRPr lang="pt-BR"/>
          </a:p>
        </p:txBody>
      </p:sp>
      <p:pic>
        <p:nvPicPr>
          <p:cNvPr id="3" name="Imagem 2"/>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0" y="0"/>
            <a:ext cx="9180512" cy="6885384"/>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planalto.gov.br/ccivil_03/decreto/D3678.htm"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ítulo 1"/>
          <p:cNvSpPr>
            <a:spLocks noGrp="1"/>
          </p:cNvSpPr>
          <p:nvPr>
            <p:ph type="ctrTitle"/>
          </p:nvPr>
        </p:nvSpPr>
        <p:spPr/>
        <p:txBody>
          <a:bodyPr/>
          <a:lstStyle/>
          <a:p>
            <a:r>
              <a:rPr lang="en-US" sz="4000" dirty="0" err="1" smtClean="0"/>
              <a:t>Controle</a:t>
            </a:r>
            <a:r>
              <a:rPr lang="en-US" sz="4000" dirty="0" smtClean="0"/>
              <a:t> </a:t>
            </a:r>
            <a:r>
              <a:rPr lang="en-US" sz="4000" dirty="0" err="1" smtClean="0"/>
              <a:t>Interno</a:t>
            </a:r>
            <a:r>
              <a:rPr lang="en-US" sz="4000" dirty="0" smtClean="0"/>
              <a:t> da </a:t>
            </a:r>
            <a:r>
              <a:rPr lang="en-US" sz="4000" dirty="0" err="1" smtClean="0"/>
              <a:t>Administra</a:t>
            </a:r>
            <a:r>
              <a:rPr lang="pt-BR" sz="4000" dirty="0" err="1" smtClean="0"/>
              <a:t>ção</a:t>
            </a:r>
            <a:r>
              <a:rPr lang="pt-BR" sz="4000" dirty="0" smtClean="0"/>
              <a:t> e Estratégias Anticorrupção</a:t>
            </a:r>
          </a:p>
        </p:txBody>
      </p:sp>
      <p:sp>
        <p:nvSpPr>
          <p:cNvPr id="3" name="Subtítulo 2"/>
          <p:cNvSpPr>
            <a:spLocks noGrp="1"/>
          </p:cNvSpPr>
          <p:nvPr>
            <p:ph type="subTitle" idx="1"/>
          </p:nvPr>
        </p:nvSpPr>
        <p:spPr/>
        <p:txBody>
          <a:bodyPr rtlCol="0">
            <a:normAutofit lnSpcReduction="10000"/>
          </a:bodyPr>
          <a:lstStyle/>
          <a:p>
            <a:pPr algn="r" fontAlgn="auto">
              <a:spcAft>
                <a:spcPts val="0"/>
              </a:spcAft>
              <a:buFont typeface="Arial" panose="020B0604020202020204" pitchFamily="34" charset="0"/>
              <a:buNone/>
              <a:defRPr/>
            </a:pPr>
            <a:endParaRPr lang="pt-BR" sz="2800" i="1" dirty="0" smtClean="0">
              <a:solidFill>
                <a:schemeClr val="tx1"/>
              </a:solidFill>
            </a:endParaRPr>
          </a:p>
          <a:p>
            <a:pPr algn="r" fontAlgn="auto">
              <a:spcAft>
                <a:spcPts val="0"/>
              </a:spcAft>
              <a:buFont typeface="Arial" panose="020B0604020202020204" pitchFamily="34" charset="0"/>
              <a:buNone/>
              <a:defRPr/>
            </a:pPr>
            <a:r>
              <a:rPr lang="pt-BR" sz="2800" i="1" dirty="0" smtClean="0">
                <a:solidFill>
                  <a:schemeClr val="tx1"/>
                </a:solidFill>
              </a:rPr>
              <a:t>Ana Carla Bliacheriene</a:t>
            </a:r>
          </a:p>
          <a:p>
            <a:pPr algn="r" fontAlgn="auto">
              <a:spcAft>
                <a:spcPts val="0"/>
              </a:spcAft>
              <a:buFont typeface="Arial" panose="020B0604020202020204" pitchFamily="34" charset="0"/>
              <a:buNone/>
              <a:defRPr/>
            </a:pPr>
            <a:r>
              <a:rPr lang="pt-BR" sz="2000" dirty="0" smtClean="0">
                <a:solidFill>
                  <a:schemeClr val="tx1"/>
                </a:solidFill>
              </a:rPr>
              <a:t>Especialista em Gestão Orçamentária</a:t>
            </a:r>
          </a:p>
          <a:p>
            <a:pPr algn="r" fontAlgn="auto">
              <a:spcAft>
                <a:spcPts val="0"/>
              </a:spcAft>
              <a:buFont typeface="Arial" panose="020B0604020202020204" pitchFamily="34" charset="0"/>
              <a:buNone/>
              <a:defRPr/>
            </a:pPr>
            <a:r>
              <a:rPr lang="pt-BR" sz="2000" dirty="0" smtClean="0">
                <a:solidFill>
                  <a:schemeClr val="tx1"/>
                </a:solidFill>
              </a:rPr>
              <a:t>Profa. e Livre-Docente em Finanças Públicas da USP </a:t>
            </a:r>
            <a:endParaRPr lang="pt-BR" sz="2000"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l"/>
            <a:r>
              <a:rPr lang="pt-BR" sz="3600" dirty="0" smtClean="0">
                <a:latin typeface="Times New Roman" pitchFamily="18" charset="0"/>
                <a:cs typeface="Times New Roman" pitchFamily="18" charset="0"/>
              </a:rPr>
              <a:t>O SCI como Auxiliar da Gestão</a:t>
            </a:r>
            <a:endParaRPr lang="pt-BR" sz="3600" dirty="0"/>
          </a:p>
        </p:txBody>
      </p:sp>
      <p:sp>
        <p:nvSpPr>
          <p:cNvPr id="3" name="Espaço Reservado para Conteúdo 2"/>
          <p:cNvSpPr>
            <a:spLocks noGrp="1"/>
          </p:cNvSpPr>
          <p:nvPr>
            <p:ph idx="1"/>
          </p:nvPr>
        </p:nvSpPr>
        <p:spPr/>
        <p:txBody>
          <a:bodyPr/>
          <a:lstStyle/>
          <a:p>
            <a:r>
              <a:rPr lang="pt-BR" dirty="0" smtClean="0"/>
              <a:t>É um conjunto de partes interdependentes, que compartilham informações, que visa a garantir a higidez da gestão pública e da execução orçamentária, bem como a qualidade crescente dos serviços  públicos prestados</a:t>
            </a:r>
          </a:p>
          <a:p>
            <a:r>
              <a:rPr lang="pt-BR" b="1" u="sng" dirty="0" smtClean="0"/>
              <a:t>Sistema de Controle Interno (Controladoria Pública voltada a governança da organização) e não meramente contábil</a:t>
            </a:r>
          </a:p>
          <a:p>
            <a:endParaRPr lang="pt-B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l"/>
            <a:r>
              <a:rPr lang="pt-BR" sz="3600" dirty="0" smtClean="0"/>
              <a:t>SCI e COSO</a:t>
            </a:r>
            <a:endParaRPr lang="pt-BR" sz="3600" dirty="0"/>
          </a:p>
        </p:txBody>
      </p:sp>
      <p:pic>
        <p:nvPicPr>
          <p:cNvPr id="4" name="Picture 3"/>
          <p:cNvPicPr>
            <a:picLocks noGrp="1" noChangeAspect="1" noChangeArrowheads="1"/>
          </p:cNvPicPr>
          <p:nvPr>
            <p:ph idx="1"/>
          </p:nvPr>
        </p:nvPicPr>
        <p:blipFill>
          <a:blip r:embed="rId2" cstate="print"/>
          <a:srcRect/>
          <a:stretch>
            <a:fillRect/>
          </a:stretch>
        </p:blipFill>
        <p:spPr bwMode="auto">
          <a:xfrm>
            <a:off x="1619672" y="1427886"/>
            <a:ext cx="5688632" cy="469239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l"/>
            <a:r>
              <a:rPr lang="pt-BR" sz="3600" dirty="0" smtClean="0"/>
              <a:t>Legalidade ou efetividade</a:t>
            </a:r>
            <a:r>
              <a:rPr lang="en-US" sz="3600" dirty="0" smtClean="0"/>
              <a:t>?</a:t>
            </a:r>
            <a:r>
              <a:rPr lang="pt-BR" sz="3600" dirty="0" smtClean="0"/>
              <a:t> </a:t>
            </a:r>
            <a:endParaRPr lang="pt-BR" sz="3600" dirty="0"/>
          </a:p>
        </p:txBody>
      </p:sp>
      <p:sp>
        <p:nvSpPr>
          <p:cNvPr id="3" name="Espaço Reservado para Conteúdo 2"/>
          <p:cNvSpPr>
            <a:spLocks noGrp="1"/>
          </p:cNvSpPr>
          <p:nvPr>
            <p:ph idx="1"/>
          </p:nvPr>
        </p:nvSpPr>
        <p:spPr/>
        <p:txBody>
          <a:bodyPr/>
          <a:lstStyle/>
          <a:p>
            <a:r>
              <a:rPr lang="en-US" dirty="0" smtClean="0"/>
              <a:t>Para </a:t>
            </a:r>
            <a:r>
              <a:rPr lang="en-US" dirty="0" err="1" smtClean="0"/>
              <a:t>que</a:t>
            </a:r>
            <a:r>
              <a:rPr lang="en-US" dirty="0" smtClean="0"/>
              <a:t> a </a:t>
            </a:r>
            <a:r>
              <a:rPr lang="en-US" dirty="0" err="1" smtClean="0"/>
              <a:t>Governança</a:t>
            </a:r>
            <a:r>
              <a:rPr lang="pt-BR" dirty="0" smtClean="0"/>
              <a:t> seja prática e não meramente documental, é necessário instituir um sistema interno de acompanhamento da organizações, que a Constituição Federal nomeou, nas organizações públicas, de </a:t>
            </a:r>
            <a:r>
              <a:rPr lang="pt-BR" b="1" dirty="0" smtClean="0"/>
              <a:t>sistema  de controle interno que, como visto, tem natureza mais ampla do que o controle financeiro-orçamentário</a:t>
            </a:r>
          </a:p>
          <a:p>
            <a:endParaRPr lang="pt-B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l"/>
            <a:r>
              <a:rPr lang="pt-BR" sz="3600" dirty="0" smtClean="0"/>
              <a:t>Que SCI desejamos</a:t>
            </a:r>
            <a:r>
              <a:rPr lang="en-US" sz="3600" dirty="0" smtClean="0"/>
              <a:t>?</a:t>
            </a:r>
            <a:endParaRPr lang="pt-BR" sz="3600" dirty="0"/>
          </a:p>
        </p:txBody>
      </p:sp>
      <p:sp>
        <p:nvSpPr>
          <p:cNvPr id="3" name="Espaço Reservado para Conteúdo 2"/>
          <p:cNvSpPr>
            <a:spLocks noGrp="1"/>
          </p:cNvSpPr>
          <p:nvPr>
            <p:ph idx="1"/>
          </p:nvPr>
        </p:nvSpPr>
        <p:spPr/>
        <p:txBody>
          <a:bodyPr/>
          <a:lstStyle/>
          <a:p>
            <a:r>
              <a:rPr lang="pt-BR" b="1" dirty="0" smtClean="0"/>
              <a:t>É um sistema de acompanhamento de </a:t>
            </a:r>
            <a:r>
              <a:rPr lang="pt-BR" b="1" i="1" dirty="0" smtClean="0"/>
              <a:t>Governança</a:t>
            </a:r>
            <a:r>
              <a:rPr lang="pt-BR" b="1" dirty="0" smtClean="0"/>
              <a:t>, que inclui o bom acompanhamento do planejamento da organização e de suas atividades-fim, bem como a execução orçamentário-financeira, sem se restringir a esta</a:t>
            </a:r>
          </a:p>
          <a:p>
            <a:r>
              <a:rPr lang="en-US" b="1" dirty="0" err="1" smtClean="0"/>
              <a:t>Problemas</a:t>
            </a:r>
            <a:r>
              <a:rPr lang="en-US" b="1" dirty="0" smtClean="0"/>
              <a:t>: </a:t>
            </a:r>
            <a:r>
              <a:rPr lang="en-US" b="1" dirty="0" err="1" smtClean="0"/>
              <a:t>enxerga</a:t>
            </a:r>
            <a:r>
              <a:rPr lang="en-US" b="1" dirty="0" smtClean="0"/>
              <a:t> </a:t>
            </a:r>
            <a:r>
              <a:rPr lang="en-US" b="1" dirty="0" err="1" smtClean="0"/>
              <a:t>bem</a:t>
            </a:r>
            <a:r>
              <a:rPr lang="en-US" b="1" dirty="0" smtClean="0"/>
              <a:t> a </a:t>
            </a:r>
            <a:r>
              <a:rPr lang="en-US" b="1" dirty="0" err="1" smtClean="0"/>
              <a:t>floresta</a:t>
            </a:r>
            <a:r>
              <a:rPr lang="en-US" b="1" dirty="0" smtClean="0"/>
              <a:t> e </a:t>
            </a:r>
            <a:r>
              <a:rPr lang="en-US" b="1" dirty="0" err="1" smtClean="0"/>
              <a:t>pode</a:t>
            </a:r>
            <a:r>
              <a:rPr lang="en-US" b="1" dirty="0" smtClean="0"/>
              <a:t> </a:t>
            </a:r>
            <a:r>
              <a:rPr lang="en-US" b="1" dirty="0" err="1" smtClean="0"/>
              <a:t>ter</a:t>
            </a:r>
            <a:r>
              <a:rPr lang="en-US" b="1" dirty="0" smtClean="0"/>
              <a:t> </a:t>
            </a:r>
            <a:r>
              <a:rPr lang="en-US" b="1" dirty="0" err="1" smtClean="0"/>
              <a:t>dificuldades</a:t>
            </a:r>
            <a:r>
              <a:rPr lang="en-US" b="1" dirty="0" smtClean="0"/>
              <a:t> de </a:t>
            </a:r>
            <a:r>
              <a:rPr lang="en-US" b="1" dirty="0" err="1" smtClean="0"/>
              <a:t>enxergar</a:t>
            </a:r>
            <a:r>
              <a:rPr lang="en-US" b="1" dirty="0" smtClean="0"/>
              <a:t> a </a:t>
            </a:r>
            <a:r>
              <a:rPr lang="en-US" b="1" dirty="0" err="1" smtClean="0"/>
              <a:t>árvore</a:t>
            </a:r>
            <a:endParaRPr lang="pt-B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l"/>
            <a:r>
              <a:rPr lang="pt-BR" sz="3600" dirty="0" smtClean="0"/>
              <a:t>Que sistema encontramos</a:t>
            </a:r>
            <a:r>
              <a:rPr lang="en-US" sz="3600" dirty="0" smtClean="0"/>
              <a:t>?</a:t>
            </a:r>
            <a:endParaRPr lang="pt-BR" sz="3600" dirty="0"/>
          </a:p>
        </p:txBody>
      </p:sp>
      <p:sp>
        <p:nvSpPr>
          <p:cNvPr id="3" name="Espaço Reservado para Conteúdo 2"/>
          <p:cNvSpPr>
            <a:spLocks noGrp="1"/>
          </p:cNvSpPr>
          <p:nvPr>
            <p:ph idx="1"/>
          </p:nvPr>
        </p:nvSpPr>
        <p:spPr/>
        <p:txBody>
          <a:bodyPr/>
          <a:lstStyle/>
          <a:p>
            <a:r>
              <a:rPr lang="pt-BR" dirty="0" smtClean="0"/>
              <a:t>Há uma clara tendência das organizações públicas, liderada pela CGU, de criar sistemas simples, porém completos (não exclusivamente financeiros) e não pulverizados, com várias unidades autônomas de poder e que não troquem informação, dentro da organização   </a:t>
            </a:r>
          </a:p>
          <a:p>
            <a:endParaRPr lang="pt-B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z="3600" dirty="0" smtClean="0"/>
              <a:t>Controle Interno como Auxiliar da Gestão</a:t>
            </a:r>
            <a:endParaRPr lang="pt-BR" sz="3600" dirty="0"/>
          </a:p>
        </p:txBody>
      </p:sp>
      <p:sp>
        <p:nvSpPr>
          <p:cNvPr id="3" name="Espaço Reservado para Conteúdo 2"/>
          <p:cNvSpPr>
            <a:spLocks noGrp="1"/>
          </p:cNvSpPr>
          <p:nvPr>
            <p:ph idx="1"/>
          </p:nvPr>
        </p:nvSpPr>
        <p:spPr/>
        <p:txBody>
          <a:bodyPr/>
          <a:lstStyle/>
          <a:p>
            <a:r>
              <a:rPr lang="pt-BR" dirty="0" smtClean="0"/>
              <a:t>O foco nos resultados e os avanços na estruturação do orçamento-programa deram ao controle interno o papel de monitoramento de políticas públicas, relegando o papel </a:t>
            </a:r>
            <a:r>
              <a:rPr lang="pt-BR" dirty="0" err="1" smtClean="0"/>
              <a:t>fiscalizatório</a:t>
            </a:r>
            <a:r>
              <a:rPr lang="pt-BR" dirty="0" smtClean="0"/>
              <a:t> (repressor) a um segundo plano em relação à sua dimensão gerencial</a:t>
            </a:r>
          </a:p>
          <a:p>
            <a:pPr>
              <a:buNone/>
            </a:pPr>
            <a:endParaRPr lang="pt-BR" dirty="0" smtClean="0"/>
          </a:p>
          <a:p>
            <a:r>
              <a:rPr lang="pt-BR" i="1" u="sng" dirty="0" smtClean="0">
                <a:solidFill>
                  <a:srgbClr val="FF0000"/>
                </a:solidFill>
              </a:rPr>
              <a:t>Prevenção, </a:t>
            </a:r>
            <a:r>
              <a:rPr lang="pt-BR" i="1" u="sng" dirty="0" err="1" smtClean="0">
                <a:solidFill>
                  <a:srgbClr val="FF0000"/>
                </a:solidFill>
              </a:rPr>
              <a:t>Compliance</a:t>
            </a:r>
            <a:r>
              <a:rPr lang="pt-BR" i="1" u="sng" dirty="0" smtClean="0">
                <a:solidFill>
                  <a:srgbClr val="FF0000"/>
                </a:solidFill>
              </a:rPr>
              <a:t> </a:t>
            </a:r>
            <a:r>
              <a:rPr lang="pt-BR" i="1" u="sng" dirty="0" smtClean="0">
                <a:solidFill>
                  <a:schemeClr val="bg1">
                    <a:lumMod val="50000"/>
                  </a:schemeClr>
                </a:solidFill>
              </a:rPr>
              <a:t>e Repressão</a:t>
            </a:r>
            <a:endParaRPr lang="pt-BR" dirty="0">
              <a:solidFill>
                <a:schemeClr val="bg1">
                  <a:lumMod val="50000"/>
                </a:schemeClr>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l"/>
            <a:r>
              <a:rPr lang="pt-BR" sz="3200" dirty="0" smtClean="0"/>
              <a:t>Controle Interno como Auxiliar da Gestão</a:t>
            </a:r>
            <a:endParaRPr lang="pt-BR" sz="3200" dirty="0"/>
          </a:p>
        </p:txBody>
      </p:sp>
      <p:sp>
        <p:nvSpPr>
          <p:cNvPr id="3" name="Espaço Reservado para Conteúdo 2"/>
          <p:cNvSpPr>
            <a:spLocks noGrp="1"/>
          </p:cNvSpPr>
          <p:nvPr>
            <p:ph idx="1"/>
          </p:nvPr>
        </p:nvSpPr>
        <p:spPr/>
        <p:txBody>
          <a:bodyPr/>
          <a:lstStyle/>
          <a:p>
            <a:r>
              <a:rPr lang="pt-BR" sz="2400" b="1" dirty="0" smtClean="0"/>
              <a:t>Na nova concepção, o sistema de controle interno se transforma em um elo entre a execução e o planejamento das políticas públicas, pois as ações de controle são desenhadas com base nos parâmetros definidos pela programação orçamentária e visam produzir informações gerenciais que contribuam para a avaliação de resultados da implementação das políticas</a:t>
            </a:r>
            <a:r>
              <a:rPr lang="pt-BR" sz="2400" dirty="0" smtClean="0"/>
              <a:t>. (...) </a:t>
            </a:r>
            <a:r>
              <a:rPr lang="pt-BR" sz="2400" b="1" dirty="0" smtClean="0"/>
              <a:t>e esse  não se esgota em si mesmo, pois ele não conclui com a verificação da legalidade, da eficiência e da eficácia da execução dos programas, mas deve ter continuidade no processo de contínuo planejamento das ações de governo </a:t>
            </a:r>
            <a:r>
              <a:rPr lang="pt-BR" sz="2400" dirty="0" smtClean="0"/>
              <a:t>(OLIVIERI, 2010, p. 123-124). </a:t>
            </a:r>
          </a:p>
          <a:p>
            <a:endParaRPr lang="pt-B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l"/>
            <a:r>
              <a:rPr lang="en-US" sz="3600" dirty="0" smtClean="0"/>
              <a:t>Controladoria e </a:t>
            </a:r>
            <a:r>
              <a:rPr lang="en-US" sz="3600" dirty="0" err="1" smtClean="0"/>
              <a:t>suas</a:t>
            </a:r>
            <a:r>
              <a:rPr lang="en-US" sz="3600" dirty="0" smtClean="0"/>
              <a:t> M</a:t>
            </a:r>
            <a:r>
              <a:rPr lang="pt-BR" sz="3600" dirty="0" smtClean="0"/>
              <a:t>acrofunções</a:t>
            </a:r>
            <a:endParaRPr lang="pt-BR" sz="3600" dirty="0"/>
          </a:p>
        </p:txBody>
      </p:sp>
      <p:sp>
        <p:nvSpPr>
          <p:cNvPr id="3" name="Espaço Reservado para Conteúdo 2"/>
          <p:cNvSpPr>
            <a:spLocks noGrp="1"/>
          </p:cNvSpPr>
          <p:nvPr>
            <p:ph idx="1"/>
          </p:nvPr>
        </p:nvSpPr>
        <p:spPr/>
        <p:txBody>
          <a:bodyPr/>
          <a:lstStyle/>
          <a:p>
            <a:endParaRPr lang="pt-BR"/>
          </a:p>
        </p:txBody>
      </p:sp>
      <p:graphicFrame>
        <p:nvGraphicFramePr>
          <p:cNvPr id="4" name="Espaço Reservado para Conteúdo 3"/>
          <p:cNvGraphicFramePr>
            <a:graphicFrameLocks/>
          </p:cNvGraphicFramePr>
          <p:nvPr/>
        </p:nvGraphicFramePr>
        <p:xfrm>
          <a:off x="539552" y="1340768"/>
          <a:ext cx="8064896" cy="46805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l"/>
            <a:r>
              <a:rPr lang="pt-BR" sz="2800" dirty="0" smtClean="0"/>
              <a:t>Interações das Quatro Funções Básicas da Controladoria do Setor Público: Ouvidoria, Auditoria, Correição e Prevenção (BRAGA, Marcos, 2014)</a:t>
            </a:r>
            <a:endParaRPr lang="pt-BR" sz="2800" dirty="0"/>
          </a:p>
        </p:txBody>
      </p:sp>
      <p:pic>
        <p:nvPicPr>
          <p:cNvPr id="4" name="Picture 2"/>
          <p:cNvPicPr>
            <a:picLocks noGrp="1" noChangeAspect="1" noChangeArrowheads="1"/>
          </p:cNvPicPr>
          <p:nvPr>
            <p:ph idx="1"/>
          </p:nvPr>
        </p:nvPicPr>
        <p:blipFill>
          <a:blip r:embed="rId2" cstate="print"/>
          <a:srcRect/>
          <a:stretch>
            <a:fillRect/>
          </a:stretch>
        </p:blipFill>
        <p:spPr bwMode="auto">
          <a:xfrm>
            <a:off x="0" y="1505418"/>
            <a:ext cx="9144000" cy="535258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l"/>
            <a:r>
              <a:rPr lang="pt-BR" sz="3200" dirty="0" smtClean="0"/>
              <a:t>A genética das quatro funções</a:t>
            </a:r>
            <a:endParaRPr lang="pt-BR" sz="3200" dirty="0"/>
          </a:p>
        </p:txBody>
      </p:sp>
      <p:pic>
        <p:nvPicPr>
          <p:cNvPr id="4" name="Picture 3"/>
          <p:cNvPicPr>
            <a:picLocks noGrp="1" noChangeAspect="1" noChangeArrowheads="1"/>
          </p:cNvPicPr>
          <p:nvPr>
            <p:ph idx="1"/>
          </p:nvPr>
        </p:nvPicPr>
        <p:blipFill>
          <a:blip r:embed="rId2" cstate="print"/>
          <a:srcRect/>
          <a:stretch>
            <a:fillRect/>
          </a:stretch>
        </p:blipFill>
        <p:spPr bwMode="auto">
          <a:xfrm>
            <a:off x="395536" y="1340768"/>
            <a:ext cx="7992888" cy="4692426"/>
          </a:xfrm>
          <a:prstGeom prst="rect">
            <a:avLst/>
          </a:prstGeom>
          <a:noFill/>
          <a:ln w="9525">
            <a:noFill/>
            <a:miter lim="800000"/>
            <a:headEnd/>
            <a:tailEnd/>
          </a:ln>
        </p:spPr>
      </p:pic>
      <p:grpSp>
        <p:nvGrpSpPr>
          <p:cNvPr id="6" name="Grupo 5"/>
          <p:cNvGrpSpPr/>
          <p:nvPr/>
        </p:nvGrpSpPr>
        <p:grpSpPr>
          <a:xfrm>
            <a:off x="827584" y="1484784"/>
            <a:ext cx="3024336" cy="3519665"/>
            <a:chOff x="827584" y="111986"/>
            <a:chExt cx="3024336" cy="3746742"/>
          </a:xfrm>
        </p:grpSpPr>
        <p:sp>
          <p:nvSpPr>
            <p:cNvPr id="7" name="CaixaDeTexto 6"/>
            <p:cNvSpPr txBox="1"/>
            <p:nvPr/>
          </p:nvSpPr>
          <p:spPr>
            <a:xfrm>
              <a:off x="899592" y="111986"/>
              <a:ext cx="2952328" cy="738664"/>
            </a:xfrm>
            <a:prstGeom prst="rect">
              <a:avLst/>
            </a:prstGeom>
            <a:solidFill>
              <a:srgbClr val="FFFF00"/>
            </a:solidFill>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pt-BR" sz="1400" b="1" dirty="0" smtClean="0"/>
                <a:t>As faixas azuis representam as duas cadeias: a do ciclo da gestão e do ciclo do orçamento</a:t>
              </a:r>
              <a:endParaRPr lang="pt-BR" sz="1400" b="1" dirty="0"/>
            </a:p>
          </p:txBody>
        </p:sp>
        <p:sp>
          <p:nvSpPr>
            <p:cNvPr id="8" name="CaixaDeTexto 7"/>
            <p:cNvSpPr txBox="1"/>
            <p:nvPr/>
          </p:nvSpPr>
          <p:spPr>
            <a:xfrm>
              <a:off x="827584" y="1185138"/>
              <a:ext cx="2952328" cy="954107"/>
            </a:xfrm>
            <a:prstGeom prst="rect">
              <a:avLst/>
            </a:prstGeom>
            <a:solidFill>
              <a:srgbClr val="FFFF00"/>
            </a:solidFill>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pt-BR" sz="1400" b="1" dirty="0" smtClean="0"/>
                <a:t>Os degraus representam as informações construídas e coletadas nas diversas áreas da  controladoria </a:t>
              </a:r>
              <a:endParaRPr lang="pt-BR" sz="1400" b="1" dirty="0"/>
            </a:p>
          </p:txBody>
        </p:sp>
        <p:sp>
          <p:nvSpPr>
            <p:cNvPr id="9" name="CaixaDeTexto 8"/>
            <p:cNvSpPr txBox="1"/>
            <p:nvPr/>
          </p:nvSpPr>
          <p:spPr>
            <a:xfrm>
              <a:off x="899592" y="2258290"/>
              <a:ext cx="2952328" cy="1600438"/>
            </a:xfrm>
            <a:prstGeom prst="rect">
              <a:avLst/>
            </a:prstGeom>
            <a:solidFill>
              <a:srgbClr val="FFFF00"/>
            </a:solidFill>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pt-BR" sz="1400" b="1" dirty="0" smtClean="0"/>
                <a:t>Degraus em excesso tornam a interconexão dos ciclos  de gestão e orçamento morosa e ineficiente, degraus a menos tornam-na insuficiente e formuladora de análises limitadas </a:t>
              </a:r>
              <a:endParaRPr lang="pt-BR" sz="1400" b="1" dirty="0"/>
            </a:p>
          </p:txBody>
        </p:sp>
      </p:gr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l"/>
            <a:r>
              <a:rPr lang="pt-BR" sz="3600" dirty="0" smtClean="0">
                <a:latin typeface="Calibri" pitchFamily="34" charset="0"/>
              </a:rPr>
              <a:t>Sumário</a:t>
            </a:r>
            <a:r>
              <a:rPr lang="pt-BR" dirty="0" smtClean="0">
                <a:latin typeface="Calibri" pitchFamily="34" charset="0"/>
              </a:rPr>
              <a:t> </a:t>
            </a:r>
            <a:endParaRPr lang="pt-BR" dirty="0"/>
          </a:p>
        </p:txBody>
      </p:sp>
      <p:sp>
        <p:nvSpPr>
          <p:cNvPr id="3" name="Espaço Reservado para Conteúdo 2"/>
          <p:cNvSpPr>
            <a:spLocks noGrp="1"/>
          </p:cNvSpPr>
          <p:nvPr>
            <p:ph idx="1"/>
          </p:nvPr>
        </p:nvSpPr>
        <p:spPr>
          <a:xfrm>
            <a:off x="0" y="1600200"/>
            <a:ext cx="9144000" cy="4525963"/>
          </a:xfrm>
        </p:spPr>
        <p:txBody>
          <a:bodyPr numCol="2"/>
          <a:lstStyle/>
          <a:p>
            <a:pPr marL="365760" indent="-256032" fontAlgn="auto">
              <a:lnSpc>
                <a:spcPct val="150000"/>
              </a:lnSpc>
              <a:spcAft>
                <a:spcPts val="0"/>
              </a:spcAft>
              <a:buFont typeface="Wingdings 3"/>
              <a:buChar char=""/>
              <a:defRPr/>
            </a:pPr>
            <a:r>
              <a:rPr lang="pt-BR" sz="2000" b="1" dirty="0" smtClean="0">
                <a:latin typeface="Calibri" pitchFamily="34" charset="0"/>
              </a:rPr>
              <a:t>Fundamento Constitucional</a:t>
            </a:r>
          </a:p>
          <a:p>
            <a:pPr marL="365760" indent="-256032" fontAlgn="auto">
              <a:lnSpc>
                <a:spcPct val="150000"/>
              </a:lnSpc>
              <a:spcAft>
                <a:spcPts val="0"/>
              </a:spcAft>
              <a:buFont typeface="Wingdings 3"/>
              <a:buChar char=""/>
              <a:defRPr/>
            </a:pPr>
            <a:r>
              <a:rPr lang="en-US" sz="2000" b="1" dirty="0" err="1" smtClean="0">
                <a:latin typeface="Calibri" pitchFamily="34" charset="0"/>
              </a:rPr>
              <a:t>Fundamento</a:t>
            </a:r>
            <a:r>
              <a:rPr lang="en-US" sz="2000" b="1" dirty="0" smtClean="0">
                <a:latin typeface="Calibri" pitchFamily="34" charset="0"/>
              </a:rPr>
              <a:t> Legal</a:t>
            </a:r>
            <a:endParaRPr lang="pt-BR" sz="2000" b="1" dirty="0" smtClean="0">
              <a:latin typeface="Calibri" pitchFamily="34" charset="0"/>
            </a:endParaRPr>
          </a:p>
          <a:p>
            <a:pPr marL="365760" indent="-256032" fontAlgn="auto">
              <a:lnSpc>
                <a:spcPct val="150000"/>
              </a:lnSpc>
              <a:spcAft>
                <a:spcPts val="0"/>
              </a:spcAft>
              <a:buFont typeface="Wingdings 3"/>
              <a:buChar char=""/>
              <a:defRPr/>
            </a:pPr>
            <a:r>
              <a:rPr lang="pt-BR" sz="2000" b="1" dirty="0" smtClean="0">
                <a:latin typeface="Calibri" pitchFamily="34" charset="0"/>
              </a:rPr>
              <a:t>SCI como auxiliar da gestão</a:t>
            </a:r>
          </a:p>
          <a:p>
            <a:pPr marL="365760" indent="-256032" fontAlgn="auto">
              <a:lnSpc>
                <a:spcPct val="150000"/>
              </a:lnSpc>
              <a:spcAft>
                <a:spcPts val="0"/>
              </a:spcAft>
              <a:buNone/>
              <a:defRPr/>
            </a:pPr>
            <a:endParaRPr lang="pt-BR" sz="2000" b="1" dirty="0" smtClean="0">
              <a:latin typeface="Calibri" pitchFamily="34" charset="0"/>
            </a:endParaRPr>
          </a:p>
          <a:p>
            <a:pPr marL="365760" indent="-256032" fontAlgn="auto">
              <a:lnSpc>
                <a:spcPct val="150000"/>
              </a:lnSpc>
              <a:spcAft>
                <a:spcPts val="0"/>
              </a:spcAft>
              <a:buFont typeface="Wingdings 3"/>
              <a:buChar char=""/>
              <a:defRPr/>
            </a:pPr>
            <a:r>
              <a:rPr lang="pt-BR" sz="2000" b="1" dirty="0" smtClean="0">
                <a:latin typeface="Calibri" pitchFamily="34" charset="0"/>
              </a:rPr>
              <a:t>SCI e COSO</a:t>
            </a:r>
          </a:p>
          <a:p>
            <a:pPr marL="365760" indent="-256032" fontAlgn="auto">
              <a:lnSpc>
                <a:spcPct val="150000"/>
              </a:lnSpc>
              <a:spcAft>
                <a:spcPts val="0"/>
              </a:spcAft>
              <a:buFont typeface="Wingdings 3"/>
              <a:buChar char=""/>
              <a:defRPr/>
            </a:pPr>
            <a:r>
              <a:rPr lang="pt-BR" sz="2000" b="1" dirty="0" smtClean="0"/>
              <a:t>Legalidade ou efetividade</a:t>
            </a:r>
            <a:r>
              <a:rPr lang="en-US" sz="2000" b="1" dirty="0" smtClean="0"/>
              <a:t>?</a:t>
            </a:r>
            <a:r>
              <a:rPr lang="pt-BR" sz="2000" b="1" dirty="0" smtClean="0"/>
              <a:t> </a:t>
            </a:r>
          </a:p>
          <a:p>
            <a:pPr marL="365760" indent="-256032" fontAlgn="auto">
              <a:lnSpc>
                <a:spcPct val="150000"/>
              </a:lnSpc>
              <a:spcAft>
                <a:spcPts val="0"/>
              </a:spcAft>
              <a:buNone/>
              <a:defRPr/>
            </a:pPr>
            <a:endParaRPr lang="en-US" sz="2000" b="1" dirty="0" smtClean="0"/>
          </a:p>
          <a:p>
            <a:pPr marL="365760" indent="-256032" fontAlgn="auto">
              <a:lnSpc>
                <a:spcPct val="150000"/>
              </a:lnSpc>
              <a:spcAft>
                <a:spcPts val="0"/>
              </a:spcAft>
              <a:buFont typeface="Wingdings 3"/>
              <a:buChar char=""/>
              <a:defRPr/>
            </a:pPr>
            <a:endParaRPr lang="pt-BR" sz="2000" b="1" dirty="0" smtClean="0"/>
          </a:p>
          <a:p>
            <a:pPr marL="365760" indent="-256032" fontAlgn="auto">
              <a:lnSpc>
                <a:spcPct val="150000"/>
              </a:lnSpc>
              <a:spcAft>
                <a:spcPts val="0"/>
              </a:spcAft>
              <a:buFont typeface="Wingdings 3"/>
              <a:buChar char=""/>
              <a:defRPr/>
            </a:pPr>
            <a:r>
              <a:rPr lang="pt-BR" sz="2000" b="1" dirty="0" smtClean="0"/>
              <a:t>Que SCI desejamos</a:t>
            </a:r>
            <a:r>
              <a:rPr lang="en-US" sz="2000" b="1" dirty="0" smtClean="0"/>
              <a:t>?</a:t>
            </a:r>
          </a:p>
          <a:p>
            <a:pPr marL="365760" indent="-256032" fontAlgn="auto">
              <a:lnSpc>
                <a:spcPct val="150000"/>
              </a:lnSpc>
              <a:spcAft>
                <a:spcPts val="0"/>
              </a:spcAft>
              <a:buFont typeface="Wingdings 3"/>
              <a:buChar char=""/>
              <a:defRPr/>
            </a:pPr>
            <a:r>
              <a:rPr lang="pt-BR" sz="2000" b="1" dirty="0" smtClean="0"/>
              <a:t>Que sistema encontramos</a:t>
            </a:r>
            <a:r>
              <a:rPr lang="en-US" sz="2000" b="1" dirty="0" smtClean="0"/>
              <a:t>?</a:t>
            </a:r>
          </a:p>
          <a:p>
            <a:pPr marL="365760" indent="-256032" fontAlgn="auto">
              <a:lnSpc>
                <a:spcPct val="150000"/>
              </a:lnSpc>
              <a:spcAft>
                <a:spcPts val="0"/>
              </a:spcAft>
              <a:buFont typeface="Wingdings 3"/>
              <a:buChar char=""/>
              <a:defRPr/>
            </a:pPr>
            <a:r>
              <a:rPr lang="pt-BR" sz="2000" b="1" dirty="0" smtClean="0"/>
              <a:t>Controle Interno como Auxiliar da Gestão</a:t>
            </a:r>
          </a:p>
          <a:p>
            <a:pPr marL="365760" indent="-256032" fontAlgn="auto">
              <a:lnSpc>
                <a:spcPct val="150000"/>
              </a:lnSpc>
              <a:spcAft>
                <a:spcPts val="0"/>
              </a:spcAft>
              <a:buFont typeface="Wingdings 3"/>
              <a:buChar char=""/>
              <a:defRPr/>
            </a:pPr>
            <a:r>
              <a:rPr lang="en-US" sz="2000" b="1" dirty="0" smtClean="0"/>
              <a:t>Controladoria e </a:t>
            </a:r>
            <a:r>
              <a:rPr lang="en-US" sz="2000" b="1" dirty="0" err="1" smtClean="0"/>
              <a:t>suas</a:t>
            </a:r>
            <a:r>
              <a:rPr lang="en-US" sz="2000" b="1" dirty="0" smtClean="0"/>
              <a:t> M</a:t>
            </a:r>
            <a:r>
              <a:rPr lang="pt-BR" sz="2000" b="1" dirty="0" smtClean="0"/>
              <a:t>acrofunções</a:t>
            </a:r>
          </a:p>
          <a:p>
            <a:pPr marL="365760" indent="-256032" fontAlgn="auto">
              <a:lnSpc>
                <a:spcPct val="150000"/>
              </a:lnSpc>
              <a:spcAft>
                <a:spcPts val="0"/>
              </a:spcAft>
              <a:buFont typeface="Wingdings 3"/>
              <a:buChar char=""/>
              <a:defRPr/>
            </a:pPr>
            <a:r>
              <a:rPr lang="pt-BR" sz="2000" b="1" dirty="0" smtClean="0"/>
              <a:t>E a repressão à corrupção</a:t>
            </a:r>
            <a:r>
              <a:rPr lang="en-US" sz="2000" b="1" dirty="0" smtClean="0"/>
              <a:t>?</a:t>
            </a:r>
            <a:endParaRPr lang="pt-BR" sz="2000" b="1" dirty="0"/>
          </a:p>
        </p:txBody>
      </p:sp>
    </p:spTree>
    <p:extLst>
      <p:ext uri="{BB962C8B-B14F-4D97-AF65-F5344CB8AC3E}">
        <p14:creationId xmlns:p14="http://schemas.microsoft.com/office/powerpoint/2010/main" val="167680806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457200" y="1207294"/>
            <a:ext cx="8229600" cy="4525962"/>
          </a:xfrm>
        </p:spPr>
        <p:txBody>
          <a:bodyPr/>
          <a:lstStyle/>
          <a:p>
            <a:endParaRPr lang="pt-BR" sz="2400" dirty="0" smtClean="0"/>
          </a:p>
          <a:p>
            <a:pPr algn="ctr">
              <a:buNone/>
            </a:pPr>
            <a:endParaRPr lang="pt-BR" dirty="0" smtClean="0"/>
          </a:p>
          <a:p>
            <a:pPr algn="ctr">
              <a:buNone/>
            </a:pPr>
            <a:endParaRPr lang="pt-BR" dirty="0" smtClean="0"/>
          </a:p>
          <a:p>
            <a:pPr algn="ctr">
              <a:buNone/>
            </a:pPr>
            <a:r>
              <a:rPr lang="pt-BR" b="1" dirty="0" smtClean="0"/>
              <a:t>E a repressão à corrupção</a:t>
            </a:r>
            <a:r>
              <a:rPr lang="en-US" b="1" dirty="0" smtClean="0"/>
              <a:t>?</a:t>
            </a:r>
            <a:endParaRPr lang="pt-BR" b="1" dirty="0"/>
          </a:p>
        </p:txBody>
      </p:sp>
      <p:sp>
        <p:nvSpPr>
          <p:cNvPr id="3" name="Título 2"/>
          <p:cNvSpPr>
            <a:spLocks noGrp="1"/>
          </p:cNvSpPr>
          <p:nvPr>
            <p:ph type="title"/>
          </p:nvPr>
        </p:nvSpPr>
        <p:spPr>
          <a:xfrm>
            <a:off x="467544" y="260648"/>
            <a:ext cx="8229600" cy="1143000"/>
          </a:xfrm>
        </p:spPr>
        <p:txBody>
          <a:bodyPr>
            <a:normAutofit/>
          </a:bodyPr>
          <a:lstStyle/>
          <a:p>
            <a:pPr algn="l"/>
            <a:endParaRPr lang="pt-BR" sz="36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l"/>
            <a:r>
              <a:rPr lang="en-US" sz="3600" dirty="0" smtClean="0"/>
              <a:t>O </a:t>
            </a:r>
            <a:r>
              <a:rPr lang="en-US" sz="3600" dirty="0" err="1" smtClean="0"/>
              <a:t>dito</a:t>
            </a:r>
            <a:r>
              <a:rPr lang="en-US" sz="3600" dirty="0" smtClean="0"/>
              <a:t> popular</a:t>
            </a:r>
            <a:r>
              <a:rPr lang="pt-BR" sz="3600" dirty="0" smtClean="0"/>
              <a:t>:</a:t>
            </a:r>
            <a:endParaRPr lang="pt-BR" sz="3600" dirty="0"/>
          </a:p>
        </p:txBody>
      </p:sp>
      <p:sp>
        <p:nvSpPr>
          <p:cNvPr id="3" name="Espaço Reservado para Conteúdo 2"/>
          <p:cNvSpPr>
            <a:spLocks noGrp="1"/>
          </p:cNvSpPr>
          <p:nvPr>
            <p:ph idx="1"/>
          </p:nvPr>
        </p:nvSpPr>
        <p:spPr/>
        <p:txBody>
          <a:bodyPr/>
          <a:lstStyle/>
          <a:p>
            <a:endParaRPr lang="pt-BR" i="1" dirty="0" smtClean="0"/>
          </a:p>
          <a:p>
            <a:endParaRPr lang="pt-BR" i="1" dirty="0" smtClean="0"/>
          </a:p>
          <a:p>
            <a:endParaRPr lang="pt-BR" i="1" dirty="0" smtClean="0"/>
          </a:p>
          <a:p>
            <a:pPr>
              <a:buNone/>
            </a:pPr>
            <a:r>
              <a:rPr lang="pt-BR" b="1" i="1" dirty="0" smtClean="0"/>
              <a:t>“ passarinho que se apadrinha com morcego, amanhece de cabeça para baixo”</a:t>
            </a:r>
            <a:endParaRPr lang="pt-BR" b="1" i="1"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l"/>
            <a:endParaRPr lang="pt-BR" sz="3600" dirty="0"/>
          </a:p>
        </p:txBody>
      </p:sp>
      <p:sp>
        <p:nvSpPr>
          <p:cNvPr id="3" name="Espaço Reservado para Conteúdo 2"/>
          <p:cNvSpPr>
            <a:spLocks noGrp="1"/>
          </p:cNvSpPr>
          <p:nvPr>
            <p:ph idx="1"/>
          </p:nvPr>
        </p:nvSpPr>
        <p:spPr/>
        <p:txBody>
          <a:bodyPr/>
          <a:lstStyle/>
          <a:p>
            <a:endParaRPr lang="en-US" dirty="0" smtClean="0"/>
          </a:p>
          <a:p>
            <a:r>
              <a:rPr lang="pt-BR" dirty="0" smtClean="0"/>
              <a:t>A que pergunta o SCI bem organizado </a:t>
            </a:r>
            <a:r>
              <a:rPr lang="pt-BR" b="1" i="1" u="sng" dirty="0" smtClean="0"/>
              <a:t>deve</a:t>
            </a:r>
            <a:r>
              <a:rPr lang="pt-BR" dirty="0" smtClean="0"/>
              <a:t> responder</a:t>
            </a:r>
            <a:r>
              <a:rPr lang="en-US" dirty="0" smtClean="0"/>
              <a:t>?</a:t>
            </a:r>
          </a:p>
          <a:p>
            <a:pPr algn="ctr">
              <a:buNone/>
            </a:pPr>
            <a:endParaRPr lang="en-US" b="1" dirty="0" smtClean="0"/>
          </a:p>
          <a:p>
            <a:pPr algn="ctr">
              <a:buNone/>
            </a:pPr>
            <a:r>
              <a:rPr lang="en-US" b="1" dirty="0" err="1" smtClean="0"/>
              <a:t>Quem</a:t>
            </a:r>
            <a:r>
              <a:rPr lang="en-US" b="1" dirty="0" smtClean="0"/>
              <a:t> </a:t>
            </a:r>
            <a:r>
              <a:rPr lang="en-US" b="1" dirty="0" err="1" smtClean="0"/>
              <a:t>est</a:t>
            </a:r>
            <a:r>
              <a:rPr lang="pt-BR" b="1" dirty="0" smtClean="0"/>
              <a:t>á</a:t>
            </a:r>
            <a:r>
              <a:rPr lang="en-US" b="1" dirty="0" smtClean="0"/>
              <a:t> de </a:t>
            </a:r>
            <a:r>
              <a:rPr lang="en-US" b="1" dirty="0" err="1" smtClean="0"/>
              <a:t>cabe</a:t>
            </a:r>
            <a:r>
              <a:rPr lang="pt-BR" b="1" dirty="0" err="1" smtClean="0"/>
              <a:t>ça</a:t>
            </a:r>
            <a:r>
              <a:rPr lang="pt-BR" b="1" dirty="0" smtClean="0"/>
              <a:t> para baixo</a:t>
            </a:r>
            <a:r>
              <a:rPr lang="en-US" b="1" dirty="0" smtClean="0"/>
              <a:t>?</a:t>
            </a:r>
          </a:p>
          <a:p>
            <a:pPr algn="ctr">
              <a:buNone/>
            </a:pPr>
            <a:endParaRPr lang="en-US" b="1" dirty="0" smtClean="0"/>
          </a:p>
          <a:p>
            <a:pPr algn="ctr">
              <a:buNone/>
            </a:pPr>
            <a:endParaRPr lang="en-US" dirty="0" smtClean="0"/>
          </a:p>
          <a:p>
            <a:pPr algn="ctr">
              <a:buNone/>
            </a:pPr>
            <a:r>
              <a:rPr lang="en-US" dirty="0" err="1" smtClean="0"/>
              <a:t>Prevenção</a:t>
            </a:r>
            <a:r>
              <a:rPr lang="en-US" dirty="0" smtClean="0"/>
              <a:t> X </a:t>
            </a:r>
            <a:r>
              <a:rPr lang="en-US" dirty="0" err="1" smtClean="0"/>
              <a:t>Repressão</a:t>
            </a:r>
            <a:endParaRPr lang="pt-BR"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l"/>
            <a:r>
              <a:rPr lang="pt-BR" sz="1800" dirty="0" smtClean="0"/>
              <a:t>Fonte: propaganda comercial Skol (2014)</a:t>
            </a:r>
            <a:endParaRPr lang="pt-BR" sz="1800" dirty="0"/>
          </a:p>
        </p:txBody>
      </p:sp>
      <p:sp>
        <p:nvSpPr>
          <p:cNvPr id="4" name="Espaço Reservado para Conteúdo 3"/>
          <p:cNvSpPr>
            <a:spLocks noGrp="1"/>
          </p:cNvSpPr>
          <p:nvPr>
            <p:ph idx="1"/>
          </p:nvPr>
        </p:nvSpPr>
        <p:spPr/>
        <p:txBody>
          <a:bodyPr/>
          <a:lstStyle/>
          <a:p>
            <a:endParaRPr lang="pt-BR"/>
          </a:p>
        </p:txBody>
      </p:sp>
      <p:pic>
        <p:nvPicPr>
          <p:cNvPr id="3" name="Picture 2"/>
          <p:cNvPicPr>
            <a:picLocks noChangeAspect="1" noChangeArrowheads="1"/>
          </p:cNvPicPr>
          <p:nvPr/>
        </p:nvPicPr>
        <p:blipFill>
          <a:blip r:embed="rId2" cstate="print"/>
          <a:srcRect/>
          <a:stretch>
            <a:fillRect/>
          </a:stretch>
        </p:blipFill>
        <p:spPr bwMode="auto">
          <a:xfrm>
            <a:off x="1" y="1268760"/>
            <a:ext cx="9144000" cy="48044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l"/>
            <a:r>
              <a:rPr lang="pt-BR" sz="3600" dirty="0" smtClean="0"/>
              <a:t>Medidas posteriores</a:t>
            </a:r>
            <a:r>
              <a:rPr lang="pt-BR" dirty="0" smtClean="0"/>
              <a:t/>
            </a:r>
            <a:br>
              <a:rPr lang="pt-BR" dirty="0" smtClean="0"/>
            </a:br>
            <a:endParaRPr lang="pt-BR" dirty="0"/>
          </a:p>
        </p:txBody>
      </p:sp>
      <p:sp>
        <p:nvSpPr>
          <p:cNvPr id="3" name="Espaço Reservado para Conteúdo 2"/>
          <p:cNvSpPr>
            <a:spLocks noGrp="1"/>
          </p:cNvSpPr>
          <p:nvPr>
            <p:ph idx="1"/>
          </p:nvPr>
        </p:nvSpPr>
        <p:spPr/>
        <p:txBody>
          <a:bodyPr/>
          <a:lstStyle/>
          <a:p>
            <a:r>
              <a:rPr lang="pt-BR" dirty="0" smtClean="0"/>
              <a:t>No caso de identificação (indício ou prova substancial) de crime de corrupção:</a:t>
            </a:r>
          </a:p>
          <a:p>
            <a:pPr lvl="1"/>
            <a:r>
              <a:rPr lang="pt-BR" dirty="0" smtClean="0"/>
              <a:t>Processo Administrativo de Apuração*******</a:t>
            </a:r>
          </a:p>
          <a:p>
            <a:pPr lvl="1"/>
            <a:r>
              <a:rPr lang="pt-BR" dirty="0" smtClean="0"/>
              <a:t>Representar aos </a:t>
            </a:r>
            <a:r>
              <a:rPr lang="pt-BR" dirty="0" err="1" smtClean="0"/>
              <a:t>TC’s</a:t>
            </a:r>
            <a:endParaRPr lang="pt-BR" dirty="0" smtClean="0"/>
          </a:p>
          <a:p>
            <a:pPr lvl="1"/>
            <a:r>
              <a:rPr lang="pt-BR" dirty="0" smtClean="0"/>
              <a:t>Representar ao MP</a:t>
            </a:r>
          </a:p>
          <a:p>
            <a:pPr lvl="1"/>
            <a:r>
              <a:rPr lang="pt-BR" dirty="0" smtClean="0"/>
              <a:t>No caso de prejuízo ao erário, lavrar </a:t>
            </a:r>
            <a:r>
              <a:rPr lang="pt-BR" dirty="0" err="1" smtClean="0"/>
              <a:t>B.O.</a:t>
            </a:r>
            <a:endParaRPr lang="pt-BR" dirty="0" smtClean="0"/>
          </a:p>
          <a:p>
            <a:pPr lvl="1"/>
            <a:r>
              <a:rPr lang="pt-BR" dirty="0" smtClean="0"/>
              <a:t>Medidas correcionais e administrativas</a:t>
            </a:r>
          </a:p>
          <a:p>
            <a:pPr lvl="1"/>
            <a:endParaRPr lang="pt-BR"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l"/>
            <a:r>
              <a:rPr lang="pt-BR" sz="3600" dirty="0" smtClean="0"/>
              <a:t>Limitações das competências </a:t>
            </a:r>
            <a:endParaRPr lang="pt-BR" sz="3600" dirty="0"/>
          </a:p>
        </p:txBody>
      </p:sp>
      <p:sp>
        <p:nvSpPr>
          <p:cNvPr id="3" name="Espaço Reservado para Conteúdo 2"/>
          <p:cNvSpPr>
            <a:spLocks noGrp="1"/>
          </p:cNvSpPr>
          <p:nvPr>
            <p:ph idx="1"/>
          </p:nvPr>
        </p:nvSpPr>
        <p:spPr/>
        <p:txBody>
          <a:bodyPr/>
          <a:lstStyle/>
          <a:p>
            <a:r>
              <a:rPr lang="pt-BR" sz="2800" dirty="0" smtClean="0"/>
              <a:t>Se de um lado há limites à competência da administração pública de investigar e punir o crime de corrupção, a CF e as lei já referidas lhe imprimem o dever de aparelhar mecanismos efetivos de controle para diagnosticá-la e julgá-las administrativamente.</a:t>
            </a:r>
          </a:p>
          <a:p>
            <a:r>
              <a:rPr lang="pt-BR" sz="2800" dirty="0" smtClean="0"/>
              <a:t>As 4 macrofunções das controladorias, devidamente aparelhadas com produção de informação confiável, efetivo setor de inteligência, com instrumentos de TI adequados, podem cumprir este dever legal</a:t>
            </a:r>
            <a:endParaRPr lang="pt-BR" sz="28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762000" y="549275"/>
            <a:ext cx="7543800" cy="5472113"/>
          </a:xfrm>
        </p:spPr>
        <p:txBody>
          <a:bodyPr rtlCol="0">
            <a:normAutofit/>
          </a:bodyPr>
          <a:lstStyle/>
          <a:p>
            <a:pPr marL="0" indent="0" eaLnBrk="1" fontAlgn="auto" hangingPunct="1">
              <a:lnSpc>
                <a:spcPct val="90000"/>
              </a:lnSpc>
              <a:spcBef>
                <a:spcPct val="50000"/>
              </a:spcBef>
              <a:spcAft>
                <a:spcPts val="0"/>
              </a:spcAft>
              <a:buFont typeface="Arial" pitchFamily="34" charset="0"/>
              <a:buNone/>
              <a:defRPr/>
            </a:pPr>
            <a:endParaRPr lang="pt-BR" sz="3200" i="1" dirty="0" smtClean="0">
              <a:solidFill>
                <a:schemeClr val="accent1">
                  <a:lumMod val="75000"/>
                </a:schemeClr>
              </a:solidFill>
              <a:cs typeface="Times New Roman" pitchFamily="18" charset="0"/>
            </a:endParaRPr>
          </a:p>
          <a:p>
            <a:pPr marL="0" indent="0" eaLnBrk="1" fontAlgn="auto" hangingPunct="1">
              <a:lnSpc>
                <a:spcPct val="90000"/>
              </a:lnSpc>
              <a:spcBef>
                <a:spcPct val="50000"/>
              </a:spcBef>
              <a:spcAft>
                <a:spcPts val="0"/>
              </a:spcAft>
              <a:buFont typeface="Arial" pitchFamily="34" charset="0"/>
              <a:buNone/>
              <a:defRPr/>
            </a:pPr>
            <a:endParaRPr lang="pt-BR" sz="3200" i="1" dirty="0">
              <a:solidFill>
                <a:schemeClr val="accent1">
                  <a:lumMod val="75000"/>
                </a:schemeClr>
              </a:solidFill>
              <a:cs typeface="Times New Roman" pitchFamily="18" charset="0"/>
            </a:endParaRPr>
          </a:p>
          <a:p>
            <a:pPr marL="0" indent="0" eaLnBrk="1" fontAlgn="auto" hangingPunct="1">
              <a:lnSpc>
                <a:spcPct val="90000"/>
              </a:lnSpc>
              <a:spcBef>
                <a:spcPct val="50000"/>
              </a:spcBef>
              <a:spcAft>
                <a:spcPts val="0"/>
              </a:spcAft>
              <a:buFont typeface="Arial" pitchFamily="34" charset="0"/>
              <a:buNone/>
              <a:defRPr/>
            </a:pPr>
            <a:endParaRPr lang="pt-BR" sz="3200" i="1" dirty="0" smtClean="0">
              <a:solidFill>
                <a:srgbClr val="002060"/>
              </a:solidFill>
              <a:cs typeface="Times New Roman" pitchFamily="18" charset="0"/>
            </a:endParaRPr>
          </a:p>
          <a:p>
            <a:pPr marL="0" indent="0" algn="just" eaLnBrk="1" fontAlgn="auto" hangingPunct="1">
              <a:lnSpc>
                <a:spcPct val="90000"/>
              </a:lnSpc>
              <a:spcBef>
                <a:spcPct val="50000"/>
              </a:spcBef>
              <a:spcAft>
                <a:spcPts val="0"/>
              </a:spcAft>
              <a:buFont typeface="Arial" pitchFamily="34" charset="0"/>
              <a:buNone/>
              <a:defRPr/>
            </a:pPr>
            <a:endParaRPr lang="pt-BR" sz="3200" i="1" dirty="0" smtClean="0">
              <a:solidFill>
                <a:srgbClr val="002060"/>
              </a:solidFill>
              <a:cs typeface="Times New Roman" pitchFamily="18" charset="0"/>
            </a:endParaRPr>
          </a:p>
          <a:p>
            <a:pPr marL="274320" indent="-274320" eaLnBrk="1" fontAlgn="auto" hangingPunct="1">
              <a:lnSpc>
                <a:spcPct val="90000"/>
              </a:lnSpc>
              <a:spcBef>
                <a:spcPct val="50000"/>
              </a:spcBef>
              <a:spcAft>
                <a:spcPts val="0"/>
              </a:spcAft>
              <a:buFont typeface="Wingdings" pitchFamily="2" charset="2"/>
              <a:buNone/>
              <a:defRPr/>
            </a:pPr>
            <a:endParaRPr lang="pt-BR" sz="3600" i="1" dirty="0" smtClean="0">
              <a:solidFill>
                <a:schemeClr val="accent1"/>
              </a:solidFill>
              <a:cs typeface="Times New Roman" pitchFamily="18" charset="0"/>
            </a:endParaRPr>
          </a:p>
        </p:txBody>
      </p:sp>
      <p:pic>
        <p:nvPicPr>
          <p:cNvPr id="19458" name="Picture 2" descr="C:\Users\Ana Carla\AppData\Local\Microsoft\Windows\Temporary Internet Files\Content.IE5\X184XJYH\charge acb.jpg"/>
          <p:cNvPicPr>
            <a:picLocks noChangeAspect="1" noChangeArrowheads="1"/>
          </p:cNvPicPr>
          <p:nvPr/>
        </p:nvPicPr>
        <p:blipFill>
          <a:blip r:embed="rId2" cstate="print"/>
          <a:srcRect/>
          <a:stretch>
            <a:fillRect/>
          </a:stretch>
        </p:blipFill>
        <p:spPr bwMode="auto">
          <a:xfrm>
            <a:off x="684213" y="549275"/>
            <a:ext cx="4248150" cy="5472113"/>
          </a:xfrm>
          <a:prstGeom prst="rect">
            <a:avLst/>
          </a:prstGeom>
          <a:noFill/>
          <a:ln w="9525">
            <a:noFill/>
            <a:miter lim="800000"/>
            <a:headEnd/>
            <a:tailEnd/>
          </a:ln>
        </p:spPr>
      </p:pic>
      <p:sp>
        <p:nvSpPr>
          <p:cNvPr id="2" name="CaixaDeTexto 1"/>
          <p:cNvSpPr txBox="1">
            <a:spLocks noChangeArrowheads="1"/>
          </p:cNvSpPr>
          <p:nvPr/>
        </p:nvSpPr>
        <p:spPr bwMode="auto">
          <a:xfrm>
            <a:off x="5508104" y="1412776"/>
            <a:ext cx="2665413" cy="2369880"/>
          </a:xfrm>
          <a:prstGeom prst="rect">
            <a:avLst/>
          </a:prstGeom>
          <a:noFill/>
          <a:ln w="9525">
            <a:solidFill>
              <a:schemeClr val="bg1"/>
            </a:solidFill>
            <a:miter lim="800000"/>
            <a:headEnd/>
            <a:tailEnd/>
          </a:ln>
        </p:spPr>
        <p:txBody>
          <a:bodyPr wrap="square">
            <a:spAutoFit/>
          </a:bodyPr>
          <a:lstStyle/>
          <a:p>
            <a:pPr algn="ctr"/>
            <a:r>
              <a:rPr lang="pt-BR" sz="3200" dirty="0">
                <a:solidFill>
                  <a:srgbClr val="990000"/>
                </a:solidFill>
                <a:latin typeface="Times New Roman" pitchFamily="18" charset="0"/>
                <a:cs typeface="Times New Roman" pitchFamily="18" charset="0"/>
              </a:rPr>
              <a:t>OBRIGADA!</a:t>
            </a:r>
          </a:p>
          <a:p>
            <a:endParaRPr lang="pt-BR" sz="3200" dirty="0">
              <a:solidFill>
                <a:srgbClr val="990000"/>
              </a:solidFill>
              <a:latin typeface="Times New Roman" pitchFamily="18" charset="0"/>
              <a:cs typeface="Times New Roman" pitchFamily="18" charset="0"/>
            </a:endParaRPr>
          </a:p>
          <a:p>
            <a:endParaRPr lang="pt-BR" sz="3200" dirty="0">
              <a:solidFill>
                <a:srgbClr val="990000"/>
              </a:solidFill>
              <a:latin typeface="Times New Roman" pitchFamily="18" charset="0"/>
              <a:cs typeface="Times New Roman" pitchFamily="18" charset="0"/>
            </a:endParaRPr>
          </a:p>
          <a:p>
            <a:pPr algn="r"/>
            <a:r>
              <a:rPr lang="pt-BR" sz="3200" dirty="0" smtClean="0">
                <a:latin typeface="Times New Roman" pitchFamily="18" charset="0"/>
                <a:cs typeface="Times New Roman" pitchFamily="18" charset="0"/>
              </a:rPr>
              <a:t>acb@usp.br</a:t>
            </a:r>
          </a:p>
          <a:p>
            <a:pPr algn="r"/>
            <a:endParaRPr lang="pt-BR" sz="2000" b="1" dirty="0" smtClean="0"/>
          </a:p>
        </p:txBody>
      </p:sp>
      <p:pic>
        <p:nvPicPr>
          <p:cNvPr id="6" name="Imagem 5" descr="logo-usp-80anos_Azul_2"/>
          <p:cNvPicPr/>
          <p:nvPr/>
        </p:nvPicPr>
        <p:blipFill>
          <a:blip r:embed="rId3" cstate="print"/>
          <a:srcRect/>
          <a:stretch>
            <a:fillRect/>
          </a:stretch>
        </p:blipFill>
        <p:spPr bwMode="auto">
          <a:xfrm>
            <a:off x="5940152" y="4437112"/>
            <a:ext cx="1800200" cy="936104"/>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5" presetClass="entr" presetSubtype="0" fill="hold" nodeType="afterEffect">
                                  <p:stCondLst>
                                    <p:cond delay="0"/>
                                  </p:stCondLst>
                                  <p:childTnLst>
                                    <p:set>
                                      <p:cBhvr>
                                        <p:cTn id="6" dur="1" fill="hold">
                                          <p:stCondLst>
                                            <p:cond delay="0"/>
                                          </p:stCondLst>
                                        </p:cTn>
                                        <p:tgtEl>
                                          <p:spTgt spid="19458"/>
                                        </p:tgtEl>
                                        <p:attrNameLst>
                                          <p:attrName>style.visibility</p:attrName>
                                        </p:attrNameLst>
                                      </p:cBhvr>
                                      <p:to>
                                        <p:strVal val="visible"/>
                                      </p:to>
                                    </p:set>
                                    <p:animEffect transition="in" filter="fade">
                                      <p:cBhvr>
                                        <p:cTn id="7" dur="2000"/>
                                        <p:tgtEl>
                                          <p:spTgt spid="19458"/>
                                        </p:tgtEl>
                                      </p:cBhvr>
                                    </p:animEffect>
                                    <p:anim calcmode="lin" valueType="num">
                                      <p:cBhvr>
                                        <p:cTn id="8" dur="2000" fill="hold"/>
                                        <p:tgtEl>
                                          <p:spTgt spid="19458"/>
                                        </p:tgtEl>
                                        <p:attrNameLst>
                                          <p:attrName>ppt_w</p:attrName>
                                        </p:attrNameLst>
                                      </p:cBhvr>
                                      <p:tavLst>
                                        <p:tav tm="0" fmla="#ppt_w*sin(2.5*pi*$)">
                                          <p:val>
                                            <p:fltVal val="0"/>
                                          </p:val>
                                        </p:tav>
                                        <p:tav tm="100000">
                                          <p:val>
                                            <p:fltVal val="1"/>
                                          </p:val>
                                        </p:tav>
                                      </p:tavLst>
                                    </p:anim>
                                    <p:anim calcmode="lin" valueType="num">
                                      <p:cBhvr>
                                        <p:cTn id="9" dur="2000" fill="hold"/>
                                        <p:tgtEl>
                                          <p:spTgt spid="19458"/>
                                        </p:tgtEl>
                                        <p:attrNameLst>
                                          <p:attrName>ppt_h</p:attrName>
                                        </p:attrNameLst>
                                      </p:cBhvr>
                                      <p:tavLst>
                                        <p:tav tm="0">
                                          <p:val>
                                            <p:strVal val="#ppt_h"/>
                                          </p:val>
                                        </p:tav>
                                        <p:tav tm="100000">
                                          <p:val>
                                            <p:strVal val="#ppt_h"/>
                                          </p:val>
                                        </p:tav>
                                      </p:tavLst>
                                    </p:anim>
                                  </p:childTnLst>
                                </p:cTn>
                              </p:par>
                              <p:par>
                                <p:cTn id="10" presetID="26" presetClass="entr" presetSubtype="0" fill="hold" grpId="0" nodeType="with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down)">
                                      <p:cBhvr>
                                        <p:cTn id="12" dur="580">
                                          <p:stCondLst>
                                            <p:cond delay="0"/>
                                          </p:stCondLst>
                                        </p:cTn>
                                        <p:tgtEl>
                                          <p:spTgt spid="2"/>
                                        </p:tgtEl>
                                      </p:cBhvr>
                                    </p:animEffect>
                                    <p:anim calcmode="lin" valueType="num">
                                      <p:cBhvr>
                                        <p:cTn id="13"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8" dur="26">
                                          <p:stCondLst>
                                            <p:cond delay="650"/>
                                          </p:stCondLst>
                                        </p:cTn>
                                        <p:tgtEl>
                                          <p:spTgt spid="2"/>
                                        </p:tgtEl>
                                      </p:cBhvr>
                                      <p:to x="100000" y="60000"/>
                                    </p:animScale>
                                    <p:animScale>
                                      <p:cBhvr>
                                        <p:cTn id="19" dur="166" decel="50000">
                                          <p:stCondLst>
                                            <p:cond delay="676"/>
                                          </p:stCondLst>
                                        </p:cTn>
                                        <p:tgtEl>
                                          <p:spTgt spid="2"/>
                                        </p:tgtEl>
                                      </p:cBhvr>
                                      <p:to x="100000" y="100000"/>
                                    </p:animScale>
                                    <p:animScale>
                                      <p:cBhvr>
                                        <p:cTn id="20" dur="26">
                                          <p:stCondLst>
                                            <p:cond delay="1312"/>
                                          </p:stCondLst>
                                        </p:cTn>
                                        <p:tgtEl>
                                          <p:spTgt spid="2"/>
                                        </p:tgtEl>
                                      </p:cBhvr>
                                      <p:to x="100000" y="80000"/>
                                    </p:animScale>
                                    <p:animScale>
                                      <p:cBhvr>
                                        <p:cTn id="21" dur="166" decel="50000">
                                          <p:stCondLst>
                                            <p:cond delay="1338"/>
                                          </p:stCondLst>
                                        </p:cTn>
                                        <p:tgtEl>
                                          <p:spTgt spid="2"/>
                                        </p:tgtEl>
                                      </p:cBhvr>
                                      <p:to x="100000" y="100000"/>
                                    </p:animScale>
                                    <p:animScale>
                                      <p:cBhvr>
                                        <p:cTn id="22" dur="26">
                                          <p:stCondLst>
                                            <p:cond delay="1642"/>
                                          </p:stCondLst>
                                        </p:cTn>
                                        <p:tgtEl>
                                          <p:spTgt spid="2"/>
                                        </p:tgtEl>
                                      </p:cBhvr>
                                      <p:to x="100000" y="90000"/>
                                    </p:animScale>
                                    <p:animScale>
                                      <p:cBhvr>
                                        <p:cTn id="23" dur="166" decel="50000">
                                          <p:stCondLst>
                                            <p:cond delay="1668"/>
                                          </p:stCondLst>
                                        </p:cTn>
                                        <p:tgtEl>
                                          <p:spTgt spid="2"/>
                                        </p:tgtEl>
                                      </p:cBhvr>
                                      <p:to x="100000" y="100000"/>
                                    </p:animScale>
                                    <p:animScale>
                                      <p:cBhvr>
                                        <p:cTn id="24" dur="26">
                                          <p:stCondLst>
                                            <p:cond delay="1808"/>
                                          </p:stCondLst>
                                        </p:cTn>
                                        <p:tgtEl>
                                          <p:spTgt spid="2"/>
                                        </p:tgtEl>
                                      </p:cBhvr>
                                      <p:to x="100000" y="95000"/>
                                    </p:animScale>
                                    <p:animScale>
                                      <p:cBhvr>
                                        <p:cTn id="25"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marL="365760" indent="-256032" algn="l" fontAlgn="auto">
              <a:lnSpc>
                <a:spcPct val="150000"/>
              </a:lnSpc>
              <a:spcAft>
                <a:spcPts val="0"/>
              </a:spcAft>
              <a:defRPr/>
            </a:pPr>
            <a:r>
              <a:rPr lang="pt-BR" sz="3600" dirty="0" smtClean="0">
                <a:latin typeface="Calibri" pitchFamily="34" charset="0"/>
              </a:rPr>
              <a:t>Fundamento Constitucional</a:t>
            </a:r>
          </a:p>
        </p:txBody>
      </p:sp>
      <p:sp>
        <p:nvSpPr>
          <p:cNvPr id="3" name="Espaço Reservado para Conteúdo 2"/>
          <p:cNvSpPr>
            <a:spLocks noGrp="1"/>
          </p:cNvSpPr>
          <p:nvPr>
            <p:ph idx="1"/>
          </p:nvPr>
        </p:nvSpPr>
        <p:spPr/>
        <p:txBody>
          <a:bodyPr/>
          <a:lstStyle/>
          <a:p>
            <a:pPr marL="621792" lvl="1" fontAlgn="auto">
              <a:lnSpc>
                <a:spcPct val="150000"/>
              </a:lnSpc>
              <a:spcBef>
                <a:spcPts val="324"/>
              </a:spcBef>
              <a:spcAft>
                <a:spcPts val="0"/>
              </a:spcAft>
              <a:buNone/>
              <a:defRPr/>
            </a:pPr>
            <a:r>
              <a:rPr lang="pt-BR" sz="1600" b="1" dirty="0" smtClean="0">
                <a:latin typeface="Times New Roman" pitchFamily="18" charset="0"/>
                <a:cs typeface="Times New Roman" pitchFamily="18" charset="0"/>
              </a:rPr>
              <a:t>CONSTITUIÇÃO FEDERAL</a:t>
            </a:r>
            <a:endParaRPr lang="pt-BR" sz="1600" dirty="0" smtClean="0">
              <a:solidFill>
                <a:srgbClr val="FF0000"/>
              </a:solidFill>
              <a:latin typeface="Times New Roman" pitchFamily="18" charset="0"/>
              <a:cs typeface="Times New Roman" pitchFamily="18" charset="0"/>
            </a:endParaRPr>
          </a:p>
          <a:p>
            <a:pPr marL="621792" lvl="1" fontAlgn="auto">
              <a:lnSpc>
                <a:spcPct val="150000"/>
              </a:lnSpc>
              <a:spcBef>
                <a:spcPts val="324"/>
              </a:spcBef>
              <a:spcAft>
                <a:spcPts val="0"/>
              </a:spcAft>
              <a:buNone/>
              <a:defRPr/>
            </a:pPr>
            <a:endParaRPr lang="pt-BR" sz="1600" b="1" cap="all" dirty="0" smtClean="0">
              <a:latin typeface="Times New Roman" pitchFamily="18" charset="0"/>
              <a:cs typeface="Times New Roman" pitchFamily="18" charset="0"/>
            </a:endParaRPr>
          </a:p>
          <a:p>
            <a:r>
              <a:rPr lang="pt-BR" sz="1600" b="1" dirty="0" smtClean="0">
                <a:latin typeface="Times New Roman" pitchFamily="18" charset="0"/>
                <a:cs typeface="Times New Roman" pitchFamily="18" charset="0"/>
              </a:rPr>
              <a:t>Art. 70.</a:t>
            </a:r>
            <a:r>
              <a:rPr lang="pt-BR" sz="1600" dirty="0" smtClean="0">
                <a:latin typeface="Times New Roman" pitchFamily="18" charset="0"/>
                <a:cs typeface="Times New Roman" pitchFamily="18" charset="0"/>
              </a:rPr>
              <a:t> </a:t>
            </a:r>
            <a:r>
              <a:rPr lang="pt-BR" sz="1600" u="sng" dirty="0" smtClean="0">
                <a:latin typeface="Times New Roman" pitchFamily="18" charset="0"/>
                <a:cs typeface="Times New Roman" pitchFamily="18" charset="0"/>
              </a:rPr>
              <a:t>A </a:t>
            </a:r>
            <a:r>
              <a:rPr lang="pt-BR" sz="1600" b="1" u="sng" dirty="0" smtClean="0">
                <a:latin typeface="Times New Roman" pitchFamily="18" charset="0"/>
                <a:cs typeface="Times New Roman" pitchFamily="18" charset="0"/>
              </a:rPr>
              <a:t>fiscalização contábil, financeira, orçamentária, operacional e patrimonial</a:t>
            </a:r>
            <a:r>
              <a:rPr lang="pt-BR" sz="1600" u="sng" dirty="0" smtClean="0">
                <a:latin typeface="Times New Roman" pitchFamily="18" charset="0"/>
                <a:cs typeface="Times New Roman" pitchFamily="18" charset="0"/>
              </a:rPr>
              <a:t> </a:t>
            </a:r>
            <a:r>
              <a:rPr lang="pt-BR" sz="1600" dirty="0" smtClean="0">
                <a:latin typeface="Times New Roman" pitchFamily="18" charset="0"/>
                <a:cs typeface="Times New Roman" pitchFamily="18" charset="0"/>
              </a:rPr>
              <a:t> (...) da administração direta e indireta</a:t>
            </a:r>
            <a:r>
              <a:rPr lang="pt-BR" sz="1600" b="1" u="sng" dirty="0" smtClean="0">
                <a:latin typeface="Times New Roman" pitchFamily="18" charset="0"/>
                <a:cs typeface="Times New Roman" pitchFamily="18" charset="0"/>
              </a:rPr>
              <a:t>, quanto à legalidade, legitimidade, economicidade, aplicação das subvenções e renúncia de receitas</a:t>
            </a:r>
            <a:r>
              <a:rPr lang="pt-BR" sz="1600" dirty="0" smtClean="0">
                <a:latin typeface="Times New Roman" pitchFamily="18" charset="0"/>
                <a:cs typeface="Times New Roman" pitchFamily="18" charset="0"/>
              </a:rPr>
              <a:t>, será exercida (...) mediante controle externo, e pelo </a:t>
            </a:r>
            <a:r>
              <a:rPr lang="pt-BR" sz="1600" b="1" u="sng" dirty="0" smtClean="0">
                <a:latin typeface="Times New Roman" pitchFamily="18" charset="0"/>
                <a:cs typeface="Times New Roman" pitchFamily="18" charset="0"/>
              </a:rPr>
              <a:t>sistema de controle interno de cada Poder</a:t>
            </a:r>
            <a:endParaRPr lang="pt-BR" sz="1600" dirty="0" smtClean="0">
              <a:latin typeface="Times New Roman" pitchFamily="18" charset="0"/>
              <a:cs typeface="Times New Roman" pitchFamily="18" charset="0"/>
            </a:endParaRPr>
          </a:p>
          <a:p>
            <a:endParaRPr lang="pt-BR" sz="1600" b="1" dirty="0" smtClean="0">
              <a:latin typeface="Times New Roman" pitchFamily="18" charset="0"/>
              <a:cs typeface="Times New Roman" pitchFamily="18" charset="0"/>
            </a:endParaRPr>
          </a:p>
          <a:p>
            <a:r>
              <a:rPr lang="pt-BR" sz="1600" b="1" dirty="0" smtClean="0">
                <a:latin typeface="Times New Roman" pitchFamily="18" charset="0"/>
                <a:cs typeface="Times New Roman" pitchFamily="18" charset="0"/>
              </a:rPr>
              <a:t>Art. 74. </a:t>
            </a:r>
            <a:r>
              <a:rPr lang="pt-BR" sz="1600" dirty="0" smtClean="0">
                <a:latin typeface="Times New Roman" pitchFamily="18" charset="0"/>
                <a:cs typeface="Times New Roman" pitchFamily="18" charset="0"/>
              </a:rPr>
              <a:t>Os Poderes (...) manterão, de forma integrada</a:t>
            </a:r>
            <a:r>
              <a:rPr lang="pt-BR" sz="1600" b="1" u="sng" dirty="0" smtClean="0">
                <a:latin typeface="Times New Roman" pitchFamily="18" charset="0"/>
                <a:cs typeface="Times New Roman" pitchFamily="18" charset="0"/>
              </a:rPr>
              <a:t>, sistema de controle interno com a finalidade de:</a:t>
            </a:r>
          </a:p>
          <a:p>
            <a:r>
              <a:rPr lang="pt-BR" sz="1600" dirty="0" smtClean="0">
                <a:latin typeface="Times New Roman" pitchFamily="18" charset="0"/>
                <a:cs typeface="Times New Roman" pitchFamily="18" charset="0"/>
              </a:rPr>
              <a:t>I </a:t>
            </a:r>
            <a:r>
              <a:rPr lang="pt-BR" sz="1600" b="1" u="sng" dirty="0" smtClean="0">
                <a:latin typeface="Times New Roman" pitchFamily="18" charset="0"/>
                <a:cs typeface="Times New Roman" pitchFamily="18" charset="0"/>
              </a:rPr>
              <a:t>- avaliar o cumprimento das metas previstas no plano plurianual, a execução dos programas de governo e dos orçamentos da União</a:t>
            </a:r>
            <a:r>
              <a:rPr lang="pt-BR" sz="1600" u="sng" dirty="0" smtClean="0">
                <a:latin typeface="Times New Roman" pitchFamily="18" charset="0"/>
                <a:cs typeface="Times New Roman" pitchFamily="18" charset="0"/>
              </a:rPr>
              <a:t>;</a:t>
            </a:r>
            <a:r>
              <a:rPr lang="pt-BR" sz="1600" dirty="0" smtClean="0">
                <a:solidFill>
                  <a:srgbClr val="FF0000"/>
                </a:solidFill>
                <a:latin typeface="Times New Roman" pitchFamily="18" charset="0"/>
                <a:cs typeface="Times New Roman" pitchFamily="18" charset="0"/>
              </a:rPr>
              <a:t> </a:t>
            </a:r>
          </a:p>
          <a:p>
            <a:endParaRPr lang="pt-BR" sz="1600" dirty="0" smtClean="0">
              <a:solidFill>
                <a:srgbClr val="FF0000"/>
              </a:solidFill>
              <a:latin typeface="Times New Roman" pitchFamily="18" charset="0"/>
              <a:cs typeface="Times New Roman" pitchFamily="18" charset="0"/>
            </a:endParaRPr>
          </a:p>
          <a:p>
            <a:r>
              <a:rPr lang="pt-BR" sz="1600" dirty="0" smtClean="0">
                <a:latin typeface="Times New Roman" pitchFamily="18" charset="0"/>
                <a:cs typeface="Times New Roman" pitchFamily="18" charset="0"/>
              </a:rPr>
              <a:t>II </a:t>
            </a:r>
            <a:r>
              <a:rPr lang="pt-BR" sz="1600" b="1" u="sng" dirty="0" smtClean="0">
                <a:latin typeface="Times New Roman" pitchFamily="18" charset="0"/>
                <a:cs typeface="Times New Roman" pitchFamily="18" charset="0"/>
              </a:rPr>
              <a:t>- comprovar a legalidade e avaliar os resultados, quanto à eficácia e eficiência, da gestão orçamentária, financeira e patrimonial</a:t>
            </a:r>
            <a:r>
              <a:rPr lang="pt-BR" sz="1600" u="sng" dirty="0" smtClean="0">
                <a:latin typeface="Times New Roman" pitchFamily="18" charset="0"/>
                <a:cs typeface="Times New Roman" pitchFamily="18" charset="0"/>
              </a:rPr>
              <a:t> (...) </a:t>
            </a:r>
            <a:r>
              <a:rPr lang="pt-BR" sz="1600" dirty="0" smtClean="0">
                <a:latin typeface="Times New Roman" pitchFamily="18" charset="0"/>
                <a:cs typeface="Times New Roman" pitchFamily="18" charset="0"/>
              </a:rPr>
              <a:t>; </a:t>
            </a:r>
          </a:p>
          <a:p>
            <a:pPr>
              <a:buNone/>
            </a:pPr>
            <a:endParaRPr lang="pt-B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l"/>
            <a:r>
              <a:rPr lang="pt-BR" sz="3600" dirty="0" smtClean="0">
                <a:latin typeface="Calibri" pitchFamily="34" charset="0"/>
              </a:rPr>
              <a:t>Fundamento Constitucional</a:t>
            </a:r>
            <a:endParaRPr lang="pt-BR" sz="3600" dirty="0"/>
          </a:p>
        </p:txBody>
      </p:sp>
      <p:sp>
        <p:nvSpPr>
          <p:cNvPr id="3" name="Espaço Reservado para Conteúdo 2"/>
          <p:cNvSpPr>
            <a:spLocks noGrp="1"/>
          </p:cNvSpPr>
          <p:nvPr>
            <p:ph idx="1"/>
          </p:nvPr>
        </p:nvSpPr>
        <p:spPr/>
        <p:txBody>
          <a:bodyPr/>
          <a:lstStyle/>
          <a:p>
            <a:r>
              <a:rPr lang="pt-BR" sz="2000" dirty="0" smtClean="0"/>
              <a:t>IV - apoiar o controle externo no exercício de sua missão institucional.</a:t>
            </a:r>
          </a:p>
          <a:p>
            <a:r>
              <a:rPr lang="pt-BR" sz="2000" dirty="0" smtClean="0"/>
              <a:t>§ 1º - Os responsáveis pelo controle interno, ao tomarem conhecimento de qualquer irregularidade ou ilegalidade, dela darão ciência ao Tribunal de Contas da União, sob pena de responsabilidade solidária.</a:t>
            </a:r>
          </a:p>
          <a:p>
            <a:endParaRPr lang="pt-B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l"/>
            <a:r>
              <a:rPr lang="en-US" sz="3600" dirty="0" err="1" smtClean="0"/>
              <a:t>Fundamento</a:t>
            </a:r>
            <a:r>
              <a:rPr lang="en-US" sz="3600" dirty="0" smtClean="0"/>
              <a:t> Legal</a:t>
            </a:r>
            <a:endParaRPr lang="pt-BR" sz="3600" dirty="0"/>
          </a:p>
        </p:txBody>
      </p:sp>
      <p:sp>
        <p:nvSpPr>
          <p:cNvPr id="3" name="Espaço Reservado para Conteúdo 2"/>
          <p:cNvSpPr>
            <a:spLocks noGrp="1"/>
          </p:cNvSpPr>
          <p:nvPr>
            <p:ph idx="1"/>
          </p:nvPr>
        </p:nvSpPr>
        <p:spPr/>
        <p:txBody>
          <a:bodyPr/>
          <a:lstStyle/>
          <a:p>
            <a:r>
              <a:rPr lang="pt-BR" dirty="0" smtClean="0"/>
              <a:t>Lei nº 12.527-2001 (Lei de Acesso à informação)</a:t>
            </a:r>
          </a:p>
          <a:p>
            <a:r>
              <a:rPr lang="pt-BR" dirty="0" smtClean="0"/>
              <a:t>Lei nº 12.741-2012 (Lei da Transparência Fiscal)</a:t>
            </a:r>
          </a:p>
          <a:p>
            <a:r>
              <a:rPr lang="pt-BR" dirty="0" smtClean="0"/>
              <a:t>Lei nº 12.846-2013 (Lei anticorrupção)</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67544" y="341784"/>
            <a:ext cx="8496944" cy="1143000"/>
          </a:xfrm>
        </p:spPr>
        <p:txBody>
          <a:bodyPr/>
          <a:lstStyle/>
          <a:p>
            <a:pPr algn="l"/>
            <a:r>
              <a:rPr lang="pt-BR" sz="3600" dirty="0" smtClean="0"/>
              <a:t>Lei nº 12.846-2013 (Lei Anticorrupção)</a:t>
            </a:r>
            <a:r>
              <a:rPr lang="pt-BR" dirty="0" smtClean="0"/>
              <a:t/>
            </a:r>
            <a:br>
              <a:rPr lang="pt-BR" dirty="0" smtClean="0"/>
            </a:br>
            <a:endParaRPr lang="pt-BR" dirty="0"/>
          </a:p>
        </p:txBody>
      </p:sp>
      <p:sp>
        <p:nvSpPr>
          <p:cNvPr id="3" name="Espaço Reservado para Conteúdo 2"/>
          <p:cNvSpPr>
            <a:spLocks noGrp="1"/>
          </p:cNvSpPr>
          <p:nvPr>
            <p:ph idx="1"/>
          </p:nvPr>
        </p:nvSpPr>
        <p:spPr/>
        <p:txBody>
          <a:bodyPr/>
          <a:lstStyle/>
          <a:p>
            <a:r>
              <a:rPr lang="pt-BR" sz="2000" dirty="0" smtClean="0"/>
              <a:t>Art. 5</a:t>
            </a:r>
            <a:r>
              <a:rPr lang="pt-BR" sz="2000" u="sng" baseline="30000" dirty="0" smtClean="0"/>
              <a:t>o</a:t>
            </a:r>
            <a:r>
              <a:rPr lang="pt-BR" sz="2000" dirty="0" smtClean="0"/>
              <a:t>  Constituem atos lesivos à administração pública, nacional ou estrangeira, para os fins desta Lei, todos aqueles praticados pelas pessoas jurídicas mencionadas no parágrafo único do art. 1</a:t>
            </a:r>
            <a:r>
              <a:rPr lang="pt-BR" sz="2000" u="sng" baseline="30000" dirty="0" smtClean="0"/>
              <a:t>o</a:t>
            </a:r>
            <a:r>
              <a:rPr lang="pt-BR" sz="2000" dirty="0" smtClean="0"/>
              <a:t>, que atentem contra o patrimônio público nacional ou estrangeiro, contra princípios da administração pública ou contra os compromissos internacionais assumidos pelo Brasil, assim definidos (...)</a:t>
            </a:r>
            <a:endParaRPr lang="pt-BR" sz="20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39552" y="260648"/>
            <a:ext cx="8229600" cy="1143000"/>
          </a:xfrm>
        </p:spPr>
        <p:txBody>
          <a:bodyPr/>
          <a:lstStyle/>
          <a:p>
            <a:pPr algn="l"/>
            <a:r>
              <a:rPr lang="pt-BR" sz="3600" dirty="0" smtClean="0"/>
              <a:t>Do Processo Administrativo de Responsabilização</a:t>
            </a:r>
            <a:r>
              <a:rPr lang="pt-BR" dirty="0" smtClean="0"/>
              <a:t/>
            </a:r>
            <a:br>
              <a:rPr lang="pt-BR" dirty="0" smtClean="0"/>
            </a:br>
            <a:endParaRPr lang="pt-BR" dirty="0"/>
          </a:p>
        </p:txBody>
      </p:sp>
      <p:sp>
        <p:nvSpPr>
          <p:cNvPr id="3" name="Espaço Reservado para Conteúdo 2"/>
          <p:cNvSpPr>
            <a:spLocks noGrp="1"/>
          </p:cNvSpPr>
          <p:nvPr>
            <p:ph idx="1"/>
          </p:nvPr>
        </p:nvSpPr>
        <p:spPr/>
        <p:txBody>
          <a:bodyPr/>
          <a:lstStyle/>
          <a:p>
            <a:r>
              <a:rPr lang="pt-BR" sz="2000" dirty="0" smtClean="0"/>
              <a:t>Art. 8</a:t>
            </a:r>
            <a:r>
              <a:rPr lang="pt-BR" sz="2000" u="sng" baseline="30000" dirty="0" smtClean="0"/>
              <a:t>o</a:t>
            </a:r>
            <a:r>
              <a:rPr lang="pt-BR" sz="2000" dirty="0" smtClean="0"/>
              <a:t>  A instauração e o julgamento de processo administrativo para apuração da responsabilidade de pessoa jurídica cabem à autoridade máxima de cada órgão ou entidade dos Poderes Executivo, Legislativo e Judiciário, que agirá de ofício ou mediante provocação, observados o contraditório e a ampla defesa.</a:t>
            </a:r>
          </a:p>
          <a:p>
            <a:r>
              <a:rPr lang="pt-BR" sz="2000" dirty="0" smtClean="0"/>
              <a:t>§ 1</a:t>
            </a:r>
            <a:r>
              <a:rPr lang="pt-BR" sz="2000" u="sng" baseline="30000" dirty="0" smtClean="0"/>
              <a:t>o</a:t>
            </a:r>
            <a:r>
              <a:rPr lang="pt-BR" sz="2000" dirty="0" smtClean="0"/>
              <a:t>  A competência para a instauração e o julgamento do processo administrativo de apuração de responsabilidade da pessoa jurídica poderá ser delegada, vedada a subdelegação.</a:t>
            </a:r>
          </a:p>
          <a:p>
            <a:r>
              <a:rPr lang="pt-BR" sz="2000" dirty="0" smtClean="0"/>
              <a:t>§ 2</a:t>
            </a:r>
            <a:r>
              <a:rPr lang="pt-BR" sz="2000" u="sng" baseline="30000" dirty="0" smtClean="0"/>
              <a:t>o</a:t>
            </a:r>
            <a:r>
              <a:rPr lang="pt-BR" sz="2000" dirty="0" smtClean="0"/>
              <a:t>  No âmbito do Poder Executivo federal, a </a:t>
            </a:r>
            <a:r>
              <a:rPr lang="pt-BR" sz="2000" dirty="0" err="1" smtClean="0"/>
              <a:t>Controladoria-Geral</a:t>
            </a:r>
            <a:r>
              <a:rPr lang="pt-BR" sz="2000" dirty="0" smtClean="0"/>
              <a:t> da União - CGU terá competência concorrente para instaurar processos administrativos de responsabilização de pessoas jurídicas ou para avocar os processos instaurados com fundamento nesta Lei, para exame de sua regularidade ou para corrigir-lhes o </a:t>
            </a:r>
            <a:r>
              <a:rPr lang="pt-BR" sz="2000" smtClean="0"/>
              <a:t>andamento.</a:t>
            </a:r>
            <a:endParaRPr lang="pt-BR" sz="2000"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l"/>
            <a:r>
              <a:rPr lang="pt-BR" sz="3600" dirty="0" smtClean="0"/>
              <a:t>Do Processo Administrativo de Responsabilização</a:t>
            </a:r>
            <a:endParaRPr lang="pt-BR" sz="3600" dirty="0"/>
          </a:p>
        </p:txBody>
      </p:sp>
      <p:sp>
        <p:nvSpPr>
          <p:cNvPr id="3" name="Espaço Reservado para Conteúdo 2"/>
          <p:cNvSpPr>
            <a:spLocks noGrp="1"/>
          </p:cNvSpPr>
          <p:nvPr>
            <p:ph idx="1"/>
          </p:nvPr>
        </p:nvSpPr>
        <p:spPr/>
        <p:txBody>
          <a:bodyPr/>
          <a:lstStyle/>
          <a:p>
            <a:r>
              <a:rPr lang="pt-BR" sz="2000" dirty="0" smtClean="0"/>
              <a:t>Art. 9</a:t>
            </a:r>
            <a:r>
              <a:rPr lang="pt-BR" sz="2000" u="sng" baseline="30000" dirty="0" smtClean="0"/>
              <a:t>o</a:t>
            </a:r>
            <a:r>
              <a:rPr lang="pt-BR" sz="2000" dirty="0" smtClean="0"/>
              <a:t>  Competem à </a:t>
            </a:r>
            <a:r>
              <a:rPr lang="pt-BR" sz="2000" dirty="0" err="1" smtClean="0"/>
              <a:t>Controladoria-Geral</a:t>
            </a:r>
            <a:r>
              <a:rPr lang="pt-BR" sz="2000" dirty="0" smtClean="0"/>
              <a:t> da União - CGU a apuração, o processo e o julgamento dos atos ilícitos previstos nesta Lei, praticados contra a administração pública estrangeira, observado o disposto no Artigo 4 da Convenção sobre o Combate da Corrupção de Funcionários Públicos Estrangeiros em Transações Comerciais Internacionais, promulgada pelo </a:t>
            </a:r>
            <a:r>
              <a:rPr lang="pt-BR" sz="2000" dirty="0" smtClean="0">
                <a:hlinkClick r:id="rId2"/>
              </a:rPr>
              <a:t>Decreto n</a:t>
            </a:r>
            <a:r>
              <a:rPr lang="pt-BR" sz="2000" u="sng" baseline="30000" dirty="0" smtClean="0">
                <a:hlinkClick r:id="rId2"/>
              </a:rPr>
              <a:t>o</a:t>
            </a:r>
            <a:r>
              <a:rPr lang="pt-BR" sz="2000" dirty="0" smtClean="0">
                <a:hlinkClick r:id="rId2"/>
              </a:rPr>
              <a:t> 3.678, de 30 de novembro de 2000</a:t>
            </a:r>
            <a:r>
              <a:rPr lang="pt-BR" sz="2000" dirty="0" smtClean="0"/>
              <a:t>.</a:t>
            </a:r>
          </a:p>
          <a:p>
            <a:r>
              <a:rPr lang="pt-BR" sz="2000" dirty="0" smtClean="0"/>
              <a:t>Art. 10.  O processo administrativo para apuração da responsabilidade de pessoa jurídica será conduzido por comissão designada pela autoridade instauradora e composta por 2 (dois) ou mais servidores estáveis.</a:t>
            </a:r>
          </a:p>
          <a:p>
            <a:r>
              <a:rPr lang="pt-BR" sz="2000" dirty="0" smtClean="0"/>
              <a:t>§ 1</a:t>
            </a:r>
            <a:r>
              <a:rPr lang="pt-BR" sz="2000" u="sng" baseline="30000" dirty="0" smtClean="0"/>
              <a:t>o</a:t>
            </a:r>
            <a:r>
              <a:rPr lang="pt-BR" sz="2000" dirty="0" smtClean="0"/>
              <a:t>  O ente público, por meio do seu órgão de representação judicial, ou equivalente, a pedido da comissão a que se refere o caput, poderá requerer as medidas judiciais necessárias para a investigação e o processamento das infrações, inclusive de busca e apreensão</a:t>
            </a:r>
          </a:p>
          <a:p>
            <a:endParaRPr lang="pt-B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l"/>
            <a:r>
              <a:rPr lang="pt-BR" sz="3600" dirty="0" smtClean="0"/>
              <a:t>Do Processo Administrativo de Responsabilização</a:t>
            </a:r>
            <a:endParaRPr lang="pt-BR" sz="3600" dirty="0"/>
          </a:p>
        </p:txBody>
      </p:sp>
      <p:sp>
        <p:nvSpPr>
          <p:cNvPr id="3" name="Espaço Reservado para Conteúdo 2"/>
          <p:cNvSpPr>
            <a:spLocks noGrp="1"/>
          </p:cNvSpPr>
          <p:nvPr>
            <p:ph idx="1"/>
          </p:nvPr>
        </p:nvSpPr>
        <p:spPr/>
        <p:txBody>
          <a:bodyPr/>
          <a:lstStyle/>
          <a:p>
            <a:r>
              <a:rPr lang="pt-BR" sz="2000" dirty="0" smtClean="0"/>
              <a:t>Art. 12.  O processo administrativo, com o relatório da comissão, será remetido à autoridade instauradora, na forma do art. 10, para julgamento.</a:t>
            </a:r>
          </a:p>
          <a:p>
            <a:r>
              <a:rPr lang="pt-BR" sz="2000" dirty="0" smtClean="0"/>
              <a:t>Art. 13.  A instauração de processo administrativo específico de reparação integral do dano não prejudica a aplicação imediata das sanções estabelecidas nesta Lei.</a:t>
            </a:r>
          </a:p>
          <a:p>
            <a:r>
              <a:rPr lang="pt-BR" sz="2000" dirty="0" smtClean="0"/>
              <a:t>Parágrafo único.  Concluído o processo e não havendo pagamento, o crédito apurado será inscrito em dívida ativa da fazenda pública.</a:t>
            </a:r>
          </a:p>
          <a:p>
            <a:r>
              <a:rPr lang="pt-BR" sz="2000" dirty="0" smtClean="0"/>
              <a:t>Art. 14.  A personalidade jurídica poderá ser desconsiderada sempre que utilizada com abuso do direito para facilitar, encobrir ou dissimular a prática dos atos ilícitos previstos nesta Lei ou para provocar confusão patrimonial (...) </a:t>
            </a:r>
          </a:p>
          <a:p>
            <a:r>
              <a:rPr lang="pt-BR" sz="2000" dirty="0" smtClean="0"/>
              <a:t>Art. 15.  A comissão designada para apuração da responsabilidade de pessoa jurídica, após a conclusão do procedimento administrativo, dará conhecimento ao Ministério Público de sua existência, para apuração de eventuais delitos.</a:t>
            </a:r>
          </a:p>
          <a:p>
            <a:endParaRPr lang="pt-BR"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130</TotalTime>
  <Words>959</Words>
  <Application>Microsoft Office PowerPoint</Application>
  <PresentationFormat>Apresentação na tela (4:3)</PresentationFormat>
  <Paragraphs>114</Paragraphs>
  <Slides>26</Slides>
  <Notes>0</Notes>
  <HiddenSlides>0</HiddenSlides>
  <MMClips>0</MMClips>
  <ScaleCrop>false</ScaleCrop>
  <HeadingPairs>
    <vt:vector size="4" baseType="variant">
      <vt:variant>
        <vt:lpstr>Tema</vt:lpstr>
      </vt:variant>
      <vt:variant>
        <vt:i4>1</vt:i4>
      </vt:variant>
      <vt:variant>
        <vt:lpstr>Títulos de slides</vt:lpstr>
      </vt:variant>
      <vt:variant>
        <vt:i4>26</vt:i4>
      </vt:variant>
    </vt:vector>
  </HeadingPairs>
  <TitlesOfParts>
    <vt:vector size="27" baseType="lpstr">
      <vt:lpstr>Tema do Office</vt:lpstr>
      <vt:lpstr>Controle Interno da Administração e Estratégias Anticorrupção</vt:lpstr>
      <vt:lpstr>Sumário </vt:lpstr>
      <vt:lpstr>Fundamento Constitucional</vt:lpstr>
      <vt:lpstr>Fundamento Constitucional</vt:lpstr>
      <vt:lpstr>Fundamento Legal</vt:lpstr>
      <vt:lpstr>Lei nº 12.846-2013 (Lei Anticorrupção) </vt:lpstr>
      <vt:lpstr>Do Processo Administrativo de Responsabilização </vt:lpstr>
      <vt:lpstr>Do Processo Administrativo de Responsabilização</vt:lpstr>
      <vt:lpstr>Do Processo Administrativo de Responsabilização</vt:lpstr>
      <vt:lpstr>O SCI como Auxiliar da Gestão</vt:lpstr>
      <vt:lpstr>SCI e COSO</vt:lpstr>
      <vt:lpstr>Legalidade ou efetividade? </vt:lpstr>
      <vt:lpstr>Que SCI desejamos?</vt:lpstr>
      <vt:lpstr>Que sistema encontramos?</vt:lpstr>
      <vt:lpstr>Controle Interno como Auxiliar da Gestão</vt:lpstr>
      <vt:lpstr>Controle Interno como Auxiliar da Gestão</vt:lpstr>
      <vt:lpstr>Controladoria e suas Macrofunções</vt:lpstr>
      <vt:lpstr>Interações das Quatro Funções Básicas da Controladoria do Setor Público: Ouvidoria, Auditoria, Correição e Prevenção (BRAGA, Marcos, 2014)</vt:lpstr>
      <vt:lpstr>A genética das quatro funções</vt:lpstr>
      <vt:lpstr>Apresentação do PowerPoint</vt:lpstr>
      <vt:lpstr>O dito popular:</vt:lpstr>
      <vt:lpstr>Apresentação do PowerPoint</vt:lpstr>
      <vt:lpstr>Fonte: propaganda comercial Skol (2014)</vt:lpstr>
      <vt:lpstr>Medidas posteriores </vt:lpstr>
      <vt:lpstr>Limitações das competências </vt:lpstr>
      <vt:lpstr>Apresentação do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Aline Lima</dc:creator>
  <cp:lastModifiedBy>1629VCR</cp:lastModifiedBy>
  <cp:revision>33</cp:revision>
  <dcterms:created xsi:type="dcterms:W3CDTF">2013-08-07T20:33:48Z</dcterms:created>
  <dcterms:modified xsi:type="dcterms:W3CDTF">2014-08-20T15:30:54Z</dcterms:modified>
</cp:coreProperties>
</file>