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1"/>
  </p:notesMasterIdLst>
  <p:handoutMasterIdLst>
    <p:handoutMasterId r:id="rId22"/>
  </p:handoutMasterIdLst>
  <p:sldIdLst>
    <p:sldId id="261" r:id="rId3"/>
    <p:sldId id="342" r:id="rId4"/>
    <p:sldId id="341" r:id="rId5"/>
    <p:sldId id="334" r:id="rId6"/>
    <p:sldId id="348" r:id="rId7"/>
    <p:sldId id="343" r:id="rId8"/>
    <p:sldId id="344" r:id="rId9"/>
    <p:sldId id="345" r:id="rId10"/>
    <p:sldId id="346" r:id="rId11"/>
    <p:sldId id="347" r:id="rId12"/>
    <p:sldId id="329" r:id="rId13"/>
    <p:sldId id="328" r:id="rId14"/>
    <p:sldId id="330" r:id="rId15"/>
    <p:sldId id="335" r:id="rId16"/>
    <p:sldId id="332" r:id="rId17"/>
    <p:sldId id="336" r:id="rId18"/>
    <p:sldId id="350" r:id="rId19"/>
    <p:sldId id="337" r:id="rId20"/>
  </p:sldIdLst>
  <p:sldSz cx="9144000" cy="6858000" type="screen4x3"/>
  <p:notesSz cx="68199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B9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Estilo Escuro 2 - Ênfase 5/Ênfas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Estilo Escuro 2 - Ênfase 3/Ênfas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Estilo Escuro 2 - Ênfase 1/Ênfas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Estilo E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Estilo Claro 2 - Ênfas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Estilo Médio 4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24" autoAdjust="0"/>
  </p:normalViewPr>
  <p:slideViewPr>
    <p:cSldViewPr snapToGrid="0" snapToObjects="1">
      <p:cViewPr>
        <p:scale>
          <a:sx n="80" d="100"/>
          <a:sy n="80" d="100"/>
        </p:scale>
        <p:origin x="-162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63032" y="0"/>
            <a:ext cx="2955290" cy="496570"/>
          </a:xfrm>
          <a:prstGeom prst="rect">
            <a:avLst/>
          </a:prstGeom>
        </p:spPr>
        <p:txBody>
          <a:bodyPr vert="horz" lIns="91440" tIns="45720" rIns="91440" bIns="45720" rtlCol="0"/>
          <a:lstStyle>
            <a:lvl1pPr algn="r">
              <a:defRPr sz="1200"/>
            </a:lvl1pPr>
          </a:lstStyle>
          <a:p>
            <a:fld id="{64976624-008E-46BA-B4A7-79D63C8F1772}" type="datetimeFigureOut">
              <a:rPr lang="pt-BR" smtClean="0"/>
              <a:t>16/03/2016</a:t>
            </a:fld>
            <a:endParaRPr lang="pt-BR"/>
          </a:p>
        </p:txBody>
      </p:sp>
      <p:sp>
        <p:nvSpPr>
          <p:cNvPr id="4" name="Espaço Reservado para Rodapé 3"/>
          <p:cNvSpPr>
            <a:spLocks noGrp="1"/>
          </p:cNvSpPr>
          <p:nvPr>
            <p:ph type="ftr" sz="quarter" idx="2"/>
          </p:nvPr>
        </p:nvSpPr>
        <p:spPr>
          <a:xfrm>
            <a:off x="0" y="9433106"/>
            <a:ext cx="2955290" cy="49657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63032" y="9433106"/>
            <a:ext cx="2955290" cy="496570"/>
          </a:xfrm>
          <a:prstGeom prst="rect">
            <a:avLst/>
          </a:prstGeom>
        </p:spPr>
        <p:txBody>
          <a:bodyPr vert="horz" lIns="91440" tIns="45720" rIns="91440" bIns="45720" rtlCol="0" anchor="b"/>
          <a:lstStyle>
            <a:lvl1pPr algn="r">
              <a:defRPr sz="1200"/>
            </a:lvl1pPr>
          </a:lstStyle>
          <a:p>
            <a:fld id="{9993378D-AE30-4132-832F-8DE8C2990471}" type="slidenum">
              <a:rPr lang="pt-BR" smtClean="0"/>
              <a:t>‹nº›</a:t>
            </a:fld>
            <a:endParaRPr lang="pt-BR"/>
          </a:p>
        </p:txBody>
      </p:sp>
    </p:spTree>
    <p:extLst>
      <p:ext uri="{BB962C8B-B14F-4D97-AF65-F5344CB8AC3E}">
        <p14:creationId xmlns:p14="http://schemas.microsoft.com/office/powerpoint/2010/main" val="1240648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39C49815-072E-3B42-B4DA-305F4AAE4CC7}" type="datetimeFigureOut">
              <a:rPr lang="en-US" smtClean="0"/>
              <a:t>3/16/2016</a:t>
            </a:fld>
            <a:endParaRPr lang="pt-BR"/>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6" name="Footer Placehold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F1CAA34B-CD24-1447-A266-E6D3E57DED07}" type="slidenum">
              <a:rPr lang="pt-BR" smtClean="0"/>
              <a:t>‹nº›</a:t>
            </a:fld>
            <a:endParaRPr lang="pt-BR"/>
          </a:p>
        </p:txBody>
      </p:sp>
    </p:spTree>
    <p:extLst>
      <p:ext uri="{BB962C8B-B14F-4D97-AF65-F5344CB8AC3E}">
        <p14:creationId xmlns:p14="http://schemas.microsoft.com/office/powerpoint/2010/main" val="32357503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4"/>
          <p:cNvSpPr txBox="1">
            <a:spLocks noGrp="1" noChangeArrowheads="1"/>
          </p:cNvSpPr>
          <p:nvPr/>
        </p:nvSpPr>
        <p:spPr bwMode="auto">
          <a:xfrm>
            <a:off x="3863975" y="1"/>
            <a:ext cx="294005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308" tIns="47430" rIns="92308" bIns="47430"/>
          <a:lstStyle>
            <a:lvl1pPr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cs typeface="ＭＳ Ｐゴシック" charset="0"/>
              </a:defRPr>
            </a:lvl1pPr>
            <a:lvl2pPr marL="742950" indent="-28575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2pPr>
            <a:lvl3pPr marL="11430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3pPr>
            <a:lvl4pPr marL="16002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4pPr>
            <a:lvl5pPr marL="20574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5pPr>
            <a:lvl6pPr marL="25146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6pPr>
            <a:lvl7pPr marL="29718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7pPr>
            <a:lvl8pPr marL="34290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8pPr>
            <a:lvl9pPr marL="38862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9pPr>
          </a:lstStyle>
          <a:p>
            <a:pPr algn="r" fontAlgn="base">
              <a:spcBef>
                <a:spcPct val="0"/>
              </a:spcBef>
              <a:spcAft>
                <a:spcPct val="0"/>
              </a:spcAft>
              <a:buClr>
                <a:srgbClr val="020000"/>
              </a:buClr>
              <a:buFont typeface="Times New Roman" charset="0"/>
              <a:buNone/>
            </a:pPr>
            <a:r>
              <a:rPr lang="en-GB" sz="1200">
                <a:solidFill>
                  <a:srgbClr val="000000"/>
                </a:solidFill>
                <a:latin typeface="Times New Roman" charset="0"/>
              </a:rPr>
              <a:t>07/05/09</a:t>
            </a:r>
          </a:p>
        </p:txBody>
      </p:sp>
      <p:sp>
        <p:nvSpPr>
          <p:cNvPr id="6147" name="Rectangle 18"/>
          <p:cNvSpPr txBox="1">
            <a:spLocks noGrp="1" noChangeArrowheads="1"/>
          </p:cNvSpPr>
          <p:nvPr/>
        </p:nvSpPr>
        <p:spPr bwMode="auto">
          <a:xfrm>
            <a:off x="3863975" y="9432926"/>
            <a:ext cx="294005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308" tIns="47430" rIns="92308" bIns="47430" anchor="b"/>
          <a:lstStyle>
            <a:lvl1pPr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cs typeface="ＭＳ Ｐゴシック" charset="0"/>
              </a:defRPr>
            </a:lvl1pPr>
            <a:lvl2pPr marL="742950" indent="-28575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2pPr>
            <a:lvl3pPr marL="11430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3pPr>
            <a:lvl4pPr marL="16002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4pPr>
            <a:lvl5pPr marL="20574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5pPr>
            <a:lvl6pPr marL="25146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6pPr>
            <a:lvl7pPr marL="29718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7pPr>
            <a:lvl8pPr marL="34290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8pPr>
            <a:lvl9pPr marL="38862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9pPr>
          </a:lstStyle>
          <a:p>
            <a:pPr algn="r" fontAlgn="base">
              <a:spcBef>
                <a:spcPct val="0"/>
              </a:spcBef>
              <a:spcAft>
                <a:spcPct val="0"/>
              </a:spcAft>
              <a:buClr>
                <a:srgbClr val="020000"/>
              </a:buClr>
              <a:buFont typeface="Times New Roman" charset="0"/>
              <a:buNone/>
            </a:pPr>
            <a:fld id="{7646001B-7646-4948-99B4-7A87C6338B3D}" type="slidenum">
              <a:rPr lang="en-GB" sz="1200">
                <a:solidFill>
                  <a:srgbClr val="000000"/>
                </a:solidFill>
                <a:latin typeface="Times New Roman" charset="0"/>
              </a:rPr>
              <a:pPr algn="r" fontAlgn="base">
                <a:spcBef>
                  <a:spcPct val="0"/>
                </a:spcBef>
                <a:spcAft>
                  <a:spcPct val="0"/>
                </a:spcAft>
                <a:buClr>
                  <a:srgbClr val="020000"/>
                </a:buClr>
                <a:buFont typeface="Times New Roman" charset="0"/>
                <a:buNone/>
              </a:pPr>
              <a:t>1</a:t>
            </a:fld>
            <a:endParaRPr lang="en-GB" sz="1200">
              <a:solidFill>
                <a:srgbClr val="000000"/>
              </a:solidFill>
              <a:latin typeface="Times New Roman" charset="0"/>
            </a:endParaRPr>
          </a:p>
        </p:txBody>
      </p:sp>
      <p:sp>
        <p:nvSpPr>
          <p:cNvPr id="6148" name="Text Box 1"/>
          <p:cNvSpPr txBox="1">
            <a:spLocks noChangeArrowheads="1"/>
          </p:cNvSpPr>
          <p:nvPr/>
        </p:nvSpPr>
        <p:spPr bwMode="auto">
          <a:xfrm>
            <a:off x="3863975" y="9432926"/>
            <a:ext cx="295433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308" tIns="47430" rIns="92308" bIns="47430" anchor="b"/>
          <a:lstStyle>
            <a:lvl1pPr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cs typeface="ＭＳ Ｐゴシック" charset="0"/>
              </a:defRPr>
            </a:lvl1pPr>
            <a:lvl2pPr marL="742950" indent="-28575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2pPr>
            <a:lvl3pPr marL="11430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3pPr>
            <a:lvl4pPr marL="16002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4pPr>
            <a:lvl5pPr marL="2057400" indent="-228600" defTabSz="512763">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5pPr>
            <a:lvl6pPr marL="25146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6pPr>
            <a:lvl7pPr marL="29718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7pPr>
            <a:lvl8pPr marL="34290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8pPr>
            <a:lvl9pPr marL="3886200" indent="-228600" defTabSz="512763" eaLnBrk="0" fontAlgn="base" hangingPunct="0">
              <a:spcBef>
                <a:spcPct val="0"/>
              </a:spcBef>
              <a:spcAft>
                <a:spcPct val="0"/>
              </a:spcAft>
              <a:tabLst>
                <a:tab pos="0" algn="l"/>
                <a:tab pos="511175" algn="l"/>
                <a:tab pos="1022350" algn="l"/>
                <a:tab pos="1535113" algn="l"/>
                <a:tab pos="2047875" algn="l"/>
                <a:tab pos="2560638" algn="l"/>
                <a:tab pos="3071813" algn="l"/>
                <a:tab pos="3584575" algn="l"/>
                <a:tab pos="4097338" algn="l"/>
                <a:tab pos="4610100" algn="l"/>
                <a:tab pos="5121275" algn="l"/>
                <a:tab pos="5634038" algn="l"/>
                <a:tab pos="6146800" algn="l"/>
                <a:tab pos="6659563" algn="l"/>
                <a:tab pos="7172325" algn="l"/>
                <a:tab pos="7683500" algn="l"/>
                <a:tab pos="8196263" algn="l"/>
                <a:tab pos="8709025" algn="l"/>
                <a:tab pos="9221788" algn="l"/>
                <a:tab pos="9732963" algn="l"/>
                <a:tab pos="10245725" algn="l"/>
              </a:tabLst>
              <a:defRPr>
                <a:solidFill>
                  <a:schemeClr val="tx1"/>
                </a:solidFill>
                <a:latin typeface="Arial" charset="0"/>
                <a:ea typeface="ＭＳ Ｐゴシック" charset="0"/>
              </a:defRPr>
            </a:lvl9pPr>
          </a:lstStyle>
          <a:p>
            <a:pPr algn="r" fontAlgn="base">
              <a:spcBef>
                <a:spcPct val="0"/>
              </a:spcBef>
              <a:spcAft>
                <a:spcPct val="0"/>
              </a:spcAft>
              <a:buClr>
                <a:srgbClr val="020000"/>
              </a:buClr>
              <a:buFont typeface="Times New Roman" charset="0"/>
              <a:buNone/>
            </a:pPr>
            <a:fld id="{99A51B30-5B8D-BC4C-9A09-F08A03B35087}" type="slidenum">
              <a:rPr lang="en-GB" sz="1200">
                <a:solidFill>
                  <a:srgbClr val="000000"/>
                </a:solidFill>
                <a:latin typeface="Times New Roman" charset="0"/>
              </a:rPr>
              <a:pPr algn="r" fontAlgn="base">
                <a:spcBef>
                  <a:spcPct val="0"/>
                </a:spcBef>
                <a:spcAft>
                  <a:spcPct val="0"/>
                </a:spcAft>
                <a:buClr>
                  <a:srgbClr val="020000"/>
                </a:buClr>
                <a:buFont typeface="Times New Roman" charset="0"/>
                <a:buNone/>
              </a:pPr>
              <a:t>1</a:t>
            </a:fld>
            <a:endParaRPr lang="en-GB" sz="1200">
              <a:solidFill>
                <a:srgbClr val="000000"/>
              </a:solidFill>
              <a:latin typeface="Times New Roman" charset="0"/>
            </a:endParaRPr>
          </a:p>
        </p:txBody>
      </p:sp>
      <p:sp>
        <p:nvSpPr>
          <p:cNvPr id="6149" name="Text Box 2"/>
          <p:cNvSpPr txBox="1">
            <a:spLocks noChangeArrowheads="1"/>
          </p:cNvSpPr>
          <p:nvPr/>
        </p:nvSpPr>
        <p:spPr bwMode="auto">
          <a:xfrm>
            <a:off x="2128838" y="744539"/>
            <a:ext cx="2571750" cy="3724275"/>
          </a:xfrm>
          <a:prstGeom prst="rect">
            <a:avLst/>
          </a:prstGeom>
          <a:solidFill>
            <a:srgbClr val="FFFFFF"/>
          </a:solidFill>
          <a:ln w="9360">
            <a:solidFill>
              <a:srgbClr val="000000"/>
            </a:solidFill>
            <a:miter lim="800000"/>
            <a:headEnd/>
            <a:tailEnd/>
          </a:ln>
        </p:spPr>
        <p:txBody>
          <a:bodyPr wrap="none" lIns="92671" tIns="46337" rIns="92671" bIns="46337" anchor="ctr"/>
          <a:lstStyle>
            <a:lvl1pPr defTabSz="512763">
              <a:defRPr>
                <a:solidFill>
                  <a:schemeClr val="tx1"/>
                </a:solidFill>
                <a:latin typeface="Arial" charset="0"/>
                <a:ea typeface="ＭＳ Ｐゴシック" charset="0"/>
                <a:cs typeface="ＭＳ Ｐゴシック" charset="0"/>
              </a:defRPr>
            </a:lvl1pPr>
            <a:lvl2pPr marL="742950" indent="-285750" defTabSz="512763">
              <a:defRPr>
                <a:solidFill>
                  <a:schemeClr val="tx1"/>
                </a:solidFill>
                <a:latin typeface="Arial" charset="0"/>
                <a:ea typeface="ＭＳ Ｐゴシック" charset="0"/>
              </a:defRPr>
            </a:lvl2pPr>
            <a:lvl3pPr marL="1143000" indent="-228600" defTabSz="512763">
              <a:defRPr>
                <a:solidFill>
                  <a:schemeClr val="tx1"/>
                </a:solidFill>
                <a:latin typeface="Arial" charset="0"/>
                <a:ea typeface="ＭＳ Ｐゴシック" charset="0"/>
              </a:defRPr>
            </a:lvl3pPr>
            <a:lvl4pPr marL="1600200" indent="-228600" defTabSz="512763">
              <a:defRPr>
                <a:solidFill>
                  <a:schemeClr val="tx1"/>
                </a:solidFill>
                <a:latin typeface="Arial" charset="0"/>
                <a:ea typeface="ＭＳ Ｐゴシック" charset="0"/>
              </a:defRPr>
            </a:lvl4pPr>
            <a:lvl5pPr marL="2057400" indent="-228600" defTabSz="512763">
              <a:defRPr>
                <a:solidFill>
                  <a:schemeClr val="tx1"/>
                </a:solidFill>
                <a:latin typeface="Arial" charset="0"/>
                <a:ea typeface="ＭＳ Ｐゴシック" charset="0"/>
              </a:defRPr>
            </a:lvl5pPr>
            <a:lvl6pPr marL="2514600" indent="-228600" defTabSz="512763" eaLnBrk="0" fontAlgn="base" hangingPunct="0">
              <a:spcBef>
                <a:spcPct val="0"/>
              </a:spcBef>
              <a:spcAft>
                <a:spcPct val="0"/>
              </a:spcAft>
              <a:defRPr>
                <a:solidFill>
                  <a:schemeClr val="tx1"/>
                </a:solidFill>
                <a:latin typeface="Arial" charset="0"/>
                <a:ea typeface="ＭＳ Ｐゴシック" charset="0"/>
              </a:defRPr>
            </a:lvl6pPr>
            <a:lvl7pPr marL="2971800" indent="-228600" defTabSz="512763" eaLnBrk="0" fontAlgn="base" hangingPunct="0">
              <a:spcBef>
                <a:spcPct val="0"/>
              </a:spcBef>
              <a:spcAft>
                <a:spcPct val="0"/>
              </a:spcAft>
              <a:defRPr>
                <a:solidFill>
                  <a:schemeClr val="tx1"/>
                </a:solidFill>
                <a:latin typeface="Arial" charset="0"/>
                <a:ea typeface="ＭＳ Ｐゴシック" charset="0"/>
              </a:defRPr>
            </a:lvl7pPr>
            <a:lvl8pPr marL="3429000" indent="-228600" defTabSz="512763" eaLnBrk="0" fontAlgn="base" hangingPunct="0">
              <a:spcBef>
                <a:spcPct val="0"/>
              </a:spcBef>
              <a:spcAft>
                <a:spcPct val="0"/>
              </a:spcAft>
              <a:defRPr>
                <a:solidFill>
                  <a:schemeClr val="tx1"/>
                </a:solidFill>
                <a:latin typeface="Arial" charset="0"/>
                <a:ea typeface="ＭＳ Ｐゴシック" charset="0"/>
              </a:defRPr>
            </a:lvl8pPr>
            <a:lvl9pPr marL="3886200" indent="-228600" defTabSz="512763" eaLnBrk="0" fontAlgn="base" hangingPunct="0">
              <a:spcBef>
                <a:spcPct val="0"/>
              </a:spcBef>
              <a:spcAft>
                <a:spcPct val="0"/>
              </a:spcAft>
              <a:defRPr>
                <a:solidFill>
                  <a:schemeClr val="tx1"/>
                </a:solidFill>
                <a:latin typeface="Arial" charset="0"/>
                <a:ea typeface="ＭＳ Ｐゴシック" charset="0"/>
              </a:defRPr>
            </a:lvl9pPr>
          </a:lstStyle>
          <a:p>
            <a:pPr algn="ctr" fontAlgn="base">
              <a:lnSpc>
                <a:spcPct val="95000"/>
              </a:lnSpc>
              <a:spcBef>
                <a:spcPct val="0"/>
              </a:spcBef>
              <a:spcAft>
                <a:spcPct val="0"/>
              </a:spcAft>
              <a:buFont typeface="Times New Roman" charset="0"/>
              <a:buNone/>
            </a:pPr>
            <a:endParaRPr lang="en-US" sz="3200">
              <a:solidFill>
                <a:prstClr val="white"/>
              </a:solidFill>
            </a:endParaRPr>
          </a:p>
        </p:txBody>
      </p:sp>
      <p:sp>
        <p:nvSpPr>
          <p:cNvPr id="6150" name="Rectangle 3"/>
          <p:cNvSpPr>
            <a:spLocks noGrp="1" noChangeArrowheads="1"/>
          </p:cNvSpPr>
          <p:nvPr>
            <p:ph type="body"/>
          </p:nvPr>
        </p:nvSpPr>
        <p:spPr bwMode="auto">
          <a:xfrm>
            <a:off x="681038" y="4718051"/>
            <a:ext cx="5446712" cy="4446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xmlns="" val="1"/>
            </a:ext>
          </a:extLst>
        </p:spPr>
        <p:txBody>
          <a:bodyPr wrap="none" lIns="92308" tIns="47430" rIns="92308" bIns="47430" anchor="ctr"/>
          <a:lstStyle/>
          <a:p>
            <a:pPr defTabSz="809625"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10</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11</a:t>
            </a:fld>
            <a:endParaRPr lang="pt-BR"/>
          </a:p>
        </p:txBody>
      </p:sp>
    </p:spTree>
    <p:extLst>
      <p:ext uri="{BB962C8B-B14F-4D97-AF65-F5344CB8AC3E}">
        <p14:creationId xmlns:p14="http://schemas.microsoft.com/office/powerpoint/2010/main" val="2973005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12</a:t>
            </a:fld>
            <a:endParaRPr lang="pt-BR"/>
          </a:p>
        </p:txBody>
      </p:sp>
    </p:spTree>
    <p:extLst>
      <p:ext uri="{BB962C8B-B14F-4D97-AF65-F5344CB8AC3E}">
        <p14:creationId xmlns:p14="http://schemas.microsoft.com/office/powerpoint/2010/main" val="3758538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13</a:t>
            </a:fld>
            <a:endParaRPr lang="pt-BR"/>
          </a:p>
        </p:txBody>
      </p:sp>
    </p:spTree>
    <p:extLst>
      <p:ext uri="{BB962C8B-B14F-4D97-AF65-F5344CB8AC3E}">
        <p14:creationId xmlns:p14="http://schemas.microsoft.com/office/powerpoint/2010/main" val="654269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14</a:t>
            </a:fld>
            <a:endParaRPr lang="pt-BR"/>
          </a:p>
        </p:txBody>
      </p:sp>
    </p:spTree>
    <p:extLst>
      <p:ext uri="{BB962C8B-B14F-4D97-AF65-F5344CB8AC3E}">
        <p14:creationId xmlns:p14="http://schemas.microsoft.com/office/powerpoint/2010/main" val="942837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15</a:t>
            </a:fld>
            <a:endParaRPr lang="pt-BR"/>
          </a:p>
        </p:txBody>
      </p:sp>
    </p:spTree>
    <p:extLst>
      <p:ext uri="{BB962C8B-B14F-4D97-AF65-F5344CB8AC3E}">
        <p14:creationId xmlns:p14="http://schemas.microsoft.com/office/powerpoint/2010/main" val="4124215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16</a:t>
            </a:fld>
            <a:endParaRPr lang="pt-BR"/>
          </a:p>
        </p:txBody>
      </p:sp>
    </p:spTree>
    <p:extLst>
      <p:ext uri="{BB962C8B-B14F-4D97-AF65-F5344CB8AC3E}">
        <p14:creationId xmlns:p14="http://schemas.microsoft.com/office/powerpoint/2010/main" val="2818075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17</a:t>
            </a:fld>
            <a:endParaRPr lang="pt-BR"/>
          </a:p>
        </p:txBody>
      </p:sp>
    </p:spTree>
    <p:extLst>
      <p:ext uri="{BB962C8B-B14F-4D97-AF65-F5344CB8AC3E}">
        <p14:creationId xmlns:p14="http://schemas.microsoft.com/office/powerpoint/2010/main" val="2818075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18</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2</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3</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4</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5</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6</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7</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8</a:t>
            </a:fld>
            <a:endParaRPr lang="pt-BR"/>
          </a:p>
        </p:txBody>
      </p:sp>
    </p:spTree>
    <p:extLst>
      <p:ext uri="{BB962C8B-B14F-4D97-AF65-F5344CB8AC3E}">
        <p14:creationId xmlns:p14="http://schemas.microsoft.com/office/powerpoint/2010/main" val="3632647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F1CAA34B-CD24-1447-A266-E6D3E57DED07}" type="slidenum">
              <a:rPr lang="pt-BR" smtClean="0"/>
              <a:t>9</a:t>
            </a:fld>
            <a:endParaRPr lang="pt-BR"/>
          </a:p>
        </p:txBody>
      </p:sp>
    </p:spTree>
    <p:extLst>
      <p:ext uri="{BB962C8B-B14F-4D97-AF65-F5344CB8AC3E}">
        <p14:creationId xmlns:p14="http://schemas.microsoft.com/office/powerpoint/2010/main" val="3632647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pt-BR"/>
          </a:p>
        </p:txBody>
      </p:sp>
      <p:sp>
        <p:nvSpPr>
          <p:cNvPr id="4" name="Date Placeholder 3"/>
          <p:cNvSpPr>
            <a:spLocks noGrp="1"/>
          </p:cNvSpPr>
          <p:nvPr>
            <p:ph type="dt" sz="half" idx="10"/>
          </p:nvPr>
        </p:nvSpPr>
        <p:spPr/>
        <p:txBody>
          <a:bodyPr/>
          <a:lstStyle/>
          <a:p>
            <a:fld id="{CFA300C6-0489-D448-ACF5-47362CAC4718}" type="datetimeFigureOut">
              <a:rPr lang="en-US" smtClean="0"/>
              <a:t>3/16/2016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22116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p>
            <a:fld id="{CFA300C6-0489-D448-ACF5-47362CAC4718}" type="datetimeFigureOut">
              <a:rPr lang="en-US" smtClean="0"/>
              <a:t>3/16/2016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222926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p>
            <a:fld id="{CFA300C6-0489-D448-ACF5-47362CAC4718}" type="datetimeFigureOut">
              <a:rPr lang="en-US" smtClean="0"/>
              <a:t>3/16/2016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659804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287392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630069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Tree>
    <p:extLst>
      <p:ext uri="{BB962C8B-B14F-4D97-AF65-F5344CB8AC3E}">
        <p14:creationId xmlns:p14="http://schemas.microsoft.com/office/powerpoint/2010/main" val="3013847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793450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670481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Tree>
    <p:extLst>
      <p:ext uri="{BB962C8B-B14F-4D97-AF65-F5344CB8AC3E}">
        <p14:creationId xmlns:p14="http://schemas.microsoft.com/office/powerpoint/2010/main" val="2565697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50370894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413739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p>
            <a:fld id="{CFA300C6-0489-D448-ACF5-47362CAC4718}" type="datetimeFigureOut">
              <a:rPr lang="en-US" smtClean="0"/>
              <a:t>3/16/2016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3816747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4039405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719970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783936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Slide de título">
    <p:spTree>
      <p:nvGrpSpPr>
        <p:cNvPr id="1" name=""/>
        <p:cNvGrpSpPr/>
        <p:nvPr/>
      </p:nvGrpSpPr>
      <p:grpSpPr>
        <a:xfrm>
          <a:off x="0" y="0"/>
          <a:ext cx="0" cy="0"/>
          <a:chOff x="0" y="0"/>
          <a:chExt cx="0" cy="0"/>
        </a:xfrm>
      </p:grpSpPr>
      <p:pic>
        <p:nvPicPr>
          <p:cNvPr id="2" name="Imagem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0"/>
            <a:ext cx="9142412"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41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CFA300C6-0489-D448-ACF5-47362CAC4718}" type="datetimeFigureOut">
              <a:rPr lang="en-US" smtClean="0"/>
              <a:t>3/16/2016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346451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5" name="Date Placeholder 4"/>
          <p:cNvSpPr>
            <a:spLocks noGrp="1"/>
          </p:cNvSpPr>
          <p:nvPr>
            <p:ph type="dt" sz="half" idx="10"/>
          </p:nvPr>
        </p:nvSpPr>
        <p:spPr/>
        <p:txBody>
          <a:bodyPr/>
          <a:lstStyle/>
          <a:p>
            <a:fld id="{CFA300C6-0489-D448-ACF5-47362CAC4718}" type="datetimeFigureOut">
              <a:rPr lang="en-US" smtClean="0"/>
              <a:t>3/16/2016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380988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7" name="Date Placeholder 6"/>
          <p:cNvSpPr>
            <a:spLocks noGrp="1"/>
          </p:cNvSpPr>
          <p:nvPr>
            <p:ph type="dt" sz="half" idx="10"/>
          </p:nvPr>
        </p:nvSpPr>
        <p:spPr/>
        <p:txBody>
          <a:bodyPr/>
          <a:lstStyle/>
          <a:p>
            <a:fld id="{CFA300C6-0489-D448-ACF5-47362CAC4718}" type="datetimeFigureOut">
              <a:rPr lang="en-US" smtClean="0"/>
              <a:t>3/16/2016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105175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Date Placeholder 2"/>
          <p:cNvSpPr>
            <a:spLocks noGrp="1"/>
          </p:cNvSpPr>
          <p:nvPr>
            <p:ph type="dt" sz="half" idx="10"/>
          </p:nvPr>
        </p:nvSpPr>
        <p:spPr/>
        <p:txBody>
          <a:bodyPr/>
          <a:lstStyle/>
          <a:p>
            <a:fld id="{CFA300C6-0489-D448-ACF5-47362CAC4718}" type="datetimeFigureOut">
              <a:rPr lang="en-US" smtClean="0"/>
              <a:t>3/16/2016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36219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300C6-0489-D448-ACF5-47362CAC4718}" type="datetimeFigureOut">
              <a:rPr lang="en-US" smtClean="0"/>
              <a:t>3/16/2016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1179542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FA300C6-0489-D448-ACF5-47362CAC4718}" type="datetimeFigureOut">
              <a:rPr lang="en-US" smtClean="0"/>
              <a:t>3/16/2016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419823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FA300C6-0489-D448-ACF5-47362CAC4718}" type="datetimeFigureOut">
              <a:rPr lang="en-US" smtClean="0"/>
              <a:t>3/16/2016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53F3884-07FC-2444-998F-22E74CAB3F88}" type="slidenum">
              <a:rPr lang="pt-BR" smtClean="0"/>
              <a:t>‹nº›</a:t>
            </a:fld>
            <a:endParaRPr lang="pt-BR"/>
          </a:p>
        </p:txBody>
      </p:sp>
    </p:spTree>
    <p:extLst>
      <p:ext uri="{BB962C8B-B14F-4D97-AF65-F5344CB8AC3E}">
        <p14:creationId xmlns:p14="http://schemas.microsoft.com/office/powerpoint/2010/main" val="289856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300C6-0489-D448-ACF5-47362CAC4718}" type="datetimeFigureOut">
              <a:rPr lang="en-US" smtClean="0"/>
              <a:t>3/16/2016</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F3884-07FC-2444-998F-22E74CAB3F88}" type="slidenum">
              <a:rPr lang="pt-BR" smtClean="0"/>
              <a:t>‹nº›</a:t>
            </a:fld>
            <a:endParaRPr lang="pt-BR"/>
          </a:p>
        </p:txBody>
      </p:sp>
    </p:spTree>
    <p:extLst>
      <p:ext uri="{BB962C8B-B14F-4D97-AF65-F5344CB8AC3E}">
        <p14:creationId xmlns:p14="http://schemas.microsoft.com/office/powerpoint/2010/main" val="163522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Imagem 2"/>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8" y="0"/>
            <a:ext cx="9142412"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3870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0" y="2420938"/>
            <a:ext cx="91440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5" rIns="89991" bIns="46795"/>
          <a:lstStyle>
            <a:lvl1pPr>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cs typeface="ＭＳ Ｐゴシック" charset="0"/>
              </a:defRPr>
            </a:lvl1pPr>
            <a:lvl2pPr marL="742950" indent="-285750">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2pPr>
            <a:lvl3pPr marL="1143000" indent="-228600">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3pPr>
            <a:lvl4pPr marL="1600200" indent="-228600">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4pPr>
            <a:lvl5pPr marL="2057400" indent="-228600">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93713" algn="l"/>
                <a:tab pos="989013" algn="l"/>
                <a:tab pos="1484313" algn="l"/>
                <a:tab pos="1979613" algn="l"/>
                <a:tab pos="2474913" algn="l"/>
                <a:tab pos="2970213" algn="l"/>
                <a:tab pos="3465513" algn="l"/>
                <a:tab pos="3960813" algn="l"/>
                <a:tab pos="4454525" algn="l"/>
                <a:tab pos="4949825" algn="l"/>
                <a:tab pos="5445125" algn="l"/>
                <a:tab pos="5940425" algn="l"/>
                <a:tab pos="6435725" algn="l"/>
                <a:tab pos="6931025" algn="l"/>
                <a:tab pos="7426325" algn="l"/>
                <a:tab pos="7921625" algn="l"/>
                <a:tab pos="8416925" algn="l"/>
                <a:tab pos="8912225" algn="l"/>
                <a:tab pos="9407525" algn="l"/>
                <a:tab pos="9902825" algn="l"/>
              </a:tabLst>
              <a:defRPr>
                <a:solidFill>
                  <a:schemeClr val="tx1"/>
                </a:solidFill>
                <a:latin typeface="Arial" charset="0"/>
                <a:ea typeface="ＭＳ Ｐゴシック" charset="0"/>
              </a:defRPr>
            </a:lvl9pPr>
          </a:lstStyle>
          <a:p>
            <a:pPr algn="ctr" defTabSz="914400" fontAlgn="base">
              <a:spcBef>
                <a:spcPct val="0"/>
              </a:spcBef>
              <a:spcAft>
                <a:spcPct val="0"/>
              </a:spcAft>
              <a:buSzPct val="100000"/>
            </a:pPr>
            <a:r>
              <a:rPr lang="pt-BR" sz="6000" b="1" dirty="0" smtClean="0">
                <a:solidFill>
                  <a:srgbClr val="FF9900"/>
                </a:solidFill>
                <a:cs typeface="Vani" charset="0"/>
              </a:rPr>
              <a:t>Acordo de Leniência</a:t>
            </a:r>
            <a:endParaRPr lang="pt-BR" sz="6000" b="1" dirty="0">
              <a:solidFill>
                <a:srgbClr val="FF9900"/>
              </a:solidFill>
              <a:cs typeface="Vani" charset="0"/>
            </a:endParaRPr>
          </a:p>
        </p:txBody>
      </p:sp>
      <p:sp>
        <p:nvSpPr>
          <p:cNvPr id="5" name="Retângulo 4"/>
          <p:cNvSpPr/>
          <p:nvPr/>
        </p:nvSpPr>
        <p:spPr>
          <a:xfrm>
            <a:off x="395288" y="5981500"/>
            <a:ext cx="8424862" cy="461963"/>
          </a:xfrm>
          <a:prstGeom prst="rect">
            <a:avLst/>
          </a:prstGeom>
        </p:spPr>
        <p:txBody>
          <a:bodyPr>
            <a:spAutoFit/>
          </a:bodyPr>
          <a:lstStyle/>
          <a:p>
            <a:pPr algn="ctr" defTabSz="914400" eaLnBrk="0" fontAlgn="base" hangingPunct="0">
              <a:spcBef>
                <a:spcPct val="0"/>
              </a:spcBef>
              <a:spcAft>
                <a:spcPct val="0"/>
              </a:spcAft>
            </a:pPr>
            <a:r>
              <a:rPr lang="pt-BR" sz="2400" i="1" dirty="0">
                <a:solidFill>
                  <a:srgbClr val="0D0D0D"/>
                </a:solidFill>
                <a:latin typeface="Arial" charset="0"/>
                <a:ea typeface="ＭＳ Ｐゴシック" charset="0"/>
                <a:cs typeface="Vani" charset="0"/>
              </a:rPr>
              <a:t>Brasília, </a:t>
            </a:r>
            <a:r>
              <a:rPr lang="pt-BR" sz="2400" i="1" dirty="0" smtClean="0">
                <a:solidFill>
                  <a:srgbClr val="0D0D0D"/>
                </a:solidFill>
                <a:latin typeface="Arial" charset="0"/>
                <a:ea typeface="ＭＳ Ｐゴシック" charset="0"/>
                <a:cs typeface="Vani" charset="0"/>
              </a:rPr>
              <a:t>17 de </a:t>
            </a:r>
            <a:r>
              <a:rPr lang="pt-BR" sz="2400" i="1" dirty="0" smtClean="0">
                <a:solidFill>
                  <a:srgbClr val="0D0D0D"/>
                </a:solidFill>
                <a:latin typeface="Arial" charset="0"/>
                <a:ea typeface="ＭＳ Ｐゴシック" charset="0"/>
                <a:cs typeface="Vani" charset="0"/>
              </a:rPr>
              <a:t>março de 2016</a:t>
            </a:r>
            <a:endParaRPr lang="pt-BR" sz="2400" i="1" dirty="0">
              <a:solidFill>
                <a:srgbClr val="0D0D0D"/>
              </a:solidFill>
              <a:latin typeface="Arial" charset="0"/>
              <a:ea typeface="ＭＳ Ｐゴシック" charset="0"/>
              <a:cs typeface="Vani" charset="0"/>
            </a:endParaRPr>
          </a:p>
        </p:txBody>
      </p:sp>
    </p:spTree>
    <p:extLst>
      <p:ext uri="{BB962C8B-B14F-4D97-AF65-F5344CB8AC3E}">
        <p14:creationId xmlns:p14="http://schemas.microsoft.com/office/powerpoint/2010/main" val="249702492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0400"/>
            <a:ext cx="8229600" cy="4525963"/>
          </a:xfrm>
        </p:spPr>
        <p:txBody>
          <a:bodyPr/>
          <a:lstStyle/>
          <a:p>
            <a:pPr marL="0" indent="0" algn="just">
              <a:buNone/>
            </a:pPr>
            <a:r>
              <a:rPr lang="pt-BR" b="1" dirty="0" smtClean="0"/>
              <a:t>3. Compensação/Multa.</a:t>
            </a:r>
          </a:p>
          <a:p>
            <a:pPr algn="just">
              <a:buFont typeface="Arial" panose="020B0604020202020204" pitchFamily="34" charset="0"/>
              <a:buChar char="•"/>
            </a:pPr>
            <a:r>
              <a:rPr lang="pt-BR" dirty="0" smtClean="0"/>
              <a:t>A empresa deverá pagar:</a:t>
            </a:r>
          </a:p>
          <a:p>
            <a:pPr lvl="1" algn="just">
              <a:buFont typeface="Arial" panose="020B0604020202020204" pitchFamily="34" charset="0"/>
              <a:buChar char="•"/>
            </a:pPr>
            <a:r>
              <a:rPr lang="pt-BR" dirty="0" smtClean="0"/>
              <a:t>Multa (quando cabível);</a:t>
            </a:r>
          </a:p>
          <a:p>
            <a:pPr lvl="1" algn="just">
              <a:buFont typeface="Arial" panose="020B0604020202020204" pitchFamily="34" charset="0"/>
              <a:buChar char="•"/>
            </a:pPr>
            <a:r>
              <a:rPr lang="pt-BR" dirty="0" smtClean="0"/>
              <a:t>Vantagem indevida auferida ou pretendida;</a:t>
            </a:r>
          </a:p>
          <a:p>
            <a:pPr lvl="1" algn="just">
              <a:buFont typeface="Arial" panose="020B0604020202020204" pitchFamily="34" charset="0"/>
              <a:buChar char="•"/>
            </a:pPr>
            <a:r>
              <a:rPr lang="pt-BR" dirty="0" smtClean="0"/>
              <a:t>Não existe quitação de dano.  </a:t>
            </a:r>
          </a:p>
        </p:txBody>
      </p:sp>
    </p:spTree>
    <p:extLst>
      <p:ext uri="{BB962C8B-B14F-4D97-AF65-F5344CB8AC3E}">
        <p14:creationId xmlns:p14="http://schemas.microsoft.com/office/powerpoint/2010/main" val="126707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38525"/>
            <a:ext cx="8229600" cy="4525963"/>
          </a:xfrm>
        </p:spPr>
        <p:txBody>
          <a:bodyPr/>
          <a:lstStyle/>
          <a:p>
            <a:pPr marL="0" indent="0" algn="just">
              <a:buNone/>
            </a:pPr>
            <a:r>
              <a:rPr lang="pt-BR" b="1" dirty="0" smtClean="0"/>
              <a:t>MP 703/2015</a:t>
            </a:r>
            <a:endParaRPr lang="pt-BR" sz="2800" dirty="0" smtClean="0"/>
          </a:p>
          <a:p>
            <a:pPr marL="514350" indent="-514350" algn="just">
              <a:buFont typeface="+mj-lt"/>
              <a:buAutoNum type="arabicPeriod"/>
            </a:pPr>
            <a:r>
              <a:rPr lang="pt-BR" sz="2200" b="1" dirty="0" smtClean="0"/>
              <a:t>Possibilidade de participação da AGU e do MP. </a:t>
            </a:r>
          </a:p>
          <a:p>
            <a:pPr algn="just">
              <a:buFont typeface="Wingdings"/>
              <a:buChar char="à"/>
            </a:pPr>
            <a:r>
              <a:rPr lang="pt-BR" sz="2200" dirty="0" smtClean="0"/>
              <a:t>Segurança jurídica para o colaborador. </a:t>
            </a:r>
          </a:p>
          <a:p>
            <a:pPr algn="just">
              <a:buFont typeface="Wingdings"/>
              <a:buChar char="à"/>
            </a:pPr>
            <a:r>
              <a:rPr lang="pt-BR" sz="2200" dirty="0" smtClean="0"/>
              <a:t>Pela redação original, </a:t>
            </a:r>
            <a:r>
              <a:rPr lang="pt-BR" sz="2200" dirty="0"/>
              <a:t>a empresa colaboradora se autodenunciaria e apenas gozaria dos benefícios administrativos, mas estaria sujeita à propositura de ambas as ações judiciais.</a:t>
            </a:r>
          </a:p>
          <a:p>
            <a:pPr algn="just">
              <a:buFont typeface="Wingdings"/>
              <a:buChar char="à"/>
            </a:pPr>
            <a:r>
              <a:rPr lang="pt-BR" sz="2200" dirty="0"/>
              <a:t>As ações judiciais de ambas as leis é de competência dos entes lesados, por meio das advocacias públicas, e do Ministério Público. </a:t>
            </a:r>
          </a:p>
          <a:p>
            <a:pPr algn="just">
              <a:buFont typeface="Wingdings"/>
              <a:buChar char="à"/>
            </a:pPr>
            <a:r>
              <a:rPr lang="pt-BR" sz="2200" dirty="0" smtClean="0"/>
              <a:t>A participação das Advocacias Públicas e do MP poderá conceder isenção das ações da LAC e da LIA.</a:t>
            </a:r>
          </a:p>
          <a:p>
            <a:pPr algn="just">
              <a:buFont typeface="Wingdings"/>
              <a:buChar char="à"/>
            </a:pPr>
            <a:r>
              <a:rPr lang="pt-BR" sz="2200" dirty="0" smtClean="0"/>
              <a:t>Anteriormente, não existia possibilidade de transação na LAC e na LIA. </a:t>
            </a:r>
          </a:p>
          <a:p>
            <a:pPr marL="0" indent="0" algn="just">
              <a:buNone/>
            </a:pPr>
            <a:r>
              <a:rPr lang="pt-BR" sz="2000" dirty="0" smtClean="0"/>
              <a:t>  </a:t>
            </a:r>
            <a:r>
              <a:rPr lang="pt-BR" sz="2800" dirty="0" smtClean="0"/>
              <a:t> </a:t>
            </a:r>
          </a:p>
        </p:txBody>
      </p:sp>
    </p:spTree>
    <p:extLst>
      <p:ext uri="{BB962C8B-B14F-4D97-AF65-F5344CB8AC3E}">
        <p14:creationId xmlns:p14="http://schemas.microsoft.com/office/powerpoint/2010/main" val="34757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down)">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down)">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down)">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down)">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38525"/>
            <a:ext cx="8229600" cy="4525963"/>
          </a:xfrm>
        </p:spPr>
        <p:txBody>
          <a:bodyPr/>
          <a:lstStyle/>
          <a:p>
            <a:pPr marL="0" indent="0" algn="just">
              <a:buNone/>
            </a:pPr>
            <a:r>
              <a:rPr lang="pt-BR" b="1" dirty="0" smtClean="0"/>
              <a:t>MP 703/2015</a:t>
            </a:r>
            <a:endParaRPr lang="pt-BR" sz="2800" dirty="0" smtClean="0"/>
          </a:p>
          <a:p>
            <a:pPr marL="514350" indent="-514350" algn="just">
              <a:buFont typeface="+mj-lt"/>
              <a:buAutoNum type="arabicPeriod" startAt="2"/>
            </a:pPr>
            <a:r>
              <a:rPr lang="pt-BR" sz="2400" b="1" dirty="0" smtClean="0"/>
              <a:t>Obrigação de comunicação ao MP no início do PAR. </a:t>
            </a:r>
          </a:p>
          <a:p>
            <a:pPr algn="just">
              <a:buFont typeface="Wingdings"/>
              <a:buChar char="à"/>
            </a:pPr>
            <a:r>
              <a:rPr lang="pt-BR" sz="2400" dirty="0" smtClean="0"/>
              <a:t>Anteriormente, a comunicação era somente após a conclusão do processo. </a:t>
            </a:r>
          </a:p>
          <a:p>
            <a:pPr marL="514350" indent="-514350" algn="just">
              <a:buFont typeface="+mj-lt"/>
              <a:buAutoNum type="arabicPeriod" startAt="3"/>
            </a:pPr>
            <a:r>
              <a:rPr lang="pt-BR" sz="2400" b="1" dirty="0" smtClean="0"/>
              <a:t>Autoridade competente para a leniência. </a:t>
            </a:r>
          </a:p>
          <a:p>
            <a:pPr lvl="0" algn="just">
              <a:buFont typeface="Wingdings"/>
              <a:buChar char="à"/>
            </a:pPr>
            <a:r>
              <a:rPr lang="pt-BR" sz="2400" dirty="0" smtClean="0">
                <a:solidFill>
                  <a:srgbClr val="000000"/>
                </a:solidFill>
              </a:rPr>
              <a:t>Anteriormente: acordos celebrados pelas autoridades máximas de cada órgão/entidade; não existia previsão de participação das advocacias e do MP.</a:t>
            </a:r>
            <a:r>
              <a:rPr lang="pt-BR" sz="2000" dirty="0" smtClean="0">
                <a:solidFill>
                  <a:srgbClr val="000000"/>
                </a:solidFill>
              </a:rPr>
              <a:t> </a:t>
            </a:r>
          </a:p>
          <a:p>
            <a:pPr algn="just">
              <a:buFont typeface="Wingdings"/>
              <a:buChar char="à"/>
            </a:pPr>
            <a:r>
              <a:rPr lang="pt-BR" sz="2400" dirty="0" smtClean="0">
                <a:solidFill>
                  <a:srgbClr val="000000"/>
                </a:solidFill>
              </a:rPr>
              <a:t>Pela MP: </a:t>
            </a:r>
            <a:r>
              <a:rPr lang="pt-BR" sz="2400" dirty="0">
                <a:solidFill>
                  <a:srgbClr val="000000"/>
                </a:solidFill>
              </a:rPr>
              <a:t>os acordos deverão ser celebrados pelos órgãos de controle interno e podem ter a participação das advocacias públicas e do Ministério Público. </a:t>
            </a:r>
          </a:p>
          <a:p>
            <a:pPr lvl="0" algn="just">
              <a:buFont typeface="Wingdings"/>
              <a:buChar char="à"/>
            </a:pPr>
            <a:endParaRPr lang="pt-BR" sz="2400" dirty="0" smtClean="0"/>
          </a:p>
        </p:txBody>
      </p:sp>
    </p:spTree>
    <p:extLst>
      <p:ext uri="{BB962C8B-B14F-4D97-AF65-F5344CB8AC3E}">
        <p14:creationId xmlns:p14="http://schemas.microsoft.com/office/powerpoint/2010/main" val="146501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199" y="691025"/>
            <a:ext cx="8520545" cy="4525963"/>
          </a:xfrm>
        </p:spPr>
        <p:txBody>
          <a:bodyPr/>
          <a:lstStyle/>
          <a:p>
            <a:pPr marL="0" indent="0" algn="just">
              <a:buNone/>
            </a:pPr>
            <a:r>
              <a:rPr lang="pt-BR" b="1" dirty="0" smtClean="0"/>
              <a:t>MP 703/2015</a:t>
            </a:r>
            <a:endParaRPr lang="pt-BR" sz="2800" dirty="0" smtClean="0"/>
          </a:p>
          <a:p>
            <a:pPr marL="514350" indent="-514350" algn="just">
              <a:buFont typeface="+mj-lt"/>
              <a:buAutoNum type="arabicPeriod" startAt="4"/>
            </a:pPr>
            <a:r>
              <a:rPr lang="pt-BR" sz="2800" b="1" dirty="0" smtClean="0"/>
              <a:t>Possibilidade de acordo com mais de uma PJ. </a:t>
            </a:r>
          </a:p>
          <a:p>
            <a:pPr algn="just">
              <a:buFont typeface="Wingdings"/>
              <a:buChar char="à"/>
            </a:pPr>
            <a:r>
              <a:rPr lang="pt-BR" sz="2400" dirty="0" smtClean="0"/>
              <a:t>Substituição da impossibilidade de acordo com mais de uma empresa, por sistema de incentivo à participação de outras empresas (redução escalonada da multa). </a:t>
            </a:r>
          </a:p>
          <a:p>
            <a:pPr algn="just">
              <a:buFont typeface="Wingdings"/>
              <a:buChar char="à"/>
            </a:pPr>
            <a:r>
              <a:rPr lang="pt-BR" sz="2400" dirty="0" smtClean="0"/>
              <a:t>Identidade com os programas de leniência de outros países.</a:t>
            </a:r>
          </a:p>
          <a:p>
            <a:pPr algn="just">
              <a:buFont typeface="Wingdings"/>
              <a:buChar char="à"/>
            </a:pPr>
            <a:r>
              <a:rPr lang="pt-BR" sz="2400" dirty="0" smtClean="0"/>
              <a:t>A primeira empresa poderá gozar de isenção total da multa e as demais até 2/3 (faculdade e não direito).</a:t>
            </a:r>
          </a:p>
          <a:p>
            <a:pPr algn="just">
              <a:buFont typeface="Wingdings"/>
              <a:buChar char="à"/>
            </a:pPr>
            <a:r>
              <a:rPr lang="pt-BR" sz="2400" dirty="0" smtClean="0"/>
              <a:t>Todas deverão admitir sua responsabilidade objetiva e cooperar de forma significativa para as investigações.</a:t>
            </a:r>
            <a:r>
              <a:rPr lang="pt-BR" sz="2000" dirty="0" smtClean="0"/>
              <a:t> </a:t>
            </a:r>
            <a:endParaRPr lang="pt-BR" sz="2400" dirty="0" smtClean="0"/>
          </a:p>
        </p:txBody>
      </p:sp>
    </p:spTree>
    <p:extLst>
      <p:ext uri="{BB962C8B-B14F-4D97-AF65-F5344CB8AC3E}">
        <p14:creationId xmlns:p14="http://schemas.microsoft.com/office/powerpoint/2010/main" val="204477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down)">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91025"/>
            <a:ext cx="8229600" cy="4525963"/>
          </a:xfrm>
        </p:spPr>
        <p:txBody>
          <a:bodyPr/>
          <a:lstStyle/>
          <a:p>
            <a:pPr marL="0" indent="0" algn="just">
              <a:buNone/>
            </a:pPr>
            <a:r>
              <a:rPr lang="pt-BR" b="1" dirty="0" smtClean="0"/>
              <a:t>MP 703/2015</a:t>
            </a:r>
            <a:endParaRPr lang="pt-BR" sz="2800" dirty="0" smtClean="0"/>
          </a:p>
          <a:p>
            <a:pPr marL="514350" indent="-514350" algn="just">
              <a:buFont typeface="+mj-lt"/>
              <a:buAutoNum type="arabicPeriod" startAt="5"/>
            </a:pPr>
            <a:r>
              <a:rPr lang="pt-BR" sz="2800" b="1" dirty="0" smtClean="0"/>
              <a:t>Admissão do ilícito. </a:t>
            </a:r>
          </a:p>
          <a:p>
            <a:pPr algn="just">
              <a:buFont typeface="Wingdings"/>
              <a:buChar char="à"/>
            </a:pPr>
            <a:r>
              <a:rPr lang="pt-BR" sz="2400" dirty="0">
                <a:solidFill>
                  <a:srgbClr val="000000"/>
                </a:solidFill>
              </a:rPr>
              <a:t>Adequação técnica jurídica. </a:t>
            </a:r>
            <a:endParaRPr lang="pt-BR" sz="2400" dirty="0" smtClean="0">
              <a:solidFill>
                <a:srgbClr val="000000"/>
              </a:solidFill>
            </a:endParaRPr>
          </a:p>
          <a:p>
            <a:pPr lvl="0" algn="just">
              <a:buFont typeface="Wingdings"/>
              <a:buChar char="à"/>
            </a:pPr>
            <a:r>
              <a:rPr lang="pt-BR" sz="2400" dirty="0" smtClean="0">
                <a:solidFill>
                  <a:srgbClr val="000000"/>
                </a:solidFill>
              </a:rPr>
              <a:t>Admissão do ilícito Vs. Responsabilidade objetiva. </a:t>
            </a:r>
          </a:p>
          <a:p>
            <a:pPr marL="514350" indent="-514350" algn="just">
              <a:buFont typeface="+mj-lt"/>
              <a:buAutoNum type="arabicPeriod" startAt="6"/>
            </a:pPr>
            <a:r>
              <a:rPr lang="pt-BR" sz="2800" b="1" dirty="0" smtClean="0"/>
              <a:t>Comprometimento de integridade.</a:t>
            </a:r>
          </a:p>
          <a:p>
            <a:pPr marL="0" indent="0" algn="just">
              <a:buNone/>
            </a:pPr>
            <a:r>
              <a:rPr lang="pt-BR" sz="2000" dirty="0" smtClean="0">
                <a:sym typeface="Wingdings" pitchFamily="2" charset="2"/>
              </a:rPr>
              <a:t> </a:t>
            </a:r>
            <a:r>
              <a:rPr lang="pt-BR" sz="2000" dirty="0" smtClean="0"/>
              <a:t> </a:t>
            </a:r>
            <a:r>
              <a:rPr lang="pt-BR" sz="2400" dirty="0" smtClean="0"/>
              <a:t>Passou a exigir da pessoa jurídica colaboradora o compromisso de aperfeiçoamento dos mecanismos de integridade</a:t>
            </a:r>
            <a:r>
              <a:rPr lang="pt-BR" dirty="0" smtClean="0"/>
              <a:t>. </a:t>
            </a:r>
            <a:endParaRPr lang="pt-BR" sz="2800" dirty="0" smtClean="0"/>
          </a:p>
        </p:txBody>
      </p:sp>
    </p:spTree>
    <p:extLst>
      <p:ext uri="{BB962C8B-B14F-4D97-AF65-F5344CB8AC3E}">
        <p14:creationId xmlns:p14="http://schemas.microsoft.com/office/powerpoint/2010/main" val="22388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1000"/>
                                        <p:tgtEl>
                                          <p:spTgt spid="4">
                                            <p:txEl>
                                              <p:pRg st="5" end="5"/>
                                            </p:txEl>
                                          </p:spTgt>
                                        </p:tgtEl>
                                      </p:cBhvr>
                                    </p:animEffect>
                                    <p:anim calcmode="lin" valueType="num">
                                      <p:cBhvr>
                                        <p:cTn id="2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91025"/>
            <a:ext cx="8229600" cy="4525963"/>
          </a:xfrm>
        </p:spPr>
        <p:txBody>
          <a:bodyPr/>
          <a:lstStyle/>
          <a:p>
            <a:pPr marL="0" indent="0" algn="just">
              <a:buNone/>
            </a:pPr>
            <a:r>
              <a:rPr lang="pt-BR" b="1" dirty="0" smtClean="0"/>
              <a:t>MP 703/2015</a:t>
            </a:r>
            <a:endParaRPr lang="pt-BR" sz="2800" dirty="0" smtClean="0"/>
          </a:p>
          <a:p>
            <a:pPr marL="514350" indent="-514350" algn="just">
              <a:buFont typeface="+mj-lt"/>
              <a:buAutoNum type="arabicPeriod" startAt="7"/>
            </a:pPr>
            <a:r>
              <a:rPr lang="pt-BR" sz="2800" b="1" dirty="0" smtClean="0"/>
              <a:t>Ajuste na prescrição. </a:t>
            </a:r>
          </a:p>
          <a:p>
            <a:pPr lvl="0" algn="just">
              <a:buFont typeface="Wingdings"/>
              <a:buChar char="à"/>
            </a:pPr>
            <a:r>
              <a:rPr lang="pt-BR" sz="2400" dirty="0" smtClean="0">
                <a:solidFill>
                  <a:srgbClr val="000000"/>
                </a:solidFill>
              </a:rPr>
              <a:t>A proposta de leniência interrompe a prescrição. </a:t>
            </a:r>
          </a:p>
          <a:p>
            <a:pPr lvl="0" algn="just">
              <a:buFont typeface="Wingdings"/>
              <a:buChar char="à"/>
            </a:pPr>
            <a:r>
              <a:rPr lang="pt-BR" sz="2400" dirty="0" smtClean="0">
                <a:solidFill>
                  <a:srgbClr val="000000"/>
                </a:solidFill>
              </a:rPr>
              <a:t>Anteriormente, apenas a celebração do acordo interrompia a prescrição. </a:t>
            </a:r>
          </a:p>
          <a:p>
            <a:pPr marL="0" lvl="0" indent="0" algn="just">
              <a:buNone/>
            </a:pPr>
            <a:endParaRPr lang="pt-BR" sz="2800" dirty="0" smtClean="0"/>
          </a:p>
          <a:p>
            <a:pPr marL="0" indent="0" algn="just">
              <a:buNone/>
            </a:pPr>
            <a:r>
              <a:rPr lang="pt-BR" sz="2800" dirty="0" smtClean="0"/>
              <a:t> </a:t>
            </a:r>
            <a:endParaRPr lang="pt-BR" sz="2400" dirty="0" smtClean="0"/>
          </a:p>
        </p:txBody>
      </p:sp>
    </p:spTree>
    <p:extLst>
      <p:ext uri="{BB962C8B-B14F-4D97-AF65-F5344CB8AC3E}">
        <p14:creationId xmlns:p14="http://schemas.microsoft.com/office/powerpoint/2010/main" val="234142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91025"/>
            <a:ext cx="8229600" cy="4525963"/>
          </a:xfrm>
        </p:spPr>
        <p:txBody>
          <a:bodyPr/>
          <a:lstStyle/>
          <a:p>
            <a:pPr marL="0" indent="0" algn="just">
              <a:buNone/>
            </a:pPr>
            <a:r>
              <a:rPr lang="pt-BR" b="1" dirty="0" smtClean="0"/>
              <a:t>MP 703/2015</a:t>
            </a:r>
            <a:endParaRPr lang="pt-BR" sz="2800" dirty="0" smtClean="0"/>
          </a:p>
          <a:p>
            <a:pPr marL="514350" indent="-514350" algn="just">
              <a:buFont typeface="+mj-lt"/>
              <a:buAutoNum type="arabicPeriod" startAt="8"/>
            </a:pPr>
            <a:r>
              <a:rPr lang="pt-BR" sz="2800" b="1" dirty="0" smtClean="0"/>
              <a:t>Ajuste de competências com o CADE.</a:t>
            </a:r>
          </a:p>
          <a:p>
            <a:pPr algn="just">
              <a:buFont typeface="Wingdings"/>
              <a:buChar char="à"/>
            </a:pPr>
            <a:r>
              <a:rPr lang="pt-BR" sz="2400" dirty="0" smtClean="0"/>
              <a:t>Ajusta na redação para esclarecer que os ilícitos à ordem econômica serão de competência do CADE (tal como cartel em licitação) e que os acordos lá celebrados que também tenham atos de corrupção deverão ser objeto de ação coordenada entres os órgãos competentes. </a:t>
            </a:r>
            <a:endParaRPr lang="pt-BR" sz="2000" dirty="0" smtClean="0"/>
          </a:p>
          <a:p>
            <a:pPr marL="0" indent="0" algn="just">
              <a:buNone/>
            </a:pPr>
            <a:r>
              <a:rPr lang="pt-BR" sz="2800" dirty="0" smtClean="0"/>
              <a:t> </a:t>
            </a:r>
            <a:endParaRPr lang="pt-BR" sz="2400" dirty="0" smtClean="0"/>
          </a:p>
        </p:txBody>
      </p:sp>
    </p:spTree>
    <p:extLst>
      <p:ext uri="{BB962C8B-B14F-4D97-AF65-F5344CB8AC3E}">
        <p14:creationId xmlns:p14="http://schemas.microsoft.com/office/powerpoint/2010/main" val="1524950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91025"/>
            <a:ext cx="8229600" cy="4525963"/>
          </a:xfrm>
        </p:spPr>
        <p:txBody>
          <a:bodyPr/>
          <a:lstStyle/>
          <a:p>
            <a:pPr marL="0" indent="0" algn="just">
              <a:buNone/>
            </a:pPr>
            <a:r>
              <a:rPr lang="pt-BR" b="1" dirty="0" smtClean="0"/>
              <a:t>MP 703/2015</a:t>
            </a:r>
            <a:endParaRPr lang="pt-BR" sz="2800" dirty="0" smtClean="0"/>
          </a:p>
          <a:p>
            <a:pPr marL="514350" indent="-514350" algn="just">
              <a:buFont typeface="+mj-lt"/>
              <a:buAutoNum type="arabicPeriod" startAt="9"/>
            </a:pPr>
            <a:r>
              <a:rPr lang="pt-BR" sz="2800" b="1" dirty="0"/>
              <a:t>Participação do TCU. </a:t>
            </a:r>
          </a:p>
          <a:p>
            <a:pPr algn="just">
              <a:buFont typeface="Wingdings"/>
              <a:buChar char="à"/>
            </a:pPr>
            <a:r>
              <a:rPr lang="pt-BR" sz="2800" dirty="0"/>
              <a:t>O TCU dará a palavra final sobre o dano a ser reparado.</a:t>
            </a:r>
          </a:p>
          <a:p>
            <a:pPr algn="just">
              <a:buFont typeface="Wingdings"/>
              <a:buChar char="à"/>
            </a:pPr>
            <a:r>
              <a:rPr lang="pt-BR" sz="2800" dirty="0"/>
              <a:t>Antes da MP não existia menção ao TCU no processo. </a:t>
            </a:r>
            <a:r>
              <a:rPr lang="pt-BR" sz="2400" dirty="0"/>
              <a:t> </a:t>
            </a:r>
            <a:endParaRPr lang="pt-BR" sz="2800" dirty="0"/>
          </a:p>
          <a:p>
            <a:pPr marL="0" indent="0" algn="just">
              <a:buNone/>
            </a:pPr>
            <a:r>
              <a:rPr lang="pt-BR" sz="2800" dirty="0" smtClean="0"/>
              <a:t> </a:t>
            </a:r>
            <a:endParaRPr lang="pt-BR" sz="2400" dirty="0" smtClean="0"/>
          </a:p>
        </p:txBody>
      </p:sp>
    </p:spTree>
    <p:extLst>
      <p:ext uri="{BB962C8B-B14F-4D97-AF65-F5344CB8AC3E}">
        <p14:creationId xmlns:p14="http://schemas.microsoft.com/office/powerpoint/2010/main" val="1632900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199" y="943271"/>
            <a:ext cx="8556171" cy="4525963"/>
          </a:xfrm>
        </p:spPr>
        <p:txBody>
          <a:bodyPr/>
          <a:lstStyle/>
          <a:p>
            <a:pPr marL="0" indent="0" algn="just">
              <a:buNone/>
            </a:pPr>
            <a:r>
              <a:rPr lang="pt-BR" sz="2800" b="1" dirty="0" smtClean="0"/>
              <a:t>Aspectos positivos inerentes ao acordo.</a:t>
            </a:r>
            <a:endParaRPr lang="pt-BR" dirty="0"/>
          </a:p>
          <a:p>
            <a:pPr marL="0" indent="0" algn="just">
              <a:buNone/>
            </a:pPr>
            <a:r>
              <a:rPr lang="pt-BR" sz="2800" dirty="0" smtClean="0"/>
              <a:t>A Administração, ao celebrar o acordo, deve avaliar o seguintes elementos:</a:t>
            </a:r>
          </a:p>
          <a:p>
            <a:pPr marL="514350" indent="-514350" algn="just">
              <a:buAutoNum type="alphaLcPeriod"/>
            </a:pPr>
            <a:r>
              <a:rPr lang="pt-BR" sz="2800" dirty="0" smtClean="0"/>
              <a:t>Provas trazidas pela leniente que possibilitaram um encerramento mais rápido do “litígio” ou a investigação de novos casos;</a:t>
            </a:r>
          </a:p>
          <a:p>
            <a:pPr marL="514350" indent="-514350" algn="just">
              <a:buAutoNum type="alphaLcPeriod"/>
            </a:pPr>
            <a:r>
              <a:rPr lang="pt-BR" sz="2800" dirty="0" smtClean="0"/>
              <a:t>Custos inerentes aos processos administrativos e judiciais;</a:t>
            </a:r>
          </a:p>
          <a:p>
            <a:pPr marL="514350" indent="-514350" algn="just">
              <a:buAutoNum type="alphaLcPeriod"/>
            </a:pPr>
            <a:r>
              <a:rPr lang="pt-BR" sz="2800" dirty="0" smtClean="0"/>
              <a:t>Demora para conclusão dos processos administrativos e judiciais. </a:t>
            </a:r>
          </a:p>
        </p:txBody>
      </p:sp>
    </p:spTree>
    <p:extLst>
      <p:ext uri="{BB962C8B-B14F-4D97-AF65-F5344CB8AC3E}">
        <p14:creationId xmlns:p14="http://schemas.microsoft.com/office/powerpoint/2010/main" val="346110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0400"/>
            <a:ext cx="8508670" cy="4525963"/>
          </a:xfrm>
        </p:spPr>
        <p:txBody>
          <a:bodyPr/>
          <a:lstStyle/>
          <a:p>
            <a:pPr marL="0" indent="0" algn="just">
              <a:buNone/>
            </a:pPr>
            <a:r>
              <a:rPr lang="pt-BR" b="1" dirty="0" smtClean="0"/>
              <a:t>ACORDO DE LENIÊNCIA</a:t>
            </a:r>
          </a:p>
          <a:p>
            <a:pPr marL="0" indent="0" algn="just">
              <a:buNone/>
            </a:pPr>
            <a:endParaRPr lang="pt-BR" b="1" dirty="0" smtClean="0"/>
          </a:p>
          <a:p>
            <a:pPr marL="400050" lvl="1" indent="0" algn="just">
              <a:buNone/>
            </a:pPr>
            <a:r>
              <a:rPr lang="pt-BR" b="1" dirty="0" smtClean="0"/>
              <a:t>INSTRUMENTO DE INVESTIGAÇÃO</a:t>
            </a:r>
          </a:p>
          <a:p>
            <a:pPr marL="400050" lvl="1" indent="0" algn="just">
              <a:buNone/>
            </a:pPr>
            <a:endParaRPr lang="pt-BR" b="1" dirty="0" smtClean="0"/>
          </a:p>
          <a:p>
            <a:pPr marL="400050" lvl="1" indent="0" algn="just">
              <a:buNone/>
            </a:pPr>
            <a:r>
              <a:rPr lang="pt-BR" b="1" dirty="0" smtClean="0"/>
              <a:t>PRÁTICA INTERNACIONAL E NACIONAL</a:t>
            </a:r>
          </a:p>
          <a:p>
            <a:pPr marL="400050" lvl="1" indent="0" algn="just">
              <a:buNone/>
            </a:pPr>
            <a:endParaRPr lang="pt-BR" b="1" dirty="0" smtClean="0"/>
          </a:p>
          <a:p>
            <a:pPr marL="400050" lvl="1" indent="0" algn="just">
              <a:buNone/>
            </a:pPr>
            <a:r>
              <a:rPr lang="pt-BR" b="1" dirty="0" smtClean="0"/>
              <a:t>MUDANÇA DE COMPORTAMENTO</a:t>
            </a:r>
          </a:p>
          <a:p>
            <a:pPr marL="400050" lvl="1" indent="0" algn="just">
              <a:buNone/>
            </a:pPr>
            <a:endParaRPr lang="pt-BR" dirty="0" smtClean="0"/>
          </a:p>
        </p:txBody>
      </p:sp>
    </p:spTree>
    <p:extLst>
      <p:ext uri="{BB962C8B-B14F-4D97-AF65-F5344CB8AC3E}">
        <p14:creationId xmlns:p14="http://schemas.microsoft.com/office/powerpoint/2010/main" val="113790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3263900" y="1499191"/>
            <a:ext cx="5880100" cy="5041309"/>
            <a:chOff x="3263900" y="1499191"/>
            <a:chExt cx="5880100" cy="5041309"/>
          </a:xfrm>
        </p:grpSpPr>
        <p:sp>
          <p:nvSpPr>
            <p:cNvPr id="7" name="Rectangle 6"/>
            <p:cNvSpPr/>
            <p:nvPr/>
          </p:nvSpPr>
          <p:spPr>
            <a:xfrm>
              <a:off x="3263900" y="1499191"/>
              <a:ext cx="5880100" cy="5041309"/>
            </a:xfrm>
            <a:prstGeom prst="rect">
              <a:avLst/>
            </a:prstGeom>
            <a:gradFill>
              <a:gsLst>
                <a:gs pos="0">
                  <a:srgbClr val="F3B934"/>
                </a:gs>
                <a:gs pos="80000">
                  <a:srgbClr val="F3B934"/>
                </a:gs>
                <a:gs pos="100000">
                  <a:srgbClr val="F3B934"/>
                </a:gs>
                <a:gs pos="40000">
                  <a:srgbClr val="F3B934"/>
                </a:gs>
                <a:gs pos="60000">
                  <a:srgbClr val="F3B934"/>
                </a:gs>
                <a:gs pos="75000">
                  <a:srgbClr val="F3B934"/>
                </a:gs>
                <a:gs pos="95000">
                  <a:srgbClr val="F3B934"/>
                </a:gs>
                <a:gs pos="87000">
                  <a:srgbClr val="F3B934"/>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aixaDeTexto 8"/>
            <p:cNvSpPr txBox="1"/>
            <p:nvPr/>
          </p:nvSpPr>
          <p:spPr>
            <a:xfrm>
              <a:off x="4880342" y="1598421"/>
              <a:ext cx="2509284" cy="523220"/>
            </a:xfrm>
            <a:prstGeom prst="rect">
              <a:avLst/>
            </a:prstGeom>
            <a:noFill/>
          </p:spPr>
          <p:txBody>
            <a:bodyPr wrap="square" rtlCol="0">
              <a:spAutoFit/>
            </a:bodyPr>
            <a:lstStyle/>
            <a:p>
              <a:pPr algn="ctr"/>
              <a:r>
                <a:rPr lang="pt-BR" sz="2800" b="1" dirty="0" smtClean="0"/>
                <a:t>AGU + MPF</a:t>
              </a:r>
              <a:endParaRPr lang="pt-BR" b="1" dirty="0"/>
            </a:p>
          </p:txBody>
        </p:sp>
      </p:grpSp>
      <p:grpSp>
        <p:nvGrpSpPr>
          <p:cNvPr id="10" name="Grupo 9"/>
          <p:cNvGrpSpPr/>
          <p:nvPr/>
        </p:nvGrpSpPr>
        <p:grpSpPr>
          <a:xfrm>
            <a:off x="127000" y="1499191"/>
            <a:ext cx="3136900" cy="5041309"/>
            <a:chOff x="127000" y="1499191"/>
            <a:chExt cx="3136900" cy="5041309"/>
          </a:xfrm>
        </p:grpSpPr>
        <p:sp>
          <p:nvSpPr>
            <p:cNvPr id="6" name="Rectangle 5"/>
            <p:cNvSpPr/>
            <p:nvPr/>
          </p:nvSpPr>
          <p:spPr>
            <a:xfrm>
              <a:off x="127000" y="1499191"/>
              <a:ext cx="3136900" cy="50413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aixaDeTexto 7"/>
            <p:cNvSpPr txBox="1"/>
            <p:nvPr/>
          </p:nvSpPr>
          <p:spPr>
            <a:xfrm>
              <a:off x="691116" y="1605516"/>
              <a:ext cx="2158410" cy="523220"/>
            </a:xfrm>
            <a:prstGeom prst="rect">
              <a:avLst/>
            </a:prstGeom>
            <a:noFill/>
          </p:spPr>
          <p:txBody>
            <a:bodyPr wrap="square" rtlCol="0">
              <a:spAutoFit/>
            </a:bodyPr>
            <a:lstStyle/>
            <a:p>
              <a:pPr algn="ctr"/>
              <a:r>
                <a:rPr lang="pt-BR" sz="2800" b="1" dirty="0" smtClean="0"/>
                <a:t>CGU</a:t>
              </a:r>
              <a:endParaRPr lang="pt-BR" b="1" dirty="0"/>
            </a:p>
          </p:txBody>
        </p:sp>
      </p:grpSp>
      <p:sp>
        <p:nvSpPr>
          <p:cNvPr id="3" name="Content Placeholder 2"/>
          <p:cNvSpPr>
            <a:spLocks noGrp="1"/>
          </p:cNvSpPr>
          <p:nvPr>
            <p:ph idx="1"/>
          </p:nvPr>
        </p:nvSpPr>
        <p:spPr>
          <a:xfrm>
            <a:off x="457200" y="940400"/>
            <a:ext cx="8229600" cy="4525963"/>
          </a:xfrm>
        </p:spPr>
        <p:txBody>
          <a:bodyPr/>
          <a:lstStyle/>
          <a:p>
            <a:pPr marL="0" indent="0" algn="just">
              <a:buNone/>
            </a:pPr>
            <a:r>
              <a:rPr lang="pt-BR" b="1" dirty="0" smtClean="0"/>
              <a:t>Alcance do acordo</a:t>
            </a:r>
          </a:p>
        </p:txBody>
      </p:sp>
      <p:sp>
        <p:nvSpPr>
          <p:cNvPr id="2" name="Rectangle 1"/>
          <p:cNvSpPr/>
          <p:nvPr/>
        </p:nvSpPr>
        <p:spPr>
          <a:xfrm>
            <a:off x="301625" y="2301875"/>
            <a:ext cx="2794000" cy="39528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u="sng" dirty="0" smtClean="0"/>
              <a:t>PAR - LAC</a:t>
            </a:r>
            <a:endParaRPr lang="en-US" b="1" u="sng" dirty="0" smtClean="0"/>
          </a:p>
          <a:p>
            <a:pPr algn="ctr"/>
            <a:endParaRPr lang="en-US" dirty="0"/>
          </a:p>
          <a:p>
            <a:pPr marL="342900" indent="-342900">
              <a:buAutoNum type="arabicPeriod"/>
            </a:pPr>
            <a:r>
              <a:rPr lang="en-US" sz="2800" dirty="0" err="1" smtClean="0"/>
              <a:t>Multa</a:t>
            </a:r>
            <a:endParaRPr lang="en-US" sz="2800" dirty="0" smtClean="0"/>
          </a:p>
          <a:p>
            <a:pPr marL="342900" indent="-342900">
              <a:buAutoNum type="arabicPeriod"/>
            </a:pPr>
            <a:r>
              <a:rPr lang="en-US" sz="2800" dirty="0" err="1" smtClean="0"/>
              <a:t>Publicação</a:t>
            </a:r>
            <a:r>
              <a:rPr lang="en-US" sz="2800" dirty="0" smtClean="0"/>
              <a:t> </a:t>
            </a:r>
            <a:r>
              <a:rPr lang="en-US" sz="2800" dirty="0" err="1" smtClean="0"/>
              <a:t>extraordinária</a:t>
            </a:r>
            <a:endParaRPr lang="en-US" sz="2800" dirty="0" smtClean="0"/>
          </a:p>
          <a:p>
            <a:pPr marL="342900" indent="-342900">
              <a:buAutoNum type="arabicPeriod"/>
            </a:pPr>
            <a:r>
              <a:rPr lang="en-US" sz="2800" dirty="0" err="1" smtClean="0"/>
              <a:t>Impedimento</a:t>
            </a:r>
            <a:r>
              <a:rPr lang="en-US" sz="2800" dirty="0" smtClean="0"/>
              <a:t> de </a:t>
            </a:r>
            <a:r>
              <a:rPr lang="en-US" sz="2800" dirty="0" err="1" smtClean="0"/>
              <a:t>contratar</a:t>
            </a:r>
            <a:endParaRPr lang="en-US" sz="2800" dirty="0"/>
          </a:p>
        </p:txBody>
      </p:sp>
      <p:sp>
        <p:nvSpPr>
          <p:cNvPr id="4" name="Rectangle 3"/>
          <p:cNvSpPr/>
          <p:nvPr/>
        </p:nvSpPr>
        <p:spPr>
          <a:xfrm>
            <a:off x="3263900" y="2301875"/>
            <a:ext cx="2794000" cy="39528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u="sng" dirty="0" err="1" smtClean="0"/>
              <a:t>Ação</a:t>
            </a:r>
            <a:r>
              <a:rPr lang="en-US" sz="2800" b="1" u="sng" dirty="0" smtClean="0"/>
              <a:t> Judicial</a:t>
            </a:r>
          </a:p>
          <a:p>
            <a:pPr algn="ctr"/>
            <a:r>
              <a:rPr lang="en-US" sz="2800" b="1" u="sng" dirty="0" smtClean="0"/>
              <a:t>LAC</a:t>
            </a:r>
            <a:endParaRPr lang="en-US" b="1" u="sng" dirty="0" smtClean="0"/>
          </a:p>
          <a:p>
            <a:pPr algn="ctr"/>
            <a:endParaRPr lang="en-US" dirty="0"/>
          </a:p>
          <a:p>
            <a:pPr marL="342900" indent="-342900">
              <a:buAutoNum type="arabicPeriod"/>
            </a:pPr>
            <a:r>
              <a:rPr lang="en-US" sz="2800" dirty="0" err="1" smtClean="0"/>
              <a:t>Perda</a:t>
            </a:r>
            <a:r>
              <a:rPr lang="en-US" sz="2800" dirty="0" smtClean="0"/>
              <a:t> dos </a:t>
            </a:r>
            <a:r>
              <a:rPr lang="en-US" sz="2800" dirty="0" err="1" smtClean="0"/>
              <a:t>valores</a:t>
            </a:r>
            <a:endParaRPr lang="en-US" sz="2800" dirty="0" smtClean="0"/>
          </a:p>
          <a:p>
            <a:pPr marL="342900" indent="-342900">
              <a:buAutoNum type="arabicPeriod"/>
            </a:pPr>
            <a:r>
              <a:rPr lang="en-US" sz="2800" dirty="0" err="1" smtClean="0"/>
              <a:t>Interdição</a:t>
            </a:r>
            <a:endParaRPr lang="en-US" sz="2800" dirty="0" smtClean="0"/>
          </a:p>
          <a:p>
            <a:pPr marL="342900" indent="-342900">
              <a:buAutoNum type="arabicPeriod"/>
            </a:pPr>
            <a:r>
              <a:rPr lang="en-US" sz="2800" dirty="0" err="1" smtClean="0"/>
              <a:t>Dissolução</a:t>
            </a:r>
            <a:endParaRPr lang="en-US" sz="2800" dirty="0" smtClean="0"/>
          </a:p>
          <a:p>
            <a:endParaRPr lang="en-US" sz="2800" dirty="0"/>
          </a:p>
        </p:txBody>
      </p:sp>
      <p:sp>
        <p:nvSpPr>
          <p:cNvPr id="5" name="Rectangle 4"/>
          <p:cNvSpPr/>
          <p:nvPr/>
        </p:nvSpPr>
        <p:spPr>
          <a:xfrm>
            <a:off x="6232525" y="2301875"/>
            <a:ext cx="2794000" cy="395287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u="sng" dirty="0" err="1" smtClean="0"/>
              <a:t>Ação</a:t>
            </a:r>
            <a:r>
              <a:rPr lang="en-US" sz="2800" b="1" u="sng" dirty="0" smtClean="0"/>
              <a:t> Judicial LIA</a:t>
            </a:r>
            <a:endParaRPr lang="en-US" b="1" u="sng" dirty="0" smtClean="0"/>
          </a:p>
          <a:p>
            <a:pPr algn="ctr"/>
            <a:endParaRPr lang="en-US" dirty="0"/>
          </a:p>
          <a:p>
            <a:pPr marL="342900" indent="-342900">
              <a:buAutoNum type="arabicPeriod"/>
            </a:pPr>
            <a:r>
              <a:rPr lang="en-US" sz="2800" dirty="0" err="1" smtClean="0"/>
              <a:t>Perda</a:t>
            </a:r>
            <a:r>
              <a:rPr lang="en-US" sz="2800" dirty="0" smtClean="0"/>
              <a:t> dos </a:t>
            </a:r>
            <a:r>
              <a:rPr lang="en-US" sz="2800" dirty="0" err="1" smtClean="0"/>
              <a:t>valores</a:t>
            </a:r>
            <a:endParaRPr lang="en-US" sz="2800" dirty="0" smtClean="0"/>
          </a:p>
          <a:p>
            <a:pPr marL="342900" indent="-342900">
              <a:buAutoNum type="arabicPeriod"/>
            </a:pPr>
            <a:r>
              <a:rPr lang="en-US" sz="2800" dirty="0" err="1" smtClean="0"/>
              <a:t>Multa</a:t>
            </a:r>
            <a:endParaRPr lang="en-US" sz="2800" dirty="0" smtClean="0"/>
          </a:p>
          <a:p>
            <a:pPr marL="342900" indent="-342900">
              <a:buAutoNum type="arabicPeriod"/>
            </a:pPr>
            <a:r>
              <a:rPr lang="en-US" sz="2800" dirty="0" err="1" smtClean="0"/>
              <a:t>Impedimento</a:t>
            </a:r>
            <a:r>
              <a:rPr lang="en-US" sz="2800" dirty="0" smtClean="0"/>
              <a:t> de </a:t>
            </a:r>
            <a:r>
              <a:rPr lang="en-US" sz="2800" dirty="0" err="1" smtClean="0"/>
              <a:t>contratar</a:t>
            </a:r>
            <a:endParaRPr lang="en-US" sz="2800" dirty="0"/>
          </a:p>
        </p:txBody>
      </p:sp>
    </p:spTree>
    <p:extLst>
      <p:ext uri="{BB962C8B-B14F-4D97-AF65-F5344CB8AC3E}">
        <p14:creationId xmlns:p14="http://schemas.microsoft.com/office/powerpoint/2010/main" val="42588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0400"/>
            <a:ext cx="8229600" cy="4525963"/>
          </a:xfrm>
        </p:spPr>
        <p:txBody>
          <a:bodyPr/>
          <a:lstStyle/>
          <a:p>
            <a:pPr marL="0" indent="0" algn="just">
              <a:buNone/>
            </a:pPr>
            <a:r>
              <a:rPr lang="pt-BR" b="1" dirty="0" smtClean="0"/>
              <a:t>O que o acordo não alcança:</a:t>
            </a:r>
          </a:p>
          <a:p>
            <a:pPr marL="0" indent="0" algn="just">
              <a:buNone/>
            </a:pPr>
            <a:endParaRPr lang="pt-BR" b="1" dirty="0" smtClean="0"/>
          </a:p>
          <a:p>
            <a:pPr algn="just"/>
            <a:r>
              <a:rPr lang="pt-BR" dirty="0" smtClean="0"/>
              <a:t>Imunidade penal das pessoas físicas;</a:t>
            </a:r>
          </a:p>
          <a:p>
            <a:pPr algn="just"/>
            <a:r>
              <a:rPr lang="pt-BR" dirty="0" smtClean="0"/>
              <a:t>Quitação do dano causado (</a:t>
            </a:r>
            <a:r>
              <a:rPr lang="pt-BR" dirty="0" err="1" smtClean="0"/>
              <a:t>sobrepreço</a:t>
            </a:r>
            <a:r>
              <a:rPr lang="pt-BR" dirty="0" smtClean="0"/>
              <a:t>, superfaturamento, etc.);</a:t>
            </a:r>
          </a:p>
          <a:p>
            <a:pPr algn="just"/>
            <a:r>
              <a:rPr lang="pt-BR" dirty="0" smtClean="0"/>
              <a:t>Decisões do TCU.</a:t>
            </a:r>
          </a:p>
          <a:p>
            <a:pPr marL="0" indent="0" algn="just">
              <a:buNone/>
            </a:pPr>
            <a:endParaRPr lang="pt-BR" b="1" dirty="0" smtClean="0"/>
          </a:p>
          <a:p>
            <a:pPr marL="0" indent="0" algn="just">
              <a:buNone/>
            </a:pPr>
            <a:endParaRPr lang="pt-BR" dirty="0"/>
          </a:p>
          <a:p>
            <a:pPr marL="0" indent="0" algn="just">
              <a:buNone/>
            </a:pPr>
            <a:endParaRPr lang="pt-BR" dirty="0"/>
          </a:p>
          <a:p>
            <a:pPr marL="0" indent="0" algn="just">
              <a:buNone/>
            </a:pPr>
            <a:endParaRPr lang="pt-BR" b="1" dirty="0" smtClean="0"/>
          </a:p>
        </p:txBody>
      </p:sp>
    </p:spTree>
    <p:extLst>
      <p:ext uri="{BB962C8B-B14F-4D97-AF65-F5344CB8AC3E}">
        <p14:creationId xmlns:p14="http://schemas.microsoft.com/office/powerpoint/2010/main" val="155212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199" y="943271"/>
            <a:ext cx="8556171" cy="4525963"/>
          </a:xfrm>
        </p:spPr>
        <p:txBody>
          <a:bodyPr/>
          <a:lstStyle/>
          <a:p>
            <a:pPr marL="0" indent="0" algn="just">
              <a:buNone/>
            </a:pPr>
            <a:r>
              <a:rPr lang="pt-BR" sz="2800" b="1" dirty="0" smtClean="0"/>
              <a:t>Condução do acordo na CGU</a:t>
            </a:r>
            <a:endParaRPr lang="pt-BR" dirty="0"/>
          </a:p>
          <a:p>
            <a:pPr marL="514350" indent="-514350" algn="just">
              <a:buAutoNum type="arabicPeriod"/>
            </a:pPr>
            <a:r>
              <a:rPr lang="pt-BR" sz="2800" dirty="0" smtClean="0"/>
              <a:t>Proposta apresentada ao Sec. Executivo;</a:t>
            </a:r>
          </a:p>
          <a:p>
            <a:pPr marL="514350" indent="-514350" algn="just">
              <a:buAutoNum type="arabicPeriod"/>
            </a:pPr>
            <a:r>
              <a:rPr lang="pt-BR" sz="2800" dirty="0" smtClean="0"/>
              <a:t>Memorando de entendimentos confeccionado pela </a:t>
            </a:r>
            <a:r>
              <a:rPr lang="pt-BR" sz="2800" dirty="0" err="1" smtClean="0"/>
              <a:t>Asjur</a:t>
            </a:r>
            <a:r>
              <a:rPr lang="pt-BR" sz="2800" dirty="0" smtClean="0"/>
              <a:t>;</a:t>
            </a:r>
          </a:p>
          <a:p>
            <a:pPr marL="514350" indent="-514350" algn="just">
              <a:buAutoNum type="arabicPeriod"/>
            </a:pPr>
            <a:r>
              <a:rPr lang="pt-BR" sz="2800" dirty="0" smtClean="0"/>
              <a:t>Comissão formada por servidores estáveis;</a:t>
            </a:r>
          </a:p>
          <a:p>
            <a:pPr marL="514350" indent="-514350" algn="just">
              <a:buAutoNum type="arabicPeriod"/>
            </a:pPr>
            <a:r>
              <a:rPr lang="pt-BR" sz="2800" dirty="0" smtClean="0"/>
              <a:t>Cooperação SFC-CRG-STPC;</a:t>
            </a:r>
          </a:p>
          <a:p>
            <a:pPr marL="514350" indent="-514350" algn="just">
              <a:buAutoNum type="arabicPeriod"/>
            </a:pPr>
            <a:r>
              <a:rPr lang="pt-BR" sz="2800" dirty="0" smtClean="0"/>
              <a:t>Processo documentado e reuniões registradas em atas. </a:t>
            </a:r>
          </a:p>
        </p:txBody>
      </p:sp>
    </p:spTree>
    <p:extLst>
      <p:ext uri="{BB962C8B-B14F-4D97-AF65-F5344CB8AC3E}">
        <p14:creationId xmlns:p14="http://schemas.microsoft.com/office/powerpoint/2010/main" val="402087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0400"/>
            <a:ext cx="8229600" cy="4525963"/>
          </a:xfrm>
        </p:spPr>
        <p:txBody>
          <a:bodyPr/>
          <a:lstStyle/>
          <a:p>
            <a:pPr marL="0" indent="0" algn="just">
              <a:buNone/>
            </a:pPr>
            <a:r>
              <a:rPr lang="pt-BR" b="1" dirty="0" smtClean="0"/>
              <a:t>Requisitos</a:t>
            </a:r>
          </a:p>
          <a:p>
            <a:pPr algn="just">
              <a:buFont typeface="Arial" panose="020B0604020202020204" pitchFamily="34" charset="0"/>
              <a:buChar char="•"/>
            </a:pPr>
            <a:r>
              <a:rPr lang="pt-BR" sz="2800" dirty="0" smtClean="0"/>
              <a:t>Responsabilidade objetiva</a:t>
            </a:r>
          </a:p>
          <a:p>
            <a:pPr algn="just">
              <a:buFont typeface="Arial" panose="020B0604020202020204" pitchFamily="34" charset="0"/>
              <a:buChar char="•"/>
            </a:pPr>
            <a:r>
              <a:rPr lang="pt-BR" sz="2800" dirty="0" smtClean="0"/>
              <a:t>Cooperação efetiva</a:t>
            </a:r>
          </a:p>
          <a:p>
            <a:pPr algn="just">
              <a:buFont typeface="Arial" panose="020B0604020202020204" pitchFamily="34" charset="0"/>
              <a:buChar char="•"/>
            </a:pPr>
            <a:r>
              <a:rPr lang="pt-BR" sz="2800" dirty="0" smtClean="0"/>
              <a:t>Comprometimento de melhoria na integridade</a:t>
            </a:r>
          </a:p>
          <a:p>
            <a:pPr algn="just">
              <a:buFont typeface="Arial" panose="020B0604020202020204" pitchFamily="34" charset="0"/>
              <a:buChar char="•"/>
            </a:pPr>
            <a:r>
              <a:rPr lang="pt-BR" sz="2800" dirty="0" smtClean="0"/>
              <a:t>Ressarcimento / multa </a:t>
            </a:r>
          </a:p>
        </p:txBody>
      </p:sp>
    </p:spTree>
    <p:extLst>
      <p:ext uri="{BB962C8B-B14F-4D97-AF65-F5344CB8AC3E}">
        <p14:creationId xmlns:p14="http://schemas.microsoft.com/office/powerpoint/2010/main" val="4149163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0400"/>
            <a:ext cx="8229600" cy="4525963"/>
          </a:xfrm>
        </p:spPr>
        <p:txBody>
          <a:bodyPr/>
          <a:lstStyle/>
          <a:p>
            <a:pPr marL="514350" indent="-514350" algn="just">
              <a:buAutoNum type="arabicPeriod"/>
            </a:pPr>
            <a:r>
              <a:rPr lang="pt-BR" b="1" dirty="0" smtClean="0"/>
              <a:t>Responsabilidade objetiva da PJ. </a:t>
            </a:r>
          </a:p>
          <a:p>
            <a:pPr marL="0" indent="0" algn="just">
              <a:buNone/>
            </a:pPr>
            <a:r>
              <a:rPr lang="pt-BR" sz="2800" dirty="0" smtClean="0"/>
              <a:t>“</a:t>
            </a:r>
            <a:r>
              <a:rPr lang="pt-BR" sz="2800" dirty="0"/>
              <a:t>H</a:t>
            </a:r>
            <a:r>
              <a:rPr lang="pt-BR" sz="2800" dirty="0" smtClean="0"/>
              <a:t>istórico dos atos lesivos”, documento no qual ela detalha os ilícitos do qual tomou conhecimento em face do envolvimento de pessoas de seu quadro funcional ou que agiram em seu nome. </a:t>
            </a:r>
            <a:endParaRPr lang="pt-BR" sz="2800" dirty="0"/>
          </a:p>
          <a:p>
            <a:pPr marL="0" indent="0" algn="just">
              <a:buNone/>
            </a:pPr>
            <a:r>
              <a:rPr lang="pt-BR" sz="2800" dirty="0" smtClean="0">
                <a:sym typeface="Wingdings"/>
              </a:rPr>
              <a:t> Delimitação do escopo do acordo. </a:t>
            </a:r>
            <a:endParaRPr lang="pt-BR" sz="2800" dirty="0" smtClean="0"/>
          </a:p>
        </p:txBody>
      </p:sp>
    </p:spTree>
    <p:extLst>
      <p:ext uri="{BB962C8B-B14F-4D97-AF65-F5344CB8AC3E}">
        <p14:creationId xmlns:p14="http://schemas.microsoft.com/office/powerpoint/2010/main" val="305124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539" y="931742"/>
            <a:ext cx="8556171" cy="4525963"/>
          </a:xfrm>
        </p:spPr>
        <p:txBody>
          <a:bodyPr/>
          <a:lstStyle/>
          <a:p>
            <a:pPr marL="0" indent="0" algn="just">
              <a:buNone/>
            </a:pPr>
            <a:r>
              <a:rPr lang="pt-BR" b="1" dirty="0"/>
              <a:t>2. Cooperação efetiva.</a:t>
            </a:r>
          </a:p>
          <a:p>
            <a:pPr algn="just">
              <a:buFont typeface="Arial" panose="020B0604020202020204" pitchFamily="34" charset="0"/>
              <a:buChar char="•"/>
            </a:pPr>
            <a:r>
              <a:rPr lang="pt-BR" sz="2800" dirty="0" smtClean="0"/>
              <a:t>Provas do “Histórico dos Atos Lesivos”. </a:t>
            </a:r>
          </a:p>
          <a:p>
            <a:pPr algn="just">
              <a:buFont typeface="Arial" panose="020B0604020202020204" pitchFamily="34" charset="0"/>
              <a:buChar char="•"/>
            </a:pPr>
            <a:r>
              <a:rPr lang="pt-BR" sz="2800" dirty="0" smtClean="0"/>
              <a:t>Relação dos contratos considerados “contaminados pelos atos lesivos” </a:t>
            </a:r>
          </a:p>
          <a:p>
            <a:pPr algn="just">
              <a:buFont typeface="Arial" panose="020B0604020202020204" pitchFamily="34" charset="0"/>
              <a:buChar char="•"/>
            </a:pPr>
            <a:r>
              <a:rPr lang="pt-BR" sz="2800" dirty="0" smtClean="0"/>
              <a:t>Relação de pagamentos indevidos, caso realizados. </a:t>
            </a:r>
          </a:p>
          <a:p>
            <a:pPr algn="just">
              <a:buFont typeface="Arial" panose="020B0604020202020204" pitchFamily="34" charset="0"/>
              <a:buChar char="•"/>
            </a:pPr>
            <a:r>
              <a:rPr lang="pt-BR" sz="2800" dirty="0" smtClean="0"/>
              <a:t>Identificação das medidas adotadas pela empresa para cessar a conduta. </a:t>
            </a:r>
          </a:p>
          <a:p>
            <a:pPr algn="just">
              <a:buFont typeface="Arial" panose="020B0604020202020204" pitchFamily="34" charset="0"/>
              <a:buChar char="•"/>
            </a:pPr>
            <a:r>
              <a:rPr lang="pt-BR" sz="2800" dirty="0" smtClean="0"/>
              <a:t>Identificação das pessoas físicas envolvidas nos atos lesivos. </a:t>
            </a:r>
          </a:p>
        </p:txBody>
      </p:sp>
    </p:spTree>
    <p:extLst>
      <p:ext uri="{BB962C8B-B14F-4D97-AF65-F5344CB8AC3E}">
        <p14:creationId xmlns:p14="http://schemas.microsoft.com/office/powerpoint/2010/main" val="36310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511" y="674300"/>
            <a:ext cx="8383113" cy="4525963"/>
          </a:xfrm>
        </p:spPr>
        <p:txBody>
          <a:bodyPr/>
          <a:lstStyle/>
          <a:p>
            <a:pPr marL="0" indent="0" algn="just">
              <a:buNone/>
            </a:pPr>
            <a:r>
              <a:rPr lang="pt-BR" b="1" dirty="0"/>
              <a:t>3</a:t>
            </a:r>
            <a:r>
              <a:rPr lang="pt-BR" b="1" dirty="0" smtClean="0"/>
              <a:t>. Avaliação do programa de integridade.</a:t>
            </a:r>
          </a:p>
          <a:p>
            <a:pPr algn="just">
              <a:buFont typeface="Arial" panose="020B0604020202020204" pitchFamily="34" charset="0"/>
              <a:buChar char="•"/>
            </a:pPr>
            <a:r>
              <a:rPr lang="pt-BR" sz="2800" dirty="0" smtClean="0"/>
              <a:t>Verificação se o programa foi efetivo.</a:t>
            </a:r>
          </a:p>
          <a:p>
            <a:pPr marL="0" indent="0" algn="just">
              <a:buNone/>
            </a:pPr>
            <a:endParaRPr lang="pt-BR" sz="2800" dirty="0" smtClean="0"/>
          </a:p>
          <a:p>
            <a:pPr algn="just">
              <a:buFont typeface="Arial" panose="020B0604020202020204" pitchFamily="34" charset="0"/>
              <a:buChar char="•"/>
            </a:pPr>
            <a:r>
              <a:rPr lang="pt-BR" sz="2800" dirty="0" smtClean="0"/>
              <a:t>Análise das melhorias necessárias.</a:t>
            </a:r>
          </a:p>
          <a:p>
            <a:pPr marL="0" indent="0" algn="just">
              <a:buNone/>
            </a:pPr>
            <a:endParaRPr lang="pt-BR" sz="2800" dirty="0" smtClean="0"/>
          </a:p>
          <a:p>
            <a:pPr algn="just">
              <a:buFont typeface="Arial" panose="020B0604020202020204" pitchFamily="34" charset="0"/>
              <a:buChar char="•"/>
            </a:pPr>
            <a:r>
              <a:rPr lang="pt-BR" sz="2800" dirty="0" smtClean="0"/>
              <a:t>Compromisso </a:t>
            </a:r>
            <a:r>
              <a:rPr lang="pt-BR" sz="2800" dirty="0"/>
              <a:t>da empresa de adotar as sugestões da CGU e se submeter a </a:t>
            </a:r>
            <a:r>
              <a:rPr lang="pt-BR" sz="2800" dirty="0" smtClean="0"/>
              <a:t>monitoramento.</a:t>
            </a:r>
            <a:endParaRPr lang="pt-BR" sz="2800" dirty="0"/>
          </a:p>
        </p:txBody>
      </p:sp>
    </p:spTree>
    <p:extLst>
      <p:ext uri="{BB962C8B-B14F-4D97-AF65-F5344CB8AC3E}">
        <p14:creationId xmlns:p14="http://schemas.microsoft.com/office/powerpoint/2010/main" val="54651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6755</TotalTime>
  <Words>785</Words>
  <Application>Microsoft Office PowerPoint</Application>
  <PresentationFormat>Apresentação na tela (4:3)</PresentationFormat>
  <Paragraphs>132</Paragraphs>
  <Slides>18</Slides>
  <Notes>18</Notes>
  <HiddenSlides>0</HiddenSlides>
  <MMClips>0</MMClips>
  <ScaleCrop>false</ScaleCrop>
  <HeadingPairs>
    <vt:vector size="4" baseType="variant">
      <vt:variant>
        <vt:lpstr>Tema</vt:lpstr>
      </vt:variant>
      <vt:variant>
        <vt:i4>2</vt:i4>
      </vt:variant>
      <vt:variant>
        <vt:lpstr>Títulos de slides</vt:lpstr>
      </vt:variant>
      <vt:variant>
        <vt:i4>18</vt:i4>
      </vt:variant>
    </vt:vector>
  </HeadingPairs>
  <TitlesOfParts>
    <vt:vector size="20" baseType="lpstr">
      <vt:lpstr>Office Theme</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Marcelo Pontes</dc:creator>
  <cp:lastModifiedBy>Marcelo Pontes Vianna</cp:lastModifiedBy>
  <cp:revision>75</cp:revision>
  <cp:lastPrinted>2015-08-21T12:21:13Z</cp:lastPrinted>
  <dcterms:created xsi:type="dcterms:W3CDTF">2015-08-01T19:58:07Z</dcterms:created>
  <dcterms:modified xsi:type="dcterms:W3CDTF">2016-03-17T16:21:36Z</dcterms:modified>
</cp:coreProperties>
</file>