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315" r:id="rId3"/>
    <p:sldId id="289" r:id="rId4"/>
    <p:sldId id="295" r:id="rId5"/>
    <p:sldId id="299" r:id="rId6"/>
    <p:sldId id="324" r:id="rId7"/>
    <p:sldId id="302" r:id="rId8"/>
    <p:sldId id="303" r:id="rId9"/>
    <p:sldId id="304" r:id="rId10"/>
    <p:sldId id="305" r:id="rId11"/>
    <p:sldId id="300" r:id="rId12"/>
    <p:sldId id="323" r:id="rId13"/>
    <p:sldId id="307" r:id="rId14"/>
    <p:sldId id="309" r:id="rId15"/>
    <p:sldId id="311" r:id="rId16"/>
    <p:sldId id="306" r:id="rId17"/>
    <p:sldId id="321" r:id="rId18"/>
    <p:sldId id="322" r:id="rId19"/>
    <p:sldId id="325" r:id="rId20"/>
    <p:sldId id="314" r:id="rId21"/>
    <p:sldId id="318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2E650F"/>
    <a:srgbClr val="183D5E"/>
    <a:srgbClr val="006B51"/>
    <a:srgbClr val="008463"/>
    <a:srgbClr val="FFFFFF"/>
    <a:srgbClr val="66573E"/>
    <a:srgbClr val="FF7111"/>
    <a:srgbClr val="FF832F"/>
    <a:srgbClr val="FFC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0" autoAdjust="0"/>
    <p:restoredTop sz="94662" autoAdjust="0"/>
  </p:normalViewPr>
  <p:slideViewPr>
    <p:cSldViewPr snapToGrid="0">
      <p:cViewPr varScale="1">
        <p:scale>
          <a:sx n="70" d="100"/>
          <a:sy n="70" d="100"/>
        </p:scale>
        <p:origin x="61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493FA-550A-43FC-86EA-F3A96B0B5B88}" type="datetimeFigureOut">
              <a:rPr lang="pt-BR" smtClean="0"/>
              <a:t>19/11/2015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56290-CF48-447A-B884-AB4800684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76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as  palavras  apresentação e palestrante e deslocar para a direita  o nome Augusto </a:t>
            </a:r>
            <a:r>
              <a:rPr lang="pt-BR" dirty="0" err="1" smtClean="0"/>
              <a:t>Riccio</a:t>
            </a:r>
            <a:r>
              <a:rPr lang="pt-BR" dirty="0" smtClean="0"/>
              <a:t> (usar tamanho 24) e aumentar para 72 o </a:t>
            </a:r>
            <a:r>
              <a:rPr lang="pt-BR" dirty="0" err="1" smtClean="0"/>
              <a:t>Excelencia</a:t>
            </a:r>
            <a:r>
              <a:rPr lang="pt-BR" dirty="0" smtClean="0"/>
              <a:t> na Gestão Pública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56290-CF48-447A-B884-AB4800684A3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264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Mudar onde está escrito “Nível” escrever: “Níveis” 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56290-CF48-447A-B884-AB4800684A3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352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Eliminar este slide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56290-CF48-447A-B884-AB4800684A3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08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de todos os slides daqui em diante exceto o slide 2 e slide 1 os ZCR nesta posição. Não quero reforçar o “informática da ZCR”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56290-CF48-447A-B884-AB4800684A3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397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2B8EFC-9552-46EB-87B2-2B8F2F8CE6B7}" type="slidenum">
              <a:rPr lang="pt-BR" altLang="pt-BR" smtClean="0"/>
              <a:pPr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39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o texto O papel ....governo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56290-CF48-447A-B884-AB4800684A3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073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Substituir práticas de controle por práticas de gestão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56290-CF48-447A-B884-AB4800684A3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133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Colocar PDCA nos blocos de baixo para cima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56290-CF48-447A-B884-AB4800684A3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91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Transferir este slide para a posição ocupada pelo atual slide 12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56290-CF48-447A-B884-AB4800684A3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535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Colocar a faixa cinza mesmo separada embaixo de informações e conhecimento e colocar caixa colorida de cor diferente em torno de 5 Informações e conhecimento como as outras caixas (Governança, </a:t>
            </a:r>
            <a:r>
              <a:rPr lang="pt-BR" dirty="0" err="1" smtClean="0"/>
              <a:t>public</a:t>
            </a:r>
            <a:r>
              <a:rPr lang="pt-BR" dirty="0" smtClean="0"/>
              <a:t> alvo, processos, </a:t>
            </a:r>
            <a:r>
              <a:rPr lang="pt-BR" dirty="0" err="1" smtClean="0"/>
              <a:t>etc</a:t>
            </a:r>
            <a:r>
              <a:rPr lang="pt-BR" dirty="0" smtClean="0"/>
              <a:t>)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56290-CF48-447A-B884-AB4800684A3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67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FEDF-B10E-49A3-B971-459946A3A7F0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D100F-3EEB-4FFD-A1A1-7B89477B4F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56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9828E-CE4B-49A9-B044-2F543047DAC1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D7B62-CBB1-4B06-8DD0-FAB4459678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259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2ADB2-5938-4F0F-BEC3-323ACB0274E9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FED49-EF55-44FC-915E-ECD8676DBD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41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F8811-596A-4C25-94F8-96C278EDF11D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143C7-73D8-4233-BE19-E5EEE13D53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882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91446-7CC1-43DB-90D6-18FBAFBF95EE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6F15D-9909-4F2B-B0D4-06937A517C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76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19C21-DE03-48D3-B016-31C8A24D9E0E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BF2FD-5E9A-4439-80FC-108060FE3B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62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80E5E-8844-41A4-AEC5-F154D18D49F0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14F9-3E53-431C-8420-CD62743475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687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8C398-62B2-4F52-9B8D-B1CBF0E9249B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2F1E6-60D1-4CBB-92BE-B44D2CEDCD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70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C688F-AC44-4B31-8E85-950DF01E7DD4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0E27E-22FC-4DB5-BC21-B911466832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3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660BF-B363-47CC-B0D0-6499485DF8CB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24A37-3458-46D3-84C4-593533E06E2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9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6D6C3-32B1-40CB-A56C-C88E6AA1AC4B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D525F-6337-4F78-9320-6734068FF1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52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1C6464-D61E-415C-8461-4601CCD2B713}" type="datetimeFigureOut">
              <a:rPr lang="pt-BR"/>
              <a:pPr>
                <a:defRPr/>
              </a:pPr>
              <a:t>19/11/2015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10E8B8-D384-4F1A-9FA1-F2E04C7775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34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http://www.brasil.gov.br/emquestao/marca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14828" y="1862767"/>
            <a:ext cx="9429750" cy="157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pt-BR" sz="7200" dirty="0" smtClean="0">
                <a:latin typeface="+mj-lt"/>
              </a:rPr>
              <a:t>A Excelência</a:t>
            </a:r>
            <a:br>
              <a:rPr lang="pt-BR" sz="7200" dirty="0" smtClean="0">
                <a:latin typeface="+mj-lt"/>
              </a:rPr>
            </a:br>
            <a:r>
              <a:rPr lang="pt-BR" sz="7200" dirty="0" smtClean="0">
                <a:latin typeface="+mj-lt"/>
              </a:rPr>
              <a:t>na Gestão Pública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071279" y="4651674"/>
            <a:ext cx="407329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Augusto </a:t>
            </a:r>
            <a:r>
              <a:rPr lang="pt-BR" sz="24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Riccio</a:t>
            </a:r>
            <a:endParaRPr lang="pt-BR" sz="24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797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216676" y="598741"/>
            <a:ext cx="5343526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6000" dirty="0" smtClean="0">
                <a:latin typeface="+mj-lt"/>
              </a:rPr>
              <a:t>Modelo</a:t>
            </a:r>
            <a:endParaRPr lang="pt-BR" sz="6000" dirty="0">
              <a:latin typeface="+mj-l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361637" y="1793263"/>
            <a:ext cx="3254998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Esquema teórico de um sistema ou de uma realidade complexa.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65" y="2116429"/>
            <a:ext cx="6408586" cy="33875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49950" y="4511327"/>
            <a:ext cx="376672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Arquétipo que, pelas suas características idóneas, é susceptível de imitação ou reprodução. </a:t>
            </a:r>
          </a:p>
        </p:txBody>
      </p:sp>
      <p:pic>
        <p:nvPicPr>
          <p:cNvPr id="8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0" y="1578741"/>
            <a:ext cx="3985699" cy="272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70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3505" y="513246"/>
            <a:ext cx="4629624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pt-BR" sz="6000" b="1" dirty="0">
                <a:solidFill>
                  <a:schemeClr val="bg1"/>
                </a:solidFill>
              </a:rPr>
              <a:t>Modelos </a:t>
            </a:r>
            <a:r>
              <a:rPr lang="pt-BR" sz="6000" b="1" dirty="0" smtClean="0">
                <a:solidFill>
                  <a:schemeClr val="bg1"/>
                </a:solidFill>
              </a:rPr>
              <a:t>de </a:t>
            </a:r>
            <a:r>
              <a:rPr lang="pt-BR" sz="6000" b="1" dirty="0">
                <a:solidFill>
                  <a:schemeClr val="bg1"/>
                </a:solidFill>
              </a:rPr>
              <a:t>Gestão</a:t>
            </a:r>
            <a:endParaRPr lang="pt-BR" sz="30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69245" y="3557351"/>
            <a:ext cx="6967335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endParaRPr lang="pt-BR" sz="25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77805" y="2918714"/>
            <a:ext cx="44010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Esquemas ou quadros de referência para a administração de qualquer tipo de Organização</a:t>
            </a:r>
            <a:r>
              <a:rPr lang="pt-BR" sz="2000" dirty="0" smtClean="0">
                <a:solidFill>
                  <a:schemeClr val="bg1"/>
                </a:solidFill>
              </a:rPr>
              <a:t>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Orientam os Sistemas de Gestão</a:t>
            </a:r>
            <a:r>
              <a:rPr lang="pt-BR" sz="2000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9" y="0"/>
            <a:ext cx="6922053" cy="6858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28032" y="6167941"/>
            <a:ext cx="467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400" i="1" dirty="0">
                <a:solidFill>
                  <a:srgbClr val="FF0000"/>
                </a:solidFill>
              </a:rPr>
              <a:t>*</a:t>
            </a:r>
            <a:r>
              <a:rPr lang="pt-BR" altLang="pt-BR" sz="1400" i="1" dirty="0"/>
              <a:t> conj.de Praticas de Gestão especificas </a:t>
            </a:r>
            <a:r>
              <a:rPr lang="pt-BR" altLang="pt-BR" sz="1400" i="1" dirty="0" smtClean="0"/>
              <a:t>de cada </a:t>
            </a:r>
            <a:r>
              <a:rPr lang="pt-BR" altLang="pt-BR" sz="1400" i="1" dirty="0"/>
              <a:t>organização </a:t>
            </a:r>
            <a:r>
              <a:rPr lang="pt-BR" altLang="pt-BR" sz="1400" i="1" dirty="0" smtClean="0"/>
              <a:t>orientadas  conforme </a:t>
            </a:r>
            <a:r>
              <a:rPr lang="pt-BR" altLang="pt-BR" sz="1400" i="1" dirty="0"/>
              <a:t>modelo de gestão</a:t>
            </a:r>
            <a:endParaRPr lang="pt-BR" sz="1400" i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660289" y="5798609"/>
            <a:ext cx="915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Sistema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0520717" y="55827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Modelo</a:t>
            </a:r>
            <a:endParaRPr lang="pt-BR" dirty="0"/>
          </a:p>
        </p:txBody>
      </p:sp>
      <p:cxnSp>
        <p:nvCxnSpPr>
          <p:cNvPr id="13" name="Conector de seta reta 12"/>
          <p:cNvCxnSpPr/>
          <p:nvPr/>
        </p:nvCxnSpPr>
        <p:spPr>
          <a:xfrm flipV="1">
            <a:off x="7117978" y="4743450"/>
            <a:ext cx="457690" cy="1023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 flipV="1">
            <a:off x="10820402" y="4676825"/>
            <a:ext cx="133348" cy="905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80624" y="350811"/>
            <a:ext cx="11385097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3600" dirty="0" smtClean="0">
                <a:latin typeface="+mj-lt"/>
              </a:rPr>
              <a:t>Modelos de Excelência em Gestão</a:t>
            </a:r>
            <a:endParaRPr lang="pt-BR" sz="3600" dirty="0">
              <a:latin typeface="+mj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4" y="2809175"/>
            <a:ext cx="2780047" cy="284697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72" y="3243940"/>
            <a:ext cx="3396110" cy="242339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28" y="2347302"/>
            <a:ext cx="1550573" cy="92374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7" y="2207691"/>
            <a:ext cx="1014767" cy="1014767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9089472" y="5667337"/>
            <a:ext cx="1745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MEGP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267346" y="5667337"/>
            <a:ext cx="1745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PNQ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4974672" y="5667337"/>
            <a:ext cx="1745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BALDRIGE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8652626" y="5202923"/>
            <a:ext cx="2619091" cy="398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8040290" y="4682130"/>
            <a:ext cx="3640080" cy="985207"/>
          </a:xfrm>
          <a:prstGeom prst="rect">
            <a:avLst/>
          </a:prstGeom>
          <a:solidFill>
            <a:srgbClr val="BFBFB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90" y="2864172"/>
            <a:ext cx="3640080" cy="2736980"/>
          </a:xfrm>
          <a:prstGeom prst="rect">
            <a:avLst/>
          </a:prstGeom>
          <a:ln>
            <a:noFill/>
          </a:ln>
        </p:spPr>
      </p:pic>
      <p:pic>
        <p:nvPicPr>
          <p:cNvPr id="17" name="Picture 5" descr="http://www.brasil.gov.br/emquestao/marca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671" y="1953074"/>
            <a:ext cx="3429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7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32639" y="4683505"/>
            <a:ext cx="6116594" cy="592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4084552" y="4025110"/>
            <a:ext cx="6856715" cy="1476952"/>
          </a:xfrm>
          <a:prstGeom prst="rect">
            <a:avLst/>
          </a:prstGeom>
          <a:solidFill>
            <a:srgbClr val="BFBFB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73505" y="2100431"/>
            <a:ext cx="324258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4000" dirty="0">
                <a:latin typeface="+mj-lt"/>
              </a:rPr>
              <a:t>Modelo de Excelência em Gestão </a:t>
            </a:r>
            <a:r>
              <a:rPr lang="pt-BR" sz="4000" dirty="0" smtClean="0">
                <a:latin typeface="+mj-lt"/>
              </a:rPr>
              <a:t>Pública </a:t>
            </a:r>
            <a:r>
              <a:rPr lang="pt-BR" sz="4000" b="1" dirty="0" smtClean="0"/>
              <a:t>MEGP</a:t>
            </a:r>
            <a:endParaRPr lang="pt-BR" sz="4000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51" y="1158521"/>
            <a:ext cx="6856715" cy="41178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9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897196"/>
              </p:ext>
            </p:extLst>
          </p:nvPr>
        </p:nvGraphicFramePr>
        <p:xfrm>
          <a:off x="0" y="1132392"/>
          <a:ext cx="12043717" cy="506970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270544"/>
                <a:gridCol w="1499510"/>
                <a:gridCol w="1988756"/>
                <a:gridCol w="1633625"/>
                <a:gridCol w="2130812"/>
                <a:gridCol w="1954730"/>
                <a:gridCol w="1565740"/>
              </a:tblGrid>
              <a:tr h="502611">
                <a:tc gridSpan="7"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Matriz do IA-CM</a:t>
                      </a:r>
                      <a:endParaRPr lang="pt-BR" sz="2800" dirty="0">
                        <a:latin typeface="+mn-lt"/>
                      </a:endParaRPr>
                    </a:p>
                  </a:txBody>
                  <a:tcPr marL="91436" marR="91436" marT="45717" marB="45717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798268">
                <a:tc>
                  <a:txBody>
                    <a:bodyPr/>
                    <a:lstStyle/>
                    <a:p>
                      <a:endParaRPr lang="pt-BR" sz="1300" b="1" dirty="0"/>
                    </a:p>
                  </a:txBody>
                  <a:tcPr marL="91436" marR="91436" marT="45717" marB="45717"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Serviços e Papel da AI</a:t>
                      </a:r>
                      <a:endParaRPr lang="pt-BR" sz="1200" b="1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Gerenciamento</a:t>
                      </a:r>
                      <a:r>
                        <a:rPr lang="pt-BR" sz="1200" baseline="0" dirty="0" smtClean="0"/>
                        <a:t> de Pessoas</a:t>
                      </a:r>
                      <a:endParaRPr lang="pt-BR" sz="1200" b="1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Práticas Profissionais</a:t>
                      </a:r>
                      <a:endParaRPr lang="pt-BR" sz="1200" b="1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Gerenciamento do Desempenho</a:t>
                      </a:r>
                      <a:r>
                        <a:rPr lang="pt-BR" sz="1200" baseline="0" dirty="0" smtClean="0"/>
                        <a:t> e prestação de contas</a:t>
                      </a:r>
                      <a:endParaRPr lang="pt-BR" sz="1200" dirty="0" smtClean="0"/>
                    </a:p>
                    <a:p>
                      <a:endParaRPr lang="pt-BR" sz="1200" b="1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Cultura e Relacionamento</a:t>
                      </a:r>
                      <a:r>
                        <a:rPr lang="pt-BR" sz="1200" baseline="0" dirty="0" smtClean="0"/>
                        <a:t> Organizacional</a:t>
                      </a:r>
                      <a:endParaRPr lang="pt-BR" sz="1200" dirty="0" smtClean="0"/>
                    </a:p>
                    <a:p>
                      <a:endParaRPr lang="pt-BR" sz="1200" b="1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Estruturas de Governança</a:t>
                      </a:r>
                    </a:p>
                    <a:p>
                      <a:endParaRPr lang="pt-BR" sz="1200" b="1" dirty="0"/>
                    </a:p>
                  </a:txBody>
                  <a:tcPr marL="91436" marR="91436" marT="45717" marB="45717" anchor="ctr"/>
                </a:tc>
              </a:tr>
              <a:tr h="827833"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Nível 5</a:t>
                      </a:r>
                    </a:p>
                    <a:p>
                      <a:r>
                        <a:rPr lang="pt-BR" sz="1000" dirty="0" smtClean="0"/>
                        <a:t>Otimização</a:t>
                      </a:r>
                    </a:p>
                  </a:txBody>
                  <a:tcPr marL="91436" marR="91436" marT="45717" marB="45717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AI reconhecido</a:t>
                      </a:r>
                      <a:r>
                        <a:rPr lang="pt-BR" sz="1000" baseline="0" dirty="0" smtClean="0"/>
                        <a:t> como agente-chave de mudança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Liderança no envolvimento com órgão</a:t>
                      </a:r>
                      <a:r>
                        <a:rPr lang="pt-BR" sz="1000" baseline="0" dirty="0" smtClean="0"/>
                        <a:t>s profissionais</a:t>
                      </a:r>
                    </a:p>
                    <a:p>
                      <a:r>
                        <a:rPr lang="pt-BR" sz="1000" baseline="0" dirty="0" smtClean="0"/>
                        <a:t>Projeção da Mão de Obra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Aperfeiçoamento</a:t>
                      </a:r>
                      <a:r>
                        <a:rPr lang="pt-BR" sz="1000" baseline="0" dirty="0" smtClean="0"/>
                        <a:t> contínuo das Práticas Profissionais</a:t>
                      </a:r>
                    </a:p>
                    <a:p>
                      <a:r>
                        <a:rPr lang="pt-BR" sz="1000" baseline="0" dirty="0" smtClean="0"/>
                        <a:t>Planejamento de AI estratégico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Relatório Público</a:t>
                      </a:r>
                      <a:r>
                        <a:rPr lang="pt-BR" sz="1000" baseline="0" dirty="0" smtClean="0"/>
                        <a:t> sobre sua efetividade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Relações efetivas e permanentes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Independência, poder e autoridade da AI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</a:tr>
              <a:tr h="827833"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Nível 4</a:t>
                      </a:r>
                    </a:p>
                    <a:p>
                      <a:r>
                        <a:rPr lang="pt-BR" sz="1000" dirty="0" smtClean="0"/>
                        <a:t>Gerenciado</a:t>
                      </a:r>
                    </a:p>
                  </a:txBody>
                  <a:tcPr marL="91436" marR="91436" marT="45717" marB="45717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Asseguração da governança, gestão de riscos e controles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AI contribui para desenvolvimento da gestão</a:t>
                      </a:r>
                    </a:p>
                    <a:p>
                      <a:r>
                        <a:rPr lang="pt-BR" sz="1000" dirty="0" smtClean="0"/>
                        <a:t>AI</a:t>
                      </a:r>
                      <a:r>
                        <a:rPr lang="pt-BR" sz="1000" baseline="0" dirty="0" smtClean="0"/>
                        <a:t> apoia órgãos profissionais</a:t>
                      </a:r>
                    </a:p>
                    <a:p>
                      <a:r>
                        <a:rPr lang="pt-BR" sz="1000" baseline="0" dirty="0" smtClean="0"/>
                        <a:t>Planejamento da mão-de-obra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Estratégia de Auditoria alavanca a gestão de risco da organização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Integração de medidas</a:t>
                      </a:r>
                      <a:r>
                        <a:rPr lang="pt-BR" sz="1000" baseline="0" dirty="0" smtClean="0"/>
                        <a:t> de desempenhos qualitativas e quantitativas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CAE</a:t>
                      </a:r>
                      <a:r>
                        <a:rPr lang="pt-BR" sz="1000" baseline="0" dirty="0" smtClean="0"/>
                        <a:t> assessora e influencia a alta gestão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Supervisão</a:t>
                      </a:r>
                      <a:r>
                        <a:rPr lang="pt-BR" sz="1000" baseline="0" dirty="0" smtClean="0"/>
                        <a:t> independente das atividades de AI</a:t>
                      </a:r>
                    </a:p>
                    <a:p>
                      <a:r>
                        <a:rPr lang="pt-BR" sz="1000" baseline="0" dirty="0" smtClean="0"/>
                        <a:t>CAE reporta-se à autoridade principal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</a:tr>
              <a:tr h="680005"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Nível 3</a:t>
                      </a:r>
                    </a:p>
                    <a:p>
                      <a:r>
                        <a:rPr lang="pt-BR" sz="1000" dirty="0" smtClean="0"/>
                        <a:t>Integrado</a:t>
                      </a:r>
                    </a:p>
                  </a:txBody>
                  <a:tcPr marL="91436" marR="91436" marT="45717" marB="45717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Serviços de assessoramento</a:t>
                      </a:r>
                    </a:p>
                    <a:p>
                      <a:r>
                        <a:rPr lang="pt-BR" sz="1000" dirty="0" smtClean="0"/>
                        <a:t>Auditorias de desempenho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Construção</a:t>
                      </a:r>
                      <a:r>
                        <a:rPr lang="pt-BR" sz="1000" baseline="0" dirty="0" smtClean="0"/>
                        <a:t> de equipes e competências</a:t>
                      </a:r>
                    </a:p>
                    <a:p>
                      <a:r>
                        <a:rPr lang="pt-BR" sz="1000" baseline="0" dirty="0" smtClean="0"/>
                        <a:t>Staff profissional qualificado</a:t>
                      </a:r>
                    </a:p>
                    <a:p>
                      <a:r>
                        <a:rPr lang="pt-BR" sz="1000" baseline="0" dirty="0" smtClean="0"/>
                        <a:t>Coordenação da Mão de obra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Arcabouço de Gestão da</a:t>
                      </a:r>
                      <a:r>
                        <a:rPr lang="pt-BR" sz="1000" baseline="0" dirty="0" smtClean="0"/>
                        <a:t> Qualidade</a:t>
                      </a:r>
                    </a:p>
                    <a:p>
                      <a:r>
                        <a:rPr lang="pt-BR" sz="1000" baseline="0" dirty="0" smtClean="0"/>
                        <a:t>Planos de Auditoria baseados em Risco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Medidas de Desempenho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aseline="0" dirty="0" smtClean="0"/>
                        <a:t>Informação sobre custos</a:t>
                      </a:r>
                      <a:endParaRPr lang="pt-BR" sz="1000" dirty="0" smtClean="0"/>
                    </a:p>
                    <a:p>
                      <a:r>
                        <a:rPr lang="pt-BR" sz="1000" dirty="0" smtClean="0"/>
                        <a:t>Relatórios</a:t>
                      </a:r>
                      <a:r>
                        <a:rPr lang="pt-BR" sz="1000" baseline="0" dirty="0" smtClean="0"/>
                        <a:t> de gestão</a:t>
                      </a:r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Coordenação com outros grupos de revisão</a:t>
                      </a:r>
                    </a:p>
                    <a:p>
                      <a:r>
                        <a:rPr lang="pt-BR" sz="1000" dirty="0" smtClean="0"/>
                        <a:t>Componente</a:t>
                      </a:r>
                      <a:r>
                        <a:rPr lang="pt-BR" sz="1000" baseline="0" dirty="0" smtClean="0"/>
                        <a:t> integral da equipe de gestão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Supervisão gerencial da atividade da AI</a:t>
                      </a:r>
                    </a:p>
                    <a:p>
                      <a:r>
                        <a:rPr lang="pt-BR" sz="1000" dirty="0" smtClean="0"/>
                        <a:t>Mecanismos de financiamento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</a:tr>
              <a:tr h="975662"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Nível 2</a:t>
                      </a:r>
                    </a:p>
                    <a:p>
                      <a:r>
                        <a:rPr lang="pt-BR" sz="1000" dirty="0" smtClean="0"/>
                        <a:t>Infraestrutura</a:t>
                      </a:r>
                    </a:p>
                  </a:txBody>
                  <a:tcPr marL="91436" marR="91436" marT="45717" marB="45717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Auditoria de conformidade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Desenvolvimento profissional individual</a:t>
                      </a:r>
                    </a:p>
                    <a:p>
                      <a:r>
                        <a:rPr lang="pt-BR" sz="1000" dirty="0" smtClean="0"/>
                        <a:t>Pessoas preparadas são identificadas e recrutadas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Arcabouço de processos e práticas profissionais Plano de auditoria baseado nas prioridades da</a:t>
                      </a:r>
                      <a:r>
                        <a:rPr lang="pt-BR" sz="1000" baseline="0" dirty="0" smtClean="0"/>
                        <a:t> gestão e dos stakeholders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Orçamento operacional de AI</a:t>
                      </a:r>
                    </a:p>
                    <a:p>
                      <a:endParaRPr lang="pt-BR" sz="1000" dirty="0" smtClean="0"/>
                    </a:p>
                    <a:p>
                      <a:r>
                        <a:rPr lang="pt-BR" sz="1000" dirty="0" smtClean="0"/>
                        <a:t>Plano de negócios da AI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Gerenciamento dentro da atividade de AI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Acesso total às informações,</a:t>
                      </a:r>
                      <a:r>
                        <a:rPr lang="pt-BR" sz="1000" baseline="0" dirty="0" smtClean="0"/>
                        <a:t> ativos e pessoas da organização</a:t>
                      </a:r>
                    </a:p>
                    <a:p>
                      <a:r>
                        <a:rPr lang="pt-BR" sz="1000" baseline="0" dirty="0" smtClean="0"/>
                        <a:t>Fluxo de relatórios de auditoria estabelecido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</a:tr>
              <a:tr h="384348">
                <a:tc>
                  <a:txBody>
                    <a:bodyPr/>
                    <a:lstStyle/>
                    <a:p>
                      <a:r>
                        <a:rPr lang="pt-BR" sz="1000" dirty="0" smtClean="0"/>
                        <a:t>Nível 1 </a:t>
                      </a:r>
                    </a:p>
                    <a:p>
                      <a:r>
                        <a:rPr lang="pt-BR" sz="1000" dirty="0" smtClean="0"/>
                        <a:t>Inicial</a:t>
                      </a:r>
                    </a:p>
                  </a:txBody>
                  <a:tcPr marL="91436" marR="91436" marT="45717" marB="45717"/>
                </a:tc>
                <a:tc gridSpan="6">
                  <a:txBody>
                    <a:bodyPr/>
                    <a:lstStyle/>
                    <a:p>
                      <a:r>
                        <a:rPr lang="pt-BR" sz="1000" dirty="0" smtClean="0"/>
                        <a:t>Ad hoc</a:t>
                      </a:r>
                      <a:r>
                        <a:rPr lang="pt-BR" sz="1000" baseline="0" dirty="0" smtClean="0"/>
                        <a:t> não estruturada; auditorias isoladas ou revisão de documentos e transações com finalidade de aferir conformidade; produtos dependem de habilidades específicas de indivíduos que estão nos cargos; ausência de práticas profissionais estabelecidas; falta de estrutura; falta de capacidade; inexistência de </a:t>
                      </a:r>
                      <a:r>
                        <a:rPr lang="pt-BR" sz="1000" baseline="0" dirty="0" err="1" smtClean="0"/>
                        <a:t>KPAs</a:t>
                      </a:r>
                      <a:endParaRPr lang="pt-BR" sz="1000" dirty="0"/>
                    </a:p>
                  </a:txBody>
                  <a:tcPr marL="91436" marR="91436" marT="45717" marB="45717" anchor="ctr"/>
                </a:tc>
                <a:tc hMerge="1">
                  <a:txBody>
                    <a:bodyPr/>
                    <a:lstStyle/>
                    <a:p>
                      <a:endParaRPr lang="pt-BR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5273" y="1136429"/>
            <a:ext cx="1138509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5000" dirty="0">
                <a:latin typeface="+mj-lt"/>
              </a:rPr>
              <a:t>Modelo de Gestão para as </a:t>
            </a:r>
            <a:r>
              <a:rPr lang="pt-BR" sz="5000" dirty="0" smtClean="0">
                <a:latin typeface="+mj-lt"/>
              </a:rPr>
              <a:t>Instituições</a:t>
            </a:r>
            <a:br>
              <a:rPr lang="pt-BR" sz="5000" dirty="0" smtClean="0">
                <a:latin typeface="+mj-lt"/>
              </a:rPr>
            </a:br>
            <a:r>
              <a:rPr lang="pt-BR" sz="5000" dirty="0" smtClean="0">
                <a:latin typeface="+mj-lt"/>
              </a:rPr>
              <a:t>de </a:t>
            </a:r>
            <a:r>
              <a:rPr lang="pt-BR" sz="5000" dirty="0">
                <a:latin typeface="+mj-lt"/>
              </a:rPr>
              <a:t>Controle Interno</a:t>
            </a:r>
          </a:p>
        </p:txBody>
      </p:sp>
      <p:sp>
        <p:nvSpPr>
          <p:cNvPr id="9" name="Retângulo 8"/>
          <p:cNvSpPr/>
          <p:nvPr/>
        </p:nvSpPr>
        <p:spPr>
          <a:xfrm>
            <a:off x="295273" y="2714798"/>
            <a:ext cx="11428641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Base: IA-CM e MEGP</a:t>
            </a: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Requisitos estabelecidos por Níveis de  gestão</a:t>
            </a: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Verificações periódicas externas com validação CONACI </a:t>
            </a: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 avaliação com validação CONACI, para os níveis iniciais de gestão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Verificação externa com visita para níveis mais avançados de gestão 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Premiação regular pelo Presidente da </a:t>
            </a:r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República (ou reconhecida autoridade nacional) 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5273" y="1136429"/>
            <a:ext cx="1138509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5000" dirty="0">
                <a:latin typeface="+mj-lt"/>
              </a:rPr>
              <a:t>Para que serve um Modelo de </a:t>
            </a:r>
            <a:r>
              <a:rPr lang="pt-BR" sz="5000" dirty="0" smtClean="0">
                <a:latin typeface="+mj-lt"/>
              </a:rPr>
              <a:t>Gestão</a:t>
            </a:r>
            <a:br>
              <a:rPr lang="pt-BR" sz="5000" dirty="0" smtClean="0">
                <a:latin typeface="+mj-lt"/>
              </a:rPr>
            </a:br>
            <a:r>
              <a:rPr lang="pt-BR" sz="5000" dirty="0" smtClean="0">
                <a:latin typeface="+mj-lt"/>
              </a:rPr>
              <a:t>de </a:t>
            </a:r>
            <a:r>
              <a:rPr lang="pt-BR" sz="5000" dirty="0">
                <a:latin typeface="+mj-lt"/>
              </a:rPr>
              <a:t>Controles Internos?</a:t>
            </a:r>
          </a:p>
        </p:txBody>
      </p:sp>
      <p:sp>
        <p:nvSpPr>
          <p:cNvPr id="9" name="Retângulo 8"/>
          <p:cNvSpPr/>
          <p:nvPr/>
        </p:nvSpPr>
        <p:spPr>
          <a:xfrm>
            <a:off x="381678" y="2511164"/>
            <a:ext cx="10623777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Orientação para a construção de Sistemas de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Gestão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nas diversas instituições de Controles Internos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t-BR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Padronização de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práticas</a:t>
            </a:r>
            <a:endParaRPr lang="pt-BR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Comparação entre Controladorias </a:t>
            </a: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Absorção  rápida de melhores práticas (não reinventar a roda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pt-BR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Reforço da Imagem Institucional da atividade junto ao cidadão brasileiro </a:t>
            </a: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Alavancagem junto a instituições de financiamento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internacionais</a:t>
            </a:r>
            <a:endParaRPr lang="pt-BR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ts val="2000"/>
              </a:lnSpc>
              <a:spcAft>
                <a:spcPts val="20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Aumento na velocidade de mudança cultural em um pais continental e diverso como o Brasil</a:t>
            </a:r>
          </a:p>
        </p:txBody>
      </p:sp>
    </p:spTree>
    <p:extLst>
      <p:ext uri="{BB962C8B-B14F-4D97-AF65-F5344CB8AC3E}">
        <p14:creationId xmlns:p14="http://schemas.microsoft.com/office/powerpoint/2010/main" val="130009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0861"/>
            <a:ext cx="7162800" cy="1509417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pt-BR" dirty="0"/>
              <a:t>Modelo de Gestão para Controles Internos 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sz="2800" b="1" dirty="0"/>
              <a:t>(MEGP e IA-CM)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20278"/>
            <a:ext cx="9152238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796216" y="3299254"/>
            <a:ext cx="2854411" cy="5684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796216" y="3356842"/>
            <a:ext cx="3175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5</a:t>
            </a:r>
          </a:p>
          <a:p>
            <a:pPr algn="ctr"/>
            <a:r>
              <a:rPr lang="pt-BR" sz="1100" dirty="0" smtClean="0"/>
              <a:t>Informações e Conhecimento 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585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39" y="1603006"/>
            <a:ext cx="897255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 bwMode="auto">
          <a:xfrm>
            <a:off x="609600" y="138157"/>
            <a:ext cx="7162800" cy="150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pt-BR" dirty="0" smtClean="0"/>
              <a:t>Modelo de Gestão para Controles Internos </a:t>
            </a:r>
            <a:br>
              <a:rPr lang="pt-BR" dirty="0" smtClean="0"/>
            </a:br>
            <a:r>
              <a:rPr lang="pt-BR" sz="2800" b="1" dirty="0" smtClean="0"/>
              <a:t>(MEGP e IA-CM)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566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aixaDeTexto 4"/>
          <p:cNvSpPr txBox="1">
            <a:spLocks noChangeArrowheads="1"/>
          </p:cNvSpPr>
          <p:nvPr/>
        </p:nvSpPr>
        <p:spPr bwMode="auto">
          <a:xfrm>
            <a:off x="2495550" y="2436266"/>
            <a:ext cx="7448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DÚVIDAS  ?</a:t>
            </a:r>
            <a:endParaRPr lang="pt-BR" altLang="pt-BR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66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9192" y="1177026"/>
            <a:ext cx="118083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cs typeface="Arial" pitchFamily="34" charset="0"/>
              </a:rPr>
              <a:t>Augusto José Leite Mendes </a:t>
            </a:r>
            <a:r>
              <a:rPr lang="pt-BR" sz="2400" b="1" dirty="0" err="1">
                <a:cs typeface="Arial" pitchFamily="34" charset="0"/>
              </a:rPr>
              <a:t>Riccio</a:t>
            </a:r>
            <a:r>
              <a:rPr lang="pt-BR" sz="2400" dirty="0">
                <a:cs typeface="Arial" pitchFamily="34" charset="0"/>
              </a:rPr>
              <a:t> - Engenheiro Químico, Pós - Graduado em Administração de Empresas e Mestre em Desenvolvimento e Gestão Social.</a:t>
            </a:r>
          </a:p>
          <a:p>
            <a:pPr algn="just"/>
            <a:r>
              <a:rPr lang="pt-BR" sz="2400" dirty="0">
                <a:cs typeface="Arial" pitchFamily="34" charset="0"/>
              </a:rPr>
              <a:t> </a:t>
            </a:r>
          </a:p>
          <a:p>
            <a:pPr algn="just"/>
            <a:r>
              <a:rPr lang="pt-BR" sz="2400" dirty="0">
                <a:cs typeface="Arial" pitchFamily="34" charset="0"/>
              </a:rPr>
              <a:t>Ocupou a Gerência da Qualidade na Petrobras, onde também coordenou Projetos Especiais de Organização, Gestão e Governança. Atualmente atua como Diretor de Gestão Estratégica da ZCR Informática.</a:t>
            </a:r>
          </a:p>
          <a:p>
            <a:pPr algn="just"/>
            <a:r>
              <a:rPr lang="pt-BR" sz="2400" dirty="0">
                <a:cs typeface="Arial" pitchFamily="34" charset="0"/>
              </a:rPr>
              <a:t> </a:t>
            </a:r>
          </a:p>
          <a:p>
            <a:pPr algn="just"/>
            <a:r>
              <a:rPr lang="pt-BR" sz="2400" dirty="0">
                <a:cs typeface="Arial" pitchFamily="34" charset="0"/>
              </a:rPr>
              <a:t>Instrutor e Examinador Sênior do Prêmio de Qualidade do Governo Federal, do Prêmio Gestão Qualidade Bahia. Membro do Comitê Técnico que elaborou e coordenou o Prêmio Gestão Qualidade Bahia. Coordenador Executivo, Palestrante e Consultor</a:t>
            </a:r>
            <a:r>
              <a:rPr lang="pt-BR" sz="2400" b="1" dirty="0">
                <a:cs typeface="Arial" pitchFamily="34" charset="0"/>
              </a:rPr>
              <a:t> </a:t>
            </a:r>
            <a:r>
              <a:rPr lang="pt-BR" sz="2400" dirty="0">
                <a:cs typeface="Arial" pitchFamily="34" charset="0"/>
              </a:rPr>
              <a:t>do Programa de Gestão Pública e Desburocratização na Bahia (</a:t>
            </a:r>
            <a:r>
              <a:rPr lang="pt-BR" sz="2400" dirty="0" err="1" smtClean="0">
                <a:cs typeface="Arial" pitchFamily="34" charset="0"/>
              </a:rPr>
              <a:t>Gespublica</a:t>
            </a:r>
            <a:r>
              <a:rPr lang="pt-BR" sz="2400" dirty="0" smtClean="0">
                <a:cs typeface="Arial" pitchFamily="34" charset="0"/>
              </a:rPr>
              <a:t> - Bahia</a:t>
            </a:r>
            <a:r>
              <a:rPr lang="pt-BR" sz="2400" dirty="0">
                <a:cs typeface="Arial" pitchFamily="34" charset="0"/>
              </a:rPr>
              <a:t>), Membro da Banca de Juízes do Prêmio Nacional da Gestão Pública, Membro do Comitê Gestor do </a:t>
            </a:r>
            <a:r>
              <a:rPr lang="pt-BR" sz="2400" dirty="0" err="1" smtClean="0">
                <a:cs typeface="Arial" pitchFamily="34" charset="0"/>
              </a:rPr>
              <a:t>Gespublica</a:t>
            </a:r>
            <a:r>
              <a:rPr lang="pt-BR" sz="2400" dirty="0" smtClean="0">
                <a:cs typeface="Arial" pitchFamily="34" charset="0"/>
              </a:rPr>
              <a:t> - </a:t>
            </a:r>
            <a:r>
              <a:rPr lang="pt-BR" sz="2400" dirty="0">
                <a:cs typeface="Arial" pitchFamily="34" charset="0"/>
              </a:rPr>
              <a:t>Programa Nacional de Gestão Pública e Desburocratização (Brasília). </a:t>
            </a:r>
          </a:p>
          <a:p>
            <a:r>
              <a:rPr lang="pt-B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20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aixaDeTexto 4"/>
          <p:cNvSpPr txBox="1">
            <a:spLocks noChangeArrowheads="1"/>
          </p:cNvSpPr>
          <p:nvPr/>
        </p:nvSpPr>
        <p:spPr bwMode="auto">
          <a:xfrm>
            <a:off x="2107862" y="2207666"/>
            <a:ext cx="5736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OBRIGADO E MUITA PAZ</a:t>
            </a:r>
          </a:p>
        </p:txBody>
      </p:sp>
    </p:spTree>
    <p:extLst>
      <p:ext uri="{BB962C8B-B14F-4D97-AF65-F5344CB8AC3E}">
        <p14:creationId xmlns:p14="http://schemas.microsoft.com/office/powerpoint/2010/main" val="41796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35" y="1245644"/>
            <a:ext cx="8538519" cy="466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91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295273" y="1136429"/>
            <a:ext cx="6138774" cy="992345"/>
            <a:chOff x="295273" y="1136429"/>
            <a:chExt cx="6138774" cy="992345"/>
          </a:xfrm>
        </p:grpSpPr>
        <p:sp>
          <p:nvSpPr>
            <p:cNvPr id="4" name="CaixaDeTexto 3"/>
            <p:cNvSpPr txBox="1"/>
            <p:nvPr/>
          </p:nvSpPr>
          <p:spPr>
            <a:xfrm>
              <a:off x="295273" y="1136429"/>
              <a:ext cx="4595509" cy="680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pt-BR" sz="6000" dirty="0">
                  <a:latin typeface="+mj-lt"/>
                </a:rPr>
                <a:t>CAPÍTULO VII: </a:t>
              </a:r>
              <a:endParaRPr lang="pt-BR" sz="3000" dirty="0">
                <a:latin typeface="+mj-lt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338047" y="1550154"/>
              <a:ext cx="6096000" cy="5786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pt-BR" sz="3000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DA ADMINISTRAÇÃO PÚBLICA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03500" y="2542499"/>
            <a:ext cx="5115625" cy="2327417"/>
            <a:chOff x="403500" y="2542499"/>
            <a:chExt cx="5115625" cy="2327417"/>
          </a:xfrm>
        </p:grpSpPr>
        <p:sp>
          <p:nvSpPr>
            <p:cNvPr id="5" name="CaixaDeTexto 4"/>
            <p:cNvSpPr txBox="1"/>
            <p:nvPr/>
          </p:nvSpPr>
          <p:spPr>
            <a:xfrm>
              <a:off x="403500" y="3392588"/>
              <a:ext cx="5115625" cy="147732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pt-BR" i="1" dirty="0">
                  <a:solidFill>
                    <a:schemeClr val="bg2">
                      <a:lumMod val="25000"/>
                    </a:schemeClr>
                  </a:solidFill>
                </a:rPr>
                <a:t>Art. 37. A administração pública direta e indireta de qualquer dos Poderes da União, dos Estados, do Distrito Federal e dos Municípios obedecerá aos princípios de legalidade, impessoalidade, moralidade, publicidade e eficiência.</a:t>
              </a:r>
            </a:p>
          </p:txBody>
        </p:sp>
        <p:sp>
          <p:nvSpPr>
            <p:cNvPr id="2" name="Retângulo 1"/>
            <p:cNvSpPr/>
            <p:nvPr/>
          </p:nvSpPr>
          <p:spPr>
            <a:xfrm>
              <a:off x="403500" y="2542499"/>
              <a:ext cx="28708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Seção I </a:t>
              </a:r>
            </a:p>
            <a:p>
              <a:r>
                <a:rPr lang="pt-BR" sz="2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DISPOSIÇÕES GERAIS</a:t>
              </a:r>
              <a:endParaRPr lang="pt-BR" sz="2400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6244227" y="1250407"/>
            <a:ext cx="5322066" cy="4539087"/>
            <a:chOff x="6244227" y="1250407"/>
            <a:chExt cx="5322066" cy="4539087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227" y="3147802"/>
              <a:ext cx="5322066" cy="2641692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022" y="1250407"/>
              <a:ext cx="2584184" cy="2584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87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77805" y="1964424"/>
            <a:ext cx="31382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pt-BR" sz="6000" b="1" dirty="0" smtClean="0">
                <a:solidFill>
                  <a:schemeClr val="bg1"/>
                </a:solidFill>
              </a:rPr>
              <a:t>Desafio:</a:t>
            </a:r>
            <a:endParaRPr lang="pt-BR" sz="30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69245" y="3557351"/>
            <a:ext cx="6967335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endParaRPr lang="pt-BR" sz="25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77805" y="4708647"/>
            <a:ext cx="29639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A migração </a:t>
            </a:r>
            <a:r>
              <a:rPr lang="pt-BR" sz="2000" dirty="0">
                <a:solidFill>
                  <a:schemeClr val="bg1"/>
                </a:solidFill>
              </a:rPr>
              <a:t>dos modelos burocráticos e ineficientes para um novo </a:t>
            </a:r>
            <a:r>
              <a:rPr lang="pt-BR" sz="2000" dirty="0" smtClean="0">
                <a:solidFill>
                  <a:schemeClr val="bg1"/>
                </a:solidFill>
              </a:rPr>
              <a:t>modelo que </a:t>
            </a:r>
            <a:r>
              <a:rPr lang="pt-BR" sz="2000" dirty="0">
                <a:solidFill>
                  <a:schemeClr val="bg1"/>
                </a:solidFill>
              </a:rPr>
              <a:t>ofereça melhores serviços ao cidadão.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21" y="0"/>
            <a:ext cx="1027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5273" y="836173"/>
            <a:ext cx="7087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latin typeface="+mj-lt"/>
              </a:rPr>
              <a:t>Desafio das Organizações Públicas</a:t>
            </a:r>
            <a:endParaRPr lang="pt-BR" sz="3000" dirty="0">
              <a:latin typeface="+mj-lt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191673" y="2766301"/>
            <a:ext cx="3868457" cy="274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4500"/>
              </a:lnSpc>
            </a:pPr>
            <a:r>
              <a:rPr lang="pt-BR" sz="5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Fazer,</a:t>
            </a:r>
          </a:p>
          <a:p>
            <a:pPr algn="r">
              <a:lnSpc>
                <a:spcPts val="3500"/>
              </a:lnSpc>
            </a:pPr>
            <a:r>
              <a:rPr lang="pt-BR" sz="3200" dirty="0">
                <a:solidFill>
                  <a:schemeClr val="bg2">
                    <a:lumMod val="50000"/>
                  </a:schemeClr>
                </a:solidFill>
              </a:rPr>
              <a:t>com eficiência</a:t>
            </a:r>
          </a:p>
          <a:p>
            <a:pPr algn="r">
              <a:lnSpc>
                <a:spcPts val="3500"/>
              </a:lnSpc>
            </a:pPr>
            <a:r>
              <a:rPr lang="pt-BR" sz="3200" dirty="0">
                <a:solidFill>
                  <a:schemeClr val="bg2">
                    <a:lumMod val="50000"/>
                  </a:schemeClr>
                </a:solidFill>
              </a:rPr>
              <a:t>e 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resultados efetivos</a:t>
            </a:r>
            <a:r>
              <a:rPr lang="pt-BR" sz="3200" dirty="0">
                <a:solidFill>
                  <a:schemeClr val="bg2">
                    <a:lumMod val="50000"/>
                  </a:schemeClr>
                </a:solidFill>
              </a:rPr>
              <a:t>,</a:t>
            </a:r>
          </a:p>
          <a:p>
            <a:pPr algn="r">
              <a:lnSpc>
                <a:spcPts val="4500"/>
              </a:lnSpc>
            </a:pPr>
            <a:r>
              <a:rPr lang="pt-BR" sz="5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que precisa</a:t>
            </a:r>
          </a:p>
          <a:p>
            <a:pPr algn="r">
              <a:lnSpc>
                <a:spcPts val="4500"/>
              </a:lnSpc>
            </a:pPr>
            <a:r>
              <a:rPr lang="pt-BR" sz="5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 feito.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64" y="3988692"/>
            <a:ext cx="4756190" cy="286930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2312" y="932795"/>
            <a:ext cx="6725321" cy="4954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6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/>
          </p:cNvGraphicFramePr>
          <p:nvPr/>
        </p:nvGraphicFramePr>
        <p:xfrm>
          <a:off x="3719513" y="2349500"/>
          <a:ext cx="2374900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lip" r:id="rId4" imgW="2374900" imgH="2374900" progId="MS_ClipArt_Gallery.2">
                  <p:embed/>
                </p:oleObj>
              </mc:Choice>
              <mc:Fallback>
                <p:oleObj name="Clip" r:id="rId4" imgW="2374900" imgH="237490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513" y="2349500"/>
                        <a:ext cx="2374900" cy="237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11139" y="1916978"/>
            <a:ext cx="30289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 dirty="0"/>
              <a:t>Recursos materiais</a:t>
            </a:r>
          </a:p>
          <a:p>
            <a:pPr algn="ctr"/>
            <a:r>
              <a:rPr lang="pt-BR" altLang="pt-BR" sz="2400" b="1" dirty="0"/>
              <a:t> e financeiros </a:t>
            </a:r>
            <a:r>
              <a:rPr lang="pt-BR" altLang="pt-BR" sz="2400" dirty="0">
                <a:solidFill>
                  <a:schemeClr val="bg1"/>
                </a:solidFill>
              </a:rPr>
              <a:t>os 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6626226" y="5589588"/>
            <a:ext cx="43497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>
                <a:solidFill>
                  <a:schemeClr val="bg1"/>
                </a:solidFill>
              </a:rPr>
              <a:t>Norm</a:t>
            </a:r>
          </a:p>
        </p:txBody>
      </p:sp>
      <p:sp>
        <p:nvSpPr>
          <p:cNvPr id="9221" name="AutoShape 7"/>
          <p:cNvSpPr>
            <a:spLocks noChangeArrowheads="1"/>
          </p:cNvSpPr>
          <p:nvPr/>
        </p:nvSpPr>
        <p:spPr bwMode="auto">
          <a:xfrm rot="6382367">
            <a:off x="3078488" y="2259706"/>
            <a:ext cx="561975" cy="1025525"/>
          </a:xfrm>
          <a:prstGeom prst="upArrow">
            <a:avLst>
              <a:gd name="adj1" fmla="val 50000"/>
              <a:gd name="adj2" fmla="val 64385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graphicFrame>
        <p:nvGraphicFramePr>
          <p:cNvPr id="9222" name="Object 16"/>
          <p:cNvGraphicFramePr>
            <a:graphicFrameLocks/>
          </p:cNvGraphicFramePr>
          <p:nvPr/>
        </p:nvGraphicFramePr>
        <p:xfrm>
          <a:off x="3930650" y="2835276"/>
          <a:ext cx="199390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lip" r:id="rId6" imgW="1993900" imgH="1120775" progId="MS_ClipArt_Gallery.2">
                  <p:embed/>
                </p:oleObj>
              </mc:Choice>
              <mc:Fallback>
                <p:oleObj name="Clip" r:id="rId6" imgW="1993900" imgH="1120775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2835276"/>
                        <a:ext cx="1993900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AutoShape 7"/>
          <p:cNvSpPr>
            <a:spLocks noChangeArrowheads="1"/>
          </p:cNvSpPr>
          <p:nvPr/>
        </p:nvSpPr>
        <p:spPr bwMode="auto">
          <a:xfrm rot="5400000">
            <a:off x="6562726" y="2973389"/>
            <a:ext cx="561975" cy="1025525"/>
          </a:xfrm>
          <a:prstGeom prst="upArrow">
            <a:avLst>
              <a:gd name="adj1" fmla="val 50000"/>
              <a:gd name="adj2" fmla="val 64385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sp>
        <p:nvSpPr>
          <p:cNvPr id="9224" name="Rectangle 3"/>
          <p:cNvSpPr>
            <a:spLocks noChangeArrowheads="1"/>
          </p:cNvSpPr>
          <p:nvPr/>
        </p:nvSpPr>
        <p:spPr bwMode="auto">
          <a:xfrm>
            <a:off x="128676" y="4643700"/>
            <a:ext cx="30940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 dirty="0"/>
              <a:t>Legislação, Normas</a:t>
            </a:r>
          </a:p>
          <a:p>
            <a:pPr algn="ctr"/>
            <a:r>
              <a:rPr lang="pt-BR" altLang="pt-BR" sz="2400" b="1" dirty="0"/>
              <a:t> e Procedimentos</a:t>
            </a:r>
            <a:r>
              <a:rPr lang="pt-BR" altLang="pt-BR" sz="2400" dirty="0"/>
              <a:t> </a:t>
            </a:r>
          </a:p>
        </p:txBody>
      </p:sp>
      <p:graphicFrame>
        <p:nvGraphicFramePr>
          <p:cNvPr id="9225" name="Objeto 1"/>
          <p:cNvGraphicFramePr>
            <a:graphicFrameLocks noChangeAspect="1"/>
          </p:cNvGraphicFramePr>
          <p:nvPr/>
        </p:nvGraphicFramePr>
        <p:xfrm>
          <a:off x="7535864" y="2276476"/>
          <a:ext cx="2376487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orelDRAW" r:id="rId8" imgW="1895475" imgH="2209800" progId="CorelDraw.Graphic.7">
                  <p:embed/>
                </p:oleObj>
              </mc:Choice>
              <mc:Fallback>
                <p:oleObj name="CorelDRAW" r:id="rId8" imgW="1895475" imgH="22098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864" y="2276476"/>
                        <a:ext cx="2376487" cy="266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CaixaDeTexto 4"/>
          <p:cNvSpPr txBox="1">
            <a:spLocks noChangeArrowheads="1"/>
          </p:cNvSpPr>
          <p:nvPr/>
        </p:nvSpPr>
        <p:spPr bwMode="auto">
          <a:xfrm>
            <a:off x="7966076" y="3213101"/>
            <a:ext cx="158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/>
              <a:t>Cidadãos</a:t>
            </a:r>
          </a:p>
        </p:txBody>
      </p:sp>
      <p:sp>
        <p:nvSpPr>
          <p:cNvPr id="9227" name="CaixaDeTexto 5"/>
          <p:cNvSpPr txBox="1">
            <a:spLocks noChangeArrowheads="1"/>
          </p:cNvSpPr>
          <p:nvPr/>
        </p:nvSpPr>
        <p:spPr bwMode="auto">
          <a:xfrm>
            <a:off x="3308350" y="404813"/>
            <a:ext cx="5049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/>
              <a:t>Cadeia de Valor Cidadã</a:t>
            </a:r>
          </a:p>
        </p:txBody>
      </p:sp>
      <p:sp>
        <p:nvSpPr>
          <p:cNvPr id="9228" name="AutoShape 7"/>
          <p:cNvSpPr>
            <a:spLocks noChangeArrowheads="1"/>
          </p:cNvSpPr>
          <p:nvPr/>
        </p:nvSpPr>
        <p:spPr bwMode="auto">
          <a:xfrm rot="3874338">
            <a:off x="3028665" y="3657004"/>
            <a:ext cx="561975" cy="1025525"/>
          </a:xfrm>
          <a:prstGeom prst="upArrow">
            <a:avLst>
              <a:gd name="adj1" fmla="val 50000"/>
              <a:gd name="adj2" fmla="val 64385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grpSp>
        <p:nvGrpSpPr>
          <p:cNvPr id="13" name="Grupo 12"/>
          <p:cNvGrpSpPr/>
          <p:nvPr/>
        </p:nvGrpSpPr>
        <p:grpSpPr>
          <a:xfrm>
            <a:off x="-364775" y="2332903"/>
            <a:ext cx="2838778" cy="2008783"/>
            <a:chOff x="8501654" y="1157122"/>
            <a:chExt cx="4086368" cy="2832078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108" y="1777136"/>
              <a:ext cx="2332914" cy="2212064"/>
            </a:xfrm>
            <a:prstGeom prst="rect">
              <a:avLst/>
            </a:prstGeom>
          </p:spPr>
        </p:pic>
        <p:sp>
          <p:nvSpPr>
            <p:cNvPr id="15" name="Retângulo 14"/>
            <p:cNvSpPr/>
            <p:nvPr/>
          </p:nvSpPr>
          <p:spPr>
            <a:xfrm>
              <a:off x="8501654" y="1157122"/>
              <a:ext cx="2919911" cy="491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000"/>
                </a:lnSpc>
                <a:spcAft>
                  <a:spcPts val="2000"/>
                </a:spcAft>
                <a:buClr>
                  <a:schemeClr val="accent6">
                    <a:lumMod val="75000"/>
                  </a:schemeClr>
                </a:buClr>
                <a:buSzPct val="150000"/>
                <a:buFont typeface="Wingdings" panose="05000000000000000000" pitchFamily="2" charset="2"/>
                <a:buChar char="ü"/>
              </a:pPr>
              <a:endPara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348290"/>
      </p:ext>
    </p:extLst>
  </p:cSld>
  <p:clrMapOvr>
    <a:masterClrMapping/>
  </p:clrMapOvr>
  <p:transition advTm="24864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5274" y="1136429"/>
            <a:ext cx="4521824" cy="141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6000" dirty="0">
                <a:latin typeface="+mj-lt"/>
              </a:rPr>
              <a:t>O processo de construção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7683595" y="1136429"/>
            <a:ext cx="4945441" cy="6042037"/>
            <a:chOff x="7683595" y="1178015"/>
            <a:chExt cx="4945441" cy="6042037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70" y="1694643"/>
              <a:ext cx="4829666" cy="5525409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>
            <a:xfrm>
              <a:off x="7683595" y="1178015"/>
              <a:ext cx="2530608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000"/>
                </a:lnSpc>
                <a:spcAft>
                  <a:spcPts val="2000"/>
                </a:spcAft>
                <a:buClr>
                  <a:schemeClr val="accent6">
                    <a:lumMod val="75000"/>
                  </a:schemeClr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pt-B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Foco no cidadão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3733456" y="2030272"/>
            <a:ext cx="5215443" cy="6267253"/>
            <a:chOff x="4049143" y="1845213"/>
            <a:chExt cx="5215443" cy="626725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143" y="1845213"/>
              <a:ext cx="4717002" cy="6267253"/>
            </a:xfrm>
            <a:prstGeom prst="rect">
              <a:avLst/>
            </a:prstGeom>
          </p:spPr>
        </p:pic>
        <p:sp>
          <p:nvSpPr>
            <p:cNvPr id="11" name="Retângulo 10"/>
            <p:cNvSpPr/>
            <p:nvPr/>
          </p:nvSpPr>
          <p:spPr>
            <a:xfrm>
              <a:off x="6136011" y="4272289"/>
              <a:ext cx="3128575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00150" lvl="2" indent="-285750">
                <a:lnSpc>
                  <a:spcPts val="2000"/>
                </a:lnSpc>
                <a:spcAft>
                  <a:spcPts val="2000"/>
                </a:spcAft>
                <a:buClr>
                  <a:srgbClr val="C00000"/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pt-B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Ausência de foco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8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5274" y="1136429"/>
            <a:ext cx="4521824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6000" dirty="0" smtClean="0">
                <a:latin typeface="+mj-lt"/>
              </a:rPr>
              <a:t>Gestão</a:t>
            </a:r>
            <a:endParaRPr lang="pt-BR" sz="6000" dirty="0">
              <a:latin typeface="+mj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83" y="932795"/>
            <a:ext cx="7757268" cy="5481679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69945" y="2541421"/>
            <a:ext cx="4136741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Execução de diligências (práticas de gestão) de  planejamento, apoio à execução, </a:t>
            </a:r>
            <a:r>
              <a:rPr lang="pt-BR" b="1" dirty="0" smtClean="0">
                <a:solidFill>
                  <a:schemeClr val="bg2">
                    <a:lumMod val="25000"/>
                  </a:schemeClr>
                </a:solidFill>
              </a:rPr>
              <a:t>monitoramento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e ações de melhoria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 visando o sucesso.</a:t>
            </a:r>
          </a:p>
          <a:p>
            <a:endParaRPr lang="pt-BR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dirty="0" smtClean="0">
                <a:solidFill>
                  <a:schemeClr val="bg2">
                    <a:lumMod val="25000"/>
                  </a:schemeClr>
                </a:solidFill>
              </a:rPr>
              <a:t>Obs.: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As práticas de monitoramento e ações de melhoria são também conhecidas como  práticas de controle.</a:t>
            </a:r>
          </a:p>
        </p:txBody>
      </p:sp>
    </p:spTree>
    <p:extLst>
      <p:ext uri="{BB962C8B-B14F-4D97-AF65-F5344CB8AC3E}">
        <p14:creationId xmlns:p14="http://schemas.microsoft.com/office/powerpoint/2010/main" val="40944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5274" y="616166"/>
            <a:ext cx="534352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6000" dirty="0" smtClean="0">
                <a:latin typeface="+mj-lt"/>
              </a:rPr>
              <a:t>Gestão Pública</a:t>
            </a:r>
            <a:endParaRPr lang="pt-BR" sz="6000" dirty="0">
              <a:latin typeface="+mj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95274" y="1803163"/>
            <a:ext cx="10744369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sz="3200" b="1" dirty="0"/>
              <a:t>P </a:t>
            </a:r>
            <a:r>
              <a:rPr lang="pt-BR" dirty="0" smtClean="0"/>
              <a:t>-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Planejamento Governamental e Politicas Publicas</a:t>
            </a:r>
          </a:p>
          <a:p>
            <a:r>
              <a:rPr lang="pt-BR" sz="3200" b="1" dirty="0"/>
              <a:t>D </a:t>
            </a:r>
            <a:r>
              <a:rPr lang="pt-BR" dirty="0" smtClean="0"/>
              <a:t>-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Execução dos serviços pelos órgãos públicos</a:t>
            </a:r>
          </a:p>
          <a:p>
            <a:r>
              <a:rPr lang="pt-BR" sz="3200" b="1" dirty="0"/>
              <a:t>CA</a:t>
            </a:r>
            <a:r>
              <a:rPr lang="pt-BR" dirty="0"/>
              <a:t> </a:t>
            </a:r>
            <a:r>
              <a:rPr lang="pt-BR" dirty="0" smtClean="0"/>
              <a:t>-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Controles Externos e Internos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95274" y="4268841"/>
            <a:ext cx="10744369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sz="3200" b="1" dirty="0"/>
              <a:t>P </a:t>
            </a:r>
            <a:r>
              <a:rPr lang="pt-BR" dirty="0"/>
              <a:t>- </a:t>
            </a:r>
            <a:r>
              <a:rPr lang="pt-BR" dirty="0" smtClean="0">
                <a:solidFill>
                  <a:schemeClr val="bg2">
                    <a:lumMod val="25000"/>
                  </a:schemeClr>
                </a:solidFill>
              </a:rPr>
              <a:t>Diretrizes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para o exercício do controle (CONACI)</a:t>
            </a:r>
          </a:p>
          <a:p>
            <a:r>
              <a:rPr lang="pt-BR" sz="3200" b="1" dirty="0"/>
              <a:t>D </a:t>
            </a:r>
            <a:r>
              <a:rPr lang="pt-BR" dirty="0"/>
              <a:t>- </a:t>
            </a:r>
            <a:r>
              <a:rPr lang="pt-BR" dirty="0" smtClean="0">
                <a:solidFill>
                  <a:schemeClr val="bg2">
                    <a:lumMod val="25000"/>
                  </a:schemeClr>
                </a:solidFill>
              </a:rPr>
              <a:t>Exercício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do controle interno por cada controladoria e demais órgãos </a:t>
            </a:r>
            <a:r>
              <a:rPr lang="pt-BR" dirty="0" smtClean="0">
                <a:solidFill>
                  <a:schemeClr val="bg2">
                    <a:lumMod val="25000"/>
                  </a:schemeClr>
                </a:solidFill>
              </a:rPr>
              <a:t>públicos</a:t>
            </a:r>
          </a:p>
          <a:p>
            <a:r>
              <a:rPr lang="pt-BR" sz="3200" b="1" dirty="0" smtClean="0"/>
              <a:t>CA</a:t>
            </a:r>
            <a:r>
              <a:rPr lang="pt-BR" dirty="0" smtClean="0"/>
              <a:t> </a:t>
            </a:r>
            <a:r>
              <a:rPr lang="pt-BR" dirty="0"/>
              <a:t>-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(CONACI</a:t>
            </a:r>
            <a:r>
              <a:rPr lang="pt-BR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pt-B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95274" y="3529926"/>
            <a:ext cx="574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GESTÃO PÚBLICA 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CONTROLES INTERNOS</a:t>
            </a:r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28" y="1050470"/>
            <a:ext cx="5558971" cy="416922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648121" y="3637285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</a:t>
            </a:r>
            <a:endParaRPr lang="pt-BR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 rot="1862489">
            <a:off x="8181733" y="2512678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</a:t>
            </a:r>
          </a:p>
        </p:txBody>
      </p:sp>
      <p:sp>
        <p:nvSpPr>
          <p:cNvPr id="11" name="Retângulo 10"/>
          <p:cNvSpPr/>
          <p:nvPr/>
        </p:nvSpPr>
        <p:spPr>
          <a:xfrm rot="3466605">
            <a:off x="9323150" y="184118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</a:t>
            </a:r>
            <a:endParaRPr lang="pt-BR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Retângulo 11"/>
          <p:cNvSpPr/>
          <p:nvPr/>
        </p:nvSpPr>
        <p:spPr>
          <a:xfrm rot="1862489">
            <a:off x="10233353" y="1597112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</a:t>
            </a:r>
            <a:endParaRPr lang="pt-BR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5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7028</TotalTime>
  <Words>947</Words>
  <Application>Microsoft Office PowerPoint</Application>
  <PresentationFormat>Widescreen</PresentationFormat>
  <Paragraphs>161</Paragraphs>
  <Slides>21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1_Tema do Office</vt:lpstr>
      <vt:lpstr>Clip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de Gestão para Controles Internos  (MEGP e IA-CM)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Anderson Almeida</dc:creator>
  <cp:lastModifiedBy>Ultrabook</cp:lastModifiedBy>
  <cp:revision>535</cp:revision>
  <dcterms:created xsi:type="dcterms:W3CDTF">2014-01-20T19:02:11Z</dcterms:created>
  <dcterms:modified xsi:type="dcterms:W3CDTF">2015-11-19T03:56:24Z</dcterms:modified>
</cp:coreProperties>
</file>