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9" r:id="rId4"/>
    <p:sldId id="277" r:id="rId5"/>
    <p:sldId id="276" r:id="rId6"/>
    <p:sldId id="299" r:id="rId7"/>
    <p:sldId id="300" r:id="rId8"/>
    <p:sldId id="302" r:id="rId9"/>
    <p:sldId id="303" r:id="rId10"/>
    <p:sldId id="304" r:id="rId11"/>
    <p:sldId id="305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2" r:id="rId20"/>
    <p:sldId id="321" r:id="rId21"/>
    <p:sldId id="324" r:id="rId22"/>
    <p:sldId id="323" r:id="rId23"/>
    <p:sldId id="306" r:id="rId24"/>
    <p:sldId id="307" r:id="rId25"/>
    <p:sldId id="308" r:id="rId26"/>
    <p:sldId id="309" r:id="rId27"/>
    <p:sldId id="310" r:id="rId28"/>
    <p:sldId id="298" r:id="rId29"/>
    <p:sldId id="301" r:id="rId3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e\Desktop\6&#170;%20Reuni&#227;o%20T&#233;cnica%20-%20Alagoas_2013\Question&#225;rio%20Diagnostico%20Implementa&#231;&#227;o%20da%20LAI\3&#170;%20Pesquisa\3&#170;%20Pesquisa%20-%20Est&#225;gio%20da%20Implementa&#231;&#227;o%20da%20Lei%20de%20Acesso%20&#224;%20Informa&#231;&#227;o%20(LAI)-%20jan.2013_%20Finaliza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Participação</a:t>
            </a:r>
            <a:r>
              <a:rPr lang="pt-BR" sz="2000" baseline="0"/>
              <a:t> dos Estados e DF</a:t>
            </a:r>
            <a:endParaRPr lang="pt-BR" sz="2000"/>
          </a:p>
        </c:rich>
      </c:tx>
      <c:layout>
        <c:manualLayout>
          <c:xMode val="edge"/>
          <c:yMode val="edge"/>
          <c:x val="0.30735891647855534"/>
          <c:y val="2.777797469850030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831418615001939E-2"/>
          <c:y val="0.159176036717421"/>
          <c:w val="0.53888888888888886"/>
          <c:h val="0.89814814814814814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  <c:explosion val="8"/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 a 5'!$B$2:$B$3</c:f>
              <c:strCache>
                <c:ptCount val="2"/>
                <c:pt idx="0">
                  <c:v>Responderam</c:v>
                </c:pt>
                <c:pt idx="1">
                  <c:v>Não Responderam</c:v>
                </c:pt>
              </c:strCache>
            </c:strRef>
          </c:cat>
          <c:val>
            <c:numRef>
              <c:f>'Perguntas de 1 a 5'!$A$2:$A$3</c:f>
              <c:numCache>
                <c:formatCode>00</c:formatCode>
                <c:ptCount val="2"/>
                <c:pt idx="0">
                  <c:v>21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051189989513158"/>
          <c:y val="0.44367656615270357"/>
          <c:w val="0.30531202787010536"/>
          <c:h val="0.25907317855364542"/>
        </c:manualLayout>
      </c:layout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Atendimento Presencial</a:t>
            </a:r>
          </a:p>
        </c:rich>
      </c:tx>
      <c:layout>
        <c:manualLayout>
          <c:xMode val="edge"/>
          <c:yMode val="edge"/>
          <c:x val="0.25364635410880271"/>
          <c:y val="3.031347211420953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0871014331740919E-2"/>
          <c:y val="0.26213696163389255"/>
          <c:w val="0.50618326358799637"/>
          <c:h val="0.71182021442061993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6 a 11'!$C$27:$C$29</c:f>
              <c:strCache>
                <c:ptCount val="3"/>
                <c:pt idx="0">
                  <c:v>Criação de estrutura específica para o SIC</c:v>
                </c:pt>
                <c:pt idx="1">
                  <c:v>Atendimento pelo protocolo</c:v>
                </c:pt>
                <c:pt idx="2">
                  <c:v>Atendimento pela ouvidoria geral</c:v>
                </c:pt>
              </c:strCache>
            </c:strRef>
          </c:cat>
          <c:val>
            <c:numRef>
              <c:f>'Perguntas de 6 a 11'!$B$27:$B$29</c:f>
              <c:numCache>
                <c:formatCode>00</c:formatCode>
                <c:ptCount val="3"/>
                <c:pt idx="0">
                  <c:v>8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018192423064101"/>
          <c:y val="0.25193419866928368"/>
          <c:w val="0.36629062820180475"/>
          <c:h val="0.70325258999000106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Qual estágio atual de implementação do SIC presencial?</a:t>
            </a:r>
          </a:p>
        </c:rich>
      </c:tx>
      <c:layout>
        <c:manualLayout>
          <c:xMode val="edge"/>
          <c:yMode val="edge"/>
          <c:x val="0.13978692855501954"/>
          <c:y val="2.5532318345341313E-2"/>
        </c:manualLayout>
      </c:layout>
      <c:overlay val="1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46404778313806E-2"/>
          <c:y val="0.13671134220877759"/>
          <c:w val="0.74140044004274441"/>
          <c:h val="0.86111110582673189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  <c:explosion val="48"/>
          </c:dPt>
          <c:dPt>
            <c:idx val="2"/>
            <c:bubble3D val="0"/>
            <c:explosion val="19"/>
          </c:dPt>
          <c:dLbls>
            <c:dLbl>
              <c:idx val="1"/>
              <c:layout>
                <c:manualLayout>
                  <c:x val="0.12389230520778333"/>
                  <c:y val="-0.111536144297540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3903294822912"/>
                  <c:y val="2.6588945708647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6 a 11'!$M$26:$M$28</c:f>
              <c:strCache>
                <c:ptCount val="3"/>
                <c:pt idx="0">
                  <c:v>Em funcionamento</c:v>
                </c:pt>
                <c:pt idx="1">
                  <c:v>Em processo de implementação</c:v>
                </c:pt>
                <c:pt idx="2">
                  <c:v>Não implantado</c:v>
                </c:pt>
              </c:strCache>
            </c:strRef>
          </c:cat>
          <c:val>
            <c:numRef>
              <c:f>'Perguntas de 6 a 11'!$L$26:$L$28</c:f>
              <c:numCache>
                <c:formatCode>00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462049161497814"/>
          <c:y val="0.30974770117238365"/>
          <c:w val="0.33444397153058569"/>
          <c:h val="0.46756780973495521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Atendimento Telefônico</a:t>
            </a:r>
          </a:p>
        </c:rich>
      </c:tx>
      <c:layout/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837340924383667E-2"/>
          <c:y val="0.2335943553169417"/>
          <c:w val="0.9406880629615576"/>
          <c:h val="0.5724859936197564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0125786163522012E-2"/>
                  <c:y val="-2.769535113748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88679245283019E-2"/>
                  <c:y val="-3.560830860534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672955974842768E-2"/>
                  <c:y val="-2.373887240356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6 a 11'!$W$26:$W$28</c:f>
              <c:strCache>
                <c:ptCount val="3"/>
                <c:pt idx="0">
                  <c:v>Atendimento telefônico específico às demandas da LAI</c:v>
                </c:pt>
                <c:pt idx="1">
                  <c:v>Adaptação de serviço de atendimento telefônico pré-existente</c:v>
                </c:pt>
                <c:pt idx="2">
                  <c:v>Não existe atendimento telefônico</c:v>
                </c:pt>
              </c:strCache>
            </c:strRef>
          </c:cat>
          <c:val>
            <c:numRef>
              <c:f>'Perguntas de 6 a 11'!$V$26:$V$28</c:f>
              <c:numCache>
                <c:formatCode>00</c:formatCode>
                <c:ptCount val="3"/>
                <c:pt idx="0">
                  <c:v>6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635072"/>
        <c:axId val="109636608"/>
        <c:axId val="0"/>
      </c:bar3DChart>
      <c:catAx>
        <c:axId val="10963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09636608"/>
        <c:crosses val="autoZero"/>
        <c:auto val="1"/>
        <c:lblAlgn val="ctr"/>
        <c:lblOffset val="100"/>
        <c:noMultiLvlLbl val="0"/>
      </c:catAx>
      <c:valAx>
        <c:axId val="109636608"/>
        <c:scaling>
          <c:orientation val="minMax"/>
        </c:scaling>
        <c:delete val="0"/>
        <c:axPos val="l"/>
        <c:majorGridlines/>
        <c:numFmt formatCode="00" sourceLinked="1"/>
        <c:majorTickMark val="out"/>
        <c:minorTickMark val="none"/>
        <c:tickLblPos val="nextTo"/>
        <c:crossAx val="109635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Atendimento Eletrônico</a:t>
            </a:r>
          </a:p>
        </c:rich>
      </c:tx>
      <c:layout>
        <c:manualLayout>
          <c:xMode val="edge"/>
          <c:yMode val="edge"/>
          <c:x val="0.3090844515040046"/>
          <c:y val="4.9745185007933589E-2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1571332252127485"/>
          <c:w val="0.58358311461067369"/>
          <c:h val="0.884286677478725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12 a 17'!$C$2:$C$3</c:f>
              <c:strCache>
                <c:ptCount val="2"/>
                <c:pt idx="0">
                  <c:v>SIC eletrônico implantado</c:v>
                </c:pt>
                <c:pt idx="1">
                  <c:v>SIC eletrônico não implantado</c:v>
                </c:pt>
              </c:strCache>
            </c:strRef>
          </c:cat>
          <c:val>
            <c:numRef>
              <c:f>'Perguntas de 12 a 17'!$B$2:$B$3</c:f>
              <c:numCache>
                <c:formatCode>00</c:formatCode>
                <c:ptCount val="2"/>
                <c:pt idx="0">
                  <c:v>15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Os servidores foram treinados para o atendimento às demanda da LAI? </a:t>
            </a:r>
          </a:p>
        </c:rich>
      </c:tx>
      <c:layout>
        <c:manualLayout>
          <c:xMode val="edge"/>
          <c:yMode val="edge"/>
          <c:x val="0.18912688379969794"/>
          <c:y val="2.5492050590870022E-2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77285206548618E-2"/>
          <c:y val="0.22508756337015184"/>
          <c:w val="0.89745603674540686"/>
          <c:h val="0.7099869020401242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11111111111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12 a 17'!$M$2:$M$3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'Perguntas de 12 a 17'!$L$2:$L$3</c:f>
              <c:numCache>
                <c:formatCode>00</c:formatCode>
                <c:ptCount val="2"/>
                <c:pt idx="0">
                  <c:v>16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21760"/>
        <c:axId val="111223552"/>
        <c:axId val="0"/>
      </c:bar3DChart>
      <c:catAx>
        <c:axId val="11122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111223552"/>
        <c:crosses val="autoZero"/>
        <c:auto val="1"/>
        <c:lblAlgn val="ctr"/>
        <c:lblOffset val="100"/>
        <c:noMultiLvlLbl val="0"/>
      </c:catAx>
      <c:valAx>
        <c:axId val="111223552"/>
        <c:scaling>
          <c:orientation val="minMax"/>
        </c:scaling>
        <c:delete val="0"/>
        <c:axPos val="l"/>
        <c:majorGridlines/>
        <c:numFmt formatCode="00" sourceLinked="1"/>
        <c:majorTickMark val="out"/>
        <c:minorTickMark val="none"/>
        <c:tickLblPos val="nextTo"/>
        <c:crossAx val="111221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Existe alguma ação de conscientização direcionada ao cidadão sobre a importância da LAI?</a:t>
            </a:r>
          </a:p>
        </c:rich>
      </c:tx>
      <c:layout/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33816356968316E-2"/>
          <c:y val="0.2987533131239386"/>
          <c:w val="0.64582064741907275"/>
          <c:h val="0.69907407407407407"/>
        </c:manualLayout>
      </c:layout>
      <c:pie3DChart>
        <c:varyColors val="1"/>
        <c:ser>
          <c:idx val="0"/>
          <c:order val="0"/>
          <c:explosion val="36"/>
          <c:dPt>
            <c:idx val="0"/>
            <c:bubble3D val="0"/>
            <c:explosion val="22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5719883698125992"/>
                  <c:y val="-0.124657180948148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12 a 17'!$C$20:$C$21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'Perguntas de 12 a 17'!$B$20:$B$21</c:f>
              <c:numCache>
                <c:formatCode>00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593334924043589"/>
          <c:y val="0.46720873432487608"/>
          <c:w val="0.1291793923486837"/>
          <c:h val="0.2619492675417017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/>
              <a:t>Os servidores estão sendo conscientizados para a cultura do Acesso à Informação?</a:t>
            </a:r>
          </a:p>
        </c:rich>
      </c:tx>
      <c:layout/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88407699037624E-2"/>
          <c:y val="0.21806722076407115"/>
          <c:w val="0.89745603674540686"/>
          <c:h val="0.68910104986876641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3.3333333333333333E-2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652826156570836E-2"/>
                  <c:y val="-4.643346685203145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12 a 17'!$W$2:$W$3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'Perguntas de 12 a 17'!$V$2:$V$3</c:f>
              <c:numCache>
                <c:formatCode>00</c:formatCode>
                <c:ptCount val="2"/>
                <c:pt idx="0">
                  <c:v>18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98048"/>
        <c:axId val="111299584"/>
        <c:axId val="0"/>
      </c:bar3DChart>
      <c:catAx>
        <c:axId val="11129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111299584"/>
        <c:crosses val="autoZero"/>
        <c:auto val="1"/>
        <c:lblAlgn val="ctr"/>
        <c:lblOffset val="100"/>
        <c:noMultiLvlLbl val="0"/>
      </c:catAx>
      <c:valAx>
        <c:axId val="111299584"/>
        <c:scaling>
          <c:orientation val="minMax"/>
        </c:scaling>
        <c:delete val="0"/>
        <c:axPos val="l"/>
        <c:majorGridlines/>
        <c:numFmt formatCode="00" sourceLinked="1"/>
        <c:majorTickMark val="out"/>
        <c:minorTickMark val="none"/>
        <c:tickLblPos val="nextTo"/>
        <c:crossAx val="111298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Existe trabalho de modernização da Gestão Documental?</a:t>
            </a:r>
          </a:p>
        </c:rich>
      </c:tx>
      <c:layout>
        <c:manualLayout>
          <c:xMode val="edge"/>
          <c:yMode val="edge"/>
          <c:x val="0.10822832161191263"/>
          <c:y val="6.563741416118930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162435736790269"/>
          <c:y val="0.21759259259259259"/>
          <c:w val="0.41388343156516044"/>
          <c:h val="0.7314814814814815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12 a 17'!$M$21:$M$23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Gestão documental organizada para atendimento à LAI</c:v>
                </c:pt>
              </c:strCache>
            </c:strRef>
          </c:cat>
          <c:val>
            <c:numRef>
              <c:f>'Perguntas de 12 a 17'!$L$21:$L$23</c:f>
              <c:numCache>
                <c:formatCode>00</c:formatCode>
                <c:ptCount val="3"/>
                <c:pt idx="0">
                  <c:v>17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812594326746142"/>
          <c:y val="0.40310686200031826"/>
          <c:w val="0.31855438156032523"/>
          <c:h val="0.41756884370205111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 dirty="0"/>
              <a:t>Qual o objetivo da classificação das informações?</a:t>
            </a:r>
          </a:p>
        </c:rich>
      </c:tx>
      <c:layout/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241660279190763"/>
          <c:y val="0.20784997654581588"/>
          <c:w val="0.54683071548012063"/>
          <c:h val="0.69433971071115552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731873274910363E-2"/>
                  <c:y val="-4.6296939228974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934227272925663E-2"/>
                  <c:y val="-1.633846239306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54387244590184E-2"/>
                  <c:y val="-1.4158341974348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548730636904183E-2"/>
                  <c:y val="-1.1708768470169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12 a 17'!$W$20:$W$23</c:f>
              <c:strCache>
                <c:ptCount val="4"/>
                <c:pt idx="0">
                  <c:v>Identificar e organizar as informações produzidas a partir da vigência da LAI</c:v>
                </c:pt>
                <c:pt idx="1">
                  <c:v>A opção anterior e classificação das informações</c:v>
                </c:pt>
                <c:pt idx="2">
                  <c:v>Somente para atendimento às demandas recebidas</c:v>
                </c:pt>
                <c:pt idx="3">
                  <c:v>Não iniciou</c:v>
                </c:pt>
              </c:strCache>
            </c:strRef>
          </c:cat>
          <c:val>
            <c:numRef>
              <c:f>'Perguntas de 12 a 17'!$V$20:$V$23</c:f>
              <c:numCache>
                <c:formatCode>00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369216"/>
        <c:axId val="111371008"/>
        <c:axId val="0"/>
      </c:bar3DChart>
      <c:catAx>
        <c:axId val="111369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1371008"/>
        <c:crosses val="autoZero"/>
        <c:auto val="1"/>
        <c:lblAlgn val="ctr"/>
        <c:lblOffset val="100"/>
        <c:noMultiLvlLbl val="0"/>
      </c:catAx>
      <c:valAx>
        <c:axId val="111371008"/>
        <c:scaling>
          <c:orientation val="minMax"/>
        </c:scaling>
        <c:delete val="0"/>
        <c:axPos val="b"/>
        <c:majorGridlines/>
        <c:numFmt formatCode="00" sourceLinked="1"/>
        <c:majorTickMark val="out"/>
        <c:minorTickMark val="none"/>
        <c:tickLblPos val="nextTo"/>
        <c:crossAx val="111369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 dirty="0" smtClean="0"/>
              <a:t>Houve</a:t>
            </a:r>
            <a:r>
              <a:rPr lang="pt-BR" sz="2000" baseline="0" dirty="0" smtClean="0"/>
              <a:t> </a:t>
            </a:r>
            <a:r>
              <a:rPr lang="pt-BR" sz="2000" dirty="0" smtClean="0"/>
              <a:t>aumento </a:t>
            </a:r>
            <a:r>
              <a:rPr lang="pt-BR" sz="2000" dirty="0"/>
              <a:t>percentual de pedidos de informação nos últimos 06 meses?</a:t>
            </a:r>
          </a:p>
        </c:rich>
      </c:tx>
      <c:layout>
        <c:manualLayout>
          <c:xMode val="edge"/>
          <c:yMode val="edge"/>
          <c:x val="0.11830657706158064"/>
          <c:y val="5.039122637167298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9036777583187391E-2"/>
          <c:y val="0.19431521384928055"/>
          <c:w val="0.55019301221322814"/>
          <c:h val="0.78087858863804538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7.4911655102335287E-2"/>
                  <c:y val="-9.91212015403771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571263014652686E-2"/>
                  <c:y val="0.113815095581010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36022131728858E-3"/>
                  <c:y val="8.03785149413412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9103152823935536E-2"/>
                  <c:y val="1.115302266121017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18 a 23'!$C$2:$C$6</c:f>
              <c:strCache>
                <c:ptCount val="5"/>
                <c:pt idx="0">
                  <c:v>Sim, entre 1% a 25% de aumento     </c:v>
                </c:pt>
                <c:pt idx="1">
                  <c:v>Sim, entre 25% a 50% de aumento     </c:v>
                </c:pt>
                <c:pt idx="2">
                  <c:v>Sim, entre 50% a 75% de aumento     </c:v>
                </c:pt>
                <c:pt idx="3">
                  <c:v>Acima de 100%</c:v>
                </c:pt>
                <c:pt idx="4">
                  <c:v>Não</c:v>
                </c:pt>
              </c:strCache>
            </c:strRef>
          </c:cat>
          <c:val>
            <c:numRef>
              <c:f>'Perguntas de 18 a 23'!$B$2:$B$6</c:f>
              <c:numCache>
                <c:formatCode>00</c:formatCode>
                <c:ptCount val="5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774863397450835"/>
          <c:y val="0.28709057579460867"/>
          <c:w val="0.27918235264374791"/>
          <c:h val="0.62358292170000484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Como a Lei de Acesso à Informação foi regulamentada no seu âmbito de atuação?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570617608443182E-2"/>
          <c:y val="0.14293772209056721"/>
          <c:w val="0.94078468991379105"/>
          <c:h val="0.70809877823673673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71652171068824E-3"/>
                  <c:y val="0.10322467378564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4382230961264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56319258463366E-5"/>
                  <c:y val="7.2386684259048054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330434213764799E-3"/>
                  <c:y val="0.10322467378564705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sz="1200"/>
                      <a:t>06</a:t>
                    </a:r>
                    <a:endParaRPr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 a 5'!$M$3:$M$5</c:f>
              <c:strCache>
                <c:ptCount val="3"/>
                <c:pt idx="0">
                  <c:v>Decreto Estadual</c:v>
                </c:pt>
                <c:pt idx="1">
                  <c:v>Lei Ordinária Estadual</c:v>
                </c:pt>
                <c:pt idx="2">
                  <c:v>Desnecessária. A Lei Federal n.º 12.527/11 é auto aplicável</c:v>
                </c:pt>
              </c:strCache>
            </c:strRef>
          </c:cat>
          <c:val>
            <c:numRef>
              <c:f>'Perguntas de 1 a 5'!$L$3:$L$5</c:f>
              <c:numCache>
                <c:formatCode>00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596416"/>
        <c:axId val="41597952"/>
        <c:axId val="40476160"/>
      </c:bar3DChart>
      <c:catAx>
        <c:axId val="415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597952"/>
        <c:crosses val="autoZero"/>
        <c:auto val="1"/>
        <c:lblAlgn val="ctr"/>
        <c:lblOffset val="100"/>
        <c:noMultiLvlLbl val="0"/>
      </c:catAx>
      <c:valAx>
        <c:axId val="41597952"/>
        <c:scaling>
          <c:orientation val="minMax"/>
        </c:scaling>
        <c:delete val="0"/>
        <c:axPos val="l"/>
        <c:majorGridlines/>
        <c:numFmt formatCode="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596416"/>
        <c:crosses val="autoZero"/>
        <c:crossBetween val="between"/>
      </c:valAx>
      <c:serAx>
        <c:axId val="4047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59795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 dirty="0"/>
              <a:t>Qual a quantidade de pedidos de acesso RECEBIDOS no mesmo período?</a:t>
            </a:r>
          </a:p>
        </c:rich>
      </c:tx>
      <c:layout>
        <c:manualLayout>
          <c:xMode val="edge"/>
          <c:yMode val="edge"/>
          <c:x val="0.16493970725220983"/>
          <c:y val="3.8672804239935826E-2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61342300137773"/>
          <c:y val="0.26365994056215974"/>
          <c:w val="0.84819203849518809"/>
          <c:h val="0.5770406824146981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7777777777777779E-3"/>
                  <c:y val="0.12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61853671587E-2"/>
                  <c:y val="-3.943577347614971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18 a 23'!$M$2:$M$3</c:f>
              <c:strCache>
                <c:ptCount val="2"/>
                <c:pt idx="0">
                  <c:v>Quantidade de Acesso Recebidos no Brasil</c:v>
                </c:pt>
                <c:pt idx="1">
                  <c:v>Quantidade de Estados que não dispõe destes dados</c:v>
                </c:pt>
              </c:strCache>
            </c:strRef>
          </c:cat>
          <c:val>
            <c:numRef>
              <c:f>'Perguntas de 18 a 23'!$L$2:$L$3</c:f>
              <c:numCache>
                <c:formatCode>00</c:formatCode>
                <c:ptCount val="2"/>
                <c:pt idx="0" formatCode="#,##0">
                  <c:v>12216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454848"/>
        <c:axId val="111456640"/>
        <c:axId val="0"/>
      </c:bar3DChart>
      <c:catAx>
        <c:axId val="11145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1456640"/>
        <c:crosses val="autoZero"/>
        <c:auto val="1"/>
        <c:lblAlgn val="ctr"/>
        <c:lblOffset val="100"/>
        <c:noMultiLvlLbl val="0"/>
      </c:catAx>
      <c:valAx>
        <c:axId val="1114566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1454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/>
              <a:t>Qual a quantidade de pedidos de acesso ATENDIDOS no mesmo período?</a:t>
            </a:r>
          </a:p>
        </c:rich>
      </c:tx>
      <c:layout>
        <c:manualLayout>
          <c:xMode val="edge"/>
          <c:yMode val="edge"/>
          <c:x val="0.16674226655586116"/>
          <c:y val="4.964427299920262E-2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60962670035428"/>
          <c:y val="0.23917719866839707"/>
          <c:w val="0.88250143438246942"/>
          <c:h val="0.6355505154842148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0.1111111111111111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409548511703827E-2"/>
                  <c:y val="-4.392970297337265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18 a 23'!$W$2:$W$3</c:f>
              <c:strCache>
                <c:ptCount val="2"/>
                <c:pt idx="0">
                  <c:v>Quantidade de Acesso Atendidos no Brasil</c:v>
                </c:pt>
                <c:pt idx="1">
                  <c:v>Quantidade de Estados que não dispõe destes dados</c:v>
                </c:pt>
              </c:strCache>
            </c:strRef>
          </c:cat>
          <c:val>
            <c:numRef>
              <c:f>'Perguntas de 18 a 23'!$V$2:$V$3</c:f>
              <c:numCache>
                <c:formatCode>00</c:formatCode>
                <c:ptCount val="2"/>
                <c:pt idx="0" formatCode="#,##0">
                  <c:v>11899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621440"/>
        <c:axId val="112622976"/>
        <c:axId val="0"/>
      </c:bar3DChart>
      <c:catAx>
        <c:axId val="1126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2622976"/>
        <c:crosses val="autoZero"/>
        <c:auto val="1"/>
        <c:lblAlgn val="ctr"/>
        <c:lblOffset val="100"/>
        <c:noMultiLvlLbl val="0"/>
      </c:catAx>
      <c:valAx>
        <c:axId val="1126229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2621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964252938761139"/>
          <c:y val="0.12106502690733618"/>
          <c:w val="0.73975746485044525"/>
          <c:h val="0.83989401815368758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72885979268957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2885979268957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74577195853791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96399345335516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18 a 23'!$C$26:$C$43</c:f>
              <c:strCache>
                <c:ptCount val="18"/>
                <c:pt idx="0">
                  <c:v>Servidores Públicos</c:v>
                </c:pt>
                <c:pt idx="1">
                  <c:v>Compras/Licitações</c:v>
                </c:pt>
                <c:pt idx="2">
                  <c:v>Saúde</c:v>
                </c:pt>
                <c:pt idx="3">
                  <c:v>Educação</c:v>
                </c:pt>
                <c:pt idx="4">
                  <c:v>Segurança </c:v>
                </c:pt>
                <c:pt idx="5">
                  <c:v>Arrecadação </c:v>
                </c:pt>
                <c:pt idx="6">
                  <c:v>Habitação</c:v>
                </c:pt>
                <c:pt idx="7">
                  <c:v>Transporte</c:v>
                </c:pt>
                <c:pt idx="8">
                  <c:v>Previdência Social</c:v>
                </c:pt>
                <c:pt idx="9">
                  <c:v>Convênios</c:v>
                </c:pt>
                <c:pt idx="10">
                  <c:v>Agricultura</c:v>
                </c:pt>
                <c:pt idx="11">
                  <c:v>Meio Ambiente</c:v>
                </c:pt>
                <c:pt idx="12">
                  <c:v>Ciência e Tecnologia</c:v>
                </c:pt>
                <c:pt idx="13">
                  <c:v>Obras/Infraestrutura</c:v>
                </c:pt>
                <c:pt idx="14">
                  <c:v>Cultura </c:v>
                </c:pt>
                <c:pt idx="15">
                  <c:v>Direitos Humanos</c:v>
                </c:pt>
                <c:pt idx="16">
                  <c:v>Programas Sociais</c:v>
                </c:pt>
                <c:pt idx="17">
                  <c:v>Outros</c:v>
                </c:pt>
              </c:strCache>
            </c:strRef>
          </c:cat>
          <c:val>
            <c:numRef>
              <c:f>'Perguntas de 18 a 23'!$B$26:$B$43</c:f>
              <c:numCache>
                <c:formatCode>00</c:formatCode>
                <c:ptCount val="18"/>
                <c:pt idx="0">
                  <c:v>100</c:v>
                </c:pt>
                <c:pt idx="1">
                  <c:v>104</c:v>
                </c:pt>
                <c:pt idx="2">
                  <c:v>67</c:v>
                </c:pt>
                <c:pt idx="3">
                  <c:v>70</c:v>
                </c:pt>
                <c:pt idx="4">
                  <c:v>73</c:v>
                </c:pt>
                <c:pt idx="5">
                  <c:v>64</c:v>
                </c:pt>
                <c:pt idx="6">
                  <c:v>27</c:v>
                </c:pt>
                <c:pt idx="7">
                  <c:v>44</c:v>
                </c:pt>
                <c:pt idx="8">
                  <c:v>33</c:v>
                </c:pt>
                <c:pt idx="9">
                  <c:v>51</c:v>
                </c:pt>
                <c:pt idx="10">
                  <c:v>38</c:v>
                </c:pt>
                <c:pt idx="11">
                  <c:v>48</c:v>
                </c:pt>
                <c:pt idx="12">
                  <c:v>30</c:v>
                </c:pt>
                <c:pt idx="13">
                  <c:v>65</c:v>
                </c:pt>
                <c:pt idx="14">
                  <c:v>45</c:v>
                </c:pt>
                <c:pt idx="15">
                  <c:v>28</c:v>
                </c:pt>
                <c:pt idx="16">
                  <c:v>57</c:v>
                </c:pt>
                <c:pt idx="17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31968"/>
        <c:axId val="112933504"/>
        <c:axId val="0"/>
      </c:bar3DChart>
      <c:catAx>
        <c:axId val="112931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112933504"/>
        <c:crosses val="autoZero"/>
        <c:auto val="1"/>
        <c:lblAlgn val="ctr"/>
        <c:lblOffset val="100"/>
        <c:noMultiLvlLbl val="0"/>
      </c:catAx>
      <c:valAx>
        <c:axId val="112933504"/>
        <c:scaling>
          <c:orientation val="minMax"/>
        </c:scaling>
        <c:delete val="0"/>
        <c:axPos val="b"/>
        <c:majorGridlines/>
        <c:numFmt formatCode="00" sourceLinked="1"/>
        <c:majorTickMark val="out"/>
        <c:minorTickMark val="none"/>
        <c:tickLblPos val="nextTo"/>
        <c:crossAx val="112931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Qual o órgão responsável pelo gerenciamento de implantação da LAI junto aos demais órgãos e entidades?</a:t>
            </a:r>
          </a:p>
        </c:rich>
      </c:tx>
      <c:layout>
        <c:manualLayout>
          <c:xMode val="edge"/>
          <c:yMode val="edge"/>
          <c:x val="0.10609919604892387"/>
          <c:y val="0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847915888134E-2"/>
          <c:y val="3.673390492406698E-2"/>
          <c:w val="0.68982814294874384"/>
          <c:h val="0.96326609095321458"/>
        </c:manualLayout>
      </c:layout>
      <c:pie3DChart>
        <c:varyColors val="1"/>
        <c:ser>
          <c:idx val="0"/>
          <c:order val="0"/>
          <c:explosion val="32"/>
          <c:dPt>
            <c:idx val="0"/>
            <c:bubble3D val="0"/>
            <c:explosion val="0"/>
          </c:dPt>
          <c:dPt>
            <c:idx val="1"/>
            <c:bubble3D val="0"/>
            <c:explosion val="83"/>
          </c:dPt>
          <c:dPt>
            <c:idx val="2"/>
            <c:bubble3D val="0"/>
            <c:explosion val="76"/>
          </c:dPt>
          <c:dPt>
            <c:idx val="3"/>
            <c:bubble3D val="0"/>
            <c:explosion val="45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285786427770658E-2"/>
                  <c:y val="-6.7176055285155037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336992859379259E-2"/>
                  <c:y val="-2.11263221465589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164022179353807E-2"/>
                  <c:y val="5.339393475242254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18 a 23'!$M$26:$M$29</c:f>
              <c:strCache>
                <c:ptCount val="4"/>
                <c:pt idx="0">
                  <c:v>Órgão Central de Controle Interno</c:v>
                </c:pt>
                <c:pt idx="1">
                  <c:v>Casa Civil</c:v>
                </c:pt>
                <c:pt idx="2">
                  <c:v>Secretaria de Governo</c:v>
                </c:pt>
                <c:pt idx="3">
                  <c:v>Outros</c:v>
                </c:pt>
              </c:strCache>
            </c:strRef>
          </c:cat>
          <c:val>
            <c:numRef>
              <c:f>'Perguntas de 18 a 23'!$L$26:$L$29</c:f>
              <c:numCache>
                <c:formatCode>00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734885517770755"/>
          <c:y val="0.26509755993096834"/>
          <c:w val="0.36830055559021696"/>
          <c:h val="0.48459159472535807"/>
        </c:manualLayout>
      </c:layout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/>
              <a:t>Estados</a:t>
            </a:r>
            <a:r>
              <a:rPr lang="pt-BR" sz="1800" baseline="0"/>
              <a:t> que NÃO Participaram da Pesquisa</a:t>
            </a:r>
            <a:endParaRPr lang="pt-BR" sz="180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8.2076334208223967E-2"/>
          <c:y val="0.18518518518518517"/>
          <c:w val="0.45833333333333331"/>
          <c:h val="0.76388888888888884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'Perguntas de 1 a 5'!$F$1:$F$6</c:f>
              <c:strCache>
                <c:ptCount val="6"/>
                <c:pt idx="0">
                  <c:v>Amapá</c:v>
                </c:pt>
                <c:pt idx="1">
                  <c:v>Bahia</c:v>
                </c:pt>
                <c:pt idx="2">
                  <c:v>Maranhão</c:v>
                </c:pt>
                <c:pt idx="3">
                  <c:v>Mato Grosso do Sul</c:v>
                </c:pt>
                <c:pt idx="4">
                  <c:v>Paraíba</c:v>
                </c:pt>
                <c:pt idx="5">
                  <c:v>Rio Grande do Norte</c:v>
                </c:pt>
              </c:strCache>
            </c:strRef>
          </c:cat>
          <c:val>
            <c:numRef>
              <c:f>'Perguntas de 1 a 5'!$G$1:$G$6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970844269466319"/>
          <c:y val="0.24884842519685041"/>
          <c:w val="0.33305686789151356"/>
          <c:h val="0.56954286964129475"/>
        </c:manualLayout>
      </c:layout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 dirty="0"/>
              <a:t>Qual a situação do normativo </a:t>
            </a:r>
            <a:r>
              <a:rPr lang="pt-BR" sz="2000" dirty="0" smtClean="0"/>
              <a:t>que regulamenta </a:t>
            </a:r>
            <a:r>
              <a:rPr lang="pt-BR" sz="2000" dirty="0"/>
              <a:t>a LAI no seu âmbito de atuação?</a:t>
            </a:r>
          </a:p>
        </c:rich>
      </c:tx>
      <c:layout>
        <c:manualLayout>
          <c:xMode val="edge"/>
          <c:yMode val="edge"/>
          <c:x val="0.16608881212338872"/>
          <c:y val="1.0297143986585473E-2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86376186024765E-2"/>
          <c:y val="0.17363009407223487"/>
          <c:w val="0.65307546179355214"/>
          <c:h val="0.8263699059277651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11"/>
          </c:dPt>
          <c:dPt>
            <c:idx val="1"/>
            <c:bubble3D val="0"/>
            <c:explosion val="14"/>
          </c:dPt>
          <c:dPt>
            <c:idx val="2"/>
            <c:bubble3D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621200738708E-2"/>
                  <c:y val="-4.11746886004914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 a 5'!$W$2:$W$4</c:f>
              <c:strCache>
                <c:ptCount val="3"/>
                <c:pt idx="0">
                  <c:v>Aprovada</c:v>
                </c:pt>
                <c:pt idx="1">
                  <c:v>Em tramitação</c:v>
                </c:pt>
                <c:pt idx="2">
                  <c:v>Não aplicável</c:v>
                </c:pt>
              </c:strCache>
            </c:strRef>
          </c:cat>
          <c:val>
            <c:numRef>
              <c:f>'Perguntas de 1 a 5'!$V$2:$V$4</c:f>
              <c:numCache>
                <c:formatCode>00</c:formatCode>
                <c:ptCount val="3"/>
                <c:pt idx="0">
                  <c:v>11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9857630535934"/>
          <c:y val="0.28976092449676133"/>
          <c:w val="0.24900483279635596"/>
          <c:h val="0.35972283461559829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 dirty="0"/>
              <a:t>Como está estruturado o sítio eletrônico da LAI?</a:t>
            </a:r>
          </a:p>
        </c:rich>
      </c:tx>
      <c:layout>
        <c:manualLayout>
          <c:xMode val="edge"/>
          <c:yMode val="edge"/>
          <c:x val="0.15100370492273674"/>
          <c:y val="1.2713660792400949E-2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2215113207467423"/>
          <c:y val="0.18608598332379023"/>
          <c:w val="0.44420866492390093"/>
          <c:h val="0.76413945459051558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9.1859019695007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4872157560062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743607878003122E-3"/>
                  <c:y val="-2.2611447730879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859019695007798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859019695007798E-3"/>
                  <c:y val="-6.7834343192636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697443151201249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86653651135645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 a 5'!$M$24:$M$30</c:f>
              <c:strCache>
                <c:ptCount val="7"/>
                <c:pt idx="0">
                  <c:v>Contém ferramenta de pesquisa de conteúdo</c:v>
                </c:pt>
                <c:pt idx="1">
                  <c:v>Possibilita gravação de relatórios</c:v>
                </c:pt>
                <c:pt idx="2">
                  <c:v>Possibilita acesso automatizado por sistemas externos</c:v>
                </c:pt>
                <c:pt idx="3">
                  <c:v>Possibilita ao cidadão comunicar-se por via eletrônica</c:v>
                </c:pt>
                <c:pt idx="4">
                  <c:v>Garante autenticidade e integridade da informação</c:v>
                </c:pt>
                <c:pt idx="5">
                  <c:v>Mantém informações atualizadas</c:v>
                </c:pt>
                <c:pt idx="6">
                  <c:v>Há acessibilidade para pessoas com deficiência</c:v>
                </c:pt>
              </c:strCache>
            </c:strRef>
          </c:cat>
          <c:val>
            <c:numRef>
              <c:f>'Perguntas de 1 a 5'!$L$24:$L$30</c:f>
              <c:numCache>
                <c:formatCode>00</c:formatCode>
                <c:ptCount val="7"/>
                <c:pt idx="0">
                  <c:v>16</c:v>
                </c:pt>
                <c:pt idx="1">
                  <c:v>13</c:v>
                </c:pt>
                <c:pt idx="2">
                  <c:v>6</c:v>
                </c:pt>
                <c:pt idx="3">
                  <c:v>18</c:v>
                </c:pt>
                <c:pt idx="4">
                  <c:v>16</c:v>
                </c:pt>
                <c:pt idx="5">
                  <c:v>19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092224"/>
        <c:axId val="83093760"/>
        <c:axId val="0"/>
      </c:bar3DChart>
      <c:catAx>
        <c:axId val="83092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83093760"/>
        <c:crosses val="autoZero"/>
        <c:auto val="1"/>
        <c:lblAlgn val="r"/>
        <c:lblOffset val="100"/>
        <c:noMultiLvlLbl val="0"/>
      </c:catAx>
      <c:valAx>
        <c:axId val="83093760"/>
        <c:scaling>
          <c:orientation val="minMax"/>
        </c:scaling>
        <c:delete val="0"/>
        <c:axPos val="b"/>
        <c:majorGridlines/>
        <c:numFmt formatCode="00" sourceLinked="1"/>
        <c:majorTickMark val="out"/>
        <c:minorTickMark val="none"/>
        <c:tickLblPos val="nextTo"/>
        <c:crossAx val="83092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 dirty="0"/>
              <a:t> Como foi implementada a transparência ativa?</a:t>
            </a:r>
          </a:p>
        </c:rich>
      </c:tx>
      <c:layout>
        <c:manualLayout>
          <c:xMode val="edge"/>
          <c:yMode val="edge"/>
          <c:x val="0.11145208414842113"/>
          <c:y val="8.2110756092606582E-2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923256389045839E-2"/>
          <c:y val="0.1633250362153926"/>
          <c:w val="0.55009364619680245"/>
          <c:h val="0.83031567604486356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1 a 5'!$W$24:$W$26</c:f>
              <c:strCache>
                <c:ptCount val="3"/>
                <c:pt idx="0">
                  <c:v>Página específica para o governo</c:v>
                </c:pt>
                <c:pt idx="1">
                  <c:v>Página específica para cada órgão/entidade</c:v>
                </c:pt>
                <c:pt idx="2">
                  <c:v>Portal do governo/Portal da transparência</c:v>
                </c:pt>
              </c:strCache>
            </c:strRef>
          </c:cat>
          <c:val>
            <c:numRef>
              <c:f>'Perguntas de 1 a 5'!$V$24:$V$26</c:f>
              <c:numCache>
                <c:formatCode>00</c:formatCode>
                <c:ptCount val="3"/>
                <c:pt idx="0">
                  <c:v>5</c:v>
                </c:pt>
                <c:pt idx="1">
                  <c:v>11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242164489300478"/>
          <c:y val="0.30118120848833052"/>
          <c:w val="0.33091333972600673"/>
          <c:h val="0.47868294978148918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pt-BR" sz="2000" dirty="0"/>
              <a:t>Quais dos itens foram</a:t>
            </a:r>
          </a:p>
          <a:p>
            <a:pPr>
              <a:defRPr sz="2000"/>
            </a:pPr>
            <a:r>
              <a:rPr lang="pt-BR" sz="2000" dirty="0"/>
              <a:t> disponibilizados?</a:t>
            </a:r>
          </a:p>
        </c:rich>
      </c:tx>
      <c:layout>
        <c:manualLayout>
          <c:xMode val="edge"/>
          <c:yMode val="edge"/>
          <c:x val="4.1434088173955941E-2"/>
          <c:y val="6.085452310854349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7612740224695583E-2"/>
          <c:y val="0.26084584351738693"/>
          <c:w val="0.42318415918553459"/>
          <c:h val="0.6289745583824019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1 a 5'!$C$51:$C$63</c:f>
              <c:strCache>
                <c:ptCount val="13"/>
                <c:pt idx="0">
                  <c:v>Banner na página inicial (acesso a seção específica)</c:v>
                </c:pt>
                <c:pt idx="1">
                  <c:v>Estrutura organizacional/competências</c:v>
                </c:pt>
                <c:pt idx="2">
                  <c:v>Legislação aplicável</c:v>
                </c:pt>
                <c:pt idx="3">
                  <c:v>Principais cargos, ocupantes e contatos</c:v>
                </c:pt>
                <c:pt idx="4">
                  <c:v>Telefones e horário de atendimento</c:v>
                </c:pt>
                <c:pt idx="5">
                  <c:v>Programas e projetos (metas, resultados e indicadores)</c:v>
                </c:pt>
                <c:pt idx="6">
                  <c:v>Obras e atividades (metas, resultados e indicadores)</c:v>
                </c:pt>
                <c:pt idx="7">
                  <c:v>Execução orçamentária e financeira detalhada</c:v>
                </c:pt>
                <c:pt idx="8">
                  <c:v>Licitações realizadas e em andamento</c:v>
                </c:pt>
                <c:pt idx="9">
                  <c:v>Contratos celebrados</c:v>
                </c:pt>
                <c:pt idx="10">
                  <c:v>Remuneração dos servidores</c:v>
                </c:pt>
                <c:pt idx="11">
                  <c:v>Proventos de aposentadoria e pensões</c:v>
                </c:pt>
                <c:pt idx="12">
                  <c:v>Respostas e perguntas da sociedade</c:v>
                </c:pt>
              </c:strCache>
            </c:strRef>
          </c:cat>
          <c:val>
            <c:numRef>
              <c:f>'Perguntas de 1 a 5'!$B$51:$B$63</c:f>
              <c:numCache>
                <c:formatCode>00</c:formatCode>
                <c:ptCount val="13"/>
                <c:pt idx="0">
                  <c:v>18</c:v>
                </c:pt>
                <c:pt idx="1">
                  <c:v>17</c:v>
                </c:pt>
                <c:pt idx="2">
                  <c:v>18</c:v>
                </c:pt>
                <c:pt idx="3">
                  <c:v>17</c:v>
                </c:pt>
                <c:pt idx="4">
                  <c:v>18</c:v>
                </c:pt>
                <c:pt idx="5">
                  <c:v>12</c:v>
                </c:pt>
                <c:pt idx="6">
                  <c:v>9</c:v>
                </c:pt>
                <c:pt idx="7">
                  <c:v>17</c:v>
                </c:pt>
                <c:pt idx="8">
                  <c:v>19</c:v>
                </c:pt>
                <c:pt idx="9">
                  <c:v>17</c:v>
                </c:pt>
                <c:pt idx="10">
                  <c:v>18</c:v>
                </c:pt>
                <c:pt idx="11">
                  <c:v>10</c:v>
                </c:pt>
                <c:pt idx="1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7049936089579236"/>
          <c:y val="0"/>
          <c:w val="0.52950063910420764"/>
          <c:h val="1"/>
        </c:manualLayout>
      </c:layout>
      <c:overlay val="0"/>
      <c:txPr>
        <a:bodyPr/>
        <a:lstStyle/>
        <a:p>
          <a:pPr rtl="0"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/>
              <a:t>Qual o entendimento sobre a disponibilização de relatórios de auditoria?</a:t>
            </a:r>
          </a:p>
        </c:rich>
      </c:tx>
      <c:layout/>
      <c:overlay val="1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543175474833862E-2"/>
          <c:y val="0.20110987668036884"/>
          <c:w val="0.95745682452516612"/>
          <c:h val="0.6269984816501871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5503873265166284E-2"/>
                  <c:y val="-2.3598816926802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363229416689877E-2"/>
                  <c:y val="-1.6856297804858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578068454570773E-2"/>
                  <c:y val="-1.0113778682915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6 a 11'!$C$2:$C$4</c:f>
              <c:strCache>
                <c:ptCount val="3"/>
                <c:pt idx="0">
                  <c:v>Transparência Ativa - Todos relatórios disponibilizados</c:v>
                </c:pt>
                <c:pt idx="1">
                  <c:v>Transparência Passiva - Somente por demanda da sociedade</c:v>
                </c:pt>
                <c:pt idx="2">
                  <c:v>Em análise</c:v>
                </c:pt>
              </c:strCache>
            </c:strRef>
          </c:cat>
          <c:val>
            <c:numRef>
              <c:f>'Perguntas de 6 a 11'!$B$2:$B$4</c:f>
              <c:numCache>
                <c:formatCode>00</c:formatCode>
                <c:ptCount val="3"/>
                <c:pt idx="0">
                  <c:v>4</c:v>
                </c:pt>
                <c:pt idx="1">
                  <c:v>6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342080"/>
        <c:axId val="41343616"/>
        <c:axId val="0"/>
      </c:bar3DChart>
      <c:catAx>
        <c:axId val="413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41343616"/>
        <c:crosses val="autoZero"/>
        <c:auto val="1"/>
        <c:lblAlgn val="ctr"/>
        <c:lblOffset val="100"/>
        <c:noMultiLvlLbl val="0"/>
      </c:catAx>
      <c:valAx>
        <c:axId val="41343616"/>
        <c:scaling>
          <c:orientation val="minMax"/>
        </c:scaling>
        <c:delete val="0"/>
        <c:axPos val="l"/>
        <c:majorGridlines/>
        <c:numFmt formatCode="00" sourceLinked="1"/>
        <c:majorTickMark val="out"/>
        <c:minorTickMark val="none"/>
        <c:tickLblPos val="nextTo"/>
        <c:crossAx val="41342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Em que fase é divulgado ou disponibilizado os relatórios de auditoria?</a:t>
            </a:r>
          </a:p>
        </c:rich>
      </c:tx>
      <c:layout/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26381395554246E-2"/>
          <c:y val="0.19769820277511901"/>
          <c:w val="0.9130575174947424"/>
          <c:h val="0.59444571847116023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CCCCFF"/>
                </a:gs>
                <a:gs pos="88000">
                  <a:srgbClr val="99CCFF"/>
                </a:gs>
                <a:gs pos="0">
                  <a:srgbClr val="9966FF"/>
                </a:gs>
                <a:gs pos="49000">
                  <a:srgbClr val="CC99FF"/>
                </a:gs>
                <a:gs pos="89000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2.2140217113593649E-2"/>
                  <c:y val="-2.2008249916674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060265361058902E-2"/>
                  <c:y val="-2.200824991667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80799436524313E-2"/>
                  <c:y val="-3.7125636834002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'Perguntas de 6 a 11'!$M$2:$M$4</c:f>
              <c:strCache>
                <c:ptCount val="3"/>
                <c:pt idx="0">
                  <c:v>Relatório divulgado na versão conclusiva (Ativa)</c:v>
                </c:pt>
                <c:pt idx="1">
                  <c:v>Relatório disponibilizado na versão conclusiva (Passiva)</c:v>
                </c:pt>
                <c:pt idx="2">
                  <c:v>Não divulga/disponibiliza</c:v>
                </c:pt>
              </c:strCache>
            </c:strRef>
          </c:cat>
          <c:val>
            <c:numRef>
              <c:f>'Perguntas de 6 a 11'!$L$2:$L$4</c:f>
              <c:numCache>
                <c:formatCode>00</c:formatCode>
                <c:ptCount val="3"/>
                <c:pt idx="0">
                  <c:v>3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43328"/>
        <c:axId val="41444864"/>
        <c:axId val="0"/>
      </c:bar3DChart>
      <c:catAx>
        <c:axId val="4144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41444864"/>
        <c:crosses val="autoZero"/>
        <c:auto val="1"/>
        <c:lblAlgn val="ctr"/>
        <c:lblOffset val="100"/>
        <c:noMultiLvlLbl val="0"/>
      </c:catAx>
      <c:valAx>
        <c:axId val="41444864"/>
        <c:scaling>
          <c:orientation val="minMax"/>
        </c:scaling>
        <c:delete val="0"/>
        <c:axPos val="l"/>
        <c:majorGridlines/>
        <c:numFmt formatCode="00" sourceLinked="1"/>
        <c:majorTickMark val="out"/>
        <c:minorTickMark val="none"/>
        <c:tickLblPos val="nextTo"/>
        <c:crossAx val="41443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t-BR" sz="1800"/>
              <a:t>Como é a divulgação da remuneração dos servidores públicos? </a:t>
            </a:r>
          </a:p>
        </c:rich>
      </c:tx>
      <c:layout/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646797549413179E-2"/>
          <c:y val="0.1018518870810397"/>
          <c:w val="0.58433311461067372"/>
          <c:h val="0.898148148148148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4695703913769032"/>
                  <c:y val="-0.1152206451946739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57586614087552"/>
                  <c:y val="8.9860639533202551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496475191187231E-2"/>
                  <c:y val="6.0051166308766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'Perguntas de 6 a 11'!$W$2:$W$4</c:f>
              <c:strCache>
                <c:ptCount val="3"/>
                <c:pt idx="0">
                  <c:v>Divulga de forma individualizada por nome do servidor</c:v>
                </c:pt>
                <c:pt idx="1">
                  <c:v>Divulga de forma agregada por carreira-cargo-função s/nome do servidor</c:v>
                </c:pt>
                <c:pt idx="2">
                  <c:v>Não divulga remuneração</c:v>
                </c:pt>
              </c:strCache>
            </c:strRef>
          </c:cat>
          <c:val>
            <c:numRef>
              <c:f>'Perguntas de 6 a 11'!$V$2:$V$4</c:f>
              <c:numCache>
                <c:formatCode>00</c:formatCode>
                <c:ptCount val="3"/>
                <c:pt idx="0">
                  <c:v>15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877814263478173"/>
          <c:y val="0.20461330019647742"/>
          <c:w val="0.35102013292910178"/>
          <c:h val="0.69420578078843598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21/03/2013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6000">
              <a:srgbClr val="85C2FF"/>
            </a:gs>
            <a:gs pos="94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4632" cy="288032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>LEI DE ACESSO À INFORMAÇÃO – LAI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Estágio </a:t>
            </a:r>
            <a:r>
              <a:rPr lang="pt-BR" sz="2400" dirty="0"/>
              <a:t>da </a:t>
            </a:r>
            <a:r>
              <a:rPr lang="pt-BR" sz="2400" dirty="0" smtClean="0"/>
              <a:t>Implementação </a:t>
            </a:r>
            <a:br>
              <a:rPr lang="pt-BR" sz="2400" dirty="0" smtClean="0"/>
            </a:br>
            <a:r>
              <a:rPr lang="pt-BR" sz="2000" dirty="0" smtClean="0"/>
              <a:t>Fevereiro/2013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 </a:t>
            </a: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3703434" cy="105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728733"/>
              </p:ext>
            </p:extLst>
          </p:nvPr>
        </p:nvGraphicFramePr>
        <p:xfrm>
          <a:off x="323528" y="332656"/>
          <a:ext cx="856198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200818"/>
              </p:ext>
            </p:extLst>
          </p:nvPr>
        </p:nvGraphicFramePr>
        <p:xfrm>
          <a:off x="1115616" y="692696"/>
          <a:ext cx="70567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67744" y="5981332"/>
            <a:ext cx="4842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* 02 Estados disponibilizam na forma Ativa e Passiva.</a:t>
            </a:r>
            <a:endParaRPr lang="pt-BR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257329"/>
              </p:ext>
            </p:extLst>
          </p:nvPr>
        </p:nvGraphicFramePr>
        <p:xfrm>
          <a:off x="899592" y="457826"/>
          <a:ext cx="7704856" cy="543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237895"/>
              </p:ext>
            </p:extLst>
          </p:nvPr>
        </p:nvGraphicFramePr>
        <p:xfrm>
          <a:off x="1259632" y="836712"/>
          <a:ext cx="69847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5639296"/>
            <a:ext cx="4259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* 01 Estado disponibiliza nas 02 formas.</a:t>
            </a:r>
            <a:endParaRPr lang="pt-B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365408"/>
              </p:ext>
            </p:extLst>
          </p:nvPr>
        </p:nvGraphicFramePr>
        <p:xfrm>
          <a:off x="1172564" y="661149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448239"/>
              </p:ext>
            </p:extLst>
          </p:nvPr>
        </p:nvGraphicFramePr>
        <p:xfrm>
          <a:off x="179512" y="620689"/>
          <a:ext cx="8706000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234746"/>
              </p:ext>
            </p:extLst>
          </p:nvPr>
        </p:nvGraphicFramePr>
        <p:xfrm>
          <a:off x="827584" y="548680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095522"/>
              </p:ext>
            </p:extLst>
          </p:nvPr>
        </p:nvGraphicFramePr>
        <p:xfrm>
          <a:off x="467544" y="404664"/>
          <a:ext cx="79173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108090"/>
              </p:ext>
            </p:extLst>
          </p:nvPr>
        </p:nvGraphicFramePr>
        <p:xfrm>
          <a:off x="539552" y="404664"/>
          <a:ext cx="79928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129005"/>
              </p:ext>
            </p:extLst>
          </p:nvPr>
        </p:nvGraphicFramePr>
        <p:xfrm>
          <a:off x="899592" y="620688"/>
          <a:ext cx="74853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Principais Aspectos Abordados</a:t>
            </a:r>
            <a:endParaRPr lang="pt-BR" sz="2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7727" y="1804535"/>
            <a:ext cx="82089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Regulamentação da LAI nos Estados e Distrito Federal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9552" y="2420888"/>
            <a:ext cx="82089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Transparência Ativa: indicação dos itens disponibilizados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45144" y="3105153"/>
            <a:ext cx="82033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Transparência Passiva: canais de atendimento ao cidadão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23171" y="3720350"/>
            <a:ext cx="82089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Gestão da implementação da LAI: treinamento e cultura dos servidores e conscientização da sociedade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519008" y="4618002"/>
            <a:ext cx="82089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Gestão documental: modernização e organização e classificação das informações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152002" y="5638226"/>
            <a:ext cx="673236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Informações mais solicitadas pela sociedade</a:t>
            </a:r>
          </a:p>
        </p:txBody>
      </p:sp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607863"/>
              </p:ext>
            </p:extLst>
          </p:nvPr>
        </p:nvGraphicFramePr>
        <p:xfrm>
          <a:off x="827584" y="692696"/>
          <a:ext cx="73448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630418"/>
              </p:ext>
            </p:extLst>
          </p:nvPr>
        </p:nvGraphicFramePr>
        <p:xfrm>
          <a:off x="1034140" y="548680"/>
          <a:ext cx="7344815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9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084911"/>
              </p:ext>
            </p:extLst>
          </p:nvPr>
        </p:nvGraphicFramePr>
        <p:xfrm>
          <a:off x="824101" y="476672"/>
          <a:ext cx="756083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74018"/>
              </p:ext>
            </p:extLst>
          </p:nvPr>
        </p:nvGraphicFramePr>
        <p:xfrm>
          <a:off x="539552" y="548680"/>
          <a:ext cx="78453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219162"/>
              </p:ext>
            </p:extLst>
          </p:nvPr>
        </p:nvGraphicFramePr>
        <p:xfrm>
          <a:off x="683568" y="404664"/>
          <a:ext cx="7845388" cy="587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874366"/>
              </p:ext>
            </p:extLst>
          </p:nvPr>
        </p:nvGraphicFramePr>
        <p:xfrm>
          <a:off x="611560" y="404664"/>
          <a:ext cx="777338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622221"/>
              </p:ext>
            </p:extLst>
          </p:nvPr>
        </p:nvGraphicFramePr>
        <p:xfrm>
          <a:off x="611560" y="-819472"/>
          <a:ext cx="7272808" cy="720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5580112" y="0"/>
            <a:ext cx="3305400" cy="3789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560086" y="476672"/>
            <a:ext cx="35582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>
                <a:solidFill>
                  <a:srgbClr val="FF0000"/>
                </a:solidFill>
              </a:rPr>
              <a:t>I</a:t>
            </a:r>
            <a:r>
              <a:rPr lang="pt-BR" sz="2000" dirty="0" smtClean="0">
                <a:solidFill>
                  <a:srgbClr val="FF0000"/>
                </a:solidFill>
              </a:rPr>
              <a:t>nformações</a:t>
            </a:r>
            <a:r>
              <a:rPr lang="pt-BR" sz="2000" dirty="0" smtClean="0"/>
              <a:t> 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t-BR" sz="2000" dirty="0" smtClean="0"/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 smtClean="0">
                <a:solidFill>
                  <a:srgbClr val="FF0000"/>
                </a:solidFill>
              </a:rPr>
              <a:t>mais</a:t>
            </a:r>
            <a:r>
              <a:rPr lang="pt-BR" sz="2000" dirty="0" smtClean="0"/>
              <a:t> </a:t>
            </a:r>
            <a:r>
              <a:rPr lang="pt-BR" sz="2000" dirty="0">
                <a:solidFill>
                  <a:srgbClr val="FF0000"/>
                </a:solidFill>
              </a:rPr>
              <a:t>solicitadas</a:t>
            </a:r>
            <a:r>
              <a:rPr lang="pt-BR" sz="2000" dirty="0"/>
              <a:t> 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t-BR" sz="2000" dirty="0" smtClean="0"/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 smtClean="0">
                <a:solidFill>
                  <a:srgbClr val="FF0000"/>
                </a:solidFill>
              </a:rPr>
              <a:t>pelos</a:t>
            </a:r>
            <a:r>
              <a:rPr lang="pt-BR" sz="2000" dirty="0" smtClean="0"/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cidadãos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202670"/>
              </p:ext>
            </p:extLst>
          </p:nvPr>
        </p:nvGraphicFramePr>
        <p:xfrm>
          <a:off x="827584" y="908720"/>
          <a:ext cx="7920880" cy="628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2843808" y="119675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j-lt"/>
              </a:rPr>
              <a:t>MUITO OBRIGADO!</a:t>
            </a:r>
            <a:endParaRPr lang="pt-BR" sz="2400" b="1" dirty="0"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0" y="2348880"/>
            <a:ext cx="9144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Aline </a:t>
            </a:r>
            <a:r>
              <a:rPr lang="pt-BR" b="1" dirty="0" err="1" smtClean="0"/>
              <a:t>Cesconetto</a:t>
            </a:r>
            <a:endParaRPr lang="pt-BR" b="1" dirty="0" smtClean="0"/>
          </a:p>
          <a:p>
            <a:pPr algn="ctr"/>
            <a:r>
              <a:rPr lang="pt-BR" dirty="0" smtClean="0"/>
              <a:t>Assessora de Comunicação</a:t>
            </a:r>
            <a:endParaRPr lang="pt-BR" dirty="0" smtClean="0"/>
          </a:p>
          <a:p>
            <a:pPr algn="ctr"/>
            <a:r>
              <a:rPr lang="pt-BR" dirty="0" smtClean="0"/>
              <a:t>comunicacao@conaci.org.br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9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090530"/>
              </p:ext>
            </p:extLst>
          </p:nvPr>
        </p:nvGraphicFramePr>
        <p:xfrm>
          <a:off x="899592" y="764704"/>
          <a:ext cx="7200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796136" y="637491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hlinkClick r:id="rId4" action="ppaction://hlinksldjump"/>
              </a:rPr>
              <a:t>Continuar</a:t>
            </a:r>
            <a:endParaRPr lang="pt-BR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Forma de Realização</a:t>
            </a:r>
            <a:endParaRPr lang="pt-BR" sz="280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683568" y="1412776"/>
            <a:ext cx="8157592" cy="7920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 smtClean="0"/>
              <a:t>Questionário estruturado com perguntas objetivas sobre a implementação da LAI</a:t>
            </a:r>
          </a:p>
        </p:txBody>
      </p:sp>
      <p:sp>
        <p:nvSpPr>
          <p:cNvPr id="6" name="Espaço Reservado para Conteúdo 8"/>
          <p:cNvSpPr txBox="1">
            <a:spLocks/>
          </p:cNvSpPr>
          <p:nvPr/>
        </p:nvSpPr>
        <p:spPr>
          <a:xfrm>
            <a:off x="678639" y="2492896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/>
          </a:bodyPr>
          <a:lstStyle/>
          <a:p>
            <a:pPr marL="365760" marR="0" lvl="0" indent="-256032" defTabSz="914400" fontAlgn="auto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dirty="0" smtClean="0"/>
              <a:t>Encaminhado, via e-mail, para todos os órgãos de controle interno dos Estados e do Distrito Federal</a:t>
            </a:r>
          </a:p>
        </p:txBody>
      </p:sp>
      <p:sp>
        <p:nvSpPr>
          <p:cNvPr id="7" name="Espaço Reservado para Conteúdo 8"/>
          <p:cNvSpPr txBox="1">
            <a:spLocks/>
          </p:cNvSpPr>
          <p:nvPr/>
        </p:nvSpPr>
        <p:spPr>
          <a:xfrm>
            <a:off x="647574" y="3501008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dirty="0" smtClean="0"/>
              <a:t>Período de realização da pesquisa: 02 de fevereiro a 10 de março de 2013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293096"/>
            <a:ext cx="3810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Abrangência</a:t>
            </a:r>
            <a:endParaRPr lang="pt-BR" sz="280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539552" y="1628800"/>
            <a:ext cx="3528392" cy="651528"/>
          </a:xfrm>
          <a:solidFill>
            <a:schemeClr val="bg1">
              <a:lumMod val="85000"/>
            </a:schemeClr>
          </a:solidFill>
        </p:spPr>
        <p:txBody>
          <a:bodyPr vert="horz"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pt-BR" sz="2000" dirty="0" smtClean="0"/>
              <a:t>26 Estados + Distrito Federal = 27</a:t>
            </a:r>
          </a:p>
        </p:txBody>
      </p:sp>
      <p:pic>
        <p:nvPicPr>
          <p:cNvPr id="3074" name="Picture 2" descr="http://t3.gstatic.com/images?q=tbn:ANd9GcRtqoYExcoMDDWELauAQywTqmlXi3-FrcwGRcTHJGwYonoVmFGvPbEpSmD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3816424" cy="3139318"/>
          </a:xfrm>
          <a:prstGeom prst="rect">
            <a:avLst/>
          </a:prstGeom>
          <a:noFill/>
        </p:spPr>
      </p:pic>
      <p:pic>
        <p:nvPicPr>
          <p:cNvPr id="3076" name="Picture 4" descr="https://encrypted-tbn0.google.com/images?q=tbn:ANd9GcS9RJAJ9I95PvS0Sqm_4clNjPHzFa5kKWq3KfGjivZFU64_Ohl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4176465" cy="3357878"/>
          </a:xfrm>
          <a:prstGeom prst="rect">
            <a:avLst/>
          </a:prstGeom>
          <a:noFill/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772894"/>
              </p:ext>
            </p:extLst>
          </p:nvPr>
        </p:nvGraphicFramePr>
        <p:xfrm>
          <a:off x="323528" y="548680"/>
          <a:ext cx="80614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525951" y="6280602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>
                <a:hlinkClick r:id="rId4" action="ppaction://hlinksldjump"/>
              </a:rPr>
              <a:t>Estados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661955"/>
              </p:ext>
            </p:extLst>
          </p:nvPr>
        </p:nvGraphicFramePr>
        <p:xfrm>
          <a:off x="467544" y="404664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9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29600"/>
              </p:ext>
            </p:extLst>
          </p:nvPr>
        </p:nvGraphicFramePr>
        <p:xfrm>
          <a:off x="467544" y="491245"/>
          <a:ext cx="8280919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riângulo isósceles 3"/>
          <p:cNvSpPr/>
          <p:nvPr/>
        </p:nvSpPr>
        <p:spPr>
          <a:xfrm>
            <a:off x="3221658" y="2060848"/>
            <a:ext cx="216024" cy="720080"/>
          </a:xfrm>
          <a:prstGeom prst="triangl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9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000669"/>
              </p:ext>
            </p:extLst>
          </p:nvPr>
        </p:nvGraphicFramePr>
        <p:xfrm>
          <a:off x="1115616" y="404664"/>
          <a:ext cx="691276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9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77272"/>
            <a:ext cx="1001144" cy="806661"/>
          </a:xfrm>
          <a:prstGeom prst="rect">
            <a:avLst/>
          </a:prstGeom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023000"/>
              </p:ext>
            </p:extLst>
          </p:nvPr>
        </p:nvGraphicFramePr>
        <p:xfrm>
          <a:off x="827584" y="548680"/>
          <a:ext cx="7780348" cy="599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êut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1929</TotalTime>
  <Words>438</Words>
  <Application>Microsoft Office PowerPoint</Application>
  <PresentationFormat>Apresentação na tela (4:3)</PresentationFormat>
  <Paragraphs>105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Concurso</vt:lpstr>
      <vt:lpstr>LEI DE ACESSO À INFORMAÇÃO – LAI  Estágio da Implementação  Fevereiro/2013  </vt:lpstr>
      <vt:lpstr>Pesquisa – Principais Aspectos Abordados</vt:lpstr>
      <vt:lpstr>Pesquisa – Forma de Realização</vt:lpstr>
      <vt:lpstr>Pesquisa – Abrangência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Pimenta</dc:creator>
  <cp:lastModifiedBy>]</cp:lastModifiedBy>
  <cp:revision>142</cp:revision>
  <dcterms:created xsi:type="dcterms:W3CDTF">2012-08-15T13:11:50Z</dcterms:created>
  <dcterms:modified xsi:type="dcterms:W3CDTF">2013-03-21T12:37:00Z</dcterms:modified>
</cp:coreProperties>
</file>