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347" r:id="rId4"/>
    <p:sldId id="346" r:id="rId5"/>
    <p:sldId id="328" r:id="rId6"/>
    <p:sldId id="331" r:id="rId7"/>
    <p:sldId id="332" r:id="rId8"/>
    <p:sldId id="333" r:id="rId9"/>
    <p:sldId id="348" r:id="rId10"/>
    <p:sldId id="349" r:id="rId11"/>
    <p:sldId id="352" r:id="rId12"/>
    <p:sldId id="351" r:id="rId13"/>
    <p:sldId id="350" r:id="rId14"/>
    <p:sldId id="353" r:id="rId15"/>
    <p:sldId id="354" r:id="rId16"/>
    <p:sldId id="301" r:id="rId17"/>
    <p:sldId id="334" r:id="rId18"/>
    <p:sldId id="305" r:id="rId19"/>
    <p:sldId id="336" r:id="rId20"/>
    <p:sldId id="337" r:id="rId21"/>
    <p:sldId id="343" r:id="rId22"/>
    <p:sldId id="324" r:id="rId23"/>
    <p:sldId id="344" r:id="rId24"/>
    <p:sldId id="323" r:id="rId25"/>
    <p:sldId id="319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orient="horz" pos="17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CC99"/>
    <a:srgbClr val="009999"/>
    <a:srgbClr val="CCFFCC"/>
    <a:srgbClr val="CCECFF"/>
    <a:srgbClr val="CCCCFF"/>
    <a:srgbClr val="006666"/>
    <a:srgbClr val="FF9966"/>
    <a:srgbClr val="6666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4587" autoAdjust="0"/>
  </p:normalViewPr>
  <p:slideViewPr>
    <p:cSldViewPr>
      <p:cViewPr varScale="1">
        <p:scale>
          <a:sx n="99" d="100"/>
          <a:sy n="99" d="100"/>
        </p:scale>
        <p:origin x="408" y="90"/>
      </p:cViewPr>
      <p:guideLst>
        <p:guide orient="horz" pos="2069"/>
        <p:guide pos="2880"/>
        <p:guide orient="horz" pos="3974"/>
        <p:guide orient="horz" pos="1026"/>
        <p:guide orient="horz" pos="1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C9C1B-B532-46D2-8617-39215BEAB0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27CEF72-E1F1-4F0A-88D4-A8730C7288C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s-MX" b="1" dirty="0" smtClean="0">
              <a:solidFill>
                <a:schemeClr val="tx1"/>
              </a:solidFill>
            </a:rPr>
            <a:t>Artículo 37.-   </a:t>
          </a:r>
          <a:r>
            <a:rPr lang="es-MX" dirty="0" smtClean="0">
              <a:solidFill>
                <a:schemeClr val="tx1"/>
              </a:solidFill>
            </a:rPr>
            <a:t>A la </a:t>
          </a:r>
          <a:r>
            <a:rPr lang="es-MX" b="1" u="sng" dirty="0" smtClean="0">
              <a:solidFill>
                <a:schemeClr val="tx1"/>
              </a:solidFill>
            </a:rPr>
            <a:t>Secretaría de la Función Pública </a:t>
          </a:r>
          <a:r>
            <a:rPr lang="es-MX" dirty="0" smtClean="0">
              <a:solidFill>
                <a:schemeClr val="tx1"/>
              </a:solidFill>
            </a:rPr>
            <a:t>corresponde el despacho de los siguientes asuntos:</a:t>
          </a:r>
          <a:endParaRPr lang="es-MX" dirty="0">
            <a:solidFill>
              <a:schemeClr val="tx1"/>
            </a:solidFill>
          </a:endParaRPr>
        </a:p>
      </dgm:t>
    </dgm:pt>
    <dgm:pt modelId="{00530F7A-B856-4BED-83D6-0E77DF376A48}" type="parTrans" cxnId="{53DCA9D2-0841-443D-8F87-6DD46CBD21ED}">
      <dgm:prSet/>
      <dgm:spPr/>
      <dgm:t>
        <a:bodyPr/>
        <a:lstStyle/>
        <a:p>
          <a:endParaRPr lang="es-MX"/>
        </a:p>
      </dgm:t>
    </dgm:pt>
    <dgm:pt modelId="{165EBD91-8440-4B7C-AE9F-B6AF9D34C84C}" type="sibTrans" cxnId="{53DCA9D2-0841-443D-8F87-6DD46CBD21ED}">
      <dgm:prSet/>
      <dgm:spPr/>
      <dgm:t>
        <a:bodyPr/>
        <a:lstStyle/>
        <a:p>
          <a:endParaRPr lang="es-MX"/>
        </a:p>
      </dgm:t>
    </dgm:pt>
    <dgm:pt modelId="{25EF7661-C6BA-42BA-8127-8AEA13E354B6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MX" smtClean="0"/>
            <a:t>Organizar y coordinar el sistema de control y evaluación gubernamental.</a:t>
          </a:r>
          <a:endParaRPr lang="es-MX"/>
        </a:p>
      </dgm:t>
    </dgm:pt>
    <dgm:pt modelId="{C46C278B-4FF9-45EA-AB02-8B876055A950}" type="parTrans" cxnId="{5E9B4F9E-5934-4DDC-8B8E-33A739DA2A12}">
      <dgm:prSet/>
      <dgm:spPr/>
      <dgm:t>
        <a:bodyPr/>
        <a:lstStyle/>
        <a:p>
          <a:endParaRPr lang="es-MX"/>
        </a:p>
      </dgm:t>
    </dgm:pt>
    <dgm:pt modelId="{1FF9A752-9859-42C3-9885-EF5EAF7AE482}" type="sibTrans" cxnId="{5E9B4F9E-5934-4DDC-8B8E-33A739DA2A12}">
      <dgm:prSet/>
      <dgm:spPr/>
      <dgm:t>
        <a:bodyPr/>
        <a:lstStyle/>
        <a:p>
          <a:endParaRPr lang="es-MX"/>
        </a:p>
      </dgm:t>
    </dgm:pt>
    <dgm:pt modelId="{90739957-B44C-4DB1-BFD7-1941ECBA45EC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ES" dirty="0" smtClean="0"/>
            <a:t>Expedir las normas que regulen los instrumentos y procedimientos de control de la Administración Pública Federal.</a:t>
          </a:r>
          <a:endParaRPr lang="es-MX" dirty="0"/>
        </a:p>
      </dgm:t>
    </dgm:pt>
    <dgm:pt modelId="{8205ABB0-7030-45AC-B66F-A0E4DB4CC6D8}" type="parTrans" cxnId="{B406AA9B-78D7-4DCB-8D7F-8C03BF37F391}">
      <dgm:prSet/>
      <dgm:spPr/>
      <dgm:t>
        <a:bodyPr/>
        <a:lstStyle/>
        <a:p>
          <a:endParaRPr lang="es-MX"/>
        </a:p>
      </dgm:t>
    </dgm:pt>
    <dgm:pt modelId="{1DA98986-A602-4BEE-9DA9-149AB1B1EE65}" type="sibTrans" cxnId="{B406AA9B-78D7-4DCB-8D7F-8C03BF37F391}">
      <dgm:prSet/>
      <dgm:spPr/>
      <dgm:t>
        <a:bodyPr/>
        <a:lstStyle/>
        <a:p>
          <a:endParaRPr lang="es-MX"/>
        </a:p>
      </dgm:t>
    </dgm:pt>
    <dgm:pt modelId="{D7761CDB-16D8-4DE1-A3F0-72269FAF1AEC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ES" dirty="0" smtClean="0"/>
            <a:t>Vigilar el cumplimiento de las normas de control y fiscalización </a:t>
          </a:r>
          <a:r>
            <a:rPr lang="es-MX" dirty="0" smtClean="0"/>
            <a:t> </a:t>
          </a:r>
          <a:endParaRPr lang="es-MX" dirty="0"/>
        </a:p>
      </dgm:t>
    </dgm:pt>
    <dgm:pt modelId="{CD427A3C-CD9B-4FED-87A8-698E484BB95C}" type="parTrans" cxnId="{466712D8-EBA0-4F54-B786-112E6778B707}">
      <dgm:prSet/>
      <dgm:spPr/>
      <dgm:t>
        <a:bodyPr/>
        <a:lstStyle/>
        <a:p>
          <a:endParaRPr lang="es-MX"/>
        </a:p>
      </dgm:t>
    </dgm:pt>
    <dgm:pt modelId="{DEF11930-A996-48D9-AFCE-27823E14CE1F}" type="sibTrans" cxnId="{466712D8-EBA0-4F54-B786-112E6778B707}">
      <dgm:prSet/>
      <dgm:spPr/>
      <dgm:t>
        <a:bodyPr/>
        <a:lstStyle/>
        <a:p>
          <a:endParaRPr lang="es-MX"/>
        </a:p>
      </dgm:t>
    </dgm:pt>
    <dgm:pt modelId="{CC682D40-347B-4A2A-A45F-5A589334CC74}" type="pres">
      <dgm:prSet presAssocID="{E89C9C1B-B532-46D2-8617-39215BEAB0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DA853D7-F032-44D7-ABB0-BAFD8A6A4C31}" type="pres">
      <dgm:prSet presAssocID="{B27CEF72-E1F1-4F0A-88D4-A8730C7288CD}" presName="composite" presStyleCnt="0"/>
      <dgm:spPr/>
    </dgm:pt>
    <dgm:pt modelId="{DFD31E0A-88B7-4B90-A85A-14CFFC1D04D5}" type="pres">
      <dgm:prSet presAssocID="{B27CEF72-E1F1-4F0A-88D4-A8730C7288C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4F4181-BE69-49AA-A8BA-7F30DD461651}" type="pres">
      <dgm:prSet presAssocID="{B27CEF72-E1F1-4F0A-88D4-A8730C7288C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3DCA9D2-0841-443D-8F87-6DD46CBD21ED}" srcId="{E89C9C1B-B532-46D2-8617-39215BEAB099}" destId="{B27CEF72-E1F1-4F0A-88D4-A8730C7288CD}" srcOrd="0" destOrd="0" parTransId="{00530F7A-B856-4BED-83D6-0E77DF376A48}" sibTransId="{165EBD91-8440-4B7C-AE9F-B6AF9D34C84C}"/>
    <dgm:cxn modelId="{C9099978-86E6-4C96-A959-8B0BD5DB9A5A}" type="presOf" srcId="{D7761CDB-16D8-4DE1-A3F0-72269FAF1AEC}" destId="{FB4F4181-BE69-49AA-A8BA-7F30DD461651}" srcOrd="0" destOrd="2" presId="urn:microsoft.com/office/officeart/2005/8/layout/chevron2"/>
    <dgm:cxn modelId="{5E9B4F9E-5934-4DDC-8B8E-33A739DA2A12}" srcId="{B27CEF72-E1F1-4F0A-88D4-A8730C7288CD}" destId="{25EF7661-C6BA-42BA-8127-8AEA13E354B6}" srcOrd="0" destOrd="0" parTransId="{C46C278B-4FF9-45EA-AB02-8B876055A950}" sibTransId="{1FF9A752-9859-42C3-9885-EF5EAF7AE482}"/>
    <dgm:cxn modelId="{B406AA9B-78D7-4DCB-8D7F-8C03BF37F391}" srcId="{B27CEF72-E1F1-4F0A-88D4-A8730C7288CD}" destId="{90739957-B44C-4DB1-BFD7-1941ECBA45EC}" srcOrd="1" destOrd="0" parTransId="{8205ABB0-7030-45AC-B66F-A0E4DB4CC6D8}" sibTransId="{1DA98986-A602-4BEE-9DA9-149AB1B1EE65}"/>
    <dgm:cxn modelId="{466712D8-EBA0-4F54-B786-112E6778B707}" srcId="{B27CEF72-E1F1-4F0A-88D4-A8730C7288CD}" destId="{D7761CDB-16D8-4DE1-A3F0-72269FAF1AEC}" srcOrd="2" destOrd="0" parTransId="{CD427A3C-CD9B-4FED-87A8-698E484BB95C}" sibTransId="{DEF11930-A996-48D9-AFCE-27823E14CE1F}"/>
    <dgm:cxn modelId="{5A99BDAF-C2E8-41E7-87EA-F336EEF29AD4}" type="presOf" srcId="{90739957-B44C-4DB1-BFD7-1941ECBA45EC}" destId="{FB4F4181-BE69-49AA-A8BA-7F30DD461651}" srcOrd="0" destOrd="1" presId="urn:microsoft.com/office/officeart/2005/8/layout/chevron2"/>
    <dgm:cxn modelId="{4A3DD6FE-9CAE-47E8-B051-91FC19517966}" type="presOf" srcId="{E89C9C1B-B532-46D2-8617-39215BEAB099}" destId="{CC682D40-347B-4A2A-A45F-5A589334CC74}" srcOrd="0" destOrd="0" presId="urn:microsoft.com/office/officeart/2005/8/layout/chevron2"/>
    <dgm:cxn modelId="{BDD2EF0E-ED8D-4A26-9C82-735459C11DE2}" type="presOf" srcId="{B27CEF72-E1F1-4F0A-88D4-A8730C7288CD}" destId="{DFD31E0A-88B7-4B90-A85A-14CFFC1D04D5}" srcOrd="0" destOrd="0" presId="urn:microsoft.com/office/officeart/2005/8/layout/chevron2"/>
    <dgm:cxn modelId="{1C2FB2DD-82F5-4415-89C5-7917051F3FAF}" type="presOf" srcId="{25EF7661-C6BA-42BA-8127-8AEA13E354B6}" destId="{FB4F4181-BE69-49AA-A8BA-7F30DD461651}" srcOrd="0" destOrd="0" presId="urn:microsoft.com/office/officeart/2005/8/layout/chevron2"/>
    <dgm:cxn modelId="{E84453B4-0BEC-47ED-81E1-3774336C79F4}" type="presParOf" srcId="{CC682D40-347B-4A2A-A45F-5A589334CC74}" destId="{ADA853D7-F032-44D7-ABB0-BAFD8A6A4C31}" srcOrd="0" destOrd="0" presId="urn:microsoft.com/office/officeart/2005/8/layout/chevron2"/>
    <dgm:cxn modelId="{0A90014F-DE9D-4103-8442-6918FA8B0DF2}" type="presParOf" srcId="{ADA853D7-F032-44D7-ABB0-BAFD8A6A4C31}" destId="{DFD31E0A-88B7-4B90-A85A-14CFFC1D04D5}" srcOrd="0" destOrd="0" presId="urn:microsoft.com/office/officeart/2005/8/layout/chevron2"/>
    <dgm:cxn modelId="{CED390F5-5670-4FA4-BC85-3B10E191AD43}" type="presParOf" srcId="{ADA853D7-F032-44D7-ABB0-BAFD8A6A4C31}" destId="{FB4F4181-BE69-49AA-A8BA-7F30DD4616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B7F41-CF99-4E1E-9036-A0234367C3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B7E73E6-076F-4781-A1C9-CE901508D2A6}">
      <dgm:prSet custT="1"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 rtl="0"/>
          <a:r>
            <a:rPr lang="es-MX" sz="1600" dirty="0" smtClean="0">
              <a:solidFill>
                <a:schemeClr val="tx1"/>
              </a:solidFill>
            </a:rPr>
            <a:t>Oficina del </a:t>
          </a:r>
        </a:p>
        <a:p>
          <a:pPr rtl="0"/>
          <a:r>
            <a:rPr lang="es-MX" sz="1600" dirty="0" smtClean="0">
              <a:solidFill>
                <a:schemeClr val="tx1"/>
              </a:solidFill>
            </a:rPr>
            <a:t>C. Secretario.</a:t>
          </a:r>
          <a:endParaRPr lang="es-MX" sz="1600" dirty="0">
            <a:solidFill>
              <a:schemeClr val="tx1"/>
            </a:solidFill>
          </a:endParaRPr>
        </a:p>
      </dgm:t>
    </dgm:pt>
    <dgm:pt modelId="{F69BEF1B-B566-4E12-AD07-B37B540E760B}" type="parTrans" cxnId="{A4492157-C314-4B87-8B76-3AFC806C268F}">
      <dgm:prSet/>
      <dgm:spPr/>
      <dgm:t>
        <a:bodyPr/>
        <a:lstStyle/>
        <a:p>
          <a:endParaRPr lang="es-MX"/>
        </a:p>
      </dgm:t>
    </dgm:pt>
    <dgm:pt modelId="{14B3445F-A708-45B4-A518-EFA987321F1D}" type="sibTrans" cxnId="{A4492157-C314-4B87-8B76-3AFC806C268F}">
      <dgm:prSet/>
      <dgm:spPr/>
      <dgm:t>
        <a:bodyPr/>
        <a:lstStyle/>
        <a:p>
          <a:endParaRPr lang="es-MX"/>
        </a:p>
      </dgm:t>
    </dgm:pt>
    <dgm:pt modelId="{6DC8F1D0-59FE-4656-A374-C04BBEF55051}">
      <dgm:prSet custT="1"/>
      <dgm:spPr>
        <a:solidFill>
          <a:schemeClr val="bg1">
            <a:lumMod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r>
            <a:rPr lang="es-ES" sz="1600" dirty="0" smtClean="0"/>
            <a:t>Subsecretaría de Control y Auditoría de la Gestión Pública.</a:t>
          </a:r>
          <a:endParaRPr lang="es-MX" sz="1600" dirty="0"/>
        </a:p>
      </dgm:t>
    </dgm:pt>
    <dgm:pt modelId="{81AF9D2F-13F6-4A80-BCC3-84701CF337D2}" type="parTrans" cxnId="{8FBA5066-BB62-4037-93FA-B1A3569C4793}">
      <dgm:prSet/>
      <dgm:spPr>
        <a:ln>
          <a:solidFill>
            <a:schemeClr val="bg1"/>
          </a:solidFill>
        </a:ln>
      </dgm:spPr>
      <dgm:t>
        <a:bodyPr/>
        <a:lstStyle/>
        <a:p>
          <a:endParaRPr lang="es-MX"/>
        </a:p>
      </dgm:t>
    </dgm:pt>
    <dgm:pt modelId="{24F5278D-008D-4EAF-9DBE-9008A3512D5D}" type="sibTrans" cxnId="{8FBA5066-BB62-4037-93FA-B1A3569C4793}">
      <dgm:prSet/>
      <dgm:spPr/>
      <dgm:t>
        <a:bodyPr/>
        <a:lstStyle/>
        <a:p>
          <a:endParaRPr lang="es-MX"/>
        </a:p>
      </dgm:t>
    </dgm:pt>
    <dgm:pt modelId="{858ED897-E582-41C1-A856-AC227DA4CBEF}">
      <dgm:prSet custT="1"/>
      <dgm:spPr>
        <a:solidFill>
          <a:schemeClr val="bg1">
            <a:lumMod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r>
            <a:rPr lang="es-ES" sz="1600" dirty="0" smtClean="0"/>
            <a:t>Subsecretaría de </a:t>
          </a:r>
          <a:r>
            <a:rPr lang="es-ES" sz="1500" dirty="0" smtClean="0"/>
            <a:t>Responsabilidades</a:t>
          </a:r>
          <a:r>
            <a:rPr lang="es-ES" sz="1600" dirty="0" smtClean="0"/>
            <a:t> Administrativas y Contrataciones Públicas</a:t>
          </a:r>
          <a:r>
            <a:rPr lang="es-ES" sz="1200" dirty="0" smtClean="0"/>
            <a:t>.</a:t>
          </a:r>
          <a:endParaRPr lang="es-MX" sz="1200" dirty="0"/>
        </a:p>
      </dgm:t>
    </dgm:pt>
    <dgm:pt modelId="{F2C26978-8674-4586-A808-6BFF0FFB7CC3}" type="parTrans" cxnId="{EB0CC375-1CB7-43A7-BE05-BF3B80CF38C3}">
      <dgm:prSet/>
      <dgm:spPr>
        <a:ln>
          <a:solidFill>
            <a:schemeClr val="bg1"/>
          </a:solidFill>
        </a:ln>
      </dgm:spPr>
      <dgm:t>
        <a:bodyPr/>
        <a:lstStyle/>
        <a:p>
          <a:endParaRPr lang="es-MX"/>
        </a:p>
      </dgm:t>
    </dgm:pt>
    <dgm:pt modelId="{4A3B0FD6-2C7A-406E-A2FD-14EA3506C8D2}" type="sibTrans" cxnId="{EB0CC375-1CB7-43A7-BE05-BF3B80CF38C3}">
      <dgm:prSet/>
      <dgm:spPr/>
      <dgm:t>
        <a:bodyPr/>
        <a:lstStyle/>
        <a:p>
          <a:endParaRPr lang="es-MX"/>
        </a:p>
      </dgm:t>
    </dgm:pt>
    <dgm:pt modelId="{14CA73F6-4345-4C18-BBDC-26448375BE6A}">
      <dgm:prSet custT="1"/>
      <dgm:spPr>
        <a:solidFill>
          <a:schemeClr val="bg1">
            <a:lumMod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r>
            <a:rPr lang="es-ES" sz="1600" dirty="0" smtClean="0"/>
            <a:t>Subsecretaría</a:t>
          </a:r>
          <a:r>
            <a:rPr lang="es-ES" sz="1700" dirty="0" smtClean="0"/>
            <a:t> de la Función Pública.</a:t>
          </a:r>
          <a:endParaRPr lang="es-MX" sz="1700" dirty="0"/>
        </a:p>
      </dgm:t>
    </dgm:pt>
    <dgm:pt modelId="{50000C84-F8C6-4811-A0C3-0F1F319109C4}" type="parTrans" cxnId="{1612B6F3-B019-406D-8690-D07969CBFBF1}">
      <dgm:prSet/>
      <dgm:spPr>
        <a:ln>
          <a:solidFill>
            <a:schemeClr val="bg1"/>
          </a:solidFill>
        </a:ln>
      </dgm:spPr>
      <dgm:t>
        <a:bodyPr/>
        <a:lstStyle/>
        <a:p>
          <a:endParaRPr lang="es-MX"/>
        </a:p>
      </dgm:t>
    </dgm:pt>
    <dgm:pt modelId="{3F2BF459-6FA0-4CB4-9B91-48EF7B849D7D}" type="sibTrans" cxnId="{1612B6F3-B019-406D-8690-D07969CBFBF1}">
      <dgm:prSet/>
      <dgm:spPr/>
      <dgm:t>
        <a:bodyPr/>
        <a:lstStyle/>
        <a:p>
          <a:endParaRPr lang="es-MX"/>
        </a:p>
      </dgm:t>
    </dgm:pt>
    <dgm:pt modelId="{F01170CE-9093-48B6-A620-70FC5576D241}">
      <dgm:prSet custT="1"/>
      <dgm:spPr>
        <a:solidFill>
          <a:schemeClr val="bg1">
            <a:lumMod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rtl="0"/>
          <a:r>
            <a:rPr lang="es-ES" sz="1600" dirty="0" smtClean="0"/>
            <a:t>Oficialía</a:t>
          </a:r>
          <a:r>
            <a:rPr lang="es-ES" sz="2600" dirty="0" smtClean="0"/>
            <a:t> </a:t>
          </a:r>
          <a:r>
            <a:rPr lang="es-ES" sz="1600" dirty="0" smtClean="0"/>
            <a:t>Mayor</a:t>
          </a:r>
          <a:endParaRPr lang="es-MX" sz="1600" dirty="0"/>
        </a:p>
      </dgm:t>
    </dgm:pt>
    <dgm:pt modelId="{71E5F8C2-F80F-454B-94E7-876E21667E93}" type="parTrans" cxnId="{E74C00FE-963E-4CE0-80E9-D3262B91AF9E}">
      <dgm:prSet/>
      <dgm:spPr>
        <a:ln>
          <a:solidFill>
            <a:schemeClr val="bg1"/>
          </a:solidFill>
        </a:ln>
      </dgm:spPr>
      <dgm:t>
        <a:bodyPr/>
        <a:lstStyle/>
        <a:p>
          <a:endParaRPr lang="es-MX"/>
        </a:p>
      </dgm:t>
    </dgm:pt>
    <dgm:pt modelId="{B48EB425-935F-47F4-B583-EFA82689A9B9}" type="sibTrans" cxnId="{E74C00FE-963E-4CE0-80E9-D3262B91AF9E}">
      <dgm:prSet/>
      <dgm:spPr/>
      <dgm:t>
        <a:bodyPr/>
        <a:lstStyle/>
        <a:p>
          <a:endParaRPr lang="es-MX"/>
        </a:p>
      </dgm:t>
    </dgm:pt>
    <dgm:pt modelId="{D3F8AF35-FFB7-40E0-8A62-8EA442EF4CF7}" type="pres">
      <dgm:prSet presAssocID="{A77B7F41-CF99-4E1E-9036-A0234367C3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2ACC287-5576-45F2-9601-A23ACE015BD3}" type="pres">
      <dgm:prSet presAssocID="{4B7E73E6-076F-4781-A1C9-CE901508D2A6}" presName="hierRoot1" presStyleCnt="0">
        <dgm:presLayoutVars>
          <dgm:hierBranch val="init"/>
        </dgm:presLayoutVars>
      </dgm:prSet>
      <dgm:spPr/>
    </dgm:pt>
    <dgm:pt modelId="{D19C1792-7AD1-429B-A309-754CC95CD7E2}" type="pres">
      <dgm:prSet presAssocID="{4B7E73E6-076F-4781-A1C9-CE901508D2A6}" presName="rootComposite1" presStyleCnt="0"/>
      <dgm:spPr/>
    </dgm:pt>
    <dgm:pt modelId="{822AC847-3E2C-478A-B4D2-63820D3719E5}" type="pres">
      <dgm:prSet presAssocID="{4B7E73E6-076F-4781-A1C9-CE901508D2A6}" presName="rootText1" presStyleLbl="node0" presStyleIdx="0" presStyleCnt="1" custAng="0" custScaleY="13036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1E550DC-B02A-4E3A-B1B9-A23F6E1B5AE1}" type="pres">
      <dgm:prSet presAssocID="{4B7E73E6-076F-4781-A1C9-CE901508D2A6}" presName="rootConnector1" presStyleLbl="node1" presStyleIdx="0" presStyleCnt="0"/>
      <dgm:spPr/>
      <dgm:t>
        <a:bodyPr/>
        <a:lstStyle/>
        <a:p>
          <a:endParaRPr lang="es-MX"/>
        </a:p>
      </dgm:t>
    </dgm:pt>
    <dgm:pt modelId="{42E91B28-3D2A-4BF3-9576-F7A2AAB99C23}" type="pres">
      <dgm:prSet presAssocID="{4B7E73E6-076F-4781-A1C9-CE901508D2A6}" presName="hierChild2" presStyleCnt="0"/>
      <dgm:spPr/>
    </dgm:pt>
    <dgm:pt modelId="{2B97F6A4-B765-4822-9CEB-AE2545D1FD1E}" type="pres">
      <dgm:prSet presAssocID="{81AF9D2F-13F6-4A80-BCC3-84701CF337D2}" presName="Name37" presStyleLbl="parChTrans1D2" presStyleIdx="0" presStyleCnt="4"/>
      <dgm:spPr/>
      <dgm:t>
        <a:bodyPr/>
        <a:lstStyle/>
        <a:p>
          <a:endParaRPr lang="es-MX"/>
        </a:p>
      </dgm:t>
    </dgm:pt>
    <dgm:pt modelId="{8014872B-7548-4E64-9D48-ADC51C7FC3C9}" type="pres">
      <dgm:prSet presAssocID="{6DC8F1D0-59FE-4656-A374-C04BBEF55051}" presName="hierRoot2" presStyleCnt="0">
        <dgm:presLayoutVars>
          <dgm:hierBranch val="init"/>
        </dgm:presLayoutVars>
      </dgm:prSet>
      <dgm:spPr/>
    </dgm:pt>
    <dgm:pt modelId="{D1FAFFED-6D35-4D61-A408-325C0AD9CEBD}" type="pres">
      <dgm:prSet presAssocID="{6DC8F1D0-59FE-4656-A374-C04BBEF55051}" presName="rootComposite" presStyleCnt="0"/>
      <dgm:spPr/>
    </dgm:pt>
    <dgm:pt modelId="{4DD989DF-F7C4-4D47-A196-A1B468D65711}" type="pres">
      <dgm:prSet presAssocID="{6DC8F1D0-59FE-4656-A374-C04BBEF55051}" presName="rootText" presStyleLbl="node2" presStyleIdx="0" presStyleCnt="4" custScaleY="14254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9768E21-9B16-4755-8BE5-DE1A285C2F6F}" type="pres">
      <dgm:prSet presAssocID="{6DC8F1D0-59FE-4656-A374-C04BBEF55051}" presName="rootConnector" presStyleLbl="node2" presStyleIdx="0" presStyleCnt="4"/>
      <dgm:spPr/>
      <dgm:t>
        <a:bodyPr/>
        <a:lstStyle/>
        <a:p>
          <a:endParaRPr lang="es-MX"/>
        </a:p>
      </dgm:t>
    </dgm:pt>
    <dgm:pt modelId="{5B5C4F26-8619-4FFB-A324-7E2E9354F6E2}" type="pres">
      <dgm:prSet presAssocID="{6DC8F1D0-59FE-4656-A374-C04BBEF55051}" presName="hierChild4" presStyleCnt="0"/>
      <dgm:spPr/>
    </dgm:pt>
    <dgm:pt modelId="{28D7C84B-E305-434A-8124-85EBBFCA0C57}" type="pres">
      <dgm:prSet presAssocID="{6DC8F1D0-59FE-4656-A374-C04BBEF55051}" presName="hierChild5" presStyleCnt="0"/>
      <dgm:spPr/>
    </dgm:pt>
    <dgm:pt modelId="{E1BBFC70-3937-42F4-AE27-0D96A352833B}" type="pres">
      <dgm:prSet presAssocID="{F2C26978-8674-4586-A808-6BFF0FFB7CC3}" presName="Name37" presStyleLbl="parChTrans1D2" presStyleIdx="1" presStyleCnt="4"/>
      <dgm:spPr/>
      <dgm:t>
        <a:bodyPr/>
        <a:lstStyle/>
        <a:p>
          <a:endParaRPr lang="es-MX"/>
        </a:p>
      </dgm:t>
    </dgm:pt>
    <dgm:pt modelId="{F0D97D99-9B57-4A23-A45A-DC5F2D67470E}" type="pres">
      <dgm:prSet presAssocID="{858ED897-E582-41C1-A856-AC227DA4CBEF}" presName="hierRoot2" presStyleCnt="0">
        <dgm:presLayoutVars>
          <dgm:hierBranch val="init"/>
        </dgm:presLayoutVars>
      </dgm:prSet>
      <dgm:spPr/>
    </dgm:pt>
    <dgm:pt modelId="{55951D1A-960A-4CFD-9907-50BCA3DA7884}" type="pres">
      <dgm:prSet presAssocID="{858ED897-E582-41C1-A856-AC227DA4CBEF}" presName="rootComposite" presStyleCnt="0"/>
      <dgm:spPr/>
    </dgm:pt>
    <dgm:pt modelId="{CCF2FA9E-1CA5-4DE1-A3C7-8223C2A87329}" type="pres">
      <dgm:prSet presAssocID="{858ED897-E582-41C1-A856-AC227DA4CBEF}" presName="rootText" presStyleLbl="node2" presStyleIdx="1" presStyleCnt="4" custScaleY="16132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7B53323-E777-4D85-81F3-2C8CE9599ABB}" type="pres">
      <dgm:prSet presAssocID="{858ED897-E582-41C1-A856-AC227DA4CBEF}" presName="rootConnector" presStyleLbl="node2" presStyleIdx="1" presStyleCnt="4"/>
      <dgm:spPr/>
      <dgm:t>
        <a:bodyPr/>
        <a:lstStyle/>
        <a:p>
          <a:endParaRPr lang="es-MX"/>
        </a:p>
      </dgm:t>
    </dgm:pt>
    <dgm:pt modelId="{7FD99651-6004-4BFB-9FB8-F55F478BA42F}" type="pres">
      <dgm:prSet presAssocID="{858ED897-E582-41C1-A856-AC227DA4CBEF}" presName="hierChild4" presStyleCnt="0"/>
      <dgm:spPr/>
    </dgm:pt>
    <dgm:pt modelId="{275E4710-7E5E-452F-A918-717A93309D81}" type="pres">
      <dgm:prSet presAssocID="{858ED897-E582-41C1-A856-AC227DA4CBEF}" presName="hierChild5" presStyleCnt="0"/>
      <dgm:spPr/>
    </dgm:pt>
    <dgm:pt modelId="{F6DDA8A2-D0AD-4CAD-8E15-D4E3A92A0705}" type="pres">
      <dgm:prSet presAssocID="{50000C84-F8C6-4811-A0C3-0F1F319109C4}" presName="Name37" presStyleLbl="parChTrans1D2" presStyleIdx="2" presStyleCnt="4"/>
      <dgm:spPr/>
      <dgm:t>
        <a:bodyPr/>
        <a:lstStyle/>
        <a:p>
          <a:endParaRPr lang="es-MX"/>
        </a:p>
      </dgm:t>
    </dgm:pt>
    <dgm:pt modelId="{57EBED0F-7316-4BA6-9C60-D27174F706E6}" type="pres">
      <dgm:prSet presAssocID="{14CA73F6-4345-4C18-BBDC-26448375BE6A}" presName="hierRoot2" presStyleCnt="0">
        <dgm:presLayoutVars>
          <dgm:hierBranch val="init"/>
        </dgm:presLayoutVars>
      </dgm:prSet>
      <dgm:spPr/>
    </dgm:pt>
    <dgm:pt modelId="{0808F1AE-CA77-4ADF-BAB8-451F39F26F20}" type="pres">
      <dgm:prSet presAssocID="{14CA73F6-4345-4C18-BBDC-26448375BE6A}" presName="rootComposite" presStyleCnt="0"/>
      <dgm:spPr/>
    </dgm:pt>
    <dgm:pt modelId="{BBB9DCE5-3E78-4A36-AEE2-1F06D8FAE7DC}" type="pres">
      <dgm:prSet presAssocID="{14CA73F6-4345-4C18-BBDC-26448375BE6A}" presName="rootText" presStyleLbl="node2" presStyleIdx="2" presStyleCnt="4" custScaleY="14254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790F80B-1A6E-453C-93EE-2AFA4FE6EA66}" type="pres">
      <dgm:prSet presAssocID="{14CA73F6-4345-4C18-BBDC-26448375BE6A}" presName="rootConnector" presStyleLbl="node2" presStyleIdx="2" presStyleCnt="4"/>
      <dgm:spPr/>
      <dgm:t>
        <a:bodyPr/>
        <a:lstStyle/>
        <a:p>
          <a:endParaRPr lang="es-MX"/>
        </a:p>
      </dgm:t>
    </dgm:pt>
    <dgm:pt modelId="{D7596D0B-3CDA-4961-9ACD-4D8FE16CDE28}" type="pres">
      <dgm:prSet presAssocID="{14CA73F6-4345-4C18-BBDC-26448375BE6A}" presName="hierChild4" presStyleCnt="0"/>
      <dgm:spPr/>
    </dgm:pt>
    <dgm:pt modelId="{B7598101-83FE-46C9-880A-B2112D71D695}" type="pres">
      <dgm:prSet presAssocID="{14CA73F6-4345-4C18-BBDC-26448375BE6A}" presName="hierChild5" presStyleCnt="0"/>
      <dgm:spPr/>
    </dgm:pt>
    <dgm:pt modelId="{BA4667E0-B51B-4B2B-BC99-1E096D77151B}" type="pres">
      <dgm:prSet presAssocID="{71E5F8C2-F80F-454B-94E7-876E21667E93}" presName="Name37" presStyleLbl="parChTrans1D2" presStyleIdx="3" presStyleCnt="4"/>
      <dgm:spPr/>
      <dgm:t>
        <a:bodyPr/>
        <a:lstStyle/>
        <a:p>
          <a:endParaRPr lang="es-MX"/>
        </a:p>
      </dgm:t>
    </dgm:pt>
    <dgm:pt modelId="{30F69855-10BE-4E67-8D9F-BEB71B682552}" type="pres">
      <dgm:prSet presAssocID="{F01170CE-9093-48B6-A620-70FC5576D241}" presName="hierRoot2" presStyleCnt="0">
        <dgm:presLayoutVars>
          <dgm:hierBranch val="init"/>
        </dgm:presLayoutVars>
      </dgm:prSet>
      <dgm:spPr/>
    </dgm:pt>
    <dgm:pt modelId="{C6F073FB-A25E-427E-B983-92EC7642656F}" type="pres">
      <dgm:prSet presAssocID="{F01170CE-9093-48B6-A620-70FC5576D241}" presName="rootComposite" presStyleCnt="0"/>
      <dgm:spPr/>
    </dgm:pt>
    <dgm:pt modelId="{D934EC77-ADBB-42A0-92CE-B8E306F87DCF}" type="pres">
      <dgm:prSet presAssocID="{F01170CE-9093-48B6-A620-70FC5576D24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FA20C18-1892-43EF-9EF8-88CADED1F60D}" type="pres">
      <dgm:prSet presAssocID="{F01170CE-9093-48B6-A620-70FC5576D241}" presName="rootConnector" presStyleLbl="node2" presStyleIdx="3" presStyleCnt="4"/>
      <dgm:spPr/>
      <dgm:t>
        <a:bodyPr/>
        <a:lstStyle/>
        <a:p>
          <a:endParaRPr lang="es-MX"/>
        </a:p>
      </dgm:t>
    </dgm:pt>
    <dgm:pt modelId="{9F4B49EC-761F-4BE9-8409-47F89801B755}" type="pres">
      <dgm:prSet presAssocID="{F01170CE-9093-48B6-A620-70FC5576D241}" presName="hierChild4" presStyleCnt="0"/>
      <dgm:spPr/>
    </dgm:pt>
    <dgm:pt modelId="{A979F395-3AE7-477B-94C8-4588E43F55F3}" type="pres">
      <dgm:prSet presAssocID="{F01170CE-9093-48B6-A620-70FC5576D241}" presName="hierChild5" presStyleCnt="0"/>
      <dgm:spPr/>
    </dgm:pt>
    <dgm:pt modelId="{A697D63E-B6C3-45FF-849E-4006D83B9E7C}" type="pres">
      <dgm:prSet presAssocID="{4B7E73E6-076F-4781-A1C9-CE901508D2A6}" presName="hierChild3" presStyleCnt="0"/>
      <dgm:spPr/>
    </dgm:pt>
  </dgm:ptLst>
  <dgm:cxnLst>
    <dgm:cxn modelId="{6244AFDF-E6D8-4169-A030-42B70882BB63}" type="presOf" srcId="{14CA73F6-4345-4C18-BBDC-26448375BE6A}" destId="{2790F80B-1A6E-453C-93EE-2AFA4FE6EA66}" srcOrd="1" destOrd="0" presId="urn:microsoft.com/office/officeart/2005/8/layout/orgChart1"/>
    <dgm:cxn modelId="{EB0CC375-1CB7-43A7-BE05-BF3B80CF38C3}" srcId="{4B7E73E6-076F-4781-A1C9-CE901508D2A6}" destId="{858ED897-E582-41C1-A856-AC227DA4CBEF}" srcOrd="1" destOrd="0" parTransId="{F2C26978-8674-4586-A808-6BFF0FFB7CC3}" sibTransId="{4A3B0FD6-2C7A-406E-A2FD-14EA3506C8D2}"/>
    <dgm:cxn modelId="{A4492157-C314-4B87-8B76-3AFC806C268F}" srcId="{A77B7F41-CF99-4E1E-9036-A0234367C3A2}" destId="{4B7E73E6-076F-4781-A1C9-CE901508D2A6}" srcOrd="0" destOrd="0" parTransId="{F69BEF1B-B566-4E12-AD07-B37B540E760B}" sibTransId="{14B3445F-A708-45B4-A518-EFA987321F1D}"/>
    <dgm:cxn modelId="{6E4D04C8-2573-4D45-857A-5F248A9FF301}" type="presOf" srcId="{81AF9D2F-13F6-4A80-BCC3-84701CF337D2}" destId="{2B97F6A4-B765-4822-9CEB-AE2545D1FD1E}" srcOrd="0" destOrd="0" presId="urn:microsoft.com/office/officeart/2005/8/layout/orgChart1"/>
    <dgm:cxn modelId="{1612B6F3-B019-406D-8690-D07969CBFBF1}" srcId="{4B7E73E6-076F-4781-A1C9-CE901508D2A6}" destId="{14CA73F6-4345-4C18-BBDC-26448375BE6A}" srcOrd="2" destOrd="0" parTransId="{50000C84-F8C6-4811-A0C3-0F1F319109C4}" sibTransId="{3F2BF459-6FA0-4CB4-9B91-48EF7B849D7D}"/>
    <dgm:cxn modelId="{7A4201AB-B1BB-4415-9BE6-DE44DC100EEA}" type="presOf" srcId="{F01170CE-9093-48B6-A620-70FC5576D241}" destId="{8FA20C18-1892-43EF-9EF8-88CADED1F60D}" srcOrd="1" destOrd="0" presId="urn:microsoft.com/office/officeart/2005/8/layout/orgChart1"/>
    <dgm:cxn modelId="{E74C00FE-963E-4CE0-80E9-D3262B91AF9E}" srcId="{4B7E73E6-076F-4781-A1C9-CE901508D2A6}" destId="{F01170CE-9093-48B6-A620-70FC5576D241}" srcOrd="3" destOrd="0" parTransId="{71E5F8C2-F80F-454B-94E7-876E21667E93}" sibTransId="{B48EB425-935F-47F4-B583-EFA82689A9B9}"/>
    <dgm:cxn modelId="{EE0995AF-7F5E-40B8-8363-2B502B907932}" type="presOf" srcId="{4B7E73E6-076F-4781-A1C9-CE901508D2A6}" destId="{822AC847-3E2C-478A-B4D2-63820D3719E5}" srcOrd="0" destOrd="0" presId="urn:microsoft.com/office/officeart/2005/8/layout/orgChart1"/>
    <dgm:cxn modelId="{3D620219-3796-41D2-A03A-B009278D7B14}" type="presOf" srcId="{858ED897-E582-41C1-A856-AC227DA4CBEF}" destId="{37B53323-E777-4D85-81F3-2C8CE9599ABB}" srcOrd="1" destOrd="0" presId="urn:microsoft.com/office/officeart/2005/8/layout/orgChart1"/>
    <dgm:cxn modelId="{19C81A89-B293-4E02-906D-1717359E5B35}" type="presOf" srcId="{A77B7F41-CF99-4E1E-9036-A0234367C3A2}" destId="{D3F8AF35-FFB7-40E0-8A62-8EA442EF4CF7}" srcOrd="0" destOrd="0" presId="urn:microsoft.com/office/officeart/2005/8/layout/orgChart1"/>
    <dgm:cxn modelId="{8FBA5066-BB62-4037-93FA-B1A3569C4793}" srcId="{4B7E73E6-076F-4781-A1C9-CE901508D2A6}" destId="{6DC8F1D0-59FE-4656-A374-C04BBEF55051}" srcOrd="0" destOrd="0" parTransId="{81AF9D2F-13F6-4A80-BCC3-84701CF337D2}" sibTransId="{24F5278D-008D-4EAF-9DBE-9008A3512D5D}"/>
    <dgm:cxn modelId="{98153D2E-EE16-4F71-92C0-3B177173694A}" type="presOf" srcId="{6DC8F1D0-59FE-4656-A374-C04BBEF55051}" destId="{09768E21-9B16-4755-8BE5-DE1A285C2F6F}" srcOrd="1" destOrd="0" presId="urn:microsoft.com/office/officeart/2005/8/layout/orgChart1"/>
    <dgm:cxn modelId="{27BDBA9C-DB1D-4C5D-B723-35DB009DC445}" type="presOf" srcId="{14CA73F6-4345-4C18-BBDC-26448375BE6A}" destId="{BBB9DCE5-3E78-4A36-AEE2-1F06D8FAE7DC}" srcOrd="0" destOrd="0" presId="urn:microsoft.com/office/officeart/2005/8/layout/orgChart1"/>
    <dgm:cxn modelId="{D5C2075E-FAE6-4E83-8B13-BB19FE42067A}" type="presOf" srcId="{858ED897-E582-41C1-A856-AC227DA4CBEF}" destId="{CCF2FA9E-1CA5-4DE1-A3C7-8223C2A87329}" srcOrd="0" destOrd="0" presId="urn:microsoft.com/office/officeart/2005/8/layout/orgChart1"/>
    <dgm:cxn modelId="{03C6CD38-9EE3-4EEF-95D7-AA6097760375}" type="presOf" srcId="{6DC8F1D0-59FE-4656-A374-C04BBEF55051}" destId="{4DD989DF-F7C4-4D47-A196-A1B468D65711}" srcOrd="0" destOrd="0" presId="urn:microsoft.com/office/officeart/2005/8/layout/orgChart1"/>
    <dgm:cxn modelId="{CD73B1A0-C0E6-45B0-8C65-F51449B783FF}" type="presOf" srcId="{71E5F8C2-F80F-454B-94E7-876E21667E93}" destId="{BA4667E0-B51B-4B2B-BC99-1E096D77151B}" srcOrd="0" destOrd="0" presId="urn:microsoft.com/office/officeart/2005/8/layout/orgChart1"/>
    <dgm:cxn modelId="{9FED1131-5B22-45CE-ACC6-0F0348931FDA}" type="presOf" srcId="{4B7E73E6-076F-4781-A1C9-CE901508D2A6}" destId="{01E550DC-B02A-4E3A-B1B9-A23F6E1B5AE1}" srcOrd="1" destOrd="0" presId="urn:microsoft.com/office/officeart/2005/8/layout/orgChart1"/>
    <dgm:cxn modelId="{BEDAA9E0-4EB1-4352-8996-1440D9CAA0AF}" type="presOf" srcId="{F2C26978-8674-4586-A808-6BFF0FFB7CC3}" destId="{E1BBFC70-3937-42F4-AE27-0D96A352833B}" srcOrd="0" destOrd="0" presId="urn:microsoft.com/office/officeart/2005/8/layout/orgChart1"/>
    <dgm:cxn modelId="{7CCA533C-8718-4B1A-A665-12B1A45D76DC}" type="presOf" srcId="{F01170CE-9093-48B6-A620-70FC5576D241}" destId="{D934EC77-ADBB-42A0-92CE-B8E306F87DCF}" srcOrd="0" destOrd="0" presId="urn:microsoft.com/office/officeart/2005/8/layout/orgChart1"/>
    <dgm:cxn modelId="{63CF42A9-3B98-404C-892B-B8EFBF4AD3E2}" type="presOf" srcId="{50000C84-F8C6-4811-A0C3-0F1F319109C4}" destId="{F6DDA8A2-D0AD-4CAD-8E15-D4E3A92A0705}" srcOrd="0" destOrd="0" presId="urn:microsoft.com/office/officeart/2005/8/layout/orgChart1"/>
    <dgm:cxn modelId="{EA9C5420-9089-4197-9C3F-FBDE1506CB68}" type="presParOf" srcId="{D3F8AF35-FFB7-40E0-8A62-8EA442EF4CF7}" destId="{E2ACC287-5576-45F2-9601-A23ACE015BD3}" srcOrd="0" destOrd="0" presId="urn:microsoft.com/office/officeart/2005/8/layout/orgChart1"/>
    <dgm:cxn modelId="{E88684F9-76A0-44D5-80A6-8BFA388CFE17}" type="presParOf" srcId="{E2ACC287-5576-45F2-9601-A23ACE015BD3}" destId="{D19C1792-7AD1-429B-A309-754CC95CD7E2}" srcOrd="0" destOrd="0" presId="urn:microsoft.com/office/officeart/2005/8/layout/orgChart1"/>
    <dgm:cxn modelId="{F5CB5224-13C3-4E0F-9B91-5937F9F3CC50}" type="presParOf" srcId="{D19C1792-7AD1-429B-A309-754CC95CD7E2}" destId="{822AC847-3E2C-478A-B4D2-63820D3719E5}" srcOrd="0" destOrd="0" presId="urn:microsoft.com/office/officeart/2005/8/layout/orgChart1"/>
    <dgm:cxn modelId="{987E29C9-11F7-4EBD-A467-59C76C49734B}" type="presParOf" srcId="{D19C1792-7AD1-429B-A309-754CC95CD7E2}" destId="{01E550DC-B02A-4E3A-B1B9-A23F6E1B5AE1}" srcOrd="1" destOrd="0" presId="urn:microsoft.com/office/officeart/2005/8/layout/orgChart1"/>
    <dgm:cxn modelId="{9CA1374D-8A1A-4692-ADFE-8ABE854EA243}" type="presParOf" srcId="{E2ACC287-5576-45F2-9601-A23ACE015BD3}" destId="{42E91B28-3D2A-4BF3-9576-F7A2AAB99C23}" srcOrd="1" destOrd="0" presId="urn:microsoft.com/office/officeart/2005/8/layout/orgChart1"/>
    <dgm:cxn modelId="{CBEA94BA-5662-4CB8-B5BF-5A44125EB917}" type="presParOf" srcId="{42E91B28-3D2A-4BF3-9576-F7A2AAB99C23}" destId="{2B97F6A4-B765-4822-9CEB-AE2545D1FD1E}" srcOrd="0" destOrd="0" presId="urn:microsoft.com/office/officeart/2005/8/layout/orgChart1"/>
    <dgm:cxn modelId="{15D8A070-3B08-4EBF-B032-35BB4A043A5E}" type="presParOf" srcId="{42E91B28-3D2A-4BF3-9576-F7A2AAB99C23}" destId="{8014872B-7548-4E64-9D48-ADC51C7FC3C9}" srcOrd="1" destOrd="0" presId="urn:microsoft.com/office/officeart/2005/8/layout/orgChart1"/>
    <dgm:cxn modelId="{2DAC6FC8-4DDC-409B-B2AB-B5A653760D77}" type="presParOf" srcId="{8014872B-7548-4E64-9D48-ADC51C7FC3C9}" destId="{D1FAFFED-6D35-4D61-A408-325C0AD9CEBD}" srcOrd="0" destOrd="0" presId="urn:microsoft.com/office/officeart/2005/8/layout/orgChart1"/>
    <dgm:cxn modelId="{C4EB72F1-E262-44F8-B6A0-5758C9E126E9}" type="presParOf" srcId="{D1FAFFED-6D35-4D61-A408-325C0AD9CEBD}" destId="{4DD989DF-F7C4-4D47-A196-A1B468D65711}" srcOrd="0" destOrd="0" presId="urn:microsoft.com/office/officeart/2005/8/layout/orgChart1"/>
    <dgm:cxn modelId="{A8F028DD-4772-45CA-B312-A98F9FCB2AC5}" type="presParOf" srcId="{D1FAFFED-6D35-4D61-A408-325C0AD9CEBD}" destId="{09768E21-9B16-4755-8BE5-DE1A285C2F6F}" srcOrd="1" destOrd="0" presId="urn:microsoft.com/office/officeart/2005/8/layout/orgChart1"/>
    <dgm:cxn modelId="{275D7640-A141-49ED-B991-174BFE66549B}" type="presParOf" srcId="{8014872B-7548-4E64-9D48-ADC51C7FC3C9}" destId="{5B5C4F26-8619-4FFB-A324-7E2E9354F6E2}" srcOrd="1" destOrd="0" presId="urn:microsoft.com/office/officeart/2005/8/layout/orgChart1"/>
    <dgm:cxn modelId="{1A290E67-91D5-42C4-8F6C-B231655B5387}" type="presParOf" srcId="{8014872B-7548-4E64-9D48-ADC51C7FC3C9}" destId="{28D7C84B-E305-434A-8124-85EBBFCA0C57}" srcOrd="2" destOrd="0" presId="urn:microsoft.com/office/officeart/2005/8/layout/orgChart1"/>
    <dgm:cxn modelId="{2BB69EDB-C768-4C0C-9C29-32053305FDD2}" type="presParOf" srcId="{42E91B28-3D2A-4BF3-9576-F7A2AAB99C23}" destId="{E1BBFC70-3937-42F4-AE27-0D96A352833B}" srcOrd="2" destOrd="0" presId="urn:microsoft.com/office/officeart/2005/8/layout/orgChart1"/>
    <dgm:cxn modelId="{82DD6AED-95A4-471E-A877-8EF2269FFDDF}" type="presParOf" srcId="{42E91B28-3D2A-4BF3-9576-F7A2AAB99C23}" destId="{F0D97D99-9B57-4A23-A45A-DC5F2D67470E}" srcOrd="3" destOrd="0" presId="urn:microsoft.com/office/officeart/2005/8/layout/orgChart1"/>
    <dgm:cxn modelId="{EB5E9709-A3A0-421A-8708-2DF10FADB83A}" type="presParOf" srcId="{F0D97D99-9B57-4A23-A45A-DC5F2D67470E}" destId="{55951D1A-960A-4CFD-9907-50BCA3DA7884}" srcOrd="0" destOrd="0" presId="urn:microsoft.com/office/officeart/2005/8/layout/orgChart1"/>
    <dgm:cxn modelId="{17D2F144-9883-4441-B511-1A6161135739}" type="presParOf" srcId="{55951D1A-960A-4CFD-9907-50BCA3DA7884}" destId="{CCF2FA9E-1CA5-4DE1-A3C7-8223C2A87329}" srcOrd="0" destOrd="0" presId="urn:microsoft.com/office/officeart/2005/8/layout/orgChart1"/>
    <dgm:cxn modelId="{79CD311F-AE2A-4D0E-BE29-F22BA011DBF4}" type="presParOf" srcId="{55951D1A-960A-4CFD-9907-50BCA3DA7884}" destId="{37B53323-E777-4D85-81F3-2C8CE9599ABB}" srcOrd="1" destOrd="0" presId="urn:microsoft.com/office/officeart/2005/8/layout/orgChart1"/>
    <dgm:cxn modelId="{4C1C3FC1-D9F0-43F6-800A-ABD6B7875337}" type="presParOf" srcId="{F0D97D99-9B57-4A23-A45A-DC5F2D67470E}" destId="{7FD99651-6004-4BFB-9FB8-F55F478BA42F}" srcOrd="1" destOrd="0" presId="urn:microsoft.com/office/officeart/2005/8/layout/orgChart1"/>
    <dgm:cxn modelId="{9BCBC0CF-4D6F-4053-8402-271C04D0C59C}" type="presParOf" srcId="{F0D97D99-9B57-4A23-A45A-DC5F2D67470E}" destId="{275E4710-7E5E-452F-A918-717A93309D81}" srcOrd="2" destOrd="0" presId="urn:microsoft.com/office/officeart/2005/8/layout/orgChart1"/>
    <dgm:cxn modelId="{182EC874-E218-45B6-95F7-51092225236A}" type="presParOf" srcId="{42E91B28-3D2A-4BF3-9576-F7A2AAB99C23}" destId="{F6DDA8A2-D0AD-4CAD-8E15-D4E3A92A0705}" srcOrd="4" destOrd="0" presId="urn:microsoft.com/office/officeart/2005/8/layout/orgChart1"/>
    <dgm:cxn modelId="{BDEF4DAE-AB10-40D1-9E4F-5E1633FE6614}" type="presParOf" srcId="{42E91B28-3D2A-4BF3-9576-F7A2AAB99C23}" destId="{57EBED0F-7316-4BA6-9C60-D27174F706E6}" srcOrd="5" destOrd="0" presId="urn:microsoft.com/office/officeart/2005/8/layout/orgChart1"/>
    <dgm:cxn modelId="{E450A974-E711-4E7D-AA87-F663CB3F2A6F}" type="presParOf" srcId="{57EBED0F-7316-4BA6-9C60-D27174F706E6}" destId="{0808F1AE-CA77-4ADF-BAB8-451F39F26F20}" srcOrd="0" destOrd="0" presId="urn:microsoft.com/office/officeart/2005/8/layout/orgChart1"/>
    <dgm:cxn modelId="{6CA40BDE-2BF7-4161-B570-325608338A62}" type="presParOf" srcId="{0808F1AE-CA77-4ADF-BAB8-451F39F26F20}" destId="{BBB9DCE5-3E78-4A36-AEE2-1F06D8FAE7DC}" srcOrd="0" destOrd="0" presId="urn:microsoft.com/office/officeart/2005/8/layout/orgChart1"/>
    <dgm:cxn modelId="{BC5B8F73-6AC2-43B4-BC19-328F470F2A7B}" type="presParOf" srcId="{0808F1AE-CA77-4ADF-BAB8-451F39F26F20}" destId="{2790F80B-1A6E-453C-93EE-2AFA4FE6EA66}" srcOrd="1" destOrd="0" presId="urn:microsoft.com/office/officeart/2005/8/layout/orgChart1"/>
    <dgm:cxn modelId="{1C15099D-E20E-43D2-8C83-DDCA1CD44FED}" type="presParOf" srcId="{57EBED0F-7316-4BA6-9C60-D27174F706E6}" destId="{D7596D0B-3CDA-4961-9ACD-4D8FE16CDE28}" srcOrd="1" destOrd="0" presId="urn:microsoft.com/office/officeart/2005/8/layout/orgChart1"/>
    <dgm:cxn modelId="{4E391CEF-3E61-41A9-A08D-82724C045298}" type="presParOf" srcId="{57EBED0F-7316-4BA6-9C60-D27174F706E6}" destId="{B7598101-83FE-46C9-880A-B2112D71D695}" srcOrd="2" destOrd="0" presId="urn:microsoft.com/office/officeart/2005/8/layout/orgChart1"/>
    <dgm:cxn modelId="{3C94E0FF-EE54-4AA3-9F24-560C91A15E35}" type="presParOf" srcId="{42E91B28-3D2A-4BF3-9576-F7A2AAB99C23}" destId="{BA4667E0-B51B-4B2B-BC99-1E096D77151B}" srcOrd="6" destOrd="0" presId="urn:microsoft.com/office/officeart/2005/8/layout/orgChart1"/>
    <dgm:cxn modelId="{ECEAEA37-C37C-4D1B-A2FE-3D6E48C63E03}" type="presParOf" srcId="{42E91B28-3D2A-4BF3-9576-F7A2AAB99C23}" destId="{30F69855-10BE-4E67-8D9F-BEB71B682552}" srcOrd="7" destOrd="0" presId="urn:microsoft.com/office/officeart/2005/8/layout/orgChart1"/>
    <dgm:cxn modelId="{2760853B-4F08-4F77-A090-4B7199C5C08B}" type="presParOf" srcId="{30F69855-10BE-4E67-8D9F-BEB71B682552}" destId="{C6F073FB-A25E-427E-B983-92EC7642656F}" srcOrd="0" destOrd="0" presId="urn:microsoft.com/office/officeart/2005/8/layout/orgChart1"/>
    <dgm:cxn modelId="{4F3CDFCA-75E1-47BC-A0A0-3F0E3FFCBD01}" type="presParOf" srcId="{C6F073FB-A25E-427E-B983-92EC7642656F}" destId="{D934EC77-ADBB-42A0-92CE-B8E306F87DCF}" srcOrd="0" destOrd="0" presId="urn:microsoft.com/office/officeart/2005/8/layout/orgChart1"/>
    <dgm:cxn modelId="{E5BC5975-9DC7-4011-93B1-2711B2781554}" type="presParOf" srcId="{C6F073FB-A25E-427E-B983-92EC7642656F}" destId="{8FA20C18-1892-43EF-9EF8-88CADED1F60D}" srcOrd="1" destOrd="0" presId="urn:microsoft.com/office/officeart/2005/8/layout/orgChart1"/>
    <dgm:cxn modelId="{491D9EFB-637F-47F8-BD94-DD8565C86A27}" type="presParOf" srcId="{30F69855-10BE-4E67-8D9F-BEB71B682552}" destId="{9F4B49EC-761F-4BE9-8409-47F89801B755}" srcOrd="1" destOrd="0" presId="urn:microsoft.com/office/officeart/2005/8/layout/orgChart1"/>
    <dgm:cxn modelId="{24EB6D92-B42E-4345-91AF-E49EE0920C5D}" type="presParOf" srcId="{30F69855-10BE-4E67-8D9F-BEB71B682552}" destId="{A979F395-3AE7-477B-94C8-4588E43F55F3}" srcOrd="2" destOrd="0" presId="urn:microsoft.com/office/officeart/2005/8/layout/orgChart1"/>
    <dgm:cxn modelId="{C8DD1364-E11C-4A51-B87F-FF8878108B54}" type="presParOf" srcId="{E2ACC287-5576-45F2-9601-A23ACE015BD3}" destId="{A697D63E-B6C3-45FF-849E-4006D83B9E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7B7F41-CF99-4E1E-9036-A0234367C3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B7E73E6-076F-4781-A1C9-CE901508D2A6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s-MX" sz="1600" dirty="0" smtClean="0"/>
            <a:t>Subsecretaría de </a:t>
          </a:r>
          <a:r>
            <a:rPr lang="es-MX" sz="1600" b="1" u="sng" dirty="0" smtClean="0"/>
            <a:t>Control y Auditoría </a:t>
          </a:r>
          <a:r>
            <a:rPr lang="es-MX" sz="1600" dirty="0" smtClean="0"/>
            <a:t>de la Gestión Pública</a:t>
          </a:r>
          <a:endParaRPr lang="es-MX" sz="1600" dirty="0"/>
        </a:p>
      </dgm:t>
    </dgm:pt>
    <dgm:pt modelId="{F69BEF1B-B566-4E12-AD07-B37B540E760B}" type="parTrans" cxnId="{A4492157-C314-4B87-8B76-3AFC806C268F}">
      <dgm:prSet/>
      <dgm:spPr/>
      <dgm:t>
        <a:bodyPr/>
        <a:lstStyle/>
        <a:p>
          <a:endParaRPr lang="es-MX"/>
        </a:p>
      </dgm:t>
    </dgm:pt>
    <dgm:pt modelId="{14B3445F-A708-45B4-A518-EFA987321F1D}" type="sibTrans" cxnId="{A4492157-C314-4B87-8B76-3AFC806C268F}">
      <dgm:prSet/>
      <dgm:spPr/>
      <dgm:t>
        <a:bodyPr/>
        <a:lstStyle/>
        <a:p>
          <a:endParaRPr lang="es-MX"/>
        </a:p>
      </dgm:t>
    </dgm:pt>
    <dgm:pt modelId="{6DC8F1D0-59FE-4656-A374-C04BBEF55051}">
      <dgm:prSet custT="1"/>
      <dgm:spPr>
        <a:solidFill>
          <a:srgbClr val="FFFFFF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s-ES" sz="1600" dirty="0" smtClean="0">
              <a:solidFill>
                <a:schemeClr val="tx1"/>
              </a:solidFill>
            </a:rPr>
            <a:t>Unidad de </a:t>
          </a:r>
          <a:r>
            <a:rPr lang="es-ES" sz="1600" b="1" u="sng" dirty="0" smtClean="0">
              <a:solidFill>
                <a:schemeClr val="tx1"/>
              </a:solidFill>
            </a:rPr>
            <a:t>Control</a:t>
          </a:r>
          <a:r>
            <a:rPr lang="es-ES" sz="1600" dirty="0" smtClean="0">
              <a:solidFill>
                <a:schemeClr val="tx1"/>
              </a:solidFill>
            </a:rPr>
            <a:t> y </a:t>
          </a:r>
          <a:r>
            <a:rPr lang="es-ES" sz="1600" b="1" u="sng" dirty="0" smtClean="0">
              <a:solidFill>
                <a:schemeClr val="tx1"/>
              </a:solidFill>
            </a:rPr>
            <a:t>Auditoría</a:t>
          </a:r>
          <a:r>
            <a:rPr lang="es-ES" sz="1600" dirty="0" smtClean="0">
              <a:solidFill>
                <a:schemeClr val="tx1"/>
              </a:solidFill>
            </a:rPr>
            <a:t> a Obra Pública.</a:t>
          </a:r>
          <a:endParaRPr lang="es-MX" sz="1600" dirty="0">
            <a:solidFill>
              <a:schemeClr val="tx1"/>
            </a:solidFill>
          </a:endParaRPr>
        </a:p>
      </dgm:t>
    </dgm:pt>
    <dgm:pt modelId="{81AF9D2F-13F6-4A80-BCC3-84701CF337D2}" type="parTrans" cxnId="{8FBA5066-BB62-4037-93FA-B1A3569C4793}">
      <dgm:prSet/>
      <dgm:spPr>
        <a:ln>
          <a:solidFill>
            <a:schemeClr val="bg1"/>
          </a:solidFill>
        </a:ln>
      </dgm:spPr>
      <dgm:t>
        <a:bodyPr/>
        <a:lstStyle/>
        <a:p>
          <a:endParaRPr lang="es-MX"/>
        </a:p>
      </dgm:t>
    </dgm:pt>
    <dgm:pt modelId="{24F5278D-008D-4EAF-9DBE-9008A3512D5D}" type="sibTrans" cxnId="{8FBA5066-BB62-4037-93FA-B1A3569C4793}">
      <dgm:prSet/>
      <dgm:spPr/>
      <dgm:t>
        <a:bodyPr/>
        <a:lstStyle/>
        <a:p>
          <a:endParaRPr lang="es-MX"/>
        </a:p>
      </dgm:t>
    </dgm:pt>
    <dgm:pt modelId="{14CA73F6-4345-4C18-BBDC-26448375BE6A}">
      <dgm:prSet custT="1"/>
      <dgm:spPr>
        <a:solidFill>
          <a:srgbClr val="FFFFFF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s-ES" sz="1600" dirty="0" smtClean="0">
              <a:solidFill>
                <a:schemeClr val="tx1"/>
              </a:solidFill>
            </a:rPr>
            <a:t>Unidad de </a:t>
          </a:r>
          <a:r>
            <a:rPr lang="es-ES" sz="1600" b="1" u="sng" dirty="0" smtClean="0">
              <a:solidFill>
                <a:schemeClr val="tx1"/>
              </a:solidFill>
            </a:rPr>
            <a:t>Auditoría</a:t>
          </a:r>
          <a:r>
            <a:rPr lang="es-ES" sz="1600" dirty="0" smtClean="0">
              <a:solidFill>
                <a:schemeClr val="tx1"/>
              </a:solidFill>
            </a:rPr>
            <a:t> Gubernamental.</a:t>
          </a:r>
          <a:endParaRPr lang="es-MX" sz="1600" dirty="0">
            <a:solidFill>
              <a:schemeClr val="tx1"/>
            </a:solidFill>
          </a:endParaRPr>
        </a:p>
      </dgm:t>
    </dgm:pt>
    <dgm:pt modelId="{50000C84-F8C6-4811-A0C3-0F1F319109C4}" type="parTrans" cxnId="{1612B6F3-B019-406D-8690-D07969CBFBF1}">
      <dgm:prSet/>
      <dgm:spPr>
        <a:ln>
          <a:solidFill>
            <a:schemeClr val="bg1"/>
          </a:solidFill>
        </a:ln>
      </dgm:spPr>
      <dgm:t>
        <a:bodyPr/>
        <a:lstStyle/>
        <a:p>
          <a:endParaRPr lang="es-MX"/>
        </a:p>
      </dgm:t>
    </dgm:pt>
    <dgm:pt modelId="{3F2BF459-6FA0-4CB4-9B91-48EF7B849D7D}" type="sibTrans" cxnId="{1612B6F3-B019-406D-8690-D07969CBFBF1}">
      <dgm:prSet/>
      <dgm:spPr/>
      <dgm:t>
        <a:bodyPr/>
        <a:lstStyle/>
        <a:p>
          <a:endParaRPr lang="es-MX"/>
        </a:p>
      </dgm:t>
    </dgm:pt>
    <dgm:pt modelId="{ABF4EC65-D99F-462E-ADE8-F0E9B8E5A29F}">
      <dgm:prSet custT="1"/>
      <dgm:spPr>
        <a:solidFill>
          <a:srgbClr val="FFFFFF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s-MX" sz="1600" dirty="0" smtClean="0">
              <a:solidFill>
                <a:schemeClr val="tx1"/>
              </a:solidFill>
            </a:rPr>
            <a:t>Unidad de Operación Regional y </a:t>
          </a:r>
          <a:r>
            <a:rPr lang="es-MX" sz="1600" b="1" u="sng" dirty="0" smtClean="0">
              <a:solidFill>
                <a:schemeClr val="tx1"/>
              </a:solidFill>
            </a:rPr>
            <a:t>Contraloría</a:t>
          </a:r>
          <a:r>
            <a:rPr lang="es-MX" sz="1600" dirty="0" smtClean="0">
              <a:solidFill>
                <a:schemeClr val="tx1"/>
              </a:solidFill>
            </a:rPr>
            <a:t> Social.</a:t>
          </a:r>
          <a:endParaRPr lang="es-MX" sz="1600" dirty="0">
            <a:solidFill>
              <a:schemeClr val="tx1"/>
            </a:solidFill>
          </a:endParaRPr>
        </a:p>
      </dgm:t>
    </dgm:pt>
    <dgm:pt modelId="{8805101D-C410-471B-A608-8441868E8AE8}" type="parTrans" cxnId="{977AA489-A61B-4DE8-9604-7B96EEE6AB82}">
      <dgm:prSet/>
      <dgm:spPr>
        <a:ln>
          <a:solidFill>
            <a:schemeClr val="bg1"/>
          </a:solidFill>
        </a:ln>
      </dgm:spPr>
      <dgm:t>
        <a:bodyPr/>
        <a:lstStyle/>
        <a:p>
          <a:endParaRPr lang="es-MX"/>
        </a:p>
      </dgm:t>
    </dgm:pt>
    <dgm:pt modelId="{BC50F5B7-68A6-4C92-85C7-C76A3A6FC93C}" type="sibTrans" cxnId="{977AA489-A61B-4DE8-9604-7B96EEE6AB82}">
      <dgm:prSet/>
      <dgm:spPr/>
      <dgm:t>
        <a:bodyPr/>
        <a:lstStyle/>
        <a:p>
          <a:endParaRPr lang="es-MX"/>
        </a:p>
      </dgm:t>
    </dgm:pt>
    <dgm:pt modelId="{FBE77623-9C6B-4D08-A085-2E122E91F39A}">
      <dgm:prSet custT="1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s-MX" sz="1600" dirty="0" smtClean="0">
              <a:solidFill>
                <a:schemeClr val="tx1"/>
              </a:solidFill>
            </a:rPr>
            <a:t>Dirección General de </a:t>
          </a:r>
          <a:r>
            <a:rPr lang="es-MX" sz="1600" b="1" u="sng" dirty="0" smtClean="0">
              <a:solidFill>
                <a:schemeClr val="tx1"/>
              </a:solidFill>
            </a:rPr>
            <a:t>Auditorías Externas</a:t>
          </a:r>
          <a:r>
            <a:rPr lang="es-MX" sz="1600" dirty="0" smtClean="0">
              <a:solidFill>
                <a:schemeClr val="tx1"/>
              </a:solidFill>
            </a:rPr>
            <a:t>.</a:t>
          </a:r>
          <a:endParaRPr lang="es-MX" sz="1600" dirty="0">
            <a:solidFill>
              <a:schemeClr val="tx1"/>
            </a:solidFill>
          </a:endParaRPr>
        </a:p>
      </dgm:t>
    </dgm:pt>
    <dgm:pt modelId="{7FAF8F84-655D-43FD-BCB5-A4A7F6D3570B}" type="parTrans" cxnId="{E518AE7C-2937-46A9-B5B5-9EADE5A22094}">
      <dgm:prSet/>
      <dgm:spPr>
        <a:ln>
          <a:solidFill>
            <a:schemeClr val="bg1"/>
          </a:solidFill>
        </a:ln>
      </dgm:spPr>
      <dgm:t>
        <a:bodyPr/>
        <a:lstStyle/>
        <a:p>
          <a:endParaRPr lang="es-MX"/>
        </a:p>
      </dgm:t>
    </dgm:pt>
    <dgm:pt modelId="{B1464053-2040-4EB0-B5C6-A3FEBB486284}" type="sibTrans" cxnId="{E518AE7C-2937-46A9-B5B5-9EADE5A22094}">
      <dgm:prSet/>
      <dgm:spPr/>
      <dgm:t>
        <a:bodyPr/>
        <a:lstStyle/>
        <a:p>
          <a:endParaRPr lang="es-MX"/>
        </a:p>
      </dgm:t>
    </dgm:pt>
    <dgm:pt modelId="{97945F3C-BAE1-40C6-84E6-3096F6B1C616}">
      <dgm:prSet custT="1"/>
      <dgm:spPr>
        <a:solidFill>
          <a:srgbClr val="FFFFFF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es-MX" sz="1600" dirty="0" smtClean="0">
              <a:solidFill>
                <a:schemeClr val="tx1"/>
              </a:solidFill>
            </a:rPr>
            <a:t>Unidad de </a:t>
          </a:r>
          <a:r>
            <a:rPr lang="es-MX" sz="1600" b="1" u="sng" dirty="0" smtClean="0">
              <a:solidFill>
                <a:schemeClr val="tx1"/>
              </a:solidFill>
            </a:rPr>
            <a:t>Control</a:t>
          </a:r>
          <a:r>
            <a:rPr lang="es-MX" sz="1600" dirty="0" smtClean="0">
              <a:solidFill>
                <a:schemeClr val="tx1"/>
              </a:solidFill>
            </a:rPr>
            <a:t> de la Gestión Pública</a:t>
          </a:r>
          <a:endParaRPr lang="es-MX" sz="1600" dirty="0">
            <a:solidFill>
              <a:schemeClr val="tx1"/>
            </a:solidFill>
          </a:endParaRPr>
        </a:p>
      </dgm:t>
    </dgm:pt>
    <dgm:pt modelId="{A8789E71-BDF4-4A8B-AE88-0F35D02D6FC9}" type="parTrans" cxnId="{A8C36833-35C2-4041-BA40-CEE13FAF73A5}">
      <dgm:prSet/>
      <dgm:spPr>
        <a:ln>
          <a:solidFill>
            <a:schemeClr val="bg1"/>
          </a:solidFill>
        </a:ln>
      </dgm:spPr>
      <dgm:t>
        <a:bodyPr/>
        <a:lstStyle/>
        <a:p>
          <a:endParaRPr lang="es-MX"/>
        </a:p>
      </dgm:t>
    </dgm:pt>
    <dgm:pt modelId="{A2D4E5EB-4B8A-46B9-B392-110B135D6946}" type="sibTrans" cxnId="{A8C36833-35C2-4041-BA40-CEE13FAF73A5}">
      <dgm:prSet/>
      <dgm:spPr/>
      <dgm:t>
        <a:bodyPr/>
        <a:lstStyle/>
        <a:p>
          <a:endParaRPr lang="es-MX"/>
        </a:p>
      </dgm:t>
    </dgm:pt>
    <dgm:pt modelId="{D3F8AF35-FFB7-40E0-8A62-8EA442EF4CF7}" type="pres">
      <dgm:prSet presAssocID="{A77B7F41-CF99-4E1E-9036-A0234367C3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E2ACC287-5576-45F2-9601-A23ACE015BD3}" type="pres">
      <dgm:prSet presAssocID="{4B7E73E6-076F-4781-A1C9-CE901508D2A6}" presName="hierRoot1" presStyleCnt="0">
        <dgm:presLayoutVars>
          <dgm:hierBranch val="init"/>
        </dgm:presLayoutVars>
      </dgm:prSet>
      <dgm:spPr/>
    </dgm:pt>
    <dgm:pt modelId="{D19C1792-7AD1-429B-A309-754CC95CD7E2}" type="pres">
      <dgm:prSet presAssocID="{4B7E73E6-076F-4781-A1C9-CE901508D2A6}" presName="rootComposite1" presStyleCnt="0"/>
      <dgm:spPr/>
    </dgm:pt>
    <dgm:pt modelId="{822AC847-3E2C-478A-B4D2-63820D3719E5}" type="pres">
      <dgm:prSet presAssocID="{4B7E73E6-076F-4781-A1C9-CE901508D2A6}" presName="rootText1" presStyleLbl="node0" presStyleIdx="0" presStyleCnt="1" custAng="0" custScaleX="146166" custScaleY="153900" custLinFactNeighborX="1190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1E550DC-B02A-4E3A-B1B9-A23F6E1B5AE1}" type="pres">
      <dgm:prSet presAssocID="{4B7E73E6-076F-4781-A1C9-CE901508D2A6}" presName="rootConnector1" presStyleLbl="node1" presStyleIdx="0" presStyleCnt="0"/>
      <dgm:spPr/>
      <dgm:t>
        <a:bodyPr/>
        <a:lstStyle/>
        <a:p>
          <a:endParaRPr lang="es-MX"/>
        </a:p>
      </dgm:t>
    </dgm:pt>
    <dgm:pt modelId="{42E91B28-3D2A-4BF3-9576-F7A2AAB99C23}" type="pres">
      <dgm:prSet presAssocID="{4B7E73E6-076F-4781-A1C9-CE901508D2A6}" presName="hierChild2" presStyleCnt="0"/>
      <dgm:spPr/>
    </dgm:pt>
    <dgm:pt modelId="{2B97F6A4-B765-4822-9CEB-AE2545D1FD1E}" type="pres">
      <dgm:prSet presAssocID="{81AF9D2F-13F6-4A80-BCC3-84701CF337D2}" presName="Name37" presStyleLbl="parChTrans1D2" presStyleIdx="0" presStyleCnt="5"/>
      <dgm:spPr/>
      <dgm:t>
        <a:bodyPr/>
        <a:lstStyle/>
        <a:p>
          <a:endParaRPr lang="es-MX"/>
        </a:p>
      </dgm:t>
    </dgm:pt>
    <dgm:pt modelId="{8014872B-7548-4E64-9D48-ADC51C7FC3C9}" type="pres">
      <dgm:prSet presAssocID="{6DC8F1D0-59FE-4656-A374-C04BBEF55051}" presName="hierRoot2" presStyleCnt="0">
        <dgm:presLayoutVars>
          <dgm:hierBranch val="init"/>
        </dgm:presLayoutVars>
      </dgm:prSet>
      <dgm:spPr/>
    </dgm:pt>
    <dgm:pt modelId="{D1FAFFED-6D35-4D61-A408-325C0AD9CEBD}" type="pres">
      <dgm:prSet presAssocID="{6DC8F1D0-59FE-4656-A374-C04BBEF55051}" presName="rootComposite" presStyleCnt="0"/>
      <dgm:spPr/>
    </dgm:pt>
    <dgm:pt modelId="{4DD989DF-F7C4-4D47-A196-A1B468D65711}" type="pres">
      <dgm:prSet presAssocID="{6DC8F1D0-59FE-4656-A374-C04BBEF55051}" presName="rootText" presStyleLbl="node2" presStyleIdx="0" presStyleCnt="5" custScaleX="124785" custScaleY="16541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9768E21-9B16-4755-8BE5-DE1A285C2F6F}" type="pres">
      <dgm:prSet presAssocID="{6DC8F1D0-59FE-4656-A374-C04BBEF55051}" presName="rootConnector" presStyleLbl="node2" presStyleIdx="0" presStyleCnt="5"/>
      <dgm:spPr/>
      <dgm:t>
        <a:bodyPr/>
        <a:lstStyle/>
        <a:p>
          <a:endParaRPr lang="es-MX"/>
        </a:p>
      </dgm:t>
    </dgm:pt>
    <dgm:pt modelId="{5B5C4F26-8619-4FFB-A324-7E2E9354F6E2}" type="pres">
      <dgm:prSet presAssocID="{6DC8F1D0-59FE-4656-A374-C04BBEF55051}" presName="hierChild4" presStyleCnt="0"/>
      <dgm:spPr/>
    </dgm:pt>
    <dgm:pt modelId="{28D7C84B-E305-434A-8124-85EBBFCA0C57}" type="pres">
      <dgm:prSet presAssocID="{6DC8F1D0-59FE-4656-A374-C04BBEF55051}" presName="hierChild5" presStyleCnt="0"/>
      <dgm:spPr/>
    </dgm:pt>
    <dgm:pt modelId="{384A86AD-C927-4571-9E6E-E7DB05B2CC60}" type="pres">
      <dgm:prSet presAssocID="{A8789E71-BDF4-4A8B-AE88-0F35D02D6FC9}" presName="Name37" presStyleLbl="parChTrans1D2" presStyleIdx="1" presStyleCnt="5"/>
      <dgm:spPr/>
      <dgm:t>
        <a:bodyPr/>
        <a:lstStyle/>
        <a:p>
          <a:endParaRPr lang="es-MX"/>
        </a:p>
      </dgm:t>
    </dgm:pt>
    <dgm:pt modelId="{4EF87B28-E150-43C1-ABFA-39989F8CBE78}" type="pres">
      <dgm:prSet presAssocID="{97945F3C-BAE1-40C6-84E6-3096F6B1C616}" presName="hierRoot2" presStyleCnt="0">
        <dgm:presLayoutVars>
          <dgm:hierBranch val="init"/>
        </dgm:presLayoutVars>
      </dgm:prSet>
      <dgm:spPr/>
    </dgm:pt>
    <dgm:pt modelId="{355EA4C4-ECA6-4DB1-8C45-FC98A1CD9187}" type="pres">
      <dgm:prSet presAssocID="{97945F3C-BAE1-40C6-84E6-3096F6B1C616}" presName="rootComposite" presStyleCnt="0"/>
      <dgm:spPr/>
    </dgm:pt>
    <dgm:pt modelId="{9C4EB82D-BA2C-419F-ABCB-8BC610D0384B}" type="pres">
      <dgm:prSet presAssocID="{97945F3C-BAE1-40C6-84E6-3096F6B1C616}" presName="rootText" presStyleLbl="node2" presStyleIdx="1" presStyleCnt="5" custScaleY="15567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F688BEF-EBED-4335-A472-EDE3B6168D5E}" type="pres">
      <dgm:prSet presAssocID="{97945F3C-BAE1-40C6-84E6-3096F6B1C616}" presName="rootConnector" presStyleLbl="node2" presStyleIdx="1" presStyleCnt="5"/>
      <dgm:spPr/>
      <dgm:t>
        <a:bodyPr/>
        <a:lstStyle/>
        <a:p>
          <a:endParaRPr lang="es-MX"/>
        </a:p>
      </dgm:t>
    </dgm:pt>
    <dgm:pt modelId="{20EA0C63-247A-45D9-BBDF-FA388487F855}" type="pres">
      <dgm:prSet presAssocID="{97945F3C-BAE1-40C6-84E6-3096F6B1C616}" presName="hierChild4" presStyleCnt="0"/>
      <dgm:spPr/>
    </dgm:pt>
    <dgm:pt modelId="{E945A28C-7C8F-458F-93A1-24E9C066967A}" type="pres">
      <dgm:prSet presAssocID="{97945F3C-BAE1-40C6-84E6-3096F6B1C616}" presName="hierChild5" presStyleCnt="0"/>
      <dgm:spPr/>
    </dgm:pt>
    <dgm:pt modelId="{F6DDA8A2-D0AD-4CAD-8E15-D4E3A92A0705}" type="pres">
      <dgm:prSet presAssocID="{50000C84-F8C6-4811-A0C3-0F1F319109C4}" presName="Name37" presStyleLbl="parChTrans1D2" presStyleIdx="2" presStyleCnt="5"/>
      <dgm:spPr/>
      <dgm:t>
        <a:bodyPr/>
        <a:lstStyle/>
        <a:p>
          <a:endParaRPr lang="es-MX"/>
        </a:p>
      </dgm:t>
    </dgm:pt>
    <dgm:pt modelId="{57EBED0F-7316-4BA6-9C60-D27174F706E6}" type="pres">
      <dgm:prSet presAssocID="{14CA73F6-4345-4C18-BBDC-26448375BE6A}" presName="hierRoot2" presStyleCnt="0">
        <dgm:presLayoutVars>
          <dgm:hierBranch val="init"/>
        </dgm:presLayoutVars>
      </dgm:prSet>
      <dgm:spPr/>
    </dgm:pt>
    <dgm:pt modelId="{0808F1AE-CA77-4ADF-BAB8-451F39F26F20}" type="pres">
      <dgm:prSet presAssocID="{14CA73F6-4345-4C18-BBDC-26448375BE6A}" presName="rootComposite" presStyleCnt="0"/>
      <dgm:spPr/>
    </dgm:pt>
    <dgm:pt modelId="{BBB9DCE5-3E78-4A36-AEE2-1F06D8FAE7DC}" type="pres">
      <dgm:prSet presAssocID="{14CA73F6-4345-4C18-BBDC-26448375BE6A}" presName="rootText" presStyleLbl="node2" presStyleIdx="2" presStyleCnt="5" custScaleY="16541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790F80B-1A6E-453C-93EE-2AFA4FE6EA66}" type="pres">
      <dgm:prSet presAssocID="{14CA73F6-4345-4C18-BBDC-26448375BE6A}" presName="rootConnector" presStyleLbl="node2" presStyleIdx="2" presStyleCnt="5"/>
      <dgm:spPr/>
      <dgm:t>
        <a:bodyPr/>
        <a:lstStyle/>
        <a:p>
          <a:endParaRPr lang="es-MX"/>
        </a:p>
      </dgm:t>
    </dgm:pt>
    <dgm:pt modelId="{D7596D0B-3CDA-4961-9ACD-4D8FE16CDE28}" type="pres">
      <dgm:prSet presAssocID="{14CA73F6-4345-4C18-BBDC-26448375BE6A}" presName="hierChild4" presStyleCnt="0"/>
      <dgm:spPr/>
    </dgm:pt>
    <dgm:pt modelId="{B7598101-83FE-46C9-880A-B2112D71D695}" type="pres">
      <dgm:prSet presAssocID="{14CA73F6-4345-4C18-BBDC-26448375BE6A}" presName="hierChild5" presStyleCnt="0"/>
      <dgm:spPr/>
    </dgm:pt>
    <dgm:pt modelId="{6B7CB4FD-2E69-48D5-B219-A90E4A59D35B}" type="pres">
      <dgm:prSet presAssocID="{8805101D-C410-471B-A608-8441868E8AE8}" presName="Name37" presStyleLbl="parChTrans1D2" presStyleIdx="3" presStyleCnt="5"/>
      <dgm:spPr/>
      <dgm:t>
        <a:bodyPr/>
        <a:lstStyle/>
        <a:p>
          <a:endParaRPr lang="es-MX"/>
        </a:p>
      </dgm:t>
    </dgm:pt>
    <dgm:pt modelId="{407D97AF-E20B-45BE-BBC9-36488389BBE8}" type="pres">
      <dgm:prSet presAssocID="{ABF4EC65-D99F-462E-ADE8-F0E9B8E5A29F}" presName="hierRoot2" presStyleCnt="0">
        <dgm:presLayoutVars>
          <dgm:hierBranch val="init"/>
        </dgm:presLayoutVars>
      </dgm:prSet>
      <dgm:spPr/>
    </dgm:pt>
    <dgm:pt modelId="{7E054DBA-8C07-4C43-B05B-007DD6F602BE}" type="pres">
      <dgm:prSet presAssocID="{ABF4EC65-D99F-462E-ADE8-F0E9B8E5A29F}" presName="rootComposite" presStyleCnt="0"/>
      <dgm:spPr/>
    </dgm:pt>
    <dgm:pt modelId="{9FF30D35-AC8A-4545-A6BD-2470555D9CD8}" type="pres">
      <dgm:prSet presAssocID="{ABF4EC65-D99F-462E-ADE8-F0E9B8E5A29F}" presName="rootText" presStyleLbl="node2" presStyleIdx="3" presStyleCnt="5" custScaleY="16541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4E86B25-CBA8-46E3-BDA9-1EF61282C8EC}" type="pres">
      <dgm:prSet presAssocID="{ABF4EC65-D99F-462E-ADE8-F0E9B8E5A29F}" presName="rootConnector" presStyleLbl="node2" presStyleIdx="3" presStyleCnt="5"/>
      <dgm:spPr/>
      <dgm:t>
        <a:bodyPr/>
        <a:lstStyle/>
        <a:p>
          <a:endParaRPr lang="es-MX"/>
        </a:p>
      </dgm:t>
    </dgm:pt>
    <dgm:pt modelId="{967A98BE-EFFC-49E2-AEB1-A6CA79D85264}" type="pres">
      <dgm:prSet presAssocID="{ABF4EC65-D99F-462E-ADE8-F0E9B8E5A29F}" presName="hierChild4" presStyleCnt="0"/>
      <dgm:spPr/>
    </dgm:pt>
    <dgm:pt modelId="{33F2A3B5-6382-4B8A-AFD2-C0A2396CB95E}" type="pres">
      <dgm:prSet presAssocID="{ABF4EC65-D99F-462E-ADE8-F0E9B8E5A29F}" presName="hierChild5" presStyleCnt="0"/>
      <dgm:spPr/>
    </dgm:pt>
    <dgm:pt modelId="{F4BFB9AF-E0BC-403F-A8E0-62D40E218917}" type="pres">
      <dgm:prSet presAssocID="{7FAF8F84-655D-43FD-BCB5-A4A7F6D3570B}" presName="Name37" presStyleLbl="parChTrans1D2" presStyleIdx="4" presStyleCnt="5"/>
      <dgm:spPr/>
      <dgm:t>
        <a:bodyPr/>
        <a:lstStyle/>
        <a:p>
          <a:endParaRPr lang="es-MX"/>
        </a:p>
      </dgm:t>
    </dgm:pt>
    <dgm:pt modelId="{E19E9378-CC7B-4255-AFF3-1B2B62EF5BC2}" type="pres">
      <dgm:prSet presAssocID="{FBE77623-9C6B-4D08-A085-2E122E91F39A}" presName="hierRoot2" presStyleCnt="0">
        <dgm:presLayoutVars>
          <dgm:hierBranch val="init"/>
        </dgm:presLayoutVars>
      </dgm:prSet>
      <dgm:spPr/>
    </dgm:pt>
    <dgm:pt modelId="{ECE0342C-E876-4343-B102-275219FDDE03}" type="pres">
      <dgm:prSet presAssocID="{FBE77623-9C6B-4D08-A085-2E122E91F39A}" presName="rootComposite" presStyleCnt="0"/>
      <dgm:spPr/>
    </dgm:pt>
    <dgm:pt modelId="{B1378583-E7B5-4739-AE39-70D17BBABC85}" type="pres">
      <dgm:prSet presAssocID="{FBE77623-9C6B-4D08-A085-2E122E91F39A}" presName="rootText" presStyleLbl="node2" presStyleIdx="4" presStyleCnt="5" custScaleY="16541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58D6370-ABCD-4759-9878-9DDD9DF56A40}" type="pres">
      <dgm:prSet presAssocID="{FBE77623-9C6B-4D08-A085-2E122E91F39A}" presName="rootConnector" presStyleLbl="node2" presStyleIdx="4" presStyleCnt="5"/>
      <dgm:spPr/>
      <dgm:t>
        <a:bodyPr/>
        <a:lstStyle/>
        <a:p>
          <a:endParaRPr lang="es-MX"/>
        </a:p>
      </dgm:t>
    </dgm:pt>
    <dgm:pt modelId="{01BCAEC0-7330-464C-AF16-F2686DE0544C}" type="pres">
      <dgm:prSet presAssocID="{FBE77623-9C6B-4D08-A085-2E122E91F39A}" presName="hierChild4" presStyleCnt="0"/>
      <dgm:spPr/>
    </dgm:pt>
    <dgm:pt modelId="{977F761B-0F0A-45C3-B900-CB0A2157617B}" type="pres">
      <dgm:prSet presAssocID="{FBE77623-9C6B-4D08-A085-2E122E91F39A}" presName="hierChild5" presStyleCnt="0"/>
      <dgm:spPr/>
    </dgm:pt>
    <dgm:pt modelId="{A697D63E-B6C3-45FF-849E-4006D83B9E7C}" type="pres">
      <dgm:prSet presAssocID="{4B7E73E6-076F-4781-A1C9-CE901508D2A6}" presName="hierChild3" presStyleCnt="0"/>
      <dgm:spPr/>
    </dgm:pt>
  </dgm:ptLst>
  <dgm:cxnLst>
    <dgm:cxn modelId="{FF10CC59-6D3A-44C9-8F7E-8CBEB7C6D066}" type="presOf" srcId="{14CA73F6-4345-4C18-BBDC-26448375BE6A}" destId="{2790F80B-1A6E-453C-93EE-2AFA4FE6EA66}" srcOrd="1" destOrd="0" presId="urn:microsoft.com/office/officeart/2005/8/layout/orgChart1"/>
    <dgm:cxn modelId="{8FBA5066-BB62-4037-93FA-B1A3569C4793}" srcId="{4B7E73E6-076F-4781-A1C9-CE901508D2A6}" destId="{6DC8F1D0-59FE-4656-A374-C04BBEF55051}" srcOrd="0" destOrd="0" parTransId="{81AF9D2F-13F6-4A80-BCC3-84701CF337D2}" sibTransId="{24F5278D-008D-4EAF-9DBE-9008A3512D5D}"/>
    <dgm:cxn modelId="{F7B1AF03-9510-4E2C-9B5B-D396691A344A}" type="presOf" srcId="{FBE77623-9C6B-4D08-A085-2E122E91F39A}" destId="{358D6370-ABCD-4759-9878-9DDD9DF56A40}" srcOrd="1" destOrd="0" presId="urn:microsoft.com/office/officeart/2005/8/layout/orgChart1"/>
    <dgm:cxn modelId="{1612B6F3-B019-406D-8690-D07969CBFBF1}" srcId="{4B7E73E6-076F-4781-A1C9-CE901508D2A6}" destId="{14CA73F6-4345-4C18-BBDC-26448375BE6A}" srcOrd="2" destOrd="0" parTransId="{50000C84-F8C6-4811-A0C3-0F1F319109C4}" sibTransId="{3F2BF459-6FA0-4CB4-9B91-48EF7B849D7D}"/>
    <dgm:cxn modelId="{AADF8393-CACB-45C5-90B1-F04B1B3970FB}" type="presOf" srcId="{6DC8F1D0-59FE-4656-A374-C04BBEF55051}" destId="{09768E21-9B16-4755-8BE5-DE1A285C2F6F}" srcOrd="1" destOrd="0" presId="urn:microsoft.com/office/officeart/2005/8/layout/orgChart1"/>
    <dgm:cxn modelId="{D5EFFEE0-F444-4C6D-ADA7-F23B1FCFA583}" type="presOf" srcId="{81AF9D2F-13F6-4A80-BCC3-84701CF337D2}" destId="{2B97F6A4-B765-4822-9CEB-AE2545D1FD1E}" srcOrd="0" destOrd="0" presId="urn:microsoft.com/office/officeart/2005/8/layout/orgChart1"/>
    <dgm:cxn modelId="{ED58A265-23D1-44B9-9259-F0E17BBB878F}" type="presOf" srcId="{8805101D-C410-471B-A608-8441868E8AE8}" destId="{6B7CB4FD-2E69-48D5-B219-A90E4A59D35B}" srcOrd="0" destOrd="0" presId="urn:microsoft.com/office/officeart/2005/8/layout/orgChart1"/>
    <dgm:cxn modelId="{7DDD3DEA-CC11-4D2F-A639-97A34F367FC4}" type="presOf" srcId="{6DC8F1D0-59FE-4656-A374-C04BBEF55051}" destId="{4DD989DF-F7C4-4D47-A196-A1B468D65711}" srcOrd="0" destOrd="0" presId="urn:microsoft.com/office/officeart/2005/8/layout/orgChart1"/>
    <dgm:cxn modelId="{618910D9-6738-479F-ADC8-9E562C09EBC9}" type="presOf" srcId="{4B7E73E6-076F-4781-A1C9-CE901508D2A6}" destId="{01E550DC-B02A-4E3A-B1B9-A23F6E1B5AE1}" srcOrd="1" destOrd="0" presId="urn:microsoft.com/office/officeart/2005/8/layout/orgChart1"/>
    <dgm:cxn modelId="{B53E296C-CD93-4B38-A0F8-BBFD282DDEDA}" type="presOf" srcId="{A77B7F41-CF99-4E1E-9036-A0234367C3A2}" destId="{D3F8AF35-FFB7-40E0-8A62-8EA442EF4CF7}" srcOrd="0" destOrd="0" presId="urn:microsoft.com/office/officeart/2005/8/layout/orgChart1"/>
    <dgm:cxn modelId="{E518AE7C-2937-46A9-B5B5-9EADE5A22094}" srcId="{4B7E73E6-076F-4781-A1C9-CE901508D2A6}" destId="{FBE77623-9C6B-4D08-A085-2E122E91F39A}" srcOrd="4" destOrd="0" parTransId="{7FAF8F84-655D-43FD-BCB5-A4A7F6D3570B}" sibTransId="{B1464053-2040-4EB0-B5C6-A3FEBB486284}"/>
    <dgm:cxn modelId="{E4598DB7-F4FB-464A-A2DB-08A948D468AE}" type="presOf" srcId="{FBE77623-9C6B-4D08-A085-2E122E91F39A}" destId="{B1378583-E7B5-4739-AE39-70D17BBABC85}" srcOrd="0" destOrd="0" presId="urn:microsoft.com/office/officeart/2005/8/layout/orgChart1"/>
    <dgm:cxn modelId="{94AA9065-44F2-4EA4-BAB8-87A14D3304D0}" type="presOf" srcId="{50000C84-F8C6-4811-A0C3-0F1F319109C4}" destId="{F6DDA8A2-D0AD-4CAD-8E15-D4E3A92A0705}" srcOrd="0" destOrd="0" presId="urn:microsoft.com/office/officeart/2005/8/layout/orgChart1"/>
    <dgm:cxn modelId="{A4492157-C314-4B87-8B76-3AFC806C268F}" srcId="{A77B7F41-CF99-4E1E-9036-A0234367C3A2}" destId="{4B7E73E6-076F-4781-A1C9-CE901508D2A6}" srcOrd="0" destOrd="0" parTransId="{F69BEF1B-B566-4E12-AD07-B37B540E760B}" sibTransId="{14B3445F-A708-45B4-A518-EFA987321F1D}"/>
    <dgm:cxn modelId="{EEB13AEC-3872-479C-9782-EFA791756E97}" type="presOf" srcId="{14CA73F6-4345-4C18-BBDC-26448375BE6A}" destId="{BBB9DCE5-3E78-4A36-AEE2-1F06D8FAE7DC}" srcOrd="0" destOrd="0" presId="urn:microsoft.com/office/officeart/2005/8/layout/orgChart1"/>
    <dgm:cxn modelId="{E6A00959-21D1-4F8F-9AF8-612BEED5FFC7}" type="presOf" srcId="{97945F3C-BAE1-40C6-84E6-3096F6B1C616}" destId="{4F688BEF-EBED-4335-A472-EDE3B6168D5E}" srcOrd="1" destOrd="0" presId="urn:microsoft.com/office/officeart/2005/8/layout/orgChart1"/>
    <dgm:cxn modelId="{B14CCAFA-C467-4FDA-8AE4-8A047D8DB7F7}" type="presOf" srcId="{4B7E73E6-076F-4781-A1C9-CE901508D2A6}" destId="{822AC847-3E2C-478A-B4D2-63820D3719E5}" srcOrd="0" destOrd="0" presId="urn:microsoft.com/office/officeart/2005/8/layout/orgChart1"/>
    <dgm:cxn modelId="{1A08A907-FFC9-4725-AEAA-92BBD62312D4}" type="presOf" srcId="{A8789E71-BDF4-4A8B-AE88-0F35D02D6FC9}" destId="{384A86AD-C927-4571-9E6E-E7DB05B2CC60}" srcOrd="0" destOrd="0" presId="urn:microsoft.com/office/officeart/2005/8/layout/orgChart1"/>
    <dgm:cxn modelId="{EAD179F8-FE55-42E8-BA61-4A1B0532FA8D}" type="presOf" srcId="{ABF4EC65-D99F-462E-ADE8-F0E9B8E5A29F}" destId="{64E86B25-CBA8-46E3-BDA9-1EF61282C8EC}" srcOrd="1" destOrd="0" presId="urn:microsoft.com/office/officeart/2005/8/layout/orgChart1"/>
    <dgm:cxn modelId="{19424FD6-7BDA-458D-8C00-620A4D24FD22}" type="presOf" srcId="{7FAF8F84-655D-43FD-BCB5-A4A7F6D3570B}" destId="{F4BFB9AF-E0BC-403F-A8E0-62D40E218917}" srcOrd="0" destOrd="0" presId="urn:microsoft.com/office/officeart/2005/8/layout/orgChart1"/>
    <dgm:cxn modelId="{977AA489-A61B-4DE8-9604-7B96EEE6AB82}" srcId="{4B7E73E6-076F-4781-A1C9-CE901508D2A6}" destId="{ABF4EC65-D99F-462E-ADE8-F0E9B8E5A29F}" srcOrd="3" destOrd="0" parTransId="{8805101D-C410-471B-A608-8441868E8AE8}" sibTransId="{BC50F5B7-68A6-4C92-85C7-C76A3A6FC93C}"/>
    <dgm:cxn modelId="{14B9BB57-1FDE-431C-9BFA-8D12CA577938}" type="presOf" srcId="{97945F3C-BAE1-40C6-84E6-3096F6B1C616}" destId="{9C4EB82D-BA2C-419F-ABCB-8BC610D0384B}" srcOrd="0" destOrd="0" presId="urn:microsoft.com/office/officeart/2005/8/layout/orgChart1"/>
    <dgm:cxn modelId="{8BD647CF-094A-41BF-9269-6989E71007F0}" type="presOf" srcId="{ABF4EC65-D99F-462E-ADE8-F0E9B8E5A29F}" destId="{9FF30D35-AC8A-4545-A6BD-2470555D9CD8}" srcOrd="0" destOrd="0" presId="urn:microsoft.com/office/officeart/2005/8/layout/orgChart1"/>
    <dgm:cxn modelId="{A8C36833-35C2-4041-BA40-CEE13FAF73A5}" srcId="{4B7E73E6-076F-4781-A1C9-CE901508D2A6}" destId="{97945F3C-BAE1-40C6-84E6-3096F6B1C616}" srcOrd="1" destOrd="0" parTransId="{A8789E71-BDF4-4A8B-AE88-0F35D02D6FC9}" sibTransId="{A2D4E5EB-4B8A-46B9-B392-110B135D6946}"/>
    <dgm:cxn modelId="{AA64E21F-F9AD-4705-BD3D-7718182543C2}" type="presParOf" srcId="{D3F8AF35-FFB7-40E0-8A62-8EA442EF4CF7}" destId="{E2ACC287-5576-45F2-9601-A23ACE015BD3}" srcOrd="0" destOrd="0" presId="urn:microsoft.com/office/officeart/2005/8/layout/orgChart1"/>
    <dgm:cxn modelId="{E05B3987-346A-4AB7-A99E-769AA999FBB9}" type="presParOf" srcId="{E2ACC287-5576-45F2-9601-A23ACE015BD3}" destId="{D19C1792-7AD1-429B-A309-754CC95CD7E2}" srcOrd="0" destOrd="0" presId="urn:microsoft.com/office/officeart/2005/8/layout/orgChart1"/>
    <dgm:cxn modelId="{C232126B-845D-41FF-A3FF-21ACC37338D9}" type="presParOf" srcId="{D19C1792-7AD1-429B-A309-754CC95CD7E2}" destId="{822AC847-3E2C-478A-B4D2-63820D3719E5}" srcOrd="0" destOrd="0" presId="urn:microsoft.com/office/officeart/2005/8/layout/orgChart1"/>
    <dgm:cxn modelId="{B5444120-12BE-4E35-9F24-161E96A4F1B9}" type="presParOf" srcId="{D19C1792-7AD1-429B-A309-754CC95CD7E2}" destId="{01E550DC-B02A-4E3A-B1B9-A23F6E1B5AE1}" srcOrd="1" destOrd="0" presId="urn:microsoft.com/office/officeart/2005/8/layout/orgChart1"/>
    <dgm:cxn modelId="{FDB45188-0D1A-467F-B748-EBEDC9DF75B6}" type="presParOf" srcId="{E2ACC287-5576-45F2-9601-A23ACE015BD3}" destId="{42E91B28-3D2A-4BF3-9576-F7A2AAB99C23}" srcOrd="1" destOrd="0" presId="urn:microsoft.com/office/officeart/2005/8/layout/orgChart1"/>
    <dgm:cxn modelId="{F1915E8C-44EC-43C1-B0A5-2BEB80155445}" type="presParOf" srcId="{42E91B28-3D2A-4BF3-9576-F7A2AAB99C23}" destId="{2B97F6A4-B765-4822-9CEB-AE2545D1FD1E}" srcOrd="0" destOrd="0" presId="urn:microsoft.com/office/officeart/2005/8/layout/orgChart1"/>
    <dgm:cxn modelId="{11B3B39F-B12A-4520-A7E7-FE078ED8C54D}" type="presParOf" srcId="{42E91B28-3D2A-4BF3-9576-F7A2AAB99C23}" destId="{8014872B-7548-4E64-9D48-ADC51C7FC3C9}" srcOrd="1" destOrd="0" presId="urn:microsoft.com/office/officeart/2005/8/layout/orgChart1"/>
    <dgm:cxn modelId="{3AC2E377-600F-4E26-ACE5-604C82BC6CE6}" type="presParOf" srcId="{8014872B-7548-4E64-9D48-ADC51C7FC3C9}" destId="{D1FAFFED-6D35-4D61-A408-325C0AD9CEBD}" srcOrd="0" destOrd="0" presId="urn:microsoft.com/office/officeart/2005/8/layout/orgChart1"/>
    <dgm:cxn modelId="{28D023B3-2591-4C5A-9CA5-C5CE4BC0451E}" type="presParOf" srcId="{D1FAFFED-6D35-4D61-A408-325C0AD9CEBD}" destId="{4DD989DF-F7C4-4D47-A196-A1B468D65711}" srcOrd="0" destOrd="0" presId="urn:microsoft.com/office/officeart/2005/8/layout/orgChart1"/>
    <dgm:cxn modelId="{FB9F6EAB-D52A-460E-BAAC-FA5752330892}" type="presParOf" srcId="{D1FAFFED-6D35-4D61-A408-325C0AD9CEBD}" destId="{09768E21-9B16-4755-8BE5-DE1A285C2F6F}" srcOrd="1" destOrd="0" presId="urn:microsoft.com/office/officeart/2005/8/layout/orgChart1"/>
    <dgm:cxn modelId="{BE11C8B9-3B9B-4462-B5DD-FB8096552A2B}" type="presParOf" srcId="{8014872B-7548-4E64-9D48-ADC51C7FC3C9}" destId="{5B5C4F26-8619-4FFB-A324-7E2E9354F6E2}" srcOrd="1" destOrd="0" presId="urn:microsoft.com/office/officeart/2005/8/layout/orgChart1"/>
    <dgm:cxn modelId="{AEC02D46-9D29-4609-8874-857AD0BE4CE3}" type="presParOf" srcId="{8014872B-7548-4E64-9D48-ADC51C7FC3C9}" destId="{28D7C84B-E305-434A-8124-85EBBFCA0C57}" srcOrd="2" destOrd="0" presId="urn:microsoft.com/office/officeart/2005/8/layout/orgChart1"/>
    <dgm:cxn modelId="{620CA115-6A3A-4546-A1B3-4F4DBCF57FBD}" type="presParOf" srcId="{42E91B28-3D2A-4BF3-9576-F7A2AAB99C23}" destId="{384A86AD-C927-4571-9E6E-E7DB05B2CC60}" srcOrd="2" destOrd="0" presId="urn:microsoft.com/office/officeart/2005/8/layout/orgChart1"/>
    <dgm:cxn modelId="{ED606C16-C8FA-463B-950D-9A662A8F9266}" type="presParOf" srcId="{42E91B28-3D2A-4BF3-9576-F7A2AAB99C23}" destId="{4EF87B28-E150-43C1-ABFA-39989F8CBE78}" srcOrd="3" destOrd="0" presId="urn:microsoft.com/office/officeart/2005/8/layout/orgChart1"/>
    <dgm:cxn modelId="{D1B71AA0-DE7F-4FF9-88EE-D6BABE14A842}" type="presParOf" srcId="{4EF87B28-E150-43C1-ABFA-39989F8CBE78}" destId="{355EA4C4-ECA6-4DB1-8C45-FC98A1CD9187}" srcOrd="0" destOrd="0" presId="urn:microsoft.com/office/officeart/2005/8/layout/orgChart1"/>
    <dgm:cxn modelId="{2CB94A26-A462-40FC-9BF6-51929E6E20D8}" type="presParOf" srcId="{355EA4C4-ECA6-4DB1-8C45-FC98A1CD9187}" destId="{9C4EB82D-BA2C-419F-ABCB-8BC610D0384B}" srcOrd="0" destOrd="0" presId="urn:microsoft.com/office/officeart/2005/8/layout/orgChart1"/>
    <dgm:cxn modelId="{806BBF18-2773-4ECE-927F-B4153B2C4512}" type="presParOf" srcId="{355EA4C4-ECA6-4DB1-8C45-FC98A1CD9187}" destId="{4F688BEF-EBED-4335-A472-EDE3B6168D5E}" srcOrd="1" destOrd="0" presId="urn:microsoft.com/office/officeart/2005/8/layout/orgChart1"/>
    <dgm:cxn modelId="{460CB28E-C99D-4516-B961-AE1FD2A7D495}" type="presParOf" srcId="{4EF87B28-E150-43C1-ABFA-39989F8CBE78}" destId="{20EA0C63-247A-45D9-BBDF-FA388487F855}" srcOrd="1" destOrd="0" presId="urn:microsoft.com/office/officeart/2005/8/layout/orgChart1"/>
    <dgm:cxn modelId="{06647A87-4EAC-40F9-9FBB-6CF87A69F293}" type="presParOf" srcId="{4EF87B28-E150-43C1-ABFA-39989F8CBE78}" destId="{E945A28C-7C8F-458F-93A1-24E9C066967A}" srcOrd="2" destOrd="0" presId="urn:microsoft.com/office/officeart/2005/8/layout/orgChart1"/>
    <dgm:cxn modelId="{F58EAC2F-D164-4A42-8DE4-0B3434252BC7}" type="presParOf" srcId="{42E91B28-3D2A-4BF3-9576-F7A2AAB99C23}" destId="{F6DDA8A2-D0AD-4CAD-8E15-D4E3A92A0705}" srcOrd="4" destOrd="0" presId="urn:microsoft.com/office/officeart/2005/8/layout/orgChart1"/>
    <dgm:cxn modelId="{59F86B75-976C-4355-AEC6-90A11A41EDFE}" type="presParOf" srcId="{42E91B28-3D2A-4BF3-9576-F7A2AAB99C23}" destId="{57EBED0F-7316-4BA6-9C60-D27174F706E6}" srcOrd="5" destOrd="0" presId="urn:microsoft.com/office/officeart/2005/8/layout/orgChart1"/>
    <dgm:cxn modelId="{4C08A969-CD02-498F-B3C1-EB467C4AD0AC}" type="presParOf" srcId="{57EBED0F-7316-4BA6-9C60-D27174F706E6}" destId="{0808F1AE-CA77-4ADF-BAB8-451F39F26F20}" srcOrd="0" destOrd="0" presId="urn:microsoft.com/office/officeart/2005/8/layout/orgChart1"/>
    <dgm:cxn modelId="{6338F8A5-31DF-4A55-B8A5-6003EB7E805B}" type="presParOf" srcId="{0808F1AE-CA77-4ADF-BAB8-451F39F26F20}" destId="{BBB9DCE5-3E78-4A36-AEE2-1F06D8FAE7DC}" srcOrd="0" destOrd="0" presId="urn:microsoft.com/office/officeart/2005/8/layout/orgChart1"/>
    <dgm:cxn modelId="{7DBEF05E-A79F-41FF-9673-5E29E4CC1F25}" type="presParOf" srcId="{0808F1AE-CA77-4ADF-BAB8-451F39F26F20}" destId="{2790F80B-1A6E-453C-93EE-2AFA4FE6EA66}" srcOrd="1" destOrd="0" presId="urn:microsoft.com/office/officeart/2005/8/layout/orgChart1"/>
    <dgm:cxn modelId="{3A65E376-7492-4222-9CE5-3BDE8A00F34D}" type="presParOf" srcId="{57EBED0F-7316-4BA6-9C60-D27174F706E6}" destId="{D7596D0B-3CDA-4961-9ACD-4D8FE16CDE28}" srcOrd="1" destOrd="0" presId="urn:microsoft.com/office/officeart/2005/8/layout/orgChart1"/>
    <dgm:cxn modelId="{1B85A969-5C34-4E79-8F61-10C0F4FE17A0}" type="presParOf" srcId="{57EBED0F-7316-4BA6-9C60-D27174F706E6}" destId="{B7598101-83FE-46C9-880A-B2112D71D695}" srcOrd="2" destOrd="0" presId="urn:microsoft.com/office/officeart/2005/8/layout/orgChart1"/>
    <dgm:cxn modelId="{7409A3A4-F95A-428E-A07F-5C46664053BC}" type="presParOf" srcId="{42E91B28-3D2A-4BF3-9576-F7A2AAB99C23}" destId="{6B7CB4FD-2E69-48D5-B219-A90E4A59D35B}" srcOrd="6" destOrd="0" presId="urn:microsoft.com/office/officeart/2005/8/layout/orgChart1"/>
    <dgm:cxn modelId="{20CCE2D8-0F33-4065-A202-AEDF5C7767B0}" type="presParOf" srcId="{42E91B28-3D2A-4BF3-9576-F7A2AAB99C23}" destId="{407D97AF-E20B-45BE-BBC9-36488389BBE8}" srcOrd="7" destOrd="0" presId="urn:microsoft.com/office/officeart/2005/8/layout/orgChart1"/>
    <dgm:cxn modelId="{DF87A625-8A48-45FD-8F05-4C881C1A1BC1}" type="presParOf" srcId="{407D97AF-E20B-45BE-BBC9-36488389BBE8}" destId="{7E054DBA-8C07-4C43-B05B-007DD6F602BE}" srcOrd="0" destOrd="0" presId="urn:microsoft.com/office/officeart/2005/8/layout/orgChart1"/>
    <dgm:cxn modelId="{85CFB3BE-5E53-41B5-822E-CDC2B69B4476}" type="presParOf" srcId="{7E054DBA-8C07-4C43-B05B-007DD6F602BE}" destId="{9FF30D35-AC8A-4545-A6BD-2470555D9CD8}" srcOrd="0" destOrd="0" presId="urn:microsoft.com/office/officeart/2005/8/layout/orgChart1"/>
    <dgm:cxn modelId="{6706AB66-C6E9-455A-8E77-CD0D2BDB7CF4}" type="presParOf" srcId="{7E054DBA-8C07-4C43-B05B-007DD6F602BE}" destId="{64E86B25-CBA8-46E3-BDA9-1EF61282C8EC}" srcOrd="1" destOrd="0" presId="urn:microsoft.com/office/officeart/2005/8/layout/orgChart1"/>
    <dgm:cxn modelId="{4671448E-0CD5-4B04-B9F3-DA54BBB86D76}" type="presParOf" srcId="{407D97AF-E20B-45BE-BBC9-36488389BBE8}" destId="{967A98BE-EFFC-49E2-AEB1-A6CA79D85264}" srcOrd="1" destOrd="0" presId="urn:microsoft.com/office/officeart/2005/8/layout/orgChart1"/>
    <dgm:cxn modelId="{A0505167-FC45-484C-8835-0FAF69C56DED}" type="presParOf" srcId="{407D97AF-E20B-45BE-BBC9-36488389BBE8}" destId="{33F2A3B5-6382-4B8A-AFD2-C0A2396CB95E}" srcOrd="2" destOrd="0" presId="urn:microsoft.com/office/officeart/2005/8/layout/orgChart1"/>
    <dgm:cxn modelId="{54348C73-EE9C-4B5D-AFE5-9E2AFC9FE8A1}" type="presParOf" srcId="{42E91B28-3D2A-4BF3-9576-F7A2AAB99C23}" destId="{F4BFB9AF-E0BC-403F-A8E0-62D40E218917}" srcOrd="8" destOrd="0" presId="urn:microsoft.com/office/officeart/2005/8/layout/orgChart1"/>
    <dgm:cxn modelId="{4F983E73-7C9D-4C48-8AFF-BE7D0D58C0E5}" type="presParOf" srcId="{42E91B28-3D2A-4BF3-9576-F7A2AAB99C23}" destId="{E19E9378-CC7B-4255-AFF3-1B2B62EF5BC2}" srcOrd="9" destOrd="0" presId="urn:microsoft.com/office/officeart/2005/8/layout/orgChart1"/>
    <dgm:cxn modelId="{51ACC534-1812-4DBA-89BE-E2B0CC953E98}" type="presParOf" srcId="{E19E9378-CC7B-4255-AFF3-1B2B62EF5BC2}" destId="{ECE0342C-E876-4343-B102-275219FDDE03}" srcOrd="0" destOrd="0" presId="urn:microsoft.com/office/officeart/2005/8/layout/orgChart1"/>
    <dgm:cxn modelId="{E4BA393E-9B5B-4F35-9A38-EE3B1537D656}" type="presParOf" srcId="{ECE0342C-E876-4343-B102-275219FDDE03}" destId="{B1378583-E7B5-4739-AE39-70D17BBABC85}" srcOrd="0" destOrd="0" presId="urn:microsoft.com/office/officeart/2005/8/layout/orgChart1"/>
    <dgm:cxn modelId="{777C31A6-6B92-4B3A-A6B9-60FC639FEDCB}" type="presParOf" srcId="{ECE0342C-E876-4343-B102-275219FDDE03}" destId="{358D6370-ABCD-4759-9878-9DDD9DF56A40}" srcOrd="1" destOrd="0" presId="urn:microsoft.com/office/officeart/2005/8/layout/orgChart1"/>
    <dgm:cxn modelId="{C1BA898A-C14C-4ECF-A0CD-C372B53C95D3}" type="presParOf" srcId="{E19E9378-CC7B-4255-AFF3-1B2B62EF5BC2}" destId="{01BCAEC0-7330-464C-AF16-F2686DE0544C}" srcOrd="1" destOrd="0" presId="urn:microsoft.com/office/officeart/2005/8/layout/orgChart1"/>
    <dgm:cxn modelId="{A0373B83-75B2-44B1-A86D-C52379AE1008}" type="presParOf" srcId="{E19E9378-CC7B-4255-AFF3-1B2B62EF5BC2}" destId="{977F761B-0F0A-45C3-B900-CB0A2157617B}" srcOrd="2" destOrd="0" presId="urn:microsoft.com/office/officeart/2005/8/layout/orgChart1"/>
    <dgm:cxn modelId="{27B6E34B-B05A-4B3C-8EE8-2962F92BA5B5}" type="presParOf" srcId="{E2ACC287-5576-45F2-9601-A23ACE015BD3}" destId="{A697D63E-B6C3-45FF-849E-4006D83B9E7C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3FB883-A13A-463E-B2AC-6F6EBC68E45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75E390F-FDEA-4927-97BF-2B84A1F10387}">
      <dgm:prSet phldrT="[Texto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es-MX" sz="2000" b="1" u="sng" dirty="0" smtClean="0"/>
            <a:t>Investigación</a:t>
          </a:r>
          <a:r>
            <a:rPr lang="es-MX" sz="1400" b="1" u="sng" dirty="0" smtClean="0"/>
            <a:t> </a:t>
          </a:r>
          <a:r>
            <a:rPr lang="es-MX" sz="2000" b="1" u="sng" dirty="0" smtClean="0"/>
            <a:t>Previa</a:t>
          </a:r>
          <a:endParaRPr lang="es-MX" sz="1400" dirty="0"/>
        </a:p>
      </dgm:t>
    </dgm:pt>
    <dgm:pt modelId="{7D550F8E-2E38-4C28-BF0C-A30E0EDF5508}" type="parTrans" cxnId="{5F6D6B56-82DC-418F-9E36-D095343010E9}">
      <dgm:prSet/>
      <dgm:spPr/>
      <dgm:t>
        <a:bodyPr/>
        <a:lstStyle/>
        <a:p>
          <a:endParaRPr lang="es-MX"/>
        </a:p>
      </dgm:t>
    </dgm:pt>
    <dgm:pt modelId="{A63B80F2-CAB6-473F-BE90-B924B895C26C}" type="sibTrans" cxnId="{5F6D6B56-82DC-418F-9E36-D095343010E9}">
      <dgm:prSet/>
      <dgm:spPr/>
      <dgm:t>
        <a:bodyPr/>
        <a:lstStyle/>
        <a:p>
          <a:endParaRPr lang="es-MX"/>
        </a:p>
      </dgm:t>
    </dgm:pt>
    <dgm:pt modelId="{3290247F-8654-41D2-89E9-4DEA8EE2B717}">
      <dgm:prSet phldrT="[Texto]" custT="1"/>
      <dgm:spPr/>
      <dgm:t>
        <a:bodyPr/>
        <a:lstStyle/>
        <a:p>
          <a:pPr algn="just"/>
          <a:r>
            <a:rPr lang="es-MX" sz="1400" b="1" dirty="0" smtClean="0"/>
            <a:t>Consiste en la obtención sistemática de información relevante y suficiente que sirva de base para seleccionar las áreas, operaciones, programas, procesos o transacciones que se consideren vulnerables.</a:t>
          </a:r>
          <a:endParaRPr lang="es-MX" sz="1400" dirty="0"/>
        </a:p>
      </dgm:t>
    </dgm:pt>
    <dgm:pt modelId="{066A19AE-FE0F-4A47-9F66-790BBC6DE4BE}" type="parTrans" cxnId="{1A5BC45E-C211-4101-ABBA-2D0ED0AA3BA1}">
      <dgm:prSet/>
      <dgm:spPr/>
      <dgm:t>
        <a:bodyPr/>
        <a:lstStyle/>
        <a:p>
          <a:endParaRPr lang="es-MX"/>
        </a:p>
      </dgm:t>
    </dgm:pt>
    <dgm:pt modelId="{54626D7E-2AAA-4488-9917-D05CEBA8FD23}" type="sibTrans" cxnId="{1A5BC45E-C211-4101-ABBA-2D0ED0AA3BA1}">
      <dgm:prSet/>
      <dgm:spPr/>
      <dgm:t>
        <a:bodyPr/>
        <a:lstStyle/>
        <a:p>
          <a:endParaRPr lang="es-MX"/>
        </a:p>
      </dgm:t>
    </dgm:pt>
    <dgm:pt modelId="{631481C0-748A-40EE-BF05-8455C4EB4E64}">
      <dgm:prSet phldrT="[Texto]" custT="1"/>
      <dgm:spPr>
        <a:solidFill>
          <a:srgbClr val="CCFFCC"/>
        </a:solidFill>
      </dgm:spPr>
      <dgm:t>
        <a:bodyPr/>
        <a:lstStyle/>
        <a:p>
          <a:r>
            <a:rPr lang="es-ES" sz="2000" b="1" u="sng" dirty="0" smtClean="0"/>
            <a:t>Modelo de Administración de Riesgos</a:t>
          </a:r>
          <a:endParaRPr lang="es-MX" sz="2000" dirty="0"/>
        </a:p>
      </dgm:t>
    </dgm:pt>
    <dgm:pt modelId="{206F54A6-14A5-4A16-963B-E8AA7A4788D3}" type="parTrans" cxnId="{F7B3591C-25D1-4819-BC15-8DF3D29F09E4}">
      <dgm:prSet/>
      <dgm:spPr/>
      <dgm:t>
        <a:bodyPr/>
        <a:lstStyle/>
        <a:p>
          <a:endParaRPr lang="es-MX"/>
        </a:p>
      </dgm:t>
    </dgm:pt>
    <dgm:pt modelId="{1756B51B-794F-4131-A83A-601343DF58D5}" type="sibTrans" cxnId="{F7B3591C-25D1-4819-BC15-8DF3D29F09E4}">
      <dgm:prSet/>
      <dgm:spPr/>
      <dgm:t>
        <a:bodyPr/>
        <a:lstStyle/>
        <a:p>
          <a:endParaRPr lang="es-MX"/>
        </a:p>
      </dgm:t>
    </dgm:pt>
    <dgm:pt modelId="{EA34E524-4B4B-416D-A950-7FCAA787A0BE}">
      <dgm:prSet phldrT="[Texto]" custT="1"/>
      <dgm:spPr/>
      <dgm:t>
        <a:bodyPr/>
        <a:lstStyle/>
        <a:p>
          <a:pPr algn="just"/>
          <a:r>
            <a:rPr lang="es-MX" sz="1400" b="1" dirty="0" smtClean="0"/>
            <a:t>Se utiliza para identificar, valorar y jerarquizar un conjunto de riesgos, que de materializarse podrían afectar significativamente el logro de metas y objetivos de una institución pública</a:t>
          </a:r>
          <a:r>
            <a:rPr lang="es-ES" sz="1400" b="1" dirty="0" smtClean="0"/>
            <a:t>. </a:t>
          </a:r>
          <a:endParaRPr lang="es-MX" sz="1400" dirty="0"/>
        </a:p>
      </dgm:t>
    </dgm:pt>
    <dgm:pt modelId="{151AB906-7135-45CD-AD56-E382AA337556}" type="parTrans" cxnId="{8643E4C8-4B30-475C-B9F2-47CF6FB2421D}">
      <dgm:prSet/>
      <dgm:spPr/>
      <dgm:t>
        <a:bodyPr/>
        <a:lstStyle/>
        <a:p>
          <a:endParaRPr lang="es-MX"/>
        </a:p>
      </dgm:t>
    </dgm:pt>
    <dgm:pt modelId="{599D3993-6F25-4B1E-BEA7-FE29D4D243C5}" type="sibTrans" cxnId="{8643E4C8-4B30-475C-B9F2-47CF6FB2421D}">
      <dgm:prSet/>
      <dgm:spPr/>
      <dgm:t>
        <a:bodyPr/>
        <a:lstStyle/>
        <a:p>
          <a:endParaRPr lang="es-MX"/>
        </a:p>
      </dgm:t>
    </dgm:pt>
    <dgm:pt modelId="{DC1D1A97-7058-4183-A58E-4DA82C5CEAA7}">
      <dgm:prSet phldrT="[Texto]" custT="1"/>
      <dgm:spPr>
        <a:solidFill>
          <a:srgbClr val="CCFFCC">
            <a:alpha val="89804"/>
          </a:srgbClr>
        </a:solidFill>
      </dgm:spPr>
      <dgm:t>
        <a:bodyPr/>
        <a:lstStyle/>
        <a:p>
          <a:r>
            <a:rPr lang="es-ES" sz="2000" b="1" u="sng" dirty="0" smtClean="0"/>
            <a:t>Mapa de Riesgos Institucionales</a:t>
          </a:r>
          <a:endParaRPr lang="es-MX" sz="2000" dirty="0"/>
        </a:p>
      </dgm:t>
    </dgm:pt>
    <dgm:pt modelId="{B431B9DE-A0FA-47B3-99C0-DBE6E81DE8F3}" type="parTrans" cxnId="{6C4B3149-5588-490C-A4BA-9BC928301239}">
      <dgm:prSet/>
      <dgm:spPr/>
      <dgm:t>
        <a:bodyPr/>
        <a:lstStyle/>
        <a:p>
          <a:endParaRPr lang="es-MX"/>
        </a:p>
      </dgm:t>
    </dgm:pt>
    <dgm:pt modelId="{BC668321-1C74-4D73-AB07-56830A4C1B4E}" type="sibTrans" cxnId="{6C4B3149-5588-490C-A4BA-9BC928301239}">
      <dgm:prSet/>
      <dgm:spPr/>
      <dgm:t>
        <a:bodyPr/>
        <a:lstStyle/>
        <a:p>
          <a:endParaRPr lang="es-MX"/>
        </a:p>
      </dgm:t>
    </dgm:pt>
    <dgm:pt modelId="{923321E5-B4F5-41E9-9B76-BABA6C94988F}">
      <dgm:prSet phldrT="[Texto]" custT="1"/>
      <dgm:spPr/>
      <dgm:t>
        <a:bodyPr/>
        <a:lstStyle/>
        <a:p>
          <a:pPr algn="just"/>
          <a:r>
            <a:rPr lang="es-MX" sz="1400" b="1" dirty="0" smtClean="0"/>
            <a:t>Elaborado por el propio OIC desde una perspectiva que considera las dimensiones de riesgo asociadas a su trabajo de fiscalización y control, así como a los objetivos de la SFP y de las instituciones públicas.</a:t>
          </a:r>
          <a:endParaRPr lang="es-MX" sz="1400" dirty="0"/>
        </a:p>
      </dgm:t>
    </dgm:pt>
    <dgm:pt modelId="{652C7F06-AD73-453A-B77F-D469633FD87A}" type="parTrans" cxnId="{3F50CF06-D013-4A75-8C8F-893751C2ED55}">
      <dgm:prSet/>
      <dgm:spPr/>
      <dgm:t>
        <a:bodyPr/>
        <a:lstStyle/>
        <a:p>
          <a:endParaRPr lang="es-MX"/>
        </a:p>
      </dgm:t>
    </dgm:pt>
    <dgm:pt modelId="{C7EE455B-B07B-4909-B304-6CEE3D7CEDE9}" type="sibTrans" cxnId="{3F50CF06-D013-4A75-8C8F-893751C2ED55}">
      <dgm:prSet/>
      <dgm:spPr/>
      <dgm:t>
        <a:bodyPr/>
        <a:lstStyle/>
        <a:p>
          <a:endParaRPr lang="es-MX"/>
        </a:p>
      </dgm:t>
    </dgm:pt>
    <dgm:pt modelId="{15527E85-0220-4FA1-85BF-B26F6654E1CC}" type="pres">
      <dgm:prSet presAssocID="{1A3FB883-A13A-463E-B2AC-6F6EBC68E4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74AC1BA-A5C5-41C4-B8D1-3EF370DE49DB}" type="pres">
      <dgm:prSet presAssocID="{075E390F-FDEA-4927-97BF-2B84A1F10387}" presName="circle1" presStyleLbl="node1" presStyleIdx="0" presStyleCnt="3"/>
      <dgm:spPr>
        <a:solidFill>
          <a:schemeClr val="accent3">
            <a:lumMod val="75000"/>
          </a:schemeClr>
        </a:solidFill>
      </dgm:spPr>
    </dgm:pt>
    <dgm:pt modelId="{75E82433-CA38-4E1F-8C57-168692973DED}" type="pres">
      <dgm:prSet presAssocID="{075E390F-FDEA-4927-97BF-2B84A1F10387}" presName="space" presStyleCnt="0"/>
      <dgm:spPr/>
    </dgm:pt>
    <dgm:pt modelId="{C48E910A-553D-4306-84B0-300D978B55A7}" type="pres">
      <dgm:prSet presAssocID="{075E390F-FDEA-4927-97BF-2B84A1F10387}" presName="rect1" presStyleLbl="alignAcc1" presStyleIdx="0" presStyleCnt="3" custLinFactNeighborY="-1384"/>
      <dgm:spPr/>
      <dgm:t>
        <a:bodyPr/>
        <a:lstStyle/>
        <a:p>
          <a:endParaRPr lang="es-MX"/>
        </a:p>
      </dgm:t>
    </dgm:pt>
    <dgm:pt modelId="{A3E5F736-00BE-4A3D-B2BD-6298E1D9F0B0}" type="pres">
      <dgm:prSet presAssocID="{631481C0-748A-40EE-BF05-8455C4EB4E64}" presName="vertSpace2" presStyleLbl="node1" presStyleIdx="0" presStyleCnt="3"/>
      <dgm:spPr/>
    </dgm:pt>
    <dgm:pt modelId="{5D487DFC-B34E-413B-9640-5D8363C19ECC}" type="pres">
      <dgm:prSet presAssocID="{631481C0-748A-40EE-BF05-8455C4EB4E64}" presName="circle2" presStyleLbl="node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8C97DADA-51CE-4FE5-B990-60D66A0AB293}" type="pres">
      <dgm:prSet presAssocID="{631481C0-748A-40EE-BF05-8455C4EB4E64}" presName="rect2" presStyleLbl="alignAcc1" presStyleIdx="1" presStyleCnt="3"/>
      <dgm:spPr/>
      <dgm:t>
        <a:bodyPr/>
        <a:lstStyle/>
        <a:p>
          <a:endParaRPr lang="es-MX"/>
        </a:p>
      </dgm:t>
    </dgm:pt>
    <dgm:pt modelId="{76B540F9-B64F-404D-8B72-0DC4322C4D12}" type="pres">
      <dgm:prSet presAssocID="{DC1D1A97-7058-4183-A58E-4DA82C5CEAA7}" presName="vertSpace3" presStyleLbl="node1" presStyleIdx="1" presStyleCnt="3"/>
      <dgm:spPr/>
    </dgm:pt>
    <dgm:pt modelId="{71122643-3A0C-4C9A-BA8D-AFBF7C3F5653}" type="pres">
      <dgm:prSet presAssocID="{DC1D1A97-7058-4183-A58E-4DA82C5CEAA7}" presName="circle3" presStyleLbl="node1" presStyleIdx="2" presStyleCnt="3"/>
      <dgm:spPr>
        <a:solidFill>
          <a:schemeClr val="accent6">
            <a:lumMod val="75000"/>
          </a:schemeClr>
        </a:solidFill>
      </dgm:spPr>
    </dgm:pt>
    <dgm:pt modelId="{22A75A69-969A-4BC2-B719-307BB4FF1317}" type="pres">
      <dgm:prSet presAssocID="{DC1D1A97-7058-4183-A58E-4DA82C5CEAA7}" presName="rect3" presStyleLbl="alignAcc1" presStyleIdx="2" presStyleCnt="3"/>
      <dgm:spPr/>
      <dgm:t>
        <a:bodyPr/>
        <a:lstStyle/>
        <a:p>
          <a:endParaRPr lang="es-MX"/>
        </a:p>
      </dgm:t>
    </dgm:pt>
    <dgm:pt modelId="{35CDC1EB-AAFB-4B6A-A56E-22214ADDC9BA}" type="pres">
      <dgm:prSet presAssocID="{075E390F-FDEA-4927-97BF-2B84A1F1038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1202A8-F096-40EB-B092-7F4E0611AFD7}" type="pres">
      <dgm:prSet presAssocID="{075E390F-FDEA-4927-97BF-2B84A1F10387}" presName="rect1ChTx" presStyleLbl="alignAcc1" presStyleIdx="2" presStyleCnt="3" custScaleX="10465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35CF7A-A1DA-4A46-9E30-89481756043E}" type="pres">
      <dgm:prSet presAssocID="{631481C0-748A-40EE-BF05-8455C4EB4E64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5A803A-258D-44AF-8909-835BE592FD46}" type="pres">
      <dgm:prSet presAssocID="{631481C0-748A-40EE-BF05-8455C4EB4E64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1A54A7-2999-4B10-8051-3D62B37EDAD1}" type="pres">
      <dgm:prSet presAssocID="{DC1D1A97-7058-4183-A58E-4DA82C5CEAA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87B76F-CA55-4C6E-BA65-52119BC186C8}" type="pres">
      <dgm:prSet presAssocID="{DC1D1A97-7058-4183-A58E-4DA82C5CEAA7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5B27377-FA98-4239-B1BD-C97B10052DC8}" type="presOf" srcId="{923321E5-B4F5-41E9-9B76-BABA6C94988F}" destId="{1087B76F-CA55-4C6E-BA65-52119BC186C8}" srcOrd="0" destOrd="0" presId="urn:microsoft.com/office/officeart/2005/8/layout/target3"/>
    <dgm:cxn modelId="{23C8C129-9494-4663-AA3A-5D67A89F6955}" type="presOf" srcId="{631481C0-748A-40EE-BF05-8455C4EB4E64}" destId="{F835CF7A-A1DA-4A46-9E30-89481756043E}" srcOrd="1" destOrd="0" presId="urn:microsoft.com/office/officeart/2005/8/layout/target3"/>
    <dgm:cxn modelId="{0338EA3A-6C55-4101-BEA1-9C7763576F52}" type="presOf" srcId="{075E390F-FDEA-4927-97BF-2B84A1F10387}" destId="{35CDC1EB-AAFB-4B6A-A56E-22214ADDC9BA}" srcOrd="1" destOrd="0" presId="urn:microsoft.com/office/officeart/2005/8/layout/target3"/>
    <dgm:cxn modelId="{AAF0FBDB-0096-4096-A4C4-63F4A560A62C}" type="presOf" srcId="{DC1D1A97-7058-4183-A58E-4DA82C5CEAA7}" destId="{7C1A54A7-2999-4B10-8051-3D62B37EDAD1}" srcOrd="1" destOrd="0" presId="urn:microsoft.com/office/officeart/2005/8/layout/target3"/>
    <dgm:cxn modelId="{F7B3591C-25D1-4819-BC15-8DF3D29F09E4}" srcId="{1A3FB883-A13A-463E-B2AC-6F6EBC68E453}" destId="{631481C0-748A-40EE-BF05-8455C4EB4E64}" srcOrd="1" destOrd="0" parTransId="{206F54A6-14A5-4A16-963B-E8AA7A4788D3}" sibTransId="{1756B51B-794F-4131-A83A-601343DF58D5}"/>
    <dgm:cxn modelId="{9DDA5789-1E8A-48B0-971D-1D48FEFE2C8F}" type="presOf" srcId="{DC1D1A97-7058-4183-A58E-4DA82C5CEAA7}" destId="{22A75A69-969A-4BC2-B719-307BB4FF1317}" srcOrd="0" destOrd="0" presId="urn:microsoft.com/office/officeart/2005/8/layout/target3"/>
    <dgm:cxn modelId="{3F50CF06-D013-4A75-8C8F-893751C2ED55}" srcId="{DC1D1A97-7058-4183-A58E-4DA82C5CEAA7}" destId="{923321E5-B4F5-41E9-9B76-BABA6C94988F}" srcOrd="0" destOrd="0" parTransId="{652C7F06-AD73-453A-B77F-D469633FD87A}" sibTransId="{C7EE455B-B07B-4909-B304-6CEE3D7CEDE9}"/>
    <dgm:cxn modelId="{6C4B3149-5588-490C-A4BA-9BC928301239}" srcId="{1A3FB883-A13A-463E-B2AC-6F6EBC68E453}" destId="{DC1D1A97-7058-4183-A58E-4DA82C5CEAA7}" srcOrd="2" destOrd="0" parTransId="{B431B9DE-A0FA-47B3-99C0-DBE6E81DE8F3}" sibTransId="{BC668321-1C74-4D73-AB07-56830A4C1B4E}"/>
    <dgm:cxn modelId="{14ACD62B-AD57-4350-88C8-760F7FF63A2F}" type="presOf" srcId="{EA34E524-4B4B-416D-A950-7FCAA787A0BE}" destId="{475A803A-258D-44AF-8909-835BE592FD46}" srcOrd="0" destOrd="0" presId="urn:microsoft.com/office/officeart/2005/8/layout/target3"/>
    <dgm:cxn modelId="{8643E4C8-4B30-475C-B9F2-47CF6FB2421D}" srcId="{631481C0-748A-40EE-BF05-8455C4EB4E64}" destId="{EA34E524-4B4B-416D-A950-7FCAA787A0BE}" srcOrd="0" destOrd="0" parTransId="{151AB906-7135-45CD-AD56-E382AA337556}" sibTransId="{599D3993-6F25-4B1E-BEA7-FE29D4D243C5}"/>
    <dgm:cxn modelId="{5F6D6B56-82DC-418F-9E36-D095343010E9}" srcId="{1A3FB883-A13A-463E-B2AC-6F6EBC68E453}" destId="{075E390F-FDEA-4927-97BF-2B84A1F10387}" srcOrd="0" destOrd="0" parTransId="{7D550F8E-2E38-4C28-BF0C-A30E0EDF5508}" sibTransId="{A63B80F2-CAB6-473F-BE90-B924B895C26C}"/>
    <dgm:cxn modelId="{988B3CCD-4738-49C8-9DD3-964DCBDF31FD}" type="presOf" srcId="{631481C0-748A-40EE-BF05-8455C4EB4E64}" destId="{8C97DADA-51CE-4FE5-B990-60D66A0AB293}" srcOrd="0" destOrd="0" presId="urn:microsoft.com/office/officeart/2005/8/layout/target3"/>
    <dgm:cxn modelId="{1A5BC45E-C211-4101-ABBA-2D0ED0AA3BA1}" srcId="{075E390F-FDEA-4927-97BF-2B84A1F10387}" destId="{3290247F-8654-41D2-89E9-4DEA8EE2B717}" srcOrd="0" destOrd="0" parTransId="{066A19AE-FE0F-4A47-9F66-790BBC6DE4BE}" sibTransId="{54626D7E-2AAA-4488-9917-D05CEBA8FD23}"/>
    <dgm:cxn modelId="{A22A5D38-6757-4413-B05E-07875B10F79C}" type="presOf" srcId="{3290247F-8654-41D2-89E9-4DEA8EE2B717}" destId="{BC1202A8-F096-40EB-B092-7F4E0611AFD7}" srcOrd="0" destOrd="0" presId="urn:microsoft.com/office/officeart/2005/8/layout/target3"/>
    <dgm:cxn modelId="{50A0C803-B25D-471A-8BF8-A090BA97BBB9}" type="presOf" srcId="{1A3FB883-A13A-463E-B2AC-6F6EBC68E453}" destId="{15527E85-0220-4FA1-85BF-B26F6654E1CC}" srcOrd="0" destOrd="0" presId="urn:microsoft.com/office/officeart/2005/8/layout/target3"/>
    <dgm:cxn modelId="{45CCC57F-1FF6-41D2-A8B6-B2725F5BED4A}" type="presOf" srcId="{075E390F-FDEA-4927-97BF-2B84A1F10387}" destId="{C48E910A-553D-4306-84B0-300D978B55A7}" srcOrd="0" destOrd="0" presId="urn:microsoft.com/office/officeart/2005/8/layout/target3"/>
    <dgm:cxn modelId="{D73E0961-16D1-45DB-B631-023A068CE15A}" type="presParOf" srcId="{15527E85-0220-4FA1-85BF-B26F6654E1CC}" destId="{E74AC1BA-A5C5-41C4-B8D1-3EF370DE49DB}" srcOrd="0" destOrd="0" presId="urn:microsoft.com/office/officeart/2005/8/layout/target3"/>
    <dgm:cxn modelId="{DFFC2F78-F1BA-4D30-9203-E5C362FB6F59}" type="presParOf" srcId="{15527E85-0220-4FA1-85BF-B26F6654E1CC}" destId="{75E82433-CA38-4E1F-8C57-168692973DED}" srcOrd="1" destOrd="0" presId="urn:microsoft.com/office/officeart/2005/8/layout/target3"/>
    <dgm:cxn modelId="{EE6F95E9-8E45-463B-ADBD-A658F9B6E290}" type="presParOf" srcId="{15527E85-0220-4FA1-85BF-B26F6654E1CC}" destId="{C48E910A-553D-4306-84B0-300D978B55A7}" srcOrd="2" destOrd="0" presId="urn:microsoft.com/office/officeart/2005/8/layout/target3"/>
    <dgm:cxn modelId="{73976011-2D49-45D1-B098-230D25D41605}" type="presParOf" srcId="{15527E85-0220-4FA1-85BF-B26F6654E1CC}" destId="{A3E5F736-00BE-4A3D-B2BD-6298E1D9F0B0}" srcOrd="3" destOrd="0" presId="urn:microsoft.com/office/officeart/2005/8/layout/target3"/>
    <dgm:cxn modelId="{28F71001-0B16-40CA-9AF7-F21B1C9F9234}" type="presParOf" srcId="{15527E85-0220-4FA1-85BF-B26F6654E1CC}" destId="{5D487DFC-B34E-413B-9640-5D8363C19ECC}" srcOrd="4" destOrd="0" presId="urn:microsoft.com/office/officeart/2005/8/layout/target3"/>
    <dgm:cxn modelId="{D5DB016C-B611-4968-B39B-1BCFAEC96B45}" type="presParOf" srcId="{15527E85-0220-4FA1-85BF-B26F6654E1CC}" destId="{8C97DADA-51CE-4FE5-B990-60D66A0AB293}" srcOrd="5" destOrd="0" presId="urn:microsoft.com/office/officeart/2005/8/layout/target3"/>
    <dgm:cxn modelId="{CB19DAB7-B78C-4241-8695-5EA4DC0EA6D7}" type="presParOf" srcId="{15527E85-0220-4FA1-85BF-B26F6654E1CC}" destId="{76B540F9-B64F-404D-8B72-0DC4322C4D12}" srcOrd="6" destOrd="0" presId="urn:microsoft.com/office/officeart/2005/8/layout/target3"/>
    <dgm:cxn modelId="{12435C11-EAA0-46E9-ADEC-3126F1A11BB2}" type="presParOf" srcId="{15527E85-0220-4FA1-85BF-B26F6654E1CC}" destId="{71122643-3A0C-4C9A-BA8D-AFBF7C3F5653}" srcOrd="7" destOrd="0" presId="urn:microsoft.com/office/officeart/2005/8/layout/target3"/>
    <dgm:cxn modelId="{FB0C19DD-7000-45F3-A1DA-E0FB245C9672}" type="presParOf" srcId="{15527E85-0220-4FA1-85BF-B26F6654E1CC}" destId="{22A75A69-969A-4BC2-B719-307BB4FF1317}" srcOrd="8" destOrd="0" presId="urn:microsoft.com/office/officeart/2005/8/layout/target3"/>
    <dgm:cxn modelId="{BEA072E6-201C-4805-A2C0-284B1CF72812}" type="presParOf" srcId="{15527E85-0220-4FA1-85BF-B26F6654E1CC}" destId="{35CDC1EB-AAFB-4B6A-A56E-22214ADDC9BA}" srcOrd="9" destOrd="0" presId="urn:microsoft.com/office/officeart/2005/8/layout/target3"/>
    <dgm:cxn modelId="{F3043999-FA7B-464A-B884-B10DDBDBB835}" type="presParOf" srcId="{15527E85-0220-4FA1-85BF-B26F6654E1CC}" destId="{BC1202A8-F096-40EB-B092-7F4E0611AFD7}" srcOrd="10" destOrd="0" presId="urn:microsoft.com/office/officeart/2005/8/layout/target3"/>
    <dgm:cxn modelId="{B651B417-D1E2-4656-96DB-D2767EA499C6}" type="presParOf" srcId="{15527E85-0220-4FA1-85BF-B26F6654E1CC}" destId="{F835CF7A-A1DA-4A46-9E30-89481756043E}" srcOrd="11" destOrd="0" presId="urn:microsoft.com/office/officeart/2005/8/layout/target3"/>
    <dgm:cxn modelId="{B4BF8451-4801-4C48-826D-15D07655FF02}" type="presParOf" srcId="{15527E85-0220-4FA1-85BF-B26F6654E1CC}" destId="{475A803A-258D-44AF-8909-835BE592FD46}" srcOrd="12" destOrd="0" presId="urn:microsoft.com/office/officeart/2005/8/layout/target3"/>
    <dgm:cxn modelId="{07F3CA30-9F5B-4CAF-8B7E-B542F7F7EE17}" type="presParOf" srcId="{15527E85-0220-4FA1-85BF-B26F6654E1CC}" destId="{7C1A54A7-2999-4B10-8051-3D62B37EDAD1}" srcOrd="13" destOrd="0" presId="urn:microsoft.com/office/officeart/2005/8/layout/target3"/>
    <dgm:cxn modelId="{141B9157-E4D6-4B6A-B906-A06A13B55FA8}" type="presParOf" srcId="{15527E85-0220-4FA1-85BF-B26F6654E1CC}" destId="{1087B76F-CA55-4C6E-BA65-52119BC186C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FEC64F-11FB-4A09-8FAF-568BE055943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E76CBED-5715-4D8E-B996-221F3BECFEF5}">
      <dgm:prSet custT="1"/>
      <dgm:spPr>
        <a:solidFill>
          <a:srgbClr val="009999"/>
        </a:solidFill>
      </dgm:spPr>
      <dgm:t>
        <a:bodyPr/>
        <a:lstStyle/>
        <a:p>
          <a:pPr rtl="0"/>
          <a:r>
            <a:rPr lang="es-MX" sz="1800" dirty="0" smtClean="0"/>
            <a:t>Objetivo</a:t>
          </a:r>
          <a:endParaRPr lang="es-MX" sz="1800" dirty="0"/>
        </a:p>
      </dgm:t>
    </dgm:pt>
    <dgm:pt modelId="{76857AF2-61CB-4ACA-A5DB-94B2302E25E2}" type="parTrans" cxnId="{3E1460EF-AF32-4B7A-A534-BBE103AB3FCD}">
      <dgm:prSet/>
      <dgm:spPr/>
      <dgm:t>
        <a:bodyPr/>
        <a:lstStyle/>
        <a:p>
          <a:endParaRPr lang="es-MX"/>
        </a:p>
      </dgm:t>
    </dgm:pt>
    <dgm:pt modelId="{81B56C18-AF15-4FED-AB50-D71CD98A65D5}" type="sibTrans" cxnId="{3E1460EF-AF32-4B7A-A534-BBE103AB3FCD}">
      <dgm:prSet/>
      <dgm:spPr/>
      <dgm:t>
        <a:bodyPr/>
        <a:lstStyle/>
        <a:p>
          <a:endParaRPr lang="es-MX"/>
        </a:p>
      </dgm:t>
    </dgm:pt>
    <dgm:pt modelId="{7F23B304-55DA-42E7-B1C7-583B7B7C9A42}">
      <dgm:prSet custT="1"/>
      <dgm:spPr>
        <a:solidFill>
          <a:srgbClr val="339966"/>
        </a:solidFill>
      </dgm:spPr>
      <dgm:t>
        <a:bodyPr/>
        <a:lstStyle/>
        <a:p>
          <a:pPr rtl="0"/>
          <a:r>
            <a:rPr lang="es-MX" sz="1800" dirty="0" smtClean="0"/>
            <a:t>Normar la implementación, actualización, supervisión, seguimiento, control y vigilancia del Sistema de Control Interno Institucional (SCII) en las dependencias y entidades de la Administración Pública Federal y en la Procuraduría General de la República.</a:t>
          </a:r>
          <a:endParaRPr lang="es-MX" sz="1800" dirty="0"/>
        </a:p>
      </dgm:t>
    </dgm:pt>
    <dgm:pt modelId="{EF3A9A0D-D960-4DB8-923A-59AA2D600C34}" type="parTrans" cxnId="{A1820B5A-3E7B-4BDA-8CC0-08A5716C8FB9}">
      <dgm:prSet/>
      <dgm:spPr/>
      <dgm:t>
        <a:bodyPr/>
        <a:lstStyle/>
        <a:p>
          <a:endParaRPr lang="es-MX"/>
        </a:p>
      </dgm:t>
    </dgm:pt>
    <dgm:pt modelId="{0E6A15A5-13E7-4D0C-A91C-DF3D15F354B4}" type="sibTrans" cxnId="{A1820B5A-3E7B-4BDA-8CC0-08A5716C8FB9}">
      <dgm:prSet/>
      <dgm:spPr/>
      <dgm:t>
        <a:bodyPr/>
        <a:lstStyle/>
        <a:p>
          <a:endParaRPr lang="es-MX"/>
        </a:p>
      </dgm:t>
    </dgm:pt>
    <dgm:pt modelId="{3A436C41-A1B5-4073-89B4-B1F088E42D48}" type="pres">
      <dgm:prSet presAssocID="{AFFEC64F-11FB-4A09-8FAF-568BE055943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8299725-B9F9-4746-91F1-75B3BED480B3}" type="pres">
      <dgm:prSet presAssocID="{AFFEC64F-11FB-4A09-8FAF-568BE055943F}" presName="arrow" presStyleLbl="bgShp" presStyleIdx="0" presStyleCnt="1"/>
      <dgm:spPr>
        <a:solidFill>
          <a:srgbClr val="CCFFCC"/>
        </a:solidFill>
      </dgm:spPr>
      <dgm:t>
        <a:bodyPr/>
        <a:lstStyle/>
        <a:p>
          <a:endParaRPr lang="es-MX"/>
        </a:p>
      </dgm:t>
    </dgm:pt>
    <dgm:pt modelId="{56E795A5-6165-4C53-A4A7-FEFFD1D6BBD9}" type="pres">
      <dgm:prSet presAssocID="{AFFEC64F-11FB-4A09-8FAF-568BE055943F}" presName="linearProcess" presStyleCnt="0"/>
      <dgm:spPr/>
    </dgm:pt>
    <dgm:pt modelId="{588EF905-A8E5-44DB-A8A1-F11CB7A86766}" type="pres">
      <dgm:prSet presAssocID="{3E76CBED-5715-4D8E-B996-221F3BECFEF5}" presName="textNode" presStyleLbl="node1" presStyleIdx="0" presStyleCnt="2" custScaleX="32468" custLinFactNeighborX="878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0EF1DC-4BC8-417C-BE8B-D26461EAD8D0}" type="pres">
      <dgm:prSet presAssocID="{81B56C18-AF15-4FED-AB50-D71CD98A65D5}" presName="sibTrans" presStyleCnt="0"/>
      <dgm:spPr/>
    </dgm:pt>
    <dgm:pt modelId="{DABF2ACF-F614-40A0-996A-9217185A7D78}" type="pres">
      <dgm:prSet presAssocID="{7F23B304-55DA-42E7-B1C7-583B7B7C9A42}" presName="textNode" presStyleLbl="node1" presStyleIdx="1" presStyleCnt="2" custScaleX="97939" custScaleY="164397" custLinFactNeighborX="-63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12B40F5-86B3-4A56-81C9-3A08F63A8571}" type="presOf" srcId="{7F23B304-55DA-42E7-B1C7-583B7B7C9A42}" destId="{DABF2ACF-F614-40A0-996A-9217185A7D78}" srcOrd="0" destOrd="0" presId="urn:microsoft.com/office/officeart/2005/8/layout/hProcess9"/>
    <dgm:cxn modelId="{EBB1A2B9-194B-498E-AAA8-2A188F5DE405}" type="presOf" srcId="{3E76CBED-5715-4D8E-B996-221F3BECFEF5}" destId="{588EF905-A8E5-44DB-A8A1-F11CB7A86766}" srcOrd="0" destOrd="0" presId="urn:microsoft.com/office/officeart/2005/8/layout/hProcess9"/>
    <dgm:cxn modelId="{A1820B5A-3E7B-4BDA-8CC0-08A5716C8FB9}" srcId="{AFFEC64F-11FB-4A09-8FAF-568BE055943F}" destId="{7F23B304-55DA-42E7-B1C7-583B7B7C9A42}" srcOrd="1" destOrd="0" parTransId="{EF3A9A0D-D960-4DB8-923A-59AA2D600C34}" sibTransId="{0E6A15A5-13E7-4D0C-A91C-DF3D15F354B4}"/>
    <dgm:cxn modelId="{D0D5473A-A678-4215-A376-1B5B563818C7}" type="presOf" srcId="{AFFEC64F-11FB-4A09-8FAF-568BE055943F}" destId="{3A436C41-A1B5-4073-89B4-B1F088E42D48}" srcOrd="0" destOrd="0" presId="urn:microsoft.com/office/officeart/2005/8/layout/hProcess9"/>
    <dgm:cxn modelId="{3E1460EF-AF32-4B7A-A534-BBE103AB3FCD}" srcId="{AFFEC64F-11FB-4A09-8FAF-568BE055943F}" destId="{3E76CBED-5715-4D8E-B996-221F3BECFEF5}" srcOrd="0" destOrd="0" parTransId="{76857AF2-61CB-4ACA-A5DB-94B2302E25E2}" sibTransId="{81B56C18-AF15-4FED-AB50-D71CD98A65D5}"/>
    <dgm:cxn modelId="{9409A722-F1E6-4F1D-AA76-592C96DED636}" type="presParOf" srcId="{3A436C41-A1B5-4073-89B4-B1F088E42D48}" destId="{E8299725-B9F9-4746-91F1-75B3BED480B3}" srcOrd="0" destOrd="0" presId="urn:microsoft.com/office/officeart/2005/8/layout/hProcess9"/>
    <dgm:cxn modelId="{41C0D19E-2931-4DB9-A24D-FDF59F70E6BD}" type="presParOf" srcId="{3A436C41-A1B5-4073-89B4-B1F088E42D48}" destId="{56E795A5-6165-4C53-A4A7-FEFFD1D6BBD9}" srcOrd="1" destOrd="0" presId="urn:microsoft.com/office/officeart/2005/8/layout/hProcess9"/>
    <dgm:cxn modelId="{761B7AE9-043D-4999-B282-43C29C5F2042}" type="presParOf" srcId="{56E795A5-6165-4C53-A4A7-FEFFD1D6BBD9}" destId="{588EF905-A8E5-44DB-A8A1-F11CB7A86766}" srcOrd="0" destOrd="0" presId="urn:microsoft.com/office/officeart/2005/8/layout/hProcess9"/>
    <dgm:cxn modelId="{8C28F663-163B-423E-B28C-8765705C4DED}" type="presParOf" srcId="{56E795A5-6165-4C53-A4A7-FEFFD1D6BBD9}" destId="{BD0EF1DC-4BC8-417C-BE8B-D26461EAD8D0}" srcOrd="1" destOrd="0" presId="urn:microsoft.com/office/officeart/2005/8/layout/hProcess9"/>
    <dgm:cxn modelId="{F445C80B-B997-4E14-9139-5C9B878554A5}" type="presParOf" srcId="{56E795A5-6165-4C53-A4A7-FEFFD1D6BBD9}" destId="{DABF2ACF-F614-40A0-996A-9217185A7D7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9D3BF7-F523-40B6-98B6-B948D96024B0}" type="doc">
      <dgm:prSet loTypeId="urn:microsoft.com/office/officeart/2005/8/layout/radial6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FC811BA1-2B4E-4385-8E4A-529B2C93E75E}">
      <dgm:prSet phldrT="[Texto]" custT="1"/>
      <dgm:spPr/>
      <dgm:t>
        <a:bodyPr/>
        <a:lstStyle/>
        <a:p>
          <a:r>
            <a:rPr lang="es-MX" sz="1600" dirty="0" smtClean="0"/>
            <a:t>SNF</a:t>
          </a:r>
        </a:p>
        <a:p>
          <a:r>
            <a:rPr lang="es-MX" sz="1200" dirty="0" smtClean="0"/>
            <a:t>Contabilidad Gubernamental</a:t>
          </a:r>
        </a:p>
        <a:p>
          <a:r>
            <a:rPr lang="es-MX" sz="1200" dirty="0" smtClean="0"/>
            <a:t>Control Interno</a:t>
          </a:r>
        </a:p>
      </dgm:t>
    </dgm:pt>
    <dgm:pt modelId="{F7781139-E3B0-4EE8-98AA-E7B1D1BA38F3}" type="parTrans" cxnId="{52FB5F2C-65B3-4A57-9E16-49D6B3E502A1}">
      <dgm:prSet/>
      <dgm:spPr/>
      <dgm:t>
        <a:bodyPr/>
        <a:lstStyle/>
        <a:p>
          <a:endParaRPr lang="es-MX" sz="2000"/>
        </a:p>
      </dgm:t>
    </dgm:pt>
    <dgm:pt modelId="{E754587C-2753-4B04-BBF8-01CAD67BFF14}" type="sibTrans" cxnId="{52FB5F2C-65B3-4A57-9E16-49D6B3E502A1}">
      <dgm:prSet/>
      <dgm:spPr/>
      <dgm:t>
        <a:bodyPr/>
        <a:lstStyle/>
        <a:p>
          <a:endParaRPr lang="es-MX" sz="2000"/>
        </a:p>
      </dgm:t>
    </dgm:pt>
    <dgm:pt modelId="{B81C7636-C86A-45F0-AF88-B0F63DFE3171}">
      <dgm:prSet phldrT="[Texto]" custT="1"/>
      <dgm:spPr/>
      <dgm:t>
        <a:bodyPr/>
        <a:lstStyle/>
        <a:p>
          <a:r>
            <a:rPr lang="es-MX" sz="1800" dirty="0" smtClean="0"/>
            <a:t>ASF</a:t>
          </a:r>
          <a:endParaRPr lang="es-MX" sz="1800" dirty="0"/>
        </a:p>
      </dgm:t>
    </dgm:pt>
    <dgm:pt modelId="{AD3FA73E-7F8E-4370-86D1-05AA483C4989}" type="parTrans" cxnId="{4B06EBCC-5C3A-478F-A789-A8B2E5AE587A}">
      <dgm:prSet/>
      <dgm:spPr/>
      <dgm:t>
        <a:bodyPr/>
        <a:lstStyle/>
        <a:p>
          <a:endParaRPr lang="es-MX" sz="2000"/>
        </a:p>
      </dgm:t>
    </dgm:pt>
    <dgm:pt modelId="{C4C9ED20-3016-4381-A3C6-3DA73FAC4105}" type="sibTrans" cxnId="{4B06EBCC-5C3A-478F-A789-A8B2E5AE587A}">
      <dgm:prSet/>
      <dgm:spPr/>
      <dgm:t>
        <a:bodyPr/>
        <a:lstStyle/>
        <a:p>
          <a:endParaRPr lang="es-MX" sz="2000"/>
        </a:p>
      </dgm:t>
    </dgm:pt>
    <dgm:pt modelId="{CBD4B9BC-72DF-4E38-A8A0-58B0BDEEF665}">
      <dgm:prSet phldrT="[Texto]" custT="1"/>
      <dgm:spPr/>
      <dgm:t>
        <a:bodyPr/>
        <a:lstStyle/>
        <a:p>
          <a:r>
            <a:rPr lang="es-MX" sz="1200" smtClean="0"/>
            <a:t>Contraloría </a:t>
          </a:r>
          <a:r>
            <a:rPr lang="es-MX" sz="1200" dirty="0" smtClean="0"/>
            <a:t>Estatal</a:t>
          </a:r>
          <a:endParaRPr lang="es-MX" sz="1200" dirty="0"/>
        </a:p>
      </dgm:t>
    </dgm:pt>
    <dgm:pt modelId="{39C1D851-218F-4E25-8131-8D394DFC7C28}" type="parTrans" cxnId="{D8AB414B-0251-4B48-9F68-20B94F4EF254}">
      <dgm:prSet/>
      <dgm:spPr/>
      <dgm:t>
        <a:bodyPr/>
        <a:lstStyle/>
        <a:p>
          <a:endParaRPr lang="es-MX" sz="2000"/>
        </a:p>
      </dgm:t>
    </dgm:pt>
    <dgm:pt modelId="{ACB8B813-19B9-41B2-B51B-F288887A26EA}" type="sibTrans" cxnId="{D8AB414B-0251-4B48-9F68-20B94F4EF254}">
      <dgm:prSet/>
      <dgm:spPr/>
      <dgm:t>
        <a:bodyPr/>
        <a:lstStyle/>
        <a:p>
          <a:endParaRPr lang="es-MX" sz="2000"/>
        </a:p>
      </dgm:t>
    </dgm:pt>
    <dgm:pt modelId="{56936745-DDF7-4C83-B4E3-465C8086F30A}">
      <dgm:prSet phldrT="[Texto]" custT="1"/>
      <dgm:spPr/>
      <dgm:t>
        <a:bodyPr/>
        <a:lstStyle/>
        <a:p>
          <a:r>
            <a:rPr lang="es-MX" sz="1400" dirty="0" smtClean="0"/>
            <a:t>ASOFIS</a:t>
          </a:r>
          <a:endParaRPr lang="es-MX" sz="1400" dirty="0"/>
        </a:p>
      </dgm:t>
    </dgm:pt>
    <dgm:pt modelId="{0D12E8C7-363E-4728-A2C9-AF048B7DBAB7}" type="parTrans" cxnId="{1280BEAF-7169-48A0-BC5F-443C615E56E1}">
      <dgm:prSet/>
      <dgm:spPr/>
      <dgm:t>
        <a:bodyPr/>
        <a:lstStyle/>
        <a:p>
          <a:endParaRPr lang="es-MX" sz="2000"/>
        </a:p>
      </dgm:t>
    </dgm:pt>
    <dgm:pt modelId="{57B514D3-1852-424E-B34B-0D498E765109}" type="sibTrans" cxnId="{1280BEAF-7169-48A0-BC5F-443C615E56E1}">
      <dgm:prSet/>
      <dgm:spPr/>
      <dgm:t>
        <a:bodyPr/>
        <a:lstStyle/>
        <a:p>
          <a:endParaRPr lang="es-MX" sz="2000"/>
        </a:p>
      </dgm:t>
    </dgm:pt>
    <dgm:pt modelId="{68B38A80-5F37-40D5-9A1E-BB4B79CE9CF2}">
      <dgm:prSet phldrT="[Texto]" custT="1"/>
      <dgm:spPr/>
      <dgm:t>
        <a:bodyPr/>
        <a:lstStyle/>
        <a:p>
          <a:r>
            <a:rPr lang="es-MX" sz="1800" dirty="0" smtClean="0"/>
            <a:t>SFP</a:t>
          </a:r>
          <a:endParaRPr lang="es-MX" sz="1800" dirty="0"/>
        </a:p>
      </dgm:t>
    </dgm:pt>
    <dgm:pt modelId="{C31DF7AF-9FF4-4A5B-8B42-0A18F808C316}" type="parTrans" cxnId="{66A87379-2661-40FF-9E77-2C54E064566C}">
      <dgm:prSet/>
      <dgm:spPr/>
      <dgm:t>
        <a:bodyPr/>
        <a:lstStyle/>
        <a:p>
          <a:endParaRPr lang="es-MX" sz="2000"/>
        </a:p>
      </dgm:t>
    </dgm:pt>
    <dgm:pt modelId="{72FC171A-F0F5-4452-9B6F-408495C4F89E}" type="sibTrans" cxnId="{66A87379-2661-40FF-9E77-2C54E064566C}">
      <dgm:prSet/>
      <dgm:spPr/>
      <dgm:t>
        <a:bodyPr/>
        <a:lstStyle/>
        <a:p>
          <a:endParaRPr lang="es-MX" sz="2000"/>
        </a:p>
      </dgm:t>
    </dgm:pt>
    <dgm:pt modelId="{E1D5F2FC-1CFE-4A3C-AF5D-062700CF88EC}">
      <dgm:prSet custT="1"/>
      <dgm:spPr/>
      <dgm:t>
        <a:bodyPr/>
        <a:lstStyle/>
        <a:p>
          <a:r>
            <a:rPr lang="es-MX" sz="1400" dirty="0" smtClean="0"/>
            <a:t>EFSL</a:t>
          </a:r>
          <a:endParaRPr lang="es-MX" sz="1400" dirty="0"/>
        </a:p>
      </dgm:t>
    </dgm:pt>
    <dgm:pt modelId="{531C04F4-8DD0-42D7-B80A-94C66F83C1CC}" type="parTrans" cxnId="{ED3775E4-9675-4426-9D16-E7B410C754D4}">
      <dgm:prSet/>
      <dgm:spPr/>
      <dgm:t>
        <a:bodyPr/>
        <a:lstStyle/>
        <a:p>
          <a:endParaRPr lang="es-MX" sz="2000"/>
        </a:p>
      </dgm:t>
    </dgm:pt>
    <dgm:pt modelId="{51801932-8394-47FC-8B09-26242DF45DA0}" type="sibTrans" cxnId="{ED3775E4-9675-4426-9D16-E7B410C754D4}">
      <dgm:prSet/>
      <dgm:spPr/>
      <dgm:t>
        <a:bodyPr/>
        <a:lstStyle/>
        <a:p>
          <a:endParaRPr lang="es-MX" sz="2000"/>
        </a:p>
      </dgm:t>
    </dgm:pt>
    <dgm:pt modelId="{AF73B43E-C70C-4C7C-B6D6-30511FEEAFEB}" type="pres">
      <dgm:prSet presAssocID="{439D3BF7-F523-40B6-98B6-B948D96024B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12E4E09-AACC-43B3-8314-EE5660533370}" type="pres">
      <dgm:prSet presAssocID="{FC811BA1-2B4E-4385-8E4A-529B2C93E75E}" presName="centerShape" presStyleLbl="node0" presStyleIdx="0" presStyleCnt="1" custScaleX="151510" custLinFactNeighborX="648" custLinFactNeighborY="6054"/>
      <dgm:spPr/>
      <dgm:t>
        <a:bodyPr/>
        <a:lstStyle/>
        <a:p>
          <a:endParaRPr lang="es-MX"/>
        </a:p>
      </dgm:t>
    </dgm:pt>
    <dgm:pt modelId="{8F530365-9702-4E4D-9107-29E35BFE6AF0}" type="pres">
      <dgm:prSet presAssocID="{B81C7636-C86A-45F0-AF88-B0F63DFE3171}" presName="node" presStyleLbl="node1" presStyleIdx="0" presStyleCnt="5" custScaleX="128970" custScaleY="12468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27B10E-9EB8-4CBD-AEBF-F1EDE7ADD4FE}" type="pres">
      <dgm:prSet presAssocID="{B81C7636-C86A-45F0-AF88-B0F63DFE3171}" presName="dummy" presStyleCnt="0"/>
      <dgm:spPr/>
    </dgm:pt>
    <dgm:pt modelId="{2658E97D-996A-41B7-B850-268DCBB43047}" type="pres">
      <dgm:prSet presAssocID="{C4C9ED20-3016-4381-A3C6-3DA73FAC4105}" presName="sibTrans" presStyleLbl="sibTrans2D1" presStyleIdx="0" presStyleCnt="5"/>
      <dgm:spPr/>
      <dgm:t>
        <a:bodyPr/>
        <a:lstStyle/>
        <a:p>
          <a:endParaRPr lang="es-MX"/>
        </a:p>
      </dgm:t>
    </dgm:pt>
    <dgm:pt modelId="{3FB0F2C1-B051-4A83-B17B-525749F437DA}" type="pres">
      <dgm:prSet presAssocID="{CBD4B9BC-72DF-4E38-A8A0-58B0BDEEF665}" presName="node" presStyleLbl="node1" presStyleIdx="1" presStyleCnt="5" custScaleX="127081" custScaleY="981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6CE286-15F3-486F-B9CE-2090918E7C6D}" type="pres">
      <dgm:prSet presAssocID="{CBD4B9BC-72DF-4E38-A8A0-58B0BDEEF665}" presName="dummy" presStyleCnt="0"/>
      <dgm:spPr/>
    </dgm:pt>
    <dgm:pt modelId="{513BDF68-F9B6-41C9-9B94-D548AA516265}" type="pres">
      <dgm:prSet presAssocID="{ACB8B813-19B9-41B2-B51B-F288887A26EA}" presName="sibTrans" presStyleLbl="sibTrans2D1" presStyleIdx="1" presStyleCnt="5"/>
      <dgm:spPr/>
      <dgm:t>
        <a:bodyPr/>
        <a:lstStyle/>
        <a:p>
          <a:endParaRPr lang="es-MX"/>
        </a:p>
      </dgm:t>
    </dgm:pt>
    <dgm:pt modelId="{A0A37DF6-2BC9-4115-9DB8-271163B2B7EF}" type="pres">
      <dgm:prSet presAssocID="{E1D5F2FC-1CFE-4A3C-AF5D-062700CF88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7B8F7D-C480-4842-B759-1A420ACEFDDA}" type="pres">
      <dgm:prSet presAssocID="{E1D5F2FC-1CFE-4A3C-AF5D-062700CF88EC}" presName="dummy" presStyleCnt="0"/>
      <dgm:spPr/>
    </dgm:pt>
    <dgm:pt modelId="{D3654044-CE35-492F-86A7-2293FA11FAB7}" type="pres">
      <dgm:prSet presAssocID="{51801932-8394-47FC-8B09-26242DF45DA0}" presName="sibTrans" presStyleLbl="sibTrans2D1" presStyleIdx="2" presStyleCnt="5"/>
      <dgm:spPr/>
      <dgm:t>
        <a:bodyPr/>
        <a:lstStyle/>
        <a:p>
          <a:endParaRPr lang="es-MX"/>
        </a:p>
      </dgm:t>
    </dgm:pt>
    <dgm:pt modelId="{42BF7081-EB34-4C19-9DC7-A994B1488231}" type="pres">
      <dgm:prSet presAssocID="{56936745-DDF7-4C83-B4E3-465C8086F3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01D5E4-7BEB-487C-B490-C1193AF187EF}" type="pres">
      <dgm:prSet presAssocID="{56936745-DDF7-4C83-B4E3-465C8086F30A}" presName="dummy" presStyleCnt="0"/>
      <dgm:spPr/>
    </dgm:pt>
    <dgm:pt modelId="{74DB2B64-F24A-4C8E-8E49-796215AB8481}" type="pres">
      <dgm:prSet presAssocID="{57B514D3-1852-424E-B34B-0D498E765109}" presName="sibTrans" presStyleLbl="sibTrans2D1" presStyleIdx="3" presStyleCnt="5"/>
      <dgm:spPr/>
      <dgm:t>
        <a:bodyPr/>
        <a:lstStyle/>
        <a:p>
          <a:endParaRPr lang="es-MX"/>
        </a:p>
      </dgm:t>
    </dgm:pt>
    <dgm:pt modelId="{536507C1-C3B1-4813-BE3D-2F33887BD556}" type="pres">
      <dgm:prSet presAssocID="{68B38A80-5F37-40D5-9A1E-BB4B79CE9CF2}" presName="node" presStyleLbl="node1" presStyleIdx="4" presStyleCnt="5" custScaleX="125786" custScaleY="1245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788476-05A8-4AEB-B31A-105E7C77223C}" type="pres">
      <dgm:prSet presAssocID="{68B38A80-5F37-40D5-9A1E-BB4B79CE9CF2}" presName="dummy" presStyleCnt="0"/>
      <dgm:spPr/>
    </dgm:pt>
    <dgm:pt modelId="{8147396E-3B15-42E2-8B59-5C270AD85C66}" type="pres">
      <dgm:prSet presAssocID="{72FC171A-F0F5-4452-9B6F-408495C4F89E}" presName="sibTrans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D8272FA4-5E51-41D4-BD32-74C60118989A}" type="presOf" srcId="{E1D5F2FC-1CFE-4A3C-AF5D-062700CF88EC}" destId="{A0A37DF6-2BC9-4115-9DB8-271163B2B7EF}" srcOrd="0" destOrd="0" presId="urn:microsoft.com/office/officeart/2005/8/layout/radial6"/>
    <dgm:cxn modelId="{66A87379-2661-40FF-9E77-2C54E064566C}" srcId="{FC811BA1-2B4E-4385-8E4A-529B2C93E75E}" destId="{68B38A80-5F37-40D5-9A1E-BB4B79CE9CF2}" srcOrd="4" destOrd="0" parTransId="{C31DF7AF-9FF4-4A5B-8B42-0A18F808C316}" sibTransId="{72FC171A-F0F5-4452-9B6F-408495C4F89E}"/>
    <dgm:cxn modelId="{FB94D705-B5B2-41D4-A536-D6E57DFB0F52}" type="presOf" srcId="{ACB8B813-19B9-41B2-B51B-F288887A26EA}" destId="{513BDF68-F9B6-41C9-9B94-D548AA516265}" srcOrd="0" destOrd="0" presId="urn:microsoft.com/office/officeart/2005/8/layout/radial6"/>
    <dgm:cxn modelId="{2071D4C3-BEF2-4EE2-9984-D8726C05C20B}" type="presOf" srcId="{57B514D3-1852-424E-B34B-0D498E765109}" destId="{74DB2B64-F24A-4C8E-8E49-796215AB8481}" srcOrd="0" destOrd="0" presId="urn:microsoft.com/office/officeart/2005/8/layout/radial6"/>
    <dgm:cxn modelId="{6D6D2A39-2AD6-49FF-B9B6-CA786F862131}" type="presOf" srcId="{C4C9ED20-3016-4381-A3C6-3DA73FAC4105}" destId="{2658E97D-996A-41B7-B850-268DCBB43047}" srcOrd="0" destOrd="0" presId="urn:microsoft.com/office/officeart/2005/8/layout/radial6"/>
    <dgm:cxn modelId="{4B06EBCC-5C3A-478F-A789-A8B2E5AE587A}" srcId="{FC811BA1-2B4E-4385-8E4A-529B2C93E75E}" destId="{B81C7636-C86A-45F0-AF88-B0F63DFE3171}" srcOrd="0" destOrd="0" parTransId="{AD3FA73E-7F8E-4370-86D1-05AA483C4989}" sibTransId="{C4C9ED20-3016-4381-A3C6-3DA73FAC4105}"/>
    <dgm:cxn modelId="{D8AB414B-0251-4B48-9F68-20B94F4EF254}" srcId="{FC811BA1-2B4E-4385-8E4A-529B2C93E75E}" destId="{CBD4B9BC-72DF-4E38-A8A0-58B0BDEEF665}" srcOrd="1" destOrd="0" parTransId="{39C1D851-218F-4E25-8131-8D394DFC7C28}" sibTransId="{ACB8B813-19B9-41B2-B51B-F288887A26EA}"/>
    <dgm:cxn modelId="{F9DDB2F4-52F0-46C5-8DF8-E820EE78690B}" type="presOf" srcId="{51801932-8394-47FC-8B09-26242DF45DA0}" destId="{D3654044-CE35-492F-86A7-2293FA11FAB7}" srcOrd="0" destOrd="0" presId="urn:microsoft.com/office/officeart/2005/8/layout/radial6"/>
    <dgm:cxn modelId="{52FB5F2C-65B3-4A57-9E16-49D6B3E502A1}" srcId="{439D3BF7-F523-40B6-98B6-B948D96024B0}" destId="{FC811BA1-2B4E-4385-8E4A-529B2C93E75E}" srcOrd="0" destOrd="0" parTransId="{F7781139-E3B0-4EE8-98AA-E7B1D1BA38F3}" sibTransId="{E754587C-2753-4B04-BBF8-01CAD67BFF14}"/>
    <dgm:cxn modelId="{785A2A9B-788B-4C48-A4B7-0E1A3AC11A6E}" type="presOf" srcId="{B81C7636-C86A-45F0-AF88-B0F63DFE3171}" destId="{8F530365-9702-4E4D-9107-29E35BFE6AF0}" srcOrd="0" destOrd="0" presId="urn:microsoft.com/office/officeart/2005/8/layout/radial6"/>
    <dgm:cxn modelId="{4F242854-A4B2-46EB-9F43-43D7FBD94060}" type="presOf" srcId="{68B38A80-5F37-40D5-9A1E-BB4B79CE9CF2}" destId="{536507C1-C3B1-4813-BE3D-2F33887BD556}" srcOrd="0" destOrd="0" presId="urn:microsoft.com/office/officeart/2005/8/layout/radial6"/>
    <dgm:cxn modelId="{C991D5F0-D513-47D4-8BDB-BC9B9A3A8729}" type="presOf" srcId="{FC811BA1-2B4E-4385-8E4A-529B2C93E75E}" destId="{012E4E09-AACC-43B3-8314-EE5660533370}" srcOrd="0" destOrd="0" presId="urn:microsoft.com/office/officeart/2005/8/layout/radial6"/>
    <dgm:cxn modelId="{4419A64E-2AE5-4C44-811D-0640CBD7C7C6}" type="presOf" srcId="{CBD4B9BC-72DF-4E38-A8A0-58B0BDEEF665}" destId="{3FB0F2C1-B051-4A83-B17B-525749F437DA}" srcOrd="0" destOrd="0" presId="urn:microsoft.com/office/officeart/2005/8/layout/radial6"/>
    <dgm:cxn modelId="{1280BEAF-7169-48A0-BC5F-443C615E56E1}" srcId="{FC811BA1-2B4E-4385-8E4A-529B2C93E75E}" destId="{56936745-DDF7-4C83-B4E3-465C8086F30A}" srcOrd="3" destOrd="0" parTransId="{0D12E8C7-363E-4728-A2C9-AF048B7DBAB7}" sibTransId="{57B514D3-1852-424E-B34B-0D498E765109}"/>
    <dgm:cxn modelId="{3A770F09-563B-4339-AEB7-981F77A49044}" type="presOf" srcId="{72FC171A-F0F5-4452-9B6F-408495C4F89E}" destId="{8147396E-3B15-42E2-8B59-5C270AD85C66}" srcOrd="0" destOrd="0" presId="urn:microsoft.com/office/officeart/2005/8/layout/radial6"/>
    <dgm:cxn modelId="{2BD4F10F-CB59-48E4-8E23-8D67DC784179}" type="presOf" srcId="{439D3BF7-F523-40B6-98B6-B948D96024B0}" destId="{AF73B43E-C70C-4C7C-B6D6-30511FEEAFEB}" srcOrd="0" destOrd="0" presId="urn:microsoft.com/office/officeart/2005/8/layout/radial6"/>
    <dgm:cxn modelId="{ED3775E4-9675-4426-9D16-E7B410C754D4}" srcId="{FC811BA1-2B4E-4385-8E4A-529B2C93E75E}" destId="{E1D5F2FC-1CFE-4A3C-AF5D-062700CF88EC}" srcOrd="2" destOrd="0" parTransId="{531C04F4-8DD0-42D7-B80A-94C66F83C1CC}" sibTransId="{51801932-8394-47FC-8B09-26242DF45DA0}"/>
    <dgm:cxn modelId="{3909E511-D9C6-47BA-A5E7-33B7B7F318AE}" type="presOf" srcId="{56936745-DDF7-4C83-B4E3-465C8086F30A}" destId="{42BF7081-EB34-4C19-9DC7-A994B1488231}" srcOrd="0" destOrd="0" presId="urn:microsoft.com/office/officeart/2005/8/layout/radial6"/>
    <dgm:cxn modelId="{3E1172D8-B816-4D67-9D67-F6AE5E49FA49}" type="presParOf" srcId="{AF73B43E-C70C-4C7C-B6D6-30511FEEAFEB}" destId="{012E4E09-AACC-43B3-8314-EE5660533370}" srcOrd="0" destOrd="0" presId="urn:microsoft.com/office/officeart/2005/8/layout/radial6"/>
    <dgm:cxn modelId="{1838DE55-E721-4759-B779-02781728B325}" type="presParOf" srcId="{AF73B43E-C70C-4C7C-B6D6-30511FEEAFEB}" destId="{8F530365-9702-4E4D-9107-29E35BFE6AF0}" srcOrd="1" destOrd="0" presId="urn:microsoft.com/office/officeart/2005/8/layout/radial6"/>
    <dgm:cxn modelId="{AAD8ABFD-F324-4912-BD26-1F740AB0797E}" type="presParOf" srcId="{AF73B43E-C70C-4C7C-B6D6-30511FEEAFEB}" destId="{DA27B10E-9EB8-4CBD-AEBF-F1EDE7ADD4FE}" srcOrd="2" destOrd="0" presId="urn:microsoft.com/office/officeart/2005/8/layout/radial6"/>
    <dgm:cxn modelId="{625F462C-3222-4162-8660-2F4362839976}" type="presParOf" srcId="{AF73B43E-C70C-4C7C-B6D6-30511FEEAFEB}" destId="{2658E97D-996A-41B7-B850-268DCBB43047}" srcOrd="3" destOrd="0" presId="urn:microsoft.com/office/officeart/2005/8/layout/radial6"/>
    <dgm:cxn modelId="{8E4DA862-FC6D-46B9-9D1B-BE15656ACD1B}" type="presParOf" srcId="{AF73B43E-C70C-4C7C-B6D6-30511FEEAFEB}" destId="{3FB0F2C1-B051-4A83-B17B-525749F437DA}" srcOrd="4" destOrd="0" presId="urn:microsoft.com/office/officeart/2005/8/layout/radial6"/>
    <dgm:cxn modelId="{98CD3FBF-6A16-4757-862E-066981BA1E30}" type="presParOf" srcId="{AF73B43E-C70C-4C7C-B6D6-30511FEEAFEB}" destId="{566CE286-15F3-486F-B9CE-2090918E7C6D}" srcOrd="5" destOrd="0" presId="urn:microsoft.com/office/officeart/2005/8/layout/radial6"/>
    <dgm:cxn modelId="{8FDC0A68-F89D-4330-9099-1C97116DE23E}" type="presParOf" srcId="{AF73B43E-C70C-4C7C-B6D6-30511FEEAFEB}" destId="{513BDF68-F9B6-41C9-9B94-D548AA516265}" srcOrd="6" destOrd="0" presId="urn:microsoft.com/office/officeart/2005/8/layout/radial6"/>
    <dgm:cxn modelId="{1E0F222F-41CA-4FE9-B532-63F54DC782FF}" type="presParOf" srcId="{AF73B43E-C70C-4C7C-B6D6-30511FEEAFEB}" destId="{A0A37DF6-2BC9-4115-9DB8-271163B2B7EF}" srcOrd="7" destOrd="0" presId="urn:microsoft.com/office/officeart/2005/8/layout/radial6"/>
    <dgm:cxn modelId="{35056E83-2609-49C6-8638-D9466DA671B6}" type="presParOf" srcId="{AF73B43E-C70C-4C7C-B6D6-30511FEEAFEB}" destId="{8B7B8F7D-C480-4842-B759-1A420ACEFDDA}" srcOrd="8" destOrd="0" presId="urn:microsoft.com/office/officeart/2005/8/layout/radial6"/>
    <dgm:cxn modelId="{496D811C-BC80-402E-8AFE-E543362E4E46}" type="presParOf" srcId="{AF73B43E-C70C-4C7C-B6D6-30511FEEAFEB}" destId="{D3654044-CE35-492F-86A7-2293FA11FAB7}" srcOrd="9" destOrd="0" presId="urn:microsoft.com/office/officeart/2005/8/layout/radial6"/>
    <dgm:cxn modelId="{06F1A778-D5EA-4D9B-9918-1739F44EC368}" type="presParOf" srcId="{AF73B43E-C70C-4C7C-B6D6-30511FEEAFEB}" destId="{42BF7081-EB34-4C19-9DC7-A994B1488231}" srcOrd="10" destOrd="0" presId="urn:microsoft.com/office/officeart/2005/8/layout/radial6"/>
    <dgm:cxn modelId="{AA89FB89-4F79-42B4-9793-59544F46D460}" type="presParOf" srcId="{AF73B43E-C70C-4C7C-B6D6-30511FEEAFEB}" destId="{D201D5E4-7BEB-487C-B490-C1193AF187EF}" srcOrd="11" destOrd="0" presId="urn:microsoft.com/office/officeart/2005/8/layout/radial6"/>
    <dgm:cxn modelId="{DE303476-D54E-4124-B048-0D3C60FBC70D}" type="presParOf" srcId="{AF73B43E-C70C-4C7C-B6D6-30511FEEAFEB}" destId="{74DB2B64-F24A-4C8E-8E49-796215AB8481}" srcOrd="12" destOrd="0" presId="urn:microsoft.com/office/officeart/2005/8/layout/radial6"/>
    <dgm:cxn modelId="{C19584AC-64BE-408F-803E-02B48F78C587}" type="presParOf" srcId="{AF73B43E-C70C-4C7C-B6D6-30511FEEAFEB}" destId="{536507C1-C3B1-4813-BE3D-2F33887BD556}" srcOrd="13" destOrd="0" presId="urn:microsoft.com/office/officeart/2005/8/layout/radial6"/>
    <dgm:cxn modelId="{9AE4A72A-3D27-4279-B9D4-226745D5BD65}" type="presParOf" srcId="{AF73B43E-C70C-4C7C-B6D6-30511FEEAFEB}" destId="{D2788476-05A8-4AEB-B31A-105E7C77223C}" srcOrd="14" destOrd="0" presId="urn:microsoft.com/office/officeart/2005/8/layout/radial6"/>
    <dgm:cxn modelId="{5C27402C-20DB-4B97-B9F8-F4DE070EEBEB}" type="presParOf" srcId="{AF73B43E-C70C-4C7C-B6D6-30511FEEAFEB}" destId="{8147396E-3B15-42E2-8B59-5C270AD85C6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65B72B-BA7F-4E86-923A-85B130252A36}" type="doc">
      <dgm:prSet loTypeId="urn:microsoft.com/office/officeart/2005/8/layout/hProcess7" loCatId="process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E332A5C5-B50E-4A6D-ADF5-1CB84AB8294D}">
      <dgm:prSet phldrT="[Texto]"/>
      <dgm:spPr/>
      <dgm:t>
        <a:bodyPr/>
        <a:lstStyle/>
        <a:p>
          <a:r>
            <a:rPr lang="es-MX" dirty="0" smtClean="0"/>
            <a:t>Instituciones</a:t>
          </a:r>
          <a:endParaRPr lang="es-MX" dirty="0"/>
        </a:p>
      </dgm:t>
    </dgm:pt>
    <dgm:pt modelId="{DC607748-3DBC-4DDF-90A3-43E1B0F4B1E6}" type="parTrans" cxnId="{81EA8FB1-FEBE-49CE-8C40-A4D33AD58582}">
      <dgm:prSet/>
      <dgm:spPr/>
      <dgm:t>
        <a:bodyPr/>
        <a:lstStyle/>
        <a:p>
          <a:endParaRPr lang="es-MX"/>
        </a:p>
      </dgm:t>
    </dgm:pt>
    <dgm:pt modelId="{8708F12F-0185-4A0A-9F37-5285BAAEC003}" type="sibTrans" cxnId="{81EA8FB1-FEBE-49CE-8C40-A4D33AD58582}">
      <dgm:prSet/>
      <dgm:spPr/>
      <dgm:t>
        <a:bodyPr/>
        <a:lstStyle/>
        <a:p>
          <a:endParaRPr lang="es-MX"/>
        </a:p>
      </dgm:t>
    </dgm:pt>
    <dgm:pt modelId="{EFA812C7-EEC1-4182-BC7C-B723BF8E27EB}">
      <dgm:prSet phldrT="[Texto]"/>
      <dgm:spPr/>
      <dgm:t>
        <a:bodyPr/>
        <a:lstStyle/>
        <a:p>
          <a:r>
            <a:rPr lang="es-MX" dirty="0" smtClean="0"/>
            <a:t>Administración Federal</a:t>
          </a:r>
          <a:endParaRPr lang="es-MX" dirty="0"/>
        </a:p>
      </dgm:t>
    </dgm:pt>
    <dgm:pt modelId="{3AAC18DE-6151-4A3F-91B4-621246353403}" type="parTrans" cxnId="{78098696-D97C-4C06-89E5-08EEE1B71630}">
      <dgm:prSet/>
      <dgm:spPr/>
      <dgm:t>
        <a:bodyPr/>
        <a:lstStyle/>
        <a:p>
          <a:endParaRPr lang="es-MX"/>
        </a:p>
      </dgm:t>
    </dgm:pt>
    <dgm:pt modelId="{16EDA095-7BE8-46BF-9E9A-D77CD3494458}" type="sibTrans" cxnId="{78098696-D97C-4C06-89E5-08EEE1B71630}">
      <dgm:prSet/>
      <dgm:spPr/>
      <dgm:t>
        <a:bodyPr/>
        <a:lstStyle/>
        <a:p>
          <a:endParaRPr lang="es-MX"/>
        </a:p>
      </dgm:t>
    </dgm:pt>
    <dgm:pt modelId="{FDBAB0C6-DC1E-4E65-A0BD-FCC8E0483BC8}">
      <dgm:prSet phldrT="[Texto]"/>
      <dgm:spPr/>
      <dgm:t>
        <a:bodyPr/>
        <a:lstStyle/>
        <a:p>
          <a:r>
            <a:rPr lang="es-MX" dirty="0" smtClean="0"/>
            <a:t>Instituciones</a:t>
          </a:r>
          <a:endParaRPr lang="es-MX" dirty="0"/>
        </a:p>
      </dgm:t>
    </dgm:pt>
    <dgm:pt modelId="{5C773AF2-08D0-46E3-91C2-6ACC68124032}" type="parTrans" cxnId="{716E54B8-6CB0-4D62-9002-0EA206392B5C}">
      <dgm:prSet/>
      <dgm:spPr/>
      <dgm:t>
        <a:bodyPr/>
        <a:lstStyle/>
        <a:p>
          <a:endParaRPr lang="es-MX"/>
        </a:p>
      </dgm:t>
    </dgm:pt>
    <dgm:pt modelId="{539E46F1-30FA-442B-9A13-58FEEACDE323}" type="sibTrans" cxnId="{716E54B8-6CB0-4D62-9002-0EA206392B5C}">
      <dgm:prSet/>
      <dgm:spPr/>
      <dgm:t>
        <a:bodyPr/>
        <a:lstStyle/>
        <a:p>
          <a:endParaRPr lang="es-MX"/>
        </a:p>
      </dgm:t>
    </dgm:pt>
    <dgm:pt modelId="{F3B1D808-8FB8-417C-90D9-751ED0E7E2CC}">
      <dgm:prSet phldrT="[Texto]"/>
      <dgm:spPr/>
      <dgm:t>
        <a:bodyPr/>
        <a:lstStyle/>
        <a:p>
          <a:r>
            <a:rPr lang="es-MX" dirty="0" smtClean="0"/>
            <a:t>Administración Estatal</a:t>
          </a:r>
          <a:endParaRPr lang="es-MX" dirty="0"/>
        </a:p>
      </dgm:t>
    </dgm:pt>
    <dgm:pt modelId="{09E27ABF-96CE-4ED4-BA09-92689FA347C5}" type="parTrans" cxnId="{68202180-D24C-4EE3-B9C8-A8EA12343237}">
      <dgm:prSet/>
      <dgm:spPr/>
      <dgm:t>
        <a:bodyPr/>
        <a:lstStyle/>
        <a:p>
          <a:endParaRPr lang="es-MX"/>
        </a:p>
      </dgm:t>
    </dgm:pt>
    <dgm:pt modelId="{FBFDD9F9-285A-4AAC-AF68-30E5F7F93398}" type="sibTrans" cxnId="{68202180-D24C-4EE3-B9C8-A8EA12343237}">
      <dgm:prSet/>
      <dgm:spPr/>
      <dgm:t>
        <a:bodyPr/>
        <a:lstStyle/>
        <a:p>
          <a:endParaRPr lang="es-MX"/>
        </a:p>
      </dgm:t>
    </dgm:pt>
    <dgm:pt modelId="{1BF82FA0-0D6E-4A7D-99E6-ED11C09EE11B}">
      <dgm:prSet phldrT="[Texto]"/>
      <dgm:spPr/>
      <dgm:t>
        <a:bodyPr/>
        <a:lstStyle/>
        <a:p>
          <a:r>
            <a:rPr lang="es-MX" dirty="0" smtClean="0"/>
            <a:t>Instituciones</a:t>
          </a:r>
          <a:endParaRPr lang="es-MX" dirty="0"/>
        </a:p>
      </dgm:t>
    </dgm:pt>
    <dgm:pt modelId="{1B61F96F-6142-454E-A92D-3A1A724F2087}" type="parTrans" cxnId="{A7CD3241-CC59-476B-96E1-2FA74FD09D4E}">
      <dgm:prSet/>
      <dgm:spPr/>
      <dgm:t>
        <a:bodyPr/>
        <a:lstStyle/>
        <a:p>
          <a:endParaRPr lang="es-MX"/>
        </a:p>
      </dgm:t>
    </dgm:pt>
    <dgm:pt modelId="{8933EACC-9FF4-4E50-BF1C-E0A318AB316C}" type="sibTrans" cxnId="{A7CD3241-CC59-476B-96E1-2FA74FD09D4E}">
      <dgm:prSet/>
      <dgm:spPr/>
      <dgm:t>
        <a:bodyPr/>
        <a:lstStyle/>
        <a:p>
          <a:endParaRPr lang="es-MX"/>
        </a:p>
      </dgm:t>
    </dgm:pt>
    <dgm:pt modelId="{42134BCF-EBC8-46A9-816F-149A323729B0}">
      <dgm:prSet phldrT="[Texto]"/>
      <dgm:spPr/>
      <dgm:t>
        <a:bodyPr/>
        <a:lstStyle/>
        <a:p>
          <a:r>
            <a:rPr lang="es-MX" dirty="0" smtClean="0"/>
            <a:t>Administración Municipal</a:t>
          </a:r>
          <a:endParaRPr lang="es-MX" dirty="0"/>
        </a:p>
      </dgm:t>
    </dgm:pt>
    <dgm:pt modelId="{D3A668A4-FCED-4BD6-81CE-77A1D3D74AA8}" type="parTrans" cxnId="{D538A2D2-5E91-4B6E-BEA6-A629BD550DF6}">
      <dgm:prSet/>
      <dgm:spPr/>
      <dgm:t>
        <a:bodyPr/>
        <a:lstStyle/>
        <a:p>
          <a:endParaRPr lang="es-MX"/>
        </a:p>
      </dgm:t>
    </dgm:pt>
    <dgm:pt modelId="{4C7563ED-B0D8-4111-87BF-C248AF67681D}" type="sibTrans" cxnId="{D538A2D2-5E91-4B6E-BEA6-A629BD550DF6}">
      <dgm:prSet/>
      <dgm:spPr/>
      <dgm:t>
        <a:bodyPr/>
        <a:lstStyle/>
        <a:p>
          <a:endParaRPr lang="es-MX"/>
        </a:p>
      </dgm:t>
    </dgm:pt>
    <dgm:pt modelId="{F1A321CE-EA99-4D3F-A41F-AFD59F0D18D6}" type="pres">
      <dgm:prSet presAssocID="{2265B72B-BA7F-4E86-923A-85B130252A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C46C6F9-F424-4584-A3B5-6B12EF0DF2E8}" type="pres">
      <dgm:prSet presAssocID="{E332A5C5-B50E-4A6D-ADF5-1CB84AB8294D}" presName="compositeNode" presStyleCnt="0">
        <dgm:presLayoutVars>
          <dgm:bulletEnabled val="1"/>
        </dgm:presLayoutVars>
      </dgm:prSet>
      <dgm:spPr/>
    </dgm:pt>
    <dgm:pt modelId="{59665F42-9553-4D7F-B00F-A23681D39C32}" type="pres">
      <dgm:prSet presAssocID="{E332A5C5-B50E-4A6D-ADF5-1CB84AB8294D}" presName="bgRect" presStyleLbl="node1" presStyleIdx="0" presStyleCnt="3" custLinFactNeighborX="-18436"/>
      <dgm:spPr/>
      <dgm:t>
        <a:bodyPr/>
        <a:lstStyle/>
        <a:p>
          <a:endParaRPr lang="es-MX"/>
        </a:p>
      </dgm:t>
    </dgm:pt>
    <dgm:pt modelId="{92319E91-5973-4152-9ED7-DCA68187E6CF}" type="pres">
      <dgm:prSet presAssocID="{E332A5C5-B50E-4A6D-ADF5-1CB84AB8294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C85A75-64DC-4BCB-8470-ED176844EB44}" type="pres">
      <dgm:prSet presAssocID="{E332A5C5-B50E-4A6D-ADF5-1CB84AB8294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97F02C-667A-4D26-A360-21478D54AC7C}" type="pres">
      <dgm:prSet presAssocID="{8708F12F-0185-4A0A-9F37-5285BAAEC003}" presName="hSp" presStyleCnt="0"/>
      <dgm:spPr/>
    </dgm:pt>
    <dgm:pt modelId="{8241D378-875E-47BE-8065-477565A48031}" type="pres">
      <dgm:prSet presAssocID="{8708F12F-0185-4A0A-9F37-5285BAAEC003}" presName="vProcSp" presStyleCnt="0"/>
      <dgm:spPr/>
    </dgm:pt>
    <dgm:pt modelId="{19342DA4-7AD5-4207-8A4B-DC52CA0A1081}" type="pres">
      <dgm:prSet presAssocID="{8708F12F-0185-4A0A-9F37-5285BAAEC003}" presName="vSp1" presStyleCnt="0"/>
      <dgm:spPr/>
    </dgm:pt>
    <dgm:pt modelId="{D384F273-F55C-414E-A5A9-5ED49401E348}" type="pres">
      <dgm:prSet presAssocID="{8708F12F-0185-4A0A-9F37-5285BAAEC003}" presName="simulatedConn" presStyleLbl="solidFgAcc1" presStyleIdx="0" presStyleCnt="2"/>
      <dgm:spPr/>
    </dgm:pt>
    <dgm:pt modelId="{C1AFAC19-09C8-48C4-938F-FF9885E743CA}" type="pres">
      <dgm:prSet presAssocID="{8708F12F-0185-4A0A-9F37-5285BAAEC003}" presName="vSp2" presStyleCnt="0"/>
      <dgm:spPr/>
    </dgm:pt>
    <dgm:pt modelId="{62DC8BD4-D221-4C69-957E-19703F2EBC95}" type="pres">
      <dgm:prSet presAssocID="{8708F12F-0185-4A0A-9F37-5285BAAEC003}" presName="sibTrans" presStyleCnt="0"/>
      <dgm:spPr/>
    </dgm:pt>
    <dgm:pt modelId="{0E201C5A-E0FC-433F-8F61-F006421D886A}" type="pres">
      <dgm:prSet presAssocID="{FDBAB0C6-DC1E-4E65-A0BD-FCC8E0483BC8}" presName="compositeNode" presStyleCnt="0">
        <dgm:presLayoutVars>
          <dgm:bulletEnabled val="1"/>
        </dgm:presLayoutVars>
      </dgm:prSet>
      <dgm:spPr/>
    </dgm:pt>
    <dgm:pt modelId="{891E9747-F303-4079-B9BA-2954A3AE28D1}" type="pres">
      <dgm:prSet presAssocID="{FDBAB0C6-DC1E-4E65-A0BD-FCC8E0483BC8}" presName="bgRect" presStyleLbl="node1" presStyleIdx="1" presStyleCnt="3"/>
      <dgm:spPr/>
      <dgm:t>
        <a:bodyPr/>
        <a:lstStyle/>
        <a:p>
          <a:endParaRPr lang="es-MX"/>
        </a:p>
      </dgm:t>
    </dgm:pt>
    <dgm:pt modelId="{F1FC0D41-F8CD-44A1-84BD-F3C4FEB44B81}" type="pres">
      <dgm:prSet presAssocID="{FDBAB0C6-DC1E-4E65-A0BD-FCC8E0483BC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F4F787-692D-4E12-8123-3546319ABCFD}" type="pres">
      <dgm:prSet presAssocID="{FDBAB0C6-DC1E-4E65-A0BD-FCC8E0483BC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40EF21-C50F-4DCF-9D25-26ED08B20298}" type="pres">
      <dgm:prSet presAssocID="{539E46F1-30FA-442B-9A13-58FEEACDE323}" presName="hSp" presStyleCnt="0"/>
      <dgm:spPr/>
    </dgm:pt>
    <dgm:pt modelId="{CCAEB58D-D523-4768-A0E4-0A943677085D}" type="pres">
      <dgm:prSet presAssocID="{539E46F1-30FA-442B-9A13-58FEEACDE323}" presName="vProcSp" presStyleCnt="0"/>
      <dgm:spPr/>
    </dgm:pt>
    <dgm:pt modelId="{CDD11C17-03E6-4837-B1DA-41904319C4CB}" type="pres">
      <dgm:prSet presAssocID="{539E46F1-30FA-442B-9A13-58FEEACDE323}" presName="vSp1" presStyleCnt="0"/>
      <dgm:spPr/>
    </dgm:pt>
    <dgm:pt modelId="{01CBDE71-B4CF-418D-B675-6307569B47E6}" type="pres">
      <dgm:prSet presAssocID="{539E46F1-30FA-442B-9A13-58FEEACDE323}" presName="simulatedConn" presStyleLbl="solidFgAcc1" presStyleIdx="1" presStyleCnt="2"/>
      <dgm:spPr/>
    </dgm:pt>
    <dgm:pt modelId="{29E89B7A-8C95-4974-9EA2-E0F9635FF3A8}" type="pres">
      <dgm:prSet presAssocID="{539E46F1-30FA-442B-9A13-58FEEACDE323}" presName="vSp2" presStyleCnt="0"/>
      <dgm:spPr/>
    </dgm:pt>
    <dgm:pt modelId="{EC9C39A5-39C8-48EC-A437-39ABD11B62D8}" type="pres">
      <dgm:prSet presAssocID="{539E46F1-30FA-442B-9A13-58FEEACDE323}" presName="sibTrans" presStyleCnt="0"/>
      <dgm:spPr/>
    </dgm:pt>
    <dgm:pt modelId="{8D21A9E1-4B40-492D-9916-FB251BACCD09}" type="pres">
      <dgm:prSet presAssocID="{1BF82FA0-0D6E-4A7D-99E6-ED11C09EE11B}" presName="compositeNode" presStyleCnt="0">
        <dgm:presLayoutVars>
          <dgm:bulletEnabled val="1"/>
        </dgm:presLayoutVars>
      </dgm:prSet>
      <dgm:spPr/>
    </dgm:pt>
    <dgm:pt modelId="{6D6B3AD7-7C60-4F1C-A500-0BDF456A3D99}" type="pres">
      <dgm:prSet presAssocID="{1BF82FA0-0D6E-4A7D-99E6-ED11C09EE11B}" presName="bgRect" presStyleLbl="node1" presStyleIdx="2" presStyleCnt="3"/>
      <dgm:spPr/>
      <dgm:t>
        <a:bodyPr/>
        <a:lstStyle/>
        <a:p>
          <a:endParaRPr lang="es-MX"/>
        </a:p>
      </dgm:t>
    </dgm:pt>
    <dgm:pt modelId="{282C05BB-9524-4A6A-A1C6-54F8C1E0C148}" type="pres">
      <dgm:prSet presAssocID="{1BF82FA0-0D6E-4A7D-99E6-ED11C09EE11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7AC1CB-3160-4B51-B371-E3E557E64501}" type="pres">
      <dgm:prSet presAssocID="{1BF82FA0-0D6E-4A7D-99E6-ED11C09EE11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E19F1E3-846E-4923-929A-2C2D1BDD66D4}" type="presOf" srcId="{E332A5C5-B50E-4A6D-ADF5-1CB84AB8294D}" destId="{92319E91-5973-4152-9ED7-DCA68187E6CF}" srcOrd="1" destOrd="0" presId="urn:microsoft.com/office/officeart/2005/8/layout/hProcess7"/>
    <dgm:cxn modelId="{68202180-D24C-4EE3-B9C8-A8EA12343237}" srcId="{FDBAB0C6-DC1E-4E65-A0BD-FCC8E0483BC8}" destId="{F3B1D808-8FB8-417C-90D9-751ED0E7E2CC}" srcOrd="0" destOrd="0" parTransId="{09E27ABF-96CE-4ED4-BA09-92689FA347C5}" sibTransId="{FBFDD9F9-285A-4AAC-AF68-30E5F7F93398}"/>
    <dgm:cxn modelId="{1957E36D-24F5-414D-94FD-630D216B1C20}" type="presOf" srcId="{1BF82FA0-0D6E-4A7D-99E6-ED11C09EE11B}" destId="{282C05BB-9524-4A6A-A1C6-54F8C1E0C148}" srcOrd="1" destOrd="0" presId="urn:microsoft.com/office/officeart/2005/8/layout/hProcess7"/>
    <dgm:cxn modelId="{A7CD3241-CC59-476B-96E1-2FA74FD09D4E}" srcId="{2265B72B-BA7F-4E86-923A-85B130252A36}" destId="{1BF82FA0-0D6E-4A7D-99E6-ED11C09EE11B}" srcOrd="2" destOrd="0" parTransId="{1B61F96F-6142-454E-A92D-3A1A724F2087}" sibTransId="{8933EACC-9FF4-4E50-BF1C-E0A318AB316C}"/>
    <dgm:cxn modelId="{FF321360-1EBE-451E-A694-643F1FF32BA6}" type="presOf" srcId="{FDBAB0C6-DC1E-4E65-A0BD-FCC8E0483BC8}" destId="{F1FC0D41-F8CD-44A1-84BD-F3C4FEB44B81}" srcOrd="1" destOrd="0" presId="urn:microsoft.com/office/officeart/2005/8/layout/hProcess7"/>
    <dgm:cxn modelId="{81EA8FB1-FEBE-49CE-8C40-A4D33AD58582}" srcId="{2265B72B-BA7F-4E86-923A-85B130252A36}" destId="{E332A5C5-B50E-4A6D-ADF5-1CB84AB8294D}" srcOrd="0" destOrd="0" parTransId="{DC607748-3DBC-4DDF-90A3-43E1B0F4B1E6}" sibTransId="{8708F12F-0185-4A0A-9F37-5285BAAEC003}"/>
    <dgm:cxn modelId="{716E54B8-6CB0-4D62-9002-0EA206392B5C}" srcId="{2265B72B-BA7F-4E86-923A-85B130252A36}" destId="{FDBAB0C6-DC1E-4E65-A0BD-FCC8E0483BC8}" srcOrd="1" destOrd="0" parTransId="{5C773AF2-08D0-46E3-91C2-6ACC68124032}" sibTransId="{539E46F1-30FA-442B-9A13-58FEEACDE323}"/>
    <dgm:cxn modelId="{D538A2D2-5E91-4B6E-BEA6-A629BD550DF6}" srcId="{1BF82FA0-0D6E-4A7D-99E6-ED11C09EE11B}" destId="{42134BCF-EBC8-46A9-816F-149A323729B0}" srcOrd="0" destOrd="0" parTransId="{D3A668A4-FCED-4BD6-81CE-77A1D3D74AA8}" sibTransId="{4C7563ED-B0D8-4111-87BF-C248AF67681D}"/>
    <dgm:cxn modelId="{E0FE525C-8533-4112-91B2-892CD814F484}" type="presOf" srcId="{FDBAB0C6-DC1E-4E65-A0BD-FCC8E0483BC8}" destId="{891E9747-F303-4079-B9BA-2954A3AE28D1}" srcOrd="0" destOrd="0" presId="urn:microsoft.com/office/officeart/2005/8/layout/hProcess7"/>
    <dgm:cxn modelId="{78098696-D97C-4C06-89E5-08EEE1B71630}" srcId="{E332A5C5-B50E-4A6D-ADF5-1CB84AB8294D}" destId="{EFA812C7-EEC1-4182-BC7C-B723BF8E27EB}" srcOrd="0" destOrd="0" parTransId="{3AAC18DE-6151-4A3F-91B4-621246353403}" sibTransId="{16EDA095-7BE8-46BF-9E9A-D77CD3494458}"/>
    <dgm:cxn modelId="{E49B01EC-4D17-412E-9DC3-1F4E8FE06E41}" type="presOf" srcId="{42134BCF-EBC8-46A9-816F-149A323729B0}" destId="{DC7AC1CB-3160-4B51-B371-E3E557E64501}" srcOrd="0" destOrd="0" presId="urn:microsoft.com/office/officeart/2005/8/layout/hProcess7"/>
    <dgm:cxn modelId="{5EB9685B-82A9-4510-AD5A-CDEC82F63B88}" type="presOf" srcId="{EFA812C7-EEC1-4182-BC7C-B723BF8E27EB}" destId="{2AC85A75-64DC-4BCB-8470-ED176844EB44}" srcOrd="0" destOrd="0" presId="urn:microsoft.com/office/officeart/2005/8/layout/hProcess7"/>
    <dgm:cxn modelId="{94F24237-F93D-41D7-8445-AB1034EB748E}" type="presOf" srcId="{F3B1D808-8FB8-417C-90D9-751ED0E7E2CC}" destId="{37F4F787-692D-4E12-8123-3546319ABCFD}" srcOrd="0" destOrd="0" presId="urn:microsoft.com/office/officeart/2005/8/layout/hProcess7"/>
    <dgm:cxn modelId="{12BFB56B-0CAA-4ED1-9F4A-58509BE96830}" type="presOf" srcId="{2265B72B-BA7F-4E86-923A-85B130252A36}" destId="{F1A321CE-EA99-4D3F-A41F-AFD59F0D18D6}" srcOrd="0" destOrd="0" presId="urn:microsoft.com/office/officeart/2005/8/layout/hProcess7"/>
    <dgm:cxn modelId="{851F728B-48DD-4F13-BE07-42276FCC20DB}" type="presOf" srcId="{E332A5C5-B50E-4A6D-ADF5-1CB84AB8294D}" destId="{59665F42-9553-4D7F-B00F-A23681D39C32}" srcOrd="0" destOrd="0" presId="urn:microsoft.com/office/officeart/2005/8/layout/hProcess7"/>
    <dgm:cxn modelId="{B75E9676-E476-4884-ADE4-5422686FA482}" type="presOf" srcId="{1BF82FA0-0D6E-4A7D-99E6-ED11C09EE11B}" destId="{6D6B3AD7-7C60-4F1C-A500-0BDF456A3D99}" srcOrd="0" destOrd="0" presId="urn:microsoft.com/office/officeart/2005/8/layout/hProcess7"/>
    <dgm:cxn modelId="{AF5ADF9E-A637-41D1-A2CA-23E5FF74B801}" type="presParOf" srcId="{F1A321CE-EA99-4D3F-A41F-AFD59F0D18D6}" destId="{7C46C6F9-F424-4584-A3B5-6B12EF0DF2E8}" srcOrd="0" destOrd="0" presId="urn:microsoft.com/office/officeart/2005/8/layout/hProcess7"/>
    <dgm:cxn modelId="{6519318E-7400-48A3-B116-A1B4176F3352}" type="presParOf" srcId="{7C46C6F9-F424-4584-A3B5-6B12EF0DF2E8}" destId="{59665F42-9553-4D7F-B00F-A23681D39C32}" srcOrd="0" destOrd="0" presId="urn:microsoft.com/office/officeart/2005/8/layout/hProcess7"/>
    <dgm:cxn modelId="{D735B073-5DD5-4A12-AB96-9C213FBB860F}" type="presParOf" srcId="{7C46C6F9-F424-4584-A3B5-6B12EF0DF2E8}" destId="{92319E91-5973-4152-9ED7-DCA68187E6CF}" srcOrd="1" destOrd="0" presId="urn:microsoft.com/office/officeart/2005/8/layout/hProcess7"/>
    <dgm:cxn modelId="{82D3BC26-5314-4319-AD4C-B651B0AE1939}" type="presParOf" srcId="{7C46C6F9-F424-4584-A3B5-6B12EF0DF2E8}" destId="{2AC85A75-64DC-4BCB-8470-ED176844EB44}" srcOrd="2" destOrd="0" presId="urn:microsoft.com/office/officeart/2005/8/layout/hProcess7"/>
    <dgm:cxn modelId="{CE6F33F8-16D7-4E09-8A38-6E3F25B09467}" type="presParOf" srcId="{F1A321CE-EA99-4D3F-A41F-AFD59F0D18D6}" destId="{A097F02C-667A-4D26-A360-21478D54AC7C}" srcOrd="1" destOrd="0" presId="urn:microsoft.com/office/officeart/2005/8/layout/hProcess7"/>
    <dgm:cxn modelId="{28FB7033-2194-4AED-AFDB-75A752229C2C}" type="presParOf" srcId="{F1A321CE-EA99-4D3F-A41F-AFD59F0D18D6}" destId="{8241D378-875E-47BE-8065-477565A48031}" srcOrd="2" destOrd="0" presId="urn:microsoft.com/office/officeart/2005/8/layout/hProcess7"/>
    <dgm:cxn modelId="{49F794E7-31EC-4195-855E-AE097125CF9B}" type="presParOf" srcId="{8241D378-875E-47BE-8065-477565A48031}" destId="{19342DA4-7AD5-4207-8A4B-DC52CA0A1081}" srcOrd="0" destOrd="0" presId="urn:microsoft.com/office/officeart/2005/8/layout/hProcess7"/>
    <dgm:cxn modelId="{B9163864-3497-484D-BDDC-D26AEA561614}" type="presParOf" srcId="{8241D378-875E-47BE-8065-477565A48031}" destId="{D384F273-F55C-414E-A5A9-5ED49401E348}" srcOrd="1" destOrd="0" presId="urn:microsoft.com/office/officeart/2005/8/layout/hProcess7"/>
    <dgm:cxn modelId="{9DE4CB35-173F-4325-A929-4FAA85B6EB02}" type="presParOf" srcId="{8241D378-875E-47BE-8065-477565A48031}" destId="{C1AFAC19-09C8-48C4-938F-FF9885E743CA}" srcOrd="2" destOrd="0" presId="urn:microsoft.com/office/officeart/2005/8/layout/hProcess7"/>
    <dgm:cxn modelId="{7E61C32A-05AB-457A-9E55-DD402B06B990}" type="presParOf" srcId="{F1A321CE-EA99-4D3F-A41F-AFD59F0D18D6}" destId="{62DC8BD4-D221-4C69-957E-19703F2EBC95}" srcOrd="3" destOrd="0" presId="urn:microsoft.com/office/officeart/2005/8/layout/hProcess7"/>
    <dgm:cxn modelId="{FE29F008-E4B4-4779-A767-9BF07BCA9482}" type="presParOf" srcId="{F1A321CE-EA99-4D3F-A41F-AFD59F0D18D6}" destId="{0E201C5A-E0FC-433F-8F61-F006421D886A}" srcOrd="4" destOrd="0" presId="urn:microsoft.com/office/officeart/2005/8/layout/hProcess7"/>
    <dgm:cxn modelId="{04B3EEE9-FBC9-4CDB-89C5-8770F8371A64}" type="presParOf" srcId="{0E201C5A-E0FC-433F-8F61-F006421D886A}" destId="{891E9747-F303-4079-B9BA-2954A3AE28D1}" srcOrd="0" destOrd="0" presId="urn:microsoft.com/office/officeart/2005/8/layout/hProcess7"/>
    <dgm:cxn modelId="{68BBC39A-C371-47AB-B72F-366FFCABC679}" type="presParOf" srcId="{0E201C5A-E0FC-433F-8F61-F006421D886A}" destId="{F1FC0D41-F8CD-44A1-84BD-F3C4FEB44B81}" srcOrd="1" destOrd="0" presId="urn:microsoft.com/office/officeart/2005/8/layout/hProcess7"/>
    <dgm:cxn modelId="{065C945B-22D7-4DF2-85A0-04FDF95E28CE}" type="presParOf" srcId="{0E201C5A-E0FC-433F-8F61-F006421D886A}" destId="{37F4F787-692D-4E12-8123-3546319ABCFD}" srcOrd="2" destOrd="0" presId="urn:microsoft.com/office/officeart/2005/8/layout/hProcess7"/>
    <dgm:cxn modelId="{65A3C2B2-9E76-4CFA-AF36-8F6CA275BD1E}" type="presParOf" srcId="{F1A321CE-EA99-4D3F-A41F-AFD59F0D18D6}" destId="{C740EF21-C50F-4DCF-9D25-26ED08B20298}" srcOrd="5" destOrd="0" presId="urn:microsoft.com/office/officeart/2005/8/layout/hProcess7"/>
    <dgm:cxn modelId="{AEAD766C-682B-4324-AB23-29580D93AD0F}" type="presParOf" srcId="{F1A321CE-EA99-4D3F-A41F-AFD59F0D18D6}" destId="{CCAEB58D-D523-4768-A0E4-0A943677085D}" srcOrd="6" destOrd="0" presId="urn:microsoft.com/office/officeart/2005/8/layout/hProcess7"/>
    <dgm:cxn modelId="{71276AD7-8004-4667-8ADA-0B2B8AC856C0}" type="presParOf" srcId="{CCAEB58D-D523-4768-A0E4-0A943677085D}" destId="{CDD11C17-03E6-4837-B1DA-41904319C4CB}" srcOrd="0" destOrd="0" presId="urn:microsoft.com/office/officeart/2005/8/layout/hProcess7"/>
    <dgm:cxn modelId="{1C0FD793-44A1-4BA9-8445-7DD56B5CF937}" type="presParOf" srcId="{CCAEB58D-D523-4768-A0E4-0A943677085D}" destId="{01CBDE71-B4CF-418D-B675-6307569B47E6}" srcOrd="1" destOrd="0" presId="urn:microsoft.com/office/officeart/2005/8/layout/hProcess7"/>
    <dgm:cxn modelId="{75E90091-ACF4-4097-9412-7EB72C866951}" type="presParOf" srcId="{CCAEB58D-D523-4768-A0E4-0A943677085D}" destId="{29E89B7A-8C95-4974-9EA2-E0F9635FF3A8}" srcOrd="2" destOrd="0" presId="urn:microsoft.com/office/officeart/2005/8/layout/hProcess7"/>
    <dgm:cxn modelId="{8C283A8E-D52B-4D3A-ADCD-E431D29B6325}" type="presParOf" srcId="{F1A321CE-EA99-4D3F-A41F-AFD59F0D18D6}" destId="{EC9C39A5-39C8-48EC-A437-39ABD11B62D8}" srcOrd="7" destOrd="0" presId="urn:microsoft.com/office/officeart/2005/8/layout/hProcess7"/>
    <dgm:cxn modelId="{BE89A4FE-976B-43EE-B2AC-DCF7C61BD53E}" type="presParOf" srcId="{F1A321CE-EA99-4D3F-A41F-AFD59F0D18D6}" destId="{8D21A9E1-4B40-492D-9916-FB251BACCD09}" srcOrd="8" destOrd="0" presId="urn:microsoft.com/office/officeart/2005/8/layout/hProcess7"/>
    <dgm:cxn modelId="{5A55F9B2-3E1B-44EA-A550-FC37DB81F79E}" type="presParOf" srcId="{8D21A9E1-4B40-492D-9916-FB251BACCD09}" destId="{6D6B3AD7-7C60-4F1C-A500-0BDF456A3D99}" srcOrd="0" destOrd="0" presId="urn:microsoft.com/office/officeart/2005/8/layout/hProcess7"/>
    <dgm:cxn modelId="{EE5E317E-FD8B-4DFD-B338-7D5A71E7296F}" type="presParOf" srcId="{8D21A9E1-4B40-492D-9916-FB251BACCD09}" destId="{282C05BB-9524-4A6A-A1C6-54F8C1E0C148}" srcOrd="1" destOrd="0" presId="urn:microsoft.com/office/officeart/2005/8/layout/hProcess7"/>
    <dgm:cxn modelId="{B98A6F5F-66C4-4B39-A4BD-36C5DDF5B086}" type="presParOf" srcId="{8D21A9E1-4B40-492D-9916-FB251BACCD09}" destId="{DC7AC1CB-3160-4B51-B371-E3E557E6450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31E0A-88B7-4B90-A85A-14CFFC1D04D5}">
      <dsp:nvSpPr>
        <dsp:cNvPr id="0" name=""/>
        <dsp:cNvSpPr/>
      </dsp:nvSpPr>
      <dsp:spPr>
        <a:xfrm rot="5400000">
          <a:off x="-586662" y="586662"/>
          <a:ext cx="3911084" cy="2737758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Artículo 37.-   </a:t>
          </a:r>
          <a:r>
            <a:rPr lang="es-MX" sz="1800" kern="1200" dirty="0" smtClean="0">
              <a:solidFill>
                <a:schemeClr val="tx1"/>
              </a:solidFill>
            </a:rPr>
            <a:t>A la </a:t>
          </a:r>
          <a:r>
            <a:rPr lang="es-MX" sz="1800" b="1" u="sng" kern="1200" dirty="0" smtClean="0">
              <a:solidFill>
                <a:schemeClr val="tx1"/>
              </a:solidFill>
            </a:rPr>
            <a:t>Secretaría de la Función Pública </a:t>
          </a:r>
          <a:r>
            <a:rPr lang="es-MX" sz="1800" kern="1200" dirty="0" smtClean="0">
              <a:solidFill>
                <a:schemeClr val="tx1"/>
              </a:solidFill>
            </a:rPr>
            <a:t>corresponde el despacho de los siguientes asuntos:</a:t>
          </a:r>
          <a:endParaRPr lang="es-MX" sz="1800" kern="1200" dirty="0">
            <a:solidFill>
              <a:schemeClr val="tx1"/>
            </a:solidFill>
          </a:endParaRPr>
        </a:p>
      </dsp:txBody>
      <dsp:txXfrm rot="-5400000">
        <a:off x="1" y="1368878"/>
        <a:ext cx="2737758" cy="1173326"/>
      </dsp:txXfrm>
    </dsp:sp>
    <dsp:sp modelId="{FB4F4181-BE69-49AA-A8BA-7F30DD461651}">
      <dsp:nvSpPr>
        <dsp:cNvPr id="0" name=""/>
        <dsp:cNvSpPr/>
      </dsp:nvSpPr>
      <dsp:spPr>
        <a:xfrm rot="5400000">
          <a:off x="3986209" y="-1248450"/>
          <a:ext cx="2542204" cy="5039105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smtClean="0"/>
            <a:t>Organizar y coordinar el sistema de control y evaluación gubernamental.</a:t>
          </a:r>
          <a:endParaRPr lang="es-MX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Expedir las normas que regulen los instrumentos y procedimientos de control de la Administración Pública Federal.</a:t>
          </a:r>
          <a:endParaRPr lang="es-MX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Vigilar el cumplimiento de las normas de control y fiscalización </a:t>
          </a:r>
          <a:r>
            <a:rPr lang="es-MX" sz="2000" kern="1200" dirty="0" smtClean="0"/>
            <a:t> </a:t>
          </a:r>
          <a:endParaRPr lang="es-MX" sz="2000" kern="1200" dirty="0"/>
        </a:p>
      </dsp:txBody>
      <dsp:txXfrm rot="-5400000">
        <a:off x="2737759" y="124100"/>
        <a:ext cx="4915005" cy="2294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667E0-B51B-4B2B-BC99-1E096D77151B}">
      <dsp:nvSpPr>
        <dsp:cNvPr id="0" name=""/>
        <dsp:cNvSpPr/>
      </dsp:nvSpPr>
      <dsp:spPr>
        <a:xfrm>
          <a:off x="3553544" y="1448480"/>
          <a:ext cx="2783157" cy="322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09"/>
              </a:lnTo>
              <a:lnTo>
                <a:pt x="2783157" y="161009"/>
              </a:lnTo>
              <a:lnTo>
                <a:pt x="2783157" y="32201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A8A2-D0AD-4CAD-8E15-D4E3A92A0705}">
      <dsp:nvSpPr>
        <dsp:cNvPr id="0" name=""/>
        <dsp:cNvSpPr/>
      </dsp:nvSpPr>
      <dsp:spPr>
        <a:xfrm>
          <a:off x="3553544" y="1448480"/>
          <a:ext cx="927719" cy="322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09"/>
              </a:lnTo>
              <a:lnTo>
                <a:pt x="927719" y="161009"/>
              </a:lnTo>
              <a:lnTo>
                <a:pt x="927719" y="32201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BFC70-3937-42F4-AE27-0D96A352833B}">
      <dsp:nvSpPr>
        <dsp:cNvPr id="0" name=""/>
        <dsp:cNvSpPr/>
      </dsp:nvSpPr>
      <dsp:spPr>
        <a:xfrm>
          <a:off x="2625824" y="1448480"/>
          <a:ext cx="927719" cy="322018"/>
        </a:xfrm>
        <a:custGeom>
          <a:avLst/>
          <a:gdLst/>
          <a:ahLst/>
          <a:cxnLst/>
          <a:rect l="0" t="0" r="0" b="0"/>
          <a:pathLst>
            <a:path>
              <a:moveTo>
                <a:pt x="927719" y="0"/>
              </a:moveTo>
              <a:lnTo>
                <a:pt x="927719" y="161009"/>
              </a:lnTo>
              <a:lnTo>
                <a:pt x="0" y="161009"/>
              </a:lnTo>
              <a:lnTo>
                <a:pt x="0" y="32201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F6A4-B765-4822-9CEB-AE2545D1FD1E}">
      <dsp:nvSpPr>
        <dsp:cNvPr id="0" name=""/>
        <dsp:cNvSpPr/>
      </dsp:nvSpPr>
      <dsp:spPr>
        <a:xfrm>
          <a:off x="770386" y="1448480"/>
          <a:ext cx="2783157" cy="322018"/>
        </a:xfrm>
        <a:custGeom>
          <a:avLst/>
          <a:gdLst/>
          <a:ahLst/>
          <a:cxnLst/>
          <a:rect l="0" t="0" r="0" b="0"/>
          <a:pathLst>
            <a:path>
              <a:moveTo>
                <a:pt x="2783157" y="0"/>
              </a:moveTo>
              <a:lnTo>
                <a:pt x="2783157" y="161009"/>
              </a:lnTo>
              <a:lnTo>
                <a:pt x="0" y="161009"/>
              </a:lnTo>
              <a:lnTo>
                <a:pt x="0" y="322018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AC847-3E2C-478A-B4D2-63820D3719E5}">
      <dsp:nvSpPr>
        <dsp:cNvPr id="0" name=""/>
        <dsp:cNvSpPr/>
      </dsp:nvSpPr>
      <dsp:spPr>
        <a:xfrm>
          <a:off x="2786833" y="448982"/>
          <a:ext cx="1533420" cy="999498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Oficina del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C. Secretario.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2786833" y="448982"/>
        <a:ext cx="1533420" cy="999498"/>
      </dsp:txXfrm>
    </dsp:sp>
    <dsp:sp modelId="{4DD989DF-F7C4-4D47-A196-A1B468D65711}">
      <dsp:nvSpPr>
        <dsp:cNvPr id="0" name=""/>
        <dsp:cNvSpPr/>
      </dsp:nvSpPr>
      <dsp:spPr>
        <a:xfrm>
          <a:off x="3676" y="1770499"/>
          <a:ext cx="1533420" cy="1092883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Subsecretaría de Control y Auditoría de la Gestión Pública.</a:t>
          </a:r>
          <a:endParaRPr lang="es-MX" sz="1600" kern="1200" dirty="0"/>
        </a:p>
      </dsp:txBody>
      <dsp:txXfrm>
        <a:off x="3676" y="1770499"/>
        <a:ext cx="1533420" cy="1092883"/>
      </dsp:txXfrm>
    </dsp:sp>
    <dsp:sp modelId="{CCF2FA9E-1CA5-4DE1-A3C7-8223C2A87329}">
      <dsp:nvSpPr>
        <dsp:cNvPr id="0" name=""/>
        <dsp:cNvSpPr/>
      </dsp:nvSpPr>
      <dsp:spPr>
        <a:xfrm>
          <a:off x="1859114" y="1770499"/>
          <a:ext cx="1533420" cy="1236902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Subsecretaría de </a:t>
          </a:r>
          <a:r>
            <a:rPr lang="es-ES" sz="1500" kern="1200" dirty="0" smtClean="0"/>
            <a:t>Responsabilidades</a:t>
          </a:r>
          <a:r>
            <a:rPr lang="es-ES" sz="1600" kern="1200" dirty="0" smtClean="0"/>
            <a:t> Administrativas y Contrataciones Públicas</a:t>
          </a:r>
          <a:r>
            <a:rPr lang="es-ES" sz="1200" kern="1200" dirty="0" smtClean="0"/>
            <a:t>.</a:t>
          </a:r>
          <a:endParaRPr lang="es-MX" sz="1200" kern="1200" dirty="0"/>
        </a:p>
      </dsp:txBody>
      <dsp:txXfrm>
        <a:off x="1859114" y="1770499"/>
        <a:ext cx="1533420" cy="1236902"/>
      </dsp:txXfrm>
    </dsp:sp>
    <dsp:sp modelId="{BBB9DCE5-3E78-4A36-AEE2-1F06D8FAE7DC}">
      <dsp:nvSpPr>
        <dsp:cNvPr id="0" name=""/>
        <dsp:cNvSpPr/>
      </dsp:nvSpPr>
      <dsp:spPr>
        <a:xfrm>
          <a:off x="3714553" y="1770499"/>
          <a:ext cx="1533420" cy="1092883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Subsecretaría</a:t>
          </a:r>
          <a:r>
            <a:rPr lang="es-ES" sz="1700" kern="1200" dirty="0" smtClean="0"/>
            <a:t> de la Función Pública.</a:t>
          </a:r>
          <a:endParaRPr lang="es-MX" sz="1700" kern="1200" dirty="0"/>
        </a:p>
      </dsp:txBody>
      <dsp:txXfrm>
        <a:off x="3714553" y="1770499"/>
        <a:ext cx="1533420" cy="1092883"/>
      </dsp:txXfrm>
    </dsp:sp>
    <dsp:sp modelId="{D934EC77-ADBB-42A0-92CE-B8E306F87DCF}">
      <dsp:nvSpPr>
        <dsp:cNvPr id="0" name=""/>
        <dsp:cNvSpPr/>
      </dsp:nvSpPr>
      <dsp:spPr>
        <a:xfrm>
          <a:off x="5569991" y="1770499"/>
          <a:ext cx="1533420" cy="766710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Oficialía</a:t>
          </a:r>
          <a:r>
            <a:rPr lang="es-ES" sz="2600" kern="1200" dirty="0" smtClean="0"/>
            <a:t> </a:t>
          </a:r>
          <a:r>
            <a:rPr lang="es-ES" sz="1600" kern="1200" dirty="0" smtClean="0"/>
            <a:t>Mayor</a:t>
          </a:r>
          <a:endParaRPr lang="es-MX" sz="1600" kern="1200" dirty="0"/>
        </a:p>
      </dsp:txBody>
      <dsp:txXfrm>
        <a:off x="5569991" y="1770499"/>
        <a:ext cx="1533420" cy="7667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FB9AF-E0BC-403F-A8E0-62D40E218917}">
      <dsp:nvSpPr>
        <dsp:cNvPr id="0" name=""/>
        <dsp:cNvSpPr/>
      </dsp:nvSpPr>
      <dsp:spPr>
        <a:xfrm>
          <a:off x="4414554" y="1361532"/>
          <a:ext cx="3382863" cy="29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82"/>
              </a:lnTo>
              <a:lnTo>
                <a:pt x="3382863" y="146482"/>
              </a:lnTo>
              <a:lnTo>
                <a:pt x="3382863" y="29296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CB4FD-2E69-48D5-B219-A90E4A59D35B}">
      <dsp:nvSpPr>
        <dsp:cNvPr id="0" name=""/>
        <dsp:cNvSpPr/>
      </dsp:nvSpPr>
      <dsp:spPr>
        <a:xfrm>
          <a:off x="4414554" y="1361532"/>
          <a:ext cx="1694832" cy="292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82"/>
              </a:lnTo>
              <a:lnTo>
                <a:pt x="1694832" y="146482"/>
              </a:lnTo>
              <a:lnTo>
                <a:pt x="1694832" y="29296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A8A2-D0AD-4CAD-8E15-D4E3A92A0705}">
      <dsp:nvSpPr>
        <dsp:cNvPr id="0" name=""/>
        <dsp:cNvSpPr/>
      </dsp:nvSpPr>
      <dsp:spPr>
        <a:xfrm>
          <a:off x="4368834" y="1361532"/>
          <a:ext cx="91440" cy="2929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482"/>
              </a:lnTo>
              <a:lnTo>
                <a:pt x="52520" y="146482"/>
              </a:lnTo>
              <a:lnTo>
                <a:pt x="52520" y="29296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A86AD-C927-4571-9E6E-E7DB05B2CC60}">
      <dsp:nvSpPr>
        <dsp:cNvPr id="0" name=""/>
        <dsp:cNvSpPr/>
      </dsp:nvSpPr>
      <dsp:spPr>
        <a:xfrm>
          <a:off x="2733324" y="1361532"/>
          <a:ext cx="1681230" cy="292964"/>
        </a:xfrm>
        <a:custGeom>
          <a:avLst/>
          <a:gdLst/>
          <a:ahLst/>
          <a:cxnLst/>
          <a:rect l="0" t="0" r="0" b="0"/>
          <a:pathLst>
            <a:path>
              <a:moveTo>
                <a:pt x="1681230" y="0"/>
              </a:moveTo>
              <a:lnTo>
                <a:pt x="1681230" y="146482"/>
              </a:lnTo>
              <a:lnTo>
                <a:pt x="0" y="146482"/>
              </a:lnTo>
              <a:lnTo>
                <a:pt x="0" y="29296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F6A4-B765-4822-9CEB-AE2545D1FD1E}">
      <dsp:nvSpPr>
        <dsp:cNvPr id="0" name=""/>
        <dsp:cNvSpPr/>
      </dsp:nvSpPr>
      <dsp:spPr>
        <a:xfrm>
          <a:off x="872409" y="1361532"/>
          <a:ext cx="3542145" cy="292964"/>
        </a:xfrm>
        <a:custGeom>
          <a:avLst/>
          <a:gdLst/>
          <a:ahLst/>
          <a:cxnLst/>
          <a:rect l="0" t="0" r="0" b="0"/>
          <a:pathLst>
            <a:path>
              <a:moveTo>
                <a:pt x="3542145" y="0"/>
              </a:moveTo>
              <a:lnTo>
                <a:pt x="3542145" y="146482"/>
              </a:lnTo>
              <a:lnTo>
                <a:pt x="0" y="146482"/>
              </a:lnTo>
              <a:lnTo>
                <a:pt x="0" y="29296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AC847-3E2C-478A-B4D2-63820D3719E5}">
      <dsp:nvSpPr>
        <dsp:cNvPr id="0" name=""/>
        <dsp:cNvSpPr/>
      </dsp:nvSpPr>
      <dsp:spPr>
        <a:xfrm>
          <a:off x="3394997" y="288028"/>
          <a:ext cx="2039113" cy="1073504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Subsecretaría de </a:t>
          </a:r>
          <a:r>
            <a:rPr lang="es-MX" sz="1600" b="1" u="sng" kern="1200" dirty="0" smtClean="0"/>
            <a:t>Control y Auditoría </a:t>
          </a:r>
          <a:r>
            <a:rPr lang="es-MX" sz="1600" kern="1200" dirty="0" smtClean="0"/>
            <a:t>de la Gestión Pública</a:t>
          </a:r>
          <a:endParaRPr lang="es-MX" sz="1600" kern="1200" dirty="0"/>
        </a:p>
      </dsp:txBody>
      <dsp:txXfrm>
        <a:off x="3394997" y="288028"/>
        <a:ext cx="2039113" cy="1073504"/>
      </dsp:txXfrm>
    </dsp:sp>
    <dsp:sp modelId="{4DD989DF-F7C4-4D47-A196-A1B468D65711}">
      <dsp:nvSpPr>
        <dsp:cNvPr id="0" name=""/>
        <dsp:cNvSpPr/>
      </dsp:nvSpPr>
      <dsp:spPr>
        <a:xfrm>
          <a:off x="1992" y="1654497"/>
          <a:ext cx="1740834" cy="1153811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Unidad de </a:t>
          </a:r>
          <a:r>
            <a:rPr lang="es-ES" sz="1600" b="1" u="sng" kern="1200" dirty="0" smtClean="0">
              <a:solidFill>
                <a:schemeClr val="tx1"/>
              </a:solidFill>
            </a:rPr>
            <a:t>Control</a:t>
          </a:r>
          <a:r>
            <a:rPr lang="es-ES" sz="1600" kern="1200" dirty="0" smtClean="0">
              <a:solidFill>
                <a:schemeClr val="tx1"/>
              </a:solidFill>
            </a:rPr>
            <a:t> y </a:t>
          </a:r>
          <a:r>
            <a:rPr lang="es-ES" sz="1600" b="1" u="sng" kern="1200" dirty="0" smtClean="0">
              <a:solidFill>
                <a:schemeClr val="tx1"/>
              </a:solidFill>
            </a:rPr>
            <a:t>Auditoría</a:t>
          </a:r>
          <a:r>
            <a:rPr lang="es-ES" sz="1600" kern="1200" dirty="0" smtClean="0">
              <a:solidFill>
                <a:schemeClr val="tx1"/>
              </a:solidFill>
            </a:rPr>
            <a:t> a Obra Pública.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1992" y="1654497"/>
        <a:ext cx="1740834" cy="1153811"/>
      </dsp:txXfrm>
    </dsp:sp>
    <dsp:sp modelId="{9C4EB82D-BA2C-419F-ABCB-8BC610D0384B}">
      <dsp:nvSpPr>
        <dsp:cNvPr id="0" name=""/>
        <dsp:cNvSpPr/>
      </dsp:nvSpPr>
      <dsp:spPr>
        <a:xfrm>
          <a:off x="2035790" y="1654497"/>
          <a:ext cx="1395067" cy="1085871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Unidad de </a:t>
          </a:r>
          <a:r>
            <a:rPr lang="es-MX" sz="1600" b="1" u="sng" kern="1200" dirty="0" smtClean="0">
              <a:solidFill>
                <a:schemeClr val="tx1"/>
              </a:solidFill>
            </a:rPr>
            <a:t>Control</a:t>
          </a:r>
          <a:r>
            <a:rPr lang="es-MX" sz="1600" kern="1200" dirty="0" smtClean="0">
              <a:solidFill>
                <a:schemeClr val="tx1"/>
              </a:solidFill>
            </a:rPr>
            <a:t> de la Gestión Pública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2035790" y="1654497"/>
        <a:ext cx="1395067" cy="1085871"/>
      </dsp:txXfrm>
    </dsp:sp>
    <dsp:sp modelId="{BBB9DCE5-3E78-4A36-AEE2-1F06D8FAE7DC}">
      <dsp:nvSpPr>
        <dsp:cNvPr id="0" name=""/>
        <dsp:cNvSpPr/>
      </dsp:nvSpPr>
      <dsp:spPr>
        <a:xfrm>
          <a:off x="3723822" y="1654497"/>
          <a:ext cx="1395067" cy="1153811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Unidad de </a:t>
          </a:r>
          <a:r>
            <a:rPr lang="es-ES" sz="1600" b="1" u="sng" kern="1200" dirty="0" smtClean="0">
              <a:solidFill>
                <a:schemeClr val="tx1"/>
              </a:solidFill>
            </a:rPr>
            <a:t>Auditoría</a:t>
          </a:r>
          <a:r>
            <a:rPr lang="es-ES" sz="1600" kern="1200" dirty="0" smtClean="0">
              <a:solidFill>
                <a:schemeClr val="tx1"/>
              </a:solidFill>
            </a:rPr>
            <a:t> Gubernamental.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3723822" y="1654497"/>
        <a:ext cx="1395067" cy="1153811"/>
      </dsp:txXfrm>
    </dsp:sp>
    <dsp:sp modelId="{9FF30D35-AC8A-4545-A6BD-2470555D9CD8}">
      <dsp:nvSpPr>
        <dsp:cNvPr id="0" name=""/>
        <dsp:cNvSpPr/>
      </dsp:nvSpPr>
      <dsp:spPr>
        <a:xfrm>
          <a:off x="5411853" y="1654497"/>
          <a:ext cx="1395067" cy="1153818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Unidad de Operación Regional y </a:t>
          </a:r>
          <a:r>
            <a:rPr lang="es-MX" sz="1600" b="1" u="sng" kern="1200" dirty="0" smtClean="0">
              <a:solidFill>
                <a:schemeClr val="tx1"/>
              </a:solidFill>
            </a:rPr>
            <a:t>Contraloría</a:t>
          </a:r>
          <a:r>
            <a:rPr lang="es-MX" sz="1600" kern="1200" dirty="0" smtClean="0">
              <a:solidFill>
                <a:schemeClr val="tx1"/>
              </a:solidFill>
            </a:rPr>
            <a:t> Social.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5411853" y="1654497"/>
        <a:ext cx="1395067" cy="1153818"/>
      </dsp:txXfrm>
    </dsp:sp>
    <dsp:sp modelId="{B1378583-E7B5-4739-AE39-70D17BBABC85}">
      <dsp:nvSpPr>
        <dsp:cNvPr id="0" name=""/>
        <dsp:cNvSpPr/>
      </dsp:nvSpPr>
      <dsp:spPr>
        <a:xfrm>
          <a:off x="7099884" y="1654497"/>
          <a:ext cx="1395067" cy="1153818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Dirección General de </a:t>
          </a:r>
          <a:r>
            <a:rPr lang="es-MX" sz="1600" b="1" u="sng" kern="1200" dirty="0" smtClean="0">
              <a:solidFill>
                <a:schemeClr val="tx1"/>
              </a:solidFill>
            </a:rPr>
            <a:t>Auditorías Externas</a:t>
          </a:r>
          <a:r>
            <a:rPr lang="es-MX" sz="1600" kern="1200" dirty="0" smtClean="0">
              <a:solidFill>
                <a:schemeClr val="tx1"/>
              </a:solidFill>
            </a:rPr>
            <a:t>.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7099884" y="1654497"/>
        <a:ext cx="1395067" cy="11538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7396E-3B15-42E2-8B59-5C270AD85C66}">
      <dsp:nvSpPr>
        <dsp:cNvPr id="0" name=""/>
        <dsp:cNvSpPr/>
      </dsp:nvSpPr>
      <dsp:spPr>
        <a:xfrm>
          <a:off x="3185315" y="433280"/>
          <a:ext cx="2553034" cy="2553034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DB2B64-F24A-4C8E-8E49-796215AB8481}">
      <dsp:nvSpPr>
        <dsp:cNvPr id="0" name=""/>
        <dsp:cNvSpPr/>
      </dsp:nvSpPr>
      <dsp:spPr>
        <a:xfrm>
          <a:off x="3185315" y="433280"/>
          <a:ext cx="2553034" cy="2553034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654044-CE35-492F-86A7-2293FA11FAB7}">
      <dsp:nvSpPr>
        <dsp:cNvPr id="0" name=""/>
        <dsp:cNvSpPr/>
      </dsp:nvSpPr>
      <dsp:spPr>
        <a:xfrm>
          <a:off x="3185315" y="433280"/>
          <a:ext cx="2553034" cy="2553034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3BDF68-F9B6-41C9-9B94-D548AA516265}">
      <dsp:nvSpPr>
        <dsp:cNvPr id="0" name=""/>
        <dsp:cNvSpPr/>
      </dsp:nvSpPr>
      <dsp:spPr>
        <a:xfrm>
          <a:off x="3185315" y="433280"/>
          <a:ext cx="2553034" cy="2553034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58E97D-996A-41B7-B850-268DCBB43047}">
      <dsp:nvSpPr>
        <dsp:cNvPr id="0" name=""/>
        <dsp:cNvSpPr/>
      </dsp:nvSpPr>
      <dsp:spPr>
        <a:xfrm>
          <a:off x="3185315" y="433280"/>
          <a:ext cx="2553034" cy="2553034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2E4E09-AACC-43B3-8314-EE5660533370}">
      <dsp:nvSpPr>
        <dsp:cNvPr id="0" name=""/>
        <dsp:cNvSpPr/>
      </dsp:nvSpPr>
      <dsp:spPr>
        <a:xfrm>
          <a:off x="3587885" y="1273282"/>
          <a:ext cx="1780215" cy="1174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SNF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Contabilidad Gubernamental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Control Interno</a:t>
          </a:r>
        </a:p>
      </dsp:txBody>
      <dsp:txXfrm>
        <a:off x="3848591" y="1445354"/>
        <a:ext cx="1258803" cy="830837"/>
      </dsp:txXfrm>
    </dsp:sp>
    <dsp:sp modelId="{8F530365-9702-4E4D-9107-29E35BFE6AF0}">
      <dsp:nvSpPr>
        <dsp:cNvPr id="0" name=""/>
        <dsp:cNvSpPr/>
      </dsp:nvSpPr>
      <dsp:spPr>
        <a:xfrm>
          <a:off x="3931451" y="-49881"/>
          <a:ext cx="1060761" cy="10255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ASF</a:t>
          </a:r>
          <a:endParaRPr lang="es-MX" sz="1800" kern="1200" dirty="0"/>
        </a:p>
      </dsp:txBody>
      <dsp:txXfrm>
        <a:off x="4086796" y="100306"/>
        <a:ext cx="750071" cy="725169"/>
      </dsp:txXfrm>
    </dsp:sp>
    <dsp:sp modelId="{3FB0F2C1-B051-4A83-B17B-525749F437DA}">
      <dsp:nvSpPr>
        <dsp:cNvPr id="0" name=""/>
        <dsp:cNvSpPr/>
      </dsp:nvSpPr>
      <dsp:spPr>
        <a:xfrm>
          <a:off x="5125099" y="920772"/>
          <a:ext cx="1045225" cy="807419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Contraloría </a:t>
          </a:r>
          <a:r>
            <a:rPr lang="es-MX" sz="1200" kern="1200" dirty="0" smtClean="0"/>
            <a:t>Estatal</a:t>
          </a:r>
          <a:endParaRPr lang="es-MX" sz="1200" kern="1200" dirty="0"/>
        </a:p>
      </dsp:txBody>
      <dsp:txXfrm>
        <a:off x="5278169" y="1039016"/>
        <a:ext cx="739085" cy="570931"/>
      </dsp:txXfrm>
    </dsp:sp>
    <dsp:sp modelId="{A0A37DF6-2BC9-4115-9DB8-271163B2B7EF}">
      <dsp:nvSpPr>
        <dsp:cNvPr id="0" name=""/>
        <dsp:cNvSpPr/>
      </dsp:nvSpPr>
      <dsp:spPr>
        <a:xfrm>
          <a:off x="4783502" y="2307323"/>
          <a:ext cx="822487" cy="822487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EFSL</a:t>
          </a:r>
          <a:endParaRPr lang="es-MX" sz="1400" kern="1200" dirty="0"/>
        </a:p>
      </dsp:txBody>
      <dsp:txXfrm>
        <a:off x="4903952" y="2427773"/>
        <a:ext cx="581587" cy="581587"/>
      </dsp:txXfrm>
    </dsp:sp>
    <dsp:sp modelId="{42BF7081-EB34-4C19-9DC7-A994B1488231}">
      <dsp:nvSpPr>
        <dsp:cNvPr id="0" name=""/>
        <dsp:cNvSpPr/>
      </dsp:nvSpPr>
      <dsp:spPr>
        <a:xfrm>
          <a:off x="3317675" y="2307323"/>
          <a:ext cx="822487" cy="822487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ASOFIS</a:t>
          </a:r>
          <a:endParaRPr lang="es-MX" sz="1400" kern="1200" dirty="0"/>
        </a:p>
      </dsp:txBody>
      <dsp:txXfrm>
        <a:off x="3438125" y="2427773"/>
        <a:ext cx="581587" cy="581587"/>
      </dsp:txXfrm>
    </dsp:sp>
    <dsp:sp modelId="{536507C1-C3B1-4813-BE3D-2F33887BD556}">
      <dsp:nvSpPr>
        <dsp:cNvPr id="0" name=""/>
        <dsp:cNvSpPr/>
      </dsp:nvSpPr>
      <dsp:spPr>
        <a:xfrm>
          <a:off x="2758666" y="812195"/>
          <a:ext cx="1034573" cy="1024572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SFP</a:t>
          </a:r>
          <a:endParaRPr lang="es-MX" sz="1800" kern="1200" dirty="0"/>
        </a:p>
      </dsp:txBody>
      <dsp:txXfrm>
        <a:off x="2910176" y="962240"/>
        <a:ext cx="731553" cy="724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65F42-9553-4D7F-B00F-A23681D39C32}">
      <dsp:nvSpPr>
        <dsp:cNvPr id="0" name=""/>
        <dsp:cNvSpPr/>
      </dsp:nvSpPr>
      <dsp:spPr>
        <a:xfrm>
          <a:off x="0" y="0"/>
          <a:ext cx="2778965" cy="719362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/>
            <a:t>Instituciones</a:t>
          </a:r>
          <a:endParaRPr lang="es-MX" sz="800" kern="1200" dirty="0"/>
        </a:p>
      </dsp:txBody>
      <dsp:txXfrm rot="16200000">
        <a:off x="-17041" y="17041"/>
        <a:ext cx="589876" cy="555793"/>
      </dsp:txXfrm>
    </dsp:sp>
    <dsp:sp modelId="{2AC85A75-64DC-4BCB-8470-ED176844EB44}">
      <dsp:nvSpPr>
        <dsp:cNvPr id="0" name=""/>
        <dsp:cNvSpPr/>
      </dsp:nvSpPr>
      <dsp:spPr>
        <a:xfrm>
          <a:off x="555793" y="0"/>
          <a:ext cx="2070329" cy="71936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Administración Federal</a:t>
          </a:r>
          <a:endParaRPr lang="es-MX" sz="2200" kern="1200" dirty="0"/>
        </a:p>
      </dsp:txBody>
      <dsp:txXfrm>
        <a:off x="555793" y="0"/>
        <a:ext cx="2070329" cy="719362"/>
      </dsp:txXfrm>
    </dsp:sp>
    <dsp:sp modelId="{891E9747-F303-4079-B9BA-2954A3AE28D1}">
      <dsp:nvSpPr>
        <dsp:cNvPr id="0" name=""/>
        <dsp:cNvSpPr/>
      </dsp:nvSpPr>
      <dsp:spPr>
        <a:xfrm>
          <a:off x="2876875" y="0"/>
          <a:ext cx="2778965" cy="719362"/>
        </a:xfrm>
        <a:prstGeom prst="roundRect">
          <a:avLst>
            <a:gd name="adj" fmla="val 5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/>
            <a:t>Instituciones</a:t>
          </a:r>
          <a:endParaRPr lang="es-MX" sz="800" kern="1200" dirty="0"/>
        </a:p>
      </dsp:txBody>
      <dsp:txXfrm rot="16200000">
        <a:off x="2859833" y="17041"/>
        <a:ext cx="589876" cy="555793"/>
      </dsp:txXfrm>
    </dsp:sp>
    <dsp:sp modelId="{D384F273-F55C-414E-A5A9-5ED49401E348}">
      <dsp:nvSpPr>
        <dsp:cNvPr id="0" name=""/>
        <dsp:cNvSpPr/>
      </dsp:nvSpPr>
      <dsp:spPr>
        <a:xfrm rot="5400000">
          <a:off x="2837883" y="408590"/>
          <a:ext cx="105773" cy="41684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F4F787-692D-4E12-8123-3546319ABCFD}">
      <dsp:nvSpPr>
        <dsp:cNvPr id="0" name=""/>
        <dsp:cNvSpPr/>
      </dsp:nvSpPr>
      <dsp:spPr>
        <a:xfrm>
          <a:off x="3432668" y="0"/>
          <a:ext cx="2070329" cy="71936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Administración Estatal</a:t>
          </a:r>
          <a:endParaRPr lang="es-MX" sz="2200" kern="1200" dirty="0"/>
        </a:p>
      </dsp:txBody>
      <dsp:txXfrm>
        <a:off x="3432668" y="0"/>
        <a:ext cx="2070329" cy="719362"/>
      </dsp:txXfrm>
    </dsp:sp>
    <dsp:sp modelId="{6D6B3AD7-7C60-4F1C-A500-0BDF456A3D99}">
      <dsp:nvSpPr>
        <dsp:cNvPr id="0" name=""/>
        <dsp:cNvSpPr/>
      </dsp:nvSpPr>
      <dsp:spPr>
        <a:xfrm>
          <a:off x="5753104" y="0"/>
          <a:ext cx="2778965" cy="719362"/>
        </a:xfrm>
        <a:prstGeom prst="roundRect">
          <a:avLst>
            <a:gd name="adj" fmla="val 5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/>
            <a:t>Instituciones</a:t>
          </a:r>
          <a:endParaRPr lang="es-MX" sz="800" kern="1200" dirty="0"/>
        </a:p>
      </dsp:txBody>
      <dsp:txXfrm rot="16200000">
        <a:off x="5736062" y="17041"/>
        <a:ext cx="589876" cy="555793"/>
      </dsp:txXfrm>
    </dsp:sp>
    <dsp:sp modelId="{01CBDE71-B4CF-418D-B675-6307569B47E6}">
      <dsp:nvSpPr>
        <dsp:cNvPr id="0" name=""/>
        <dsp:cNvSpPr/>
      </dsp:nvSpPr>
      <dsp:spPr>
        <a:xfrm rot="5400000">
          <a:off x="5714112" y="408590"/>
          <a:ext cx="105773" cy="41684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7AC1CB-3160-4B51-B371-E3E557E64501}">
      <dsp:nvSpPr>
        <dsp:cNvPr id="0" name=""/>
        <dsp:cNvSpPr/>
      </dsp:nvSpPr>
      <dsp:spPr>
        <a:xfrm>
          <a:off x="6308897" y="0"/>
          <a:ext cx="2070329" cy="71936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200" kern="1200" dirty="0" smtClean="0"/>
            <a:t>Administración Municipal</a:t>
          </a:r>
          <a:endParaRPr lang="es-MX" sz="2200" kern="1200" dirty="0"/>
        </a:p>
      </dsp:txBody>
      <dsp:txXfrm>
        <a:off x="6308897" y="0"/>
        <a:ext cx="2070329" cy="719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4DCFD-3589-41B0-98E1-FCF0E33073E4}" type="datetimeFigureOut">
              <a:rPr lang="es-MX" smtClean="0"/>
              <a:t>13/05/2014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60D0E-92D5-4C81-AC1D-55FF673965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875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738DE-AD44-4FAA-B1B1-5663B01DEE84}" type="datetimeFigureOut">
              <a:rPr lang="pt-BR" smtClean="0"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2DFB3-C323-4801-BD92-E773ED5E870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0" Type="http://schemas.openxmlformats.org/officeDocument/2006/relationships/diagramData" Target="../diagrams/data7.xml"/><Relationship Id="rId4" Type="http://schemas.openxmlformats.org/officeDocument/2006/relationships/image" Target="../media/image5.jpg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216024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en-US" sz="27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Seminário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interno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governamental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Velhos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Novas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3392" y="4293096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a 16 de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</a:t>
            </a:r>
            <a:endPara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Iguassu Resort – </a:t>
            </a:r>
            <a:r>
              <a:rPr lang="en-US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Foz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Iguaçu - Paraná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6 Título"/>
          <p:cNvSpPr txBox="1">
            <a:spLocks/>
          </p:cNvSpPr>
          <p:nvPr/>
        </p:nvSpPr>
        <p:spPr>
          <a:xfrm>
            <a:off x="2025432" y="212613"/>
            <a:ext cx="7041953" cy="47705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600" b="1">
                <a:solidFill>
                  <a:srgbClr val="006600"/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r>
              <a:rPr lang="es-MX" sz="2500" dirty="0" smtClean="0">
                <a:solidFill>
                  <a:schemeClr val="tx2">
                    <a:lumMod val="50000"/>
                  </a:schemeClr>
                </a:solidFill>
              </a:rPr>
              <a:t>SISTEMA DE CONTROL GUBERNAMENTAL</a:t>
            </a:r>
            <a:endParaRPr lang="es-MX" sz="25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  <p:grpSp>
        <p:nvGrpSpPr>
          <p:cNvPr id="5" name="Grupo 4"/>
          <p:cNvGrpSpPr/>
          <p:nvPr/>
        </p:nvGrpSpPr>
        <p:grpSpPr>
          <a:xfrm>
            <a:off x="486306" y="836712"/>
            <a:ext cx="8088313" cy="4633669"/>
            <a:chOff x="486306" y="605621"/>
            <a:chExt cx="8088313" cy="4988559"/>
          </a:xfrm>
        </p:grpSpPr>
        <p:sp>
          <p:nvSpPr>
            <p:cNvPr id="6" name="AutoShape 18"/>
            <p:cNvSpPr>
              <a:spLocks noChangeArrowheads="1"/>
            </p:cNvSpPr>
            <p:nvPr/>
          </p:nvSpPr>
          <p:spPr bwMode="auto">
            <a:xfrm>
              <a:off x="605369" y="656421"/>
              <a:ext cx="1584325" cy="865187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65000"/>
              </a:srgbClr>
            </a:solidFill>
            <a:ln w="1905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sz="1400" b="1" dirty="0"/>
                <a:t>Secretaría de </a:t>
              </a:r>
              <a:r>
                <a:rPr lang="es-MX" sz="1400" b="1" dirty="0" smtClean="0"/>
                <a:t>la</a:t>
              </a:r>
            </a:p>
            <a:p>
              <a:pPr algn="ctr"/>
              <a:r>
                <a:rPr lang="es-MX" sz="1400" b="1" dirty="0" smtClean="0"/>
                <a:t>Función Pública</a:t>
              </a:r>
              <a:endParaRPr lang="es-MX" b="1" dirty="0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804306" y="1849021"/>
              <a:ext cx="1943100" cy="800100"/>
            </a:xfrm>
            <a:prstGeom prst="flowChartAlternateProcess">
              <a:avLst/>
            </a:prstGeom>
            <a:solidFill>
              <a:srgbClr val="66FFFF">
                <a:alpha val="65000"/>
              </a:srgbClr>
            </a:solidFill>
            <a:ln w="1905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pt-BR" sz="1400" b="1" dirty="0">
                  <a:solidFill>
                    <a:schemeClr val="tx1"/>
                  </a:solidFill>
                  <a:effectLst/>
                </a:rPr>
                <a:t>Órganos Internos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pt-BR" sz="1400" b="1" dirty="0">
                  <a:solidFill>
                    <a:schemeClr val="tx1"/>
                  </a:solidFill>
                  <a:effectLst/>
                </a:rPr>
                <a:t>de Control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pt-BR" sz="1400" b="1" dirty="0">
                  <a:solidFill>
                    <a:schemeClr val="tx1"/>
                  </a:solidFill>
                  <a:effectLst/>
                </a:rPr>
                <a:t>OIC</a:t>
              </a:r>
              <a:endParaRPr lang="es-ES" sz="1400" b="1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3267429" y="2728496"/>
              <a:ext cx="2286000" cy="1212850"/>
            </a:xfrm>
            <a:prstGeom prst="flowChartAlternateProcess">
              <a:avLst/>
            </a:prstGeom>
            <a:solidFill>
              <a:srgbClr val="66FFFF">
                <a:alpha val="65000"/>
              </a:srgbClr>
            </a:solidFill>
            <a:ln w="1905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s-MX" sz="1400" b="1" dirty="0">
                  <a:solidFill>
                    <a:schemeClr val="tx1"/>
                  </a:solidFill>
                  <a:effectLst/>
                </a:rPr>
                <a:t>Prevención, Autocontrol, Autosupervisión y </a:t>
              </a:r>
              <a:r>
                <a:rPr lang="es-MX" sz="1400" b="1" dirty="0" smtClean="0">
                  <a:solidFill>
                    <a:schemeClr val="tx1"/>
                  </a:solidFill>
                  <a:effectLst/>
                </a:rPr>
                <a:t>Mejora de la Gestión Pública</a:t>
              </a:r>
              <a:endParaRPr lang="es-ES" sz="1400" b="1" dirty="0"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9" name="5 Grupo"/>
            <p:cNvGrpSpPr/>
            <p:nvPr/>
          </p:nvGrpSpPr>
          <p:grpSpPr>
            <a:xfrm>
              <a:off x="3940706" y="605621"/>
              <a:ext cx="3671888" cy="1223962"/>
              <a:chOff x="3940706" y="1380069"/>
              <a:chExt cx="3671888" cy="1223962"/>
            </a:xfrm>
            <a:solidFill>
              <a:srgbClr val="66FFFF"/>
            </a:solidFill>
          </p:grpSpPr>
          <p:sp>
            <p:nvSpPr>
              <p:cNvPr id="27" name="AutoShape 7"/>
              <p:cNvSpPr>
                <a:spLocks noChangeArrowheads="1"/>
              </p:cNvSpPr>
              <p:nvPr/>
            </p:nvSpPr>
            <p:spPr bwMode="auto">
              <a:xfrm>
                <a:off x="3940706" y="1380069"/>
                <a:ext cx="3671888" cy="1223962"/>
              </a:xfrm>
              <a:prstGeom prst="downArrowCallout">
                <a:avLst>
                  <a:gd name="adj1" fmla="val 75000"/>
                  <a:gd name="adj2" fmla="val 75000"/>
                  <a:gd name="adj3" fmla="val 16667"/>
                  <a:gd name="adj4" fmla="val 66667"/>
                </a:avLst>
              </a:prstGeom>
              <a:solidFill>
                <a:srgbClr val="66FFFF"/>
              </a:solidFill>
              <a:ln w="19050">
                <a:solidFill>
                  <a:srgbClr val="00B0F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20000"/>
                  </a:spcBef>
                  <a:buSzTx/>
                  <a:buFontTx/>
                  <a:buNone/>
                </a:pPr>
                <a:r>
                  <a:rPr lang="es-MX" sz="1400" b="1" dirty="0"/>
                  <a:t>Artículo 25 RISFP</a:t>
                </a:r>
              </a:p>
              <a:p>
                <a:pPr algn="ctr">
                  <a:lnSpc>
                    <a:spcPct val="100000"/>
                  </a:lnSpc>
                  <a:spcBef>
                    <a:spcPct val="20000"/>
                  </a:spcBef>
                  <a:buSzTx/>
                  <a:buFontTx/>
                  <a:buNone/>
                </a:pPr>
                <a:r>
                  <a:rPr lang="es-MX" sz="1400" b="1" dirty="0"/>
                  <a:t>Sistema de Control y Evaluación </a:t>
                </a:r>
                <a:r>
                  <a:rPr lang="es-MX" sz="1400" b="1" dirty="0" smtClean="0"/>
                  <a:t>Gubernamental</a:t>
                </a:r>
                <a:endParaRPr lang="es-MX" sz="1400" b="1" dirty="0"/>
              </a:p>
            </p:txBody>
          </p:sp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5188481" y="2219856"/>
                <a:ext cx="117316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  <a:buSzTx/>
                  <a:buFontTx/>
                  <a:buNone/>
                </a:pPr>
                <a:r>
                  <a:rPr lang="es-MX" sz="1400" b="1" dirty="0">
                    <a:solidFill>
                      <a:schemeClr val="tx1"/>
                    </a:solidFill>
                    <a:effectLst/>
                  </a:rPr>
                  <a:t>A través</a:t>
                </a:r>
                <a:endParaRPr lang="es-ES" sz="1400" b="1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6101294" y="2728496"/>
              <a:ext cx="2473325" cy="1196975"/>
            </a:xfrm>
            <a:prstGeom prst="flowChartAlternateProcess">
              <a:avLst/>
            </a:prstGeom>
            <a:solidFill>
              <a:srgbClr val="66FFFF">
                <a:alpha val="65000"/>
              </a:srgbClr>
            </a:solidFill>
            <a:ln w="1905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lnSpc>
                  <a:spcPct val="100000"/>
                </a:lnSpc>
                <a:buSzTx/>
                <a:buFontTx/>
                <a:buNone/>
              </a:pPr>
              <a:r>
                <a:rPr lang="es-MX" sz="1400" b="1" dirty="0">
                  <a:solidFill>
                    <a:schemeClr val="tx1"/>
                  </a:solidFill>
                  <a:effectLst/>
                </a:rPr>
                <a:t>Ejercicio del gasto público, desempeño de  la gestión publica, cumplimiento de metas y objetivos institucionales</a:t>
              </a:r>
              <a:endParaRPr lang="es-ES" sz="1400" b="1" dirty="0"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12" name="2 Grupo"/>
            <p:cNvGrpSpPr/>
            <p:nvPr/>
          </p:nvGrpSpPr>
          <p:grpSpPr>
            <a:xfrm>
              <a:off x="3315231" y="1905543"/>
              <a:ext cx="1859740" cy="807078"/>
              <a:chOff x="3315231" y="2698653"/>
              <a:chExt cx="1859740" cy="807078"/>
            </a:xfrm>
            <a:solidFill>
              <a:srgbClr val="D1FF4F"/>
            </a:solidFill>
          </p:grpSpPr>
          <p:sp>
            <p:nvSpPr>
              <p:cNvPr id="25" name="AutoShape 11"/>
              <p:cNvSpPr>
                <a:spLocks noChangeArrowheads="1"/>
              </p:cNvSpPr>
              <p:nvPr/>
            </p:nvSpPr>
            <p:spPr bwMode="auto">
              <a:xfrm rot="5520311" flipV="1">
                <a:off x="3635113" y="2385749"/>
                <a:ext cx="800100" cy="1439863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grpFill/>
              <a:ln w="19050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 b="1"/>
              </a:p>
            </p:txBody>
          </p:sp>
          <p:sp>
            <p:nvSpPr>
              <p:cNvPr id="26" name="Text Box 12"/>
              <p:cNvSpPr txBox="1">
                <a:spLocks noChangeArrowheads="1"/>
              </p:cNvSpPr>
              <p:nvPr/>
            </p:nvSpPr>
            <p:spPr bwMode="auto">
              <a:xfrm>
                <a:off x="3741459" y="2698653"/>
                <a:ext cx="1433512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buSzTx/>
                  <a:buFontTx/>
                  <a:buNone/>
                </a:pPr>
                <a:r>
                  <a:rPr lang="es-MX" sz="1400" b="1" dirty="0">
                    <a:solidFill>
                      <a:schemeClr val="tx1"/>
                    </a:solidFill>
                    <a:effectLst/>
                  </a:rPr>
                  <a:t>Promueven</a:t>
                </a:r>
                <a:endParaRPr lang="es-ES" sz="1400" b="1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3" name="1 Grupo"/>
            <p:cNvGrpSpPr/>
            <p:nvPr/>
          </p:nvGrpSpPr>
          <p:grpSpPr>
            <a:xfrm>
              <a:off x="6757178" y="1879514"/>
              <a:ext cx="1487636" cy="834695"/>
              <a:chOff x="6757178" y="2672624"/>
              <a:chExt cx="1487636" cy="834695"/>
            </a:xfrm>
            <a:solidFill>
              <a:srgbClr val="D1FF4F"/>
            </a:solidFill>
          </p:grpSpPr>
          <p:sp>
            <p:nvSpPr>
              <p:cNvPr id="23" name="AutoShape 13"/>
              <p:cNvSpPr>
                <a:spLocks noChangeArrowheads="1"/>
              </p:cNvSpPr>
              <p:nvPr/>
            </p:nvSpPr>
            <p:spPr bwMode="auto">
              <a:xfrm rot="5400000">
                <a:off x="7120070" y="2382576"/>
                <a:ext cx="803275" cy="1446212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grpFill/>
              <a:ln w="1905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MX" b="1" dirty="0"/>
              </a:p>
            </p:txBody>
          </p:sp>
          <p:sp>
            <p:nvSpPr>
              <p:cNvPr id="24" name="Text Box 14"/>
              <p:cNvSpPr txBox="1">
                <a:spLocks noChangeArrowheads="1"/>
              </p:cNvSpPr>
              <p:nvPr/>
            </p:nvSpPr>
            <p:spPr bwMode="auto">
              <a:xfrm>
                <a:off x="6757178" y="2672624"/>
                <a:ext cx="1023542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buSzTx/>
                  <a:buFontTx/>
                  <a:buNone/>
                </a:pPr>
                <a:r>
                  <a:rPr lang="es-MX" sz="1400" b="1" dirty="0">
                    <a:solidFill>
                      <a:schemeClr val="tx1"/>
                    </a:solidFill>
                    <a:effectLst/>
                  </a:rPr>
                  <a:t>Fiscalizan</a:t>
                </a:r>
                <a:endParaRPr lang="es-ES" sz="1400" b="1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4453469" y="4714343"/>
              <a:ext cx="2644775" cy="879837"/>
            </a:xfrm>
            <a:prstGeom prst="roundRect">
              <a:avLst>
                <a:gd name="adj" fmla="val 16667"/>
              </a:avLst>
            </a:prstGeom>
            <a:solidFill>
              <a:srgbClr val="66FFFF">
                <a:alpha val="65000"/>
              </a:srgbClr>
            </a:solidFill>
            <a:ln w="1905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  <a:buSzTx/>
                <a:buFontTx/>
                <a:buNone/>
              </a:pPr>
              <a:r>
                <a:rPr lang="es-MX" sz="1400" b="1" dirty="0" smtClean="0">
                  <a:solidFill>
                    <a:schemeClr val="tx1"/>
                  </a:solidFill>
                  <a:effectLst/>
                </a:rPr>
                <a:t>SEGUIMIENTO EN:</a:t>
              </a:r>
            </a:p>
            <a:p>
              <a:pPr algn="ctr">
                <a:lnSpc>
                  <a:spcPct val="100000"/>
                </a:lnSpc>
                <a:buSzTx/>
                <a:buFontTx/>
                <a:buNone/>
              </a:pPr>
              <a:r>
                <a:rPr lang="es-MX" sz="1400" b="1" dirty="0" smtClean="0">
                  <a:solidFill>
                    <a:schemeClr val="tx1"/>
                  </a:solidFill>
                  <a:effectLst/>
                </a:rPr>
                <a:t>Sistema </a:t>
              </a:r>
              <a:r>
                <a:rPr lang="es-MX" sz="1400" b="1" dirty="0">
                  <a:solidFill>
                    <a:schemeClr val="tx1"/>
                  </a:solidFill>
                  <a:effectLst/>
                </a:rPr>
                <a:t>de Información </a:t>
              </a:r>
              <a:r>
                <a:rPr lang="es-MX" sz="1400" b="1" dirty="0" smtClean="0">
                  <a:solidFill>
                    <a:schemeClr val="tx1"/>
                  </a:solidFill>
                  <a:effectLst/>
                </a:rPr>
                <a:t>Periódica (SIP)</a:t>
              </a:r>
              <a:endParaRPr lang="es-ES" sz="1400" b="1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486306" y="3475009"/>
              <a:ext cx="1800225" cy="1728788"/>
            </a:xfrm>
            <a:prstGeom prst="ellipse">
              <a:avLst/>
            </a:prstGeom>
            <a:solidFill>
              <a:srgbClr val="66FFFF">
                <a:alpha val="65000"/>
              </a:srgbClr>
            </a:solidFill>
            <a:ln w="1905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s-MX" sz="1400" b="1" dirty="0"/>
                <a:t>Ley Orgánica </a:t>
              </a:r>
              <a:r>
                <a:rPr lang="es-MX" sz="1400" b="1" dirty="0" smtClean="0"/>
                <a:t>de</a:t>
              </a:r>
            </a:p>
            <a:p>
              <a:pPr algn="ctr">
                <a:spcBef>
                  <a:spcPct val="0"/>
                </a:spcBef>
              </a:pPr>
              <a:r>
                <a:rPr lang="es-MX" sz="1400" b="1" dirty="0" smtClean="0"/>
                <a:t>la Administración</a:t>
              </a:r>
            </a:p>
            <a:p>
              <a:pPr algn="ctr">
                <a:spcBef>
                  <a:spcPct val="0"/>
                </a:spcBef>
              </a:pPr>
              <a:r>
                <a:rPr lang="es-MX" sz="1400" b="1" dirty="0" smtClean="0"/>
                <a:t> </a:t>
              </a:r>
              <a:r>
                <a:rPr lang="es-MX" sz="1400" b="1" dirty="0"/>
                <a:t>Pública </a:t>
              </a:r>
              <a:r>
                <a:rPr lang="es-MX" sz="1400" b="1" dirty="0" smtClean="0"/>
                <a:t>Federal</a:t>
              </a:r>
              <a:endParaRPr lang="es-ES" sz="1400" b="1" dirty="0">
                <a:effectLst/>
              </a:endParaRPr>
            </a:p>
          </p:txBody>
        </p:sp>
        <p:sp>
          <p:nvSpPr>
            <p:cNvPr id="18" name="AutoShape 20"/>
            <p:cNvSpPr>
              <a:spLocks noChangeArrowheads="1"/>
            </p:cNvSpPr>
            <p:nvPr/>
          </p:nvSpPr>
          <p:spPr bwMode="auto">
            <a:xfrm>
              <a:off x="2270656" y="621496"/>
              <a:ext cx="1633538" cy="93503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D1FF4F"/>
            </a:solidFill>
            <a:ln w="19050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MX" sz="1400" b="1" dirty="0"/>
                <a:t>Organizar </a:t>
              </a:r>
              <a:r>
                <a:rPr lang="es-MX" sz="1400" b="1" dirty="0" smtClean="0"/>
                <a:t>y</a:t>
              </a:r>
            </a:p>
            <a:p>
              <a:r>
                <a:rPr lang="es-MX" sz="1400" b="1" dirty="0" smtClean="0"/>
                <a:t>Coordinar</a:t>
              </a:r>
              <a:endParaRPr lang="es-MX" sz="1400" b="1" dirty="0"/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 rot="16200000">
              <a:off x="499801" y="1610489"/>
              <a:ext cx="1755774" cy="165576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D1FF4F"/>
            </a:solidFill>
            <a:ln w="19050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MX" sz="1400" b="1" dirty="0" smtClean="0"/>
                <a:t>Responsabiliza</a:t>
              </a:r>
              <a:endParaRPr lang="es-MX" sz="1400" b="1" dirty="0"/>
            </a:p>
            <a:p>
              <a:pPr algn="ctr"/>
              <a:r>
                <a:rPr lang="es-MX" sz="1400" b="1" dirty="0" smtClean="0"/>
                <a:t>Faculta</a:t>
              </a:r>
              <a:endParaRPr lang="es-MX" sz="1400" b="1" dirty="0"/>
            </a:p>
          </p:txBody>
        </p:sp>
        <p:sp>
          <p:nvSpPr>
            <p:cNvPr id="20" name="AutoShape 24"/>
            <p:cNvSpPr>
              <a:spLocks noChangeArrowheads="1"/>
            </p:cNvSpPr>
            <p:nvPr/>
          </p:nvSpPr>
          <p:spPr bwMode="auto">
            <a:xfrm>
              <a:off x="4717256" y="3994898"/>
              <a:ext cx="2159000" cy="719445"/>
            </a:xfrm>
            <a:prstGeom prst="downArrowCallout">
              <a:avLst>
                <a:gd name="adj1" fmla="val 62500"/>
                <a:gd name="adj2" fmla="val 62500"/>
                <a:gd name="adj3" fmla="val 16667"/>
                <a:gd name="adj4" fmla="val 66667"/>
              </a:avLst>
            </a:prstGeom>
            <a:solidFill>
              <a:srgbClr val="66FFFF">
                <a:alpha val="65000"/>
              </a:srgbClr>
            </a:solidFill>
            <a:ln w="19050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wrap="none" tIns="190800" anchor="ctr"/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s-MX" sz="1400" b="1" dirty="0">
                  <a:solidFill>
                    <a:schemeClr val="tx1"/>
                  </a:solidFill>
                  <a:effectLst/>
                </a:rPr>
                <a:t>Programa </a:t>
              </a:r>
              <a:r>
                <a:rPr lang="es-MX" sz="1400" b="1" dirty="0" smtClean="0">
                  <a:solidFill>
                    <a:schemeClr val="tx1"/>
                  </a:solidFill>
                  <a:effectLst/>
                </a:rPr>
                <a:t>Anual de Trabajo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s-MX" sz="1400" b="1" dirty="0" smtClean="0">
                  <a:solidFill>
                    <a:schemeClr val="tx1"/>
                  </a:solidFill>
                  <a:effectLst/>
                </a:rPr>
                <a:t>de </a:t>
              </a:r>
              <a:r>
                <a:rPr lang="es-MX" sz="1400" b="1" dirty="0" smtClean="0"/>
                <a:t>Auditoría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endParaRPr lang="es-MX" sz="1400" b="1" dirty="0" smtClean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 rot="9668" flipV="1">
              <a:off x="3778456" y="3951980"/>
              <a:ext cx="800100" cy="557045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D1FF4F"/>
            </a:solidFill>
            <a:ln w="1905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 b="1"/>
            </a:p>
          </p:txBody>
        </p:sp>
        <p:sp>
          <p:nvSpPr>
            <p:cNvPr id="22" name="AutoShape 26"/>
            <p:cNvSpPr>
              <a:spLocks noChangeArrowheads="1"/>
            </p:cNvSpPr>
            <p:nvPr/>
          </p:nvSpPr>
          <p:spPr bwMode="auto">
            <a:xfrm rot="10800000">
              <a:off x="6999818" y="3937692"/>
              <a:ext cx="803275" cy="531961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D1FF4F"/>
            </a:solidFill>
            <a:ln w="1905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 b="1"/>
            </a:p>
          </p:txBody>
        </p:sp>
      </p:grpSp>
    </p:spTree>
    <p:extLst>
      <p:ext uri="{BB962C8B-B14F-4D97-AF65-F5344CB8AC3E}">
        <p14:creationId xmlns:p14="http://schemas.microsoft.com/office/powerpoint/2010/main" val="315108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6 Título"/>
          <p:cNvSpPr txBox="1">
            <a:spLocks/>
          </p:cNvSpPr>
          <p:nvPr/>
        </p:nvSpPr>
        <p:spPr>
          <a:xfrm>
            <a:off x="2025432" y="212613"/>
            <a:ext cx="7041953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600" b="1">
                <a:solidFill>
                  <a:srgbClr val="006600"/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pPr algn="just"/>
            <a:r>
              <a:rPr lang="es-MX" sz="1800" dirty="0" smtClean="0">
                <a:solidFill>
                  <a:schemeClr val="bg1"/>
                </a:solidFill>
                <a:cs typeface="Times New Roman" pitchFamily="18" charset="0"/>
              </a:rPr>
              <a:t>ESQUEMA DEL PROGRAMA ANUAL DE CONTROL Y AUDITORÍA DE LOS OIC EN 2002</a:t>
            </a:r>
            <a:endParaRPr lang="es-MX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  <p:grpSp>
        <p:nvGrpSpPr>
          <p:cNvPr id="5" name="Grupo 4"/>
          <p:cNvGrpSpPr/>
          <p:nvPr/>
        </p:nvGrpSpPr>
        <p:grpSpPr>
          <a:xfrm>
            <a:off x="152400" y="1111399"/>
            <a:ext cx="8953500" cy="4337274"/>
            <a:chOff x="152400" y="1111399"/>
            <a:chExt cx="8953500" cy="4337274"/>
          </a:xfrm>
        </p:grpSpPr>
        <p:sp>
          <p:nvSpPr>
            <p:cNvPr id="6" name="AutoShape 82"/>
            <p:cNvSpPr>
              <a:spLocks noChangeArrowheads="1"/>
            </p:cNvSpPr>
            <p:nvPr/>
          </p:nvSpPr>
          <p:spPr bwMode="auto">
            <a:xfrm>
              <a:off x="152400" y="2236222"/>
              <a:ext cx="2514600" cy="3209002"/>
            </a:xfrm>
            <a:prstGeom prst="flowChartAlternateProcess">
              <a:avLst/>
            </a:prstGeom>
            <a:solidFill>
              <a:srgbClr val="CCCCFF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" name="Text Box 83"/>
            <p:cNvSpPr txBox="1">
              <a:spLocks noChangeArrowheads="1"/>
            </p:cNvSpPr>
            <p:nvPr/>
          </p:nvSpPr>
          <p:spPr bwMode="auto">
            <a:xfrm>
              <a:off x="304800" y="2293372"/>
              <a:ext cx="2362200" cy="289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FF3300"/>
                </a:buClr>
                <a:buFont typeface="Wingdings" panose="05000000000000000000" pitchFamily="2" charset="2"/>
                <a:buNone/>
              </a:pPr>
              <a:r>
                <a:rPr lang="es-ES_tradnl" sz="1400" b="1" dirty="0"/>
                <a:t> </a:t>
              </a:r>
              <a:r>
                <a:rPr lang="es-MX" sz="1200" b="1" dirty="0">
                  <a:solidFill>
                    <a:srgbClr val="000066"/>
                  </a:solidFill>
                </a:rPr>
                <a:t>Financieras, operativas, administrativas, de legalidad, sustantivas, de sistemas, de monitoreo, de proceso de desincorporación, entre otras</a:t>
              </a:r>
              <a:r>
                <a:rPr lang="es-MX" sz="1200" b="1" dirty="0" smtClean="0">
                  <a:solidFill>
                    <a:srgbClr val="000066"/>
                  </a:solidFill>
                </a:rPr>
                <a:t>.</a:t>
              </a:r>
            </a:p>
            <a:p>
              <a:pPr eaLnBrk="0" hangingPunct="0">
                <a:spcBef>
                  <a:spcPct val="50000"/>
                </a:spcBef>
                <a:buClr>
                  <a:srgbClr val="FF3300"/>
                </a:buClr>
                <a:buFont typeface="Wingdings" panose="05000000000000000000" pitchFamily="2" charset="2"/>
                <a:buNone/>
              </a:pPr>
              <a:endParaRPr lang="es-MX" sz="400" b="1" dirty="0">
                <a:solidFill>
                  <a:srgbClr val="000066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s-MX" sz="1200" b="1" dirty="0">
                  <a:solidFill>
                    <a:srgbClr val="000066"/>
                  </a:solidFill>
                </a:rPr>
                <a:t>Selección de auditorías con base en la evaluación de riesgos y en el valor agregado que puedan aportar</a:t>
              </a:r>
              <a:r>
                <a:rPr lang="es-MX" sz="1200" b="1" dirty="0" smtClean="0">
                  <a:solidFill>
                    <a:srgbClr val="000066"/>
                  </a:solidFill>
                </a:rPr>
                <a:t>.</a:t>
              </a:r>
            </a:p>
            <a:p>
              <a:pPr>
                <a:spcBef>
                  <a:spcPct val="50000"/>
                </a:spcBef>
              </a:pPr>
              <a:endParaRPr lang="es-MX" sz="400" b="1" dirty="0">
                <a:solidFill>
                  <a:srgbClr val="000066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s-MX" sz="1200" b="1" dirty="0">
                  <a:solidFill>
                    <a:srgbClr val="000066"/>
                  </a:solidFill>
                </a:rPr>
                <a:t>Con alcances, enfoques, fuerza de trabajo, objetivos bien definidos y en el período que estime conveniente el Titular del OIC.</a:t>
              </a:r>
              <a:endParaRPr lang="es-ES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8" name="AutoShape 92"/>
            <p:cNvSpPr>
              <a:spLocks noChangeArrowheads="1"/>
            </p:cNvSpPr>
            <p:nvPr/>
          </p:nvSpPr>
          <p:spPr bwMode="auto">
            <a:xfrm>
              <a:off x="762000" y="1931422"/>
              <a:ext cx="12954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9" name="Group 121"/>
            <p:cNvGrpSpPr>
              <a:grpSpLocks/>
            </p:cNvGrpSpPr>
            <p:nvPr/>
          </p:nvGrpSpPr>
          <p:grpSpPr bwMode="auto">
            <a:xfrm>
              <a:off x="2852738" y="2255272"/>
              <a:ext cx="4292600" cy="3189952"/>
              <a:chOff x="1797" y="1536"/>
              <a:chExt cx="2704" cy="2592"/>
            </a:xfrm>
            <a:solidFill>
              <a:srgbClr val="66FFFF"/>
            </a:solidFill>
          </p:grpSpPr>
          <p:sp>
            <p:nvSpPr>
              <p:cNvPr id="26" name="AutoShape 94"/>
              <p:cNvSpPr>
                <a:spLocks noChangeArrowheads="1"/>
              </p:cNvSpPr>
              <p:nvPr/>
            </p:nvSpPr>
            <p:spPr bwMode="auto">
              <a:xfrm>
                <a:off x="1797" y="1536"/>
                <a:ext cx="2544" cy="2592"/>
              </a:xfrm>
              <a:prstGeom prst="flowChartAlternateProcess">
                <a:avLst/>
              </a:prstGeom>
              <a:solidFill>
                <a:srgbClr val="CCECFF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7" name="Text Box 93"/>
              <p:cNvSpPr txBox="1">
                <a:spLocks noChangeArrowheads="1"/>
              </p:cNvSpPr>
              <p:nvPr/>
            </p:nvSpPr>
            <p:spPr bwMode="auto">
              <a:xfrm>
                <a:off x="1861" y="1576"/>
                <a:ext cx="2640" cy="18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>
                    <a:srgbClr val="FF3300"/>
                  </a:buClr>
                  <a:buFont typeface="Wingdings" panose="05000000000000000000" pitchFamily="2" charset="2"/>
                  <a:buNone/>
                </a:pPr>
                <a:r>
                  <a:rPr lang="es-MX" sz="1200" b="1" dirty="0">
                    <a:solidFill>
                      <a:srgbClr val="000066"/>
                    </a:solidFill>
                  </a:rPr>
                  <a:t>Mejoramiento de procesos y control interno.</a:t>
                </a:r>
              </a:p>
              <a:p>
                <a:pPr eaLnBrk="0" hangingPunct="0">
                  <a:spcBef>
                    <a:spcPct val="50000"/>
                  </a:spcBef>
                  <a:buClr>
                    <a:srgbClr val="FF3300"/>
                  </a:buClr>
                  <a:buFont typeface="Wingdings" panose="05000000000000000000" pitchFamily="2" charset="2"/>
                  <a:buNone/>
                </a:pPr>
                <a:r>
                  <a:rPr lang="es-MX" sz="1200" b="1" dirty="0">
                    <a:solidFill>
                      <a:srgbClr val="000066"/>
                    </a:solidFill>
                  </a:rPr>
                  <a:t>Evaluación de riesgos.</a:t>
                </a:r>
              </a:p>
              <a:p>
                <a:pPr eaLnBrk="0" hangingPunct="0">
                  <a:spcBef>
                    <a:spcPct val="50000"/>
                  </a:spcBef>
                  <a:buClr>
                    <a:srgbClr val="FF3300"/>
                  </a:buClr>
                  <a:buFont typeface="Wingdings" panose="05000000000000000000" pitchFamily="2" charset="2"/>
                  <a:buNone/>
                </a:pPr>
                <a:r>
                  <a:rPr lang="es-MX" sz="1200" b="1" dirty="0">
                    <a:solidFill>
                      <a:srgbClr val="000066"/>
                    </a:solidFill>
                  </a:rPr>
                  <a:t>Evaluación de seguimiento y programas gubernamentales.</a:t>
                </a:r>
              </a:p>
              <a:p>
                <a:pPr eaLnBrk="0" hangingPunct="0">
                  <a:spcBef>
                    <a:spcPct val="50000"/>
                  </a:spcBef>
                  <a:buClr>
                    <a:srgbClr val="FF3300"/>
                  </a:buClr>
                  <a:buFont typeface="Wingdings" panose="05000000000000000000" pitchFamily="2" charset="2"/>
                  <a:buNone/>
                </a:pPr>
                <a:r>
                  <a:rPr lang="es-MX" sz="1200" b="1" dirty="0">
                    <a:solidFill>
                      <a:srgbClr val="000066"/>
                    </a:solidFill>
                  </a:rPr>
                  <a:t>Evaluación de indicadores de desempeño.</a:t>
                </a:r>
              </a:p>
              <a:p>
                <a:pPr eaLnBrk="0" hangingPunct="0">
                  <a:spcBef>
                    <a:spcPct val="50000"/>
                  </a:spcBef>
                  <a:buClr>
                    <a:srgbClr val="FF3300"/>
                  </a:buClr>
                  <a:buFont typeface="Wingdings" panose="05000000000000000000" pitchFamily="2" charset="2"/>
                  <a:buNone/>
                </a:pPr>
                <a:r>
                  <a:rPr lang="es-MX" sz="1200" b="1" dirty="0">
                    <a:solidFill>
                      <a:srgbClr val="000066"/>
                    </a:solidFill>
                  </a:rPr>
                  <a:t>Monitoreo de operaciones.</a:t>
                </a:r>
              </a:p>
              <a:p>
                <a:pPr eaLnBrk="0" hangingPunct="0">
                  <a:spcBef>
                    <a:spcPct val="50000"/>
                  </a:spcBef>
                  <a:buClr>
                    <a:srgbClr val="FF3300"/>
                  </a:buClr>
                  <a:buFont typeface="Wingdings" panose="05000000000000000000" pitchFamily="2" charset="2"/>
                  <a:buNone/>
                </a:pPr>
                <a:r>
                  <a:rPr lang="es-MX" sz="1200" b="1" dirty="0">
                    <a:solidFill>
                      <a:srgbClr val="000066"/>
                    </a:solidFill>
                  </a:rPr>
                  <a:t>Adopción de mejores </a:t>
                </a:r>
                <a:r>
                  <a:rPr lang="es-MX" sz="1200" b="1" dirty="0" smtClean="0">
                    <a:solidFill>
                      <a:srgbClr val="000066"/>
                    </a:solidFill>
                  </a:rPr>
                  <a:t>prácticas.</a:t>
                </a:r>
                <a:endParaRPr lang="es-MX" sz="1200" b="1" dirty="0">
                  <a:solidFill>
                    <a:srgbClr val="000066"/>
                  </a:solidFill>
                </a:endParaRPr>
              </a:p>
              <a:p>
                <a:pPr eaLnBrk="0" hangingPunct="0">
                  <a:spcBef>
                    <a:spcPct val="50000"/>
                  </a:spcBef>
                  <a:buClr>
                    <a:srgbClr val="FF3300"/>
                  </a:buClr>
                  <a:buFont typeface="Wingdings" panose="05000000000000000000" pitchFamily="2" charset="2"/>
                  <a:buNone/>
                </a:pPr>
                <a:r>
                  <a:rPr lang="es-MX" sz="1200" b="1" dirty="0">
                    <a:solidFill>
                      <a:srgbClr val="000066"/>
                    </a:solidFill>
                  </a:rPr>
                  <a:t>Evaluación de control interno a la tecnología de información.</a:t>
                </a:r>
              </a:p>
              <a:p>
                <a:pPr eaLnBrk="0" hangingPunct="0">
                  <a:spcBef>
                    <a:spcPct val="50000"/>
                  </a:spcBef>
                  <a:buClr>
                    <a:srgbClr val="FF3300"/>
                  </a:buClr>
                  <a:buFont typeface="Wingdings" panose="05000000000000000000" pitchFamily="2" charset="2"/>
                  <a:buNone/>
                </a:pPr>
                <a:r>
                  <a:rPr lang="es-MX" sz="1200" b="1" dirty="0">
                    <a:solidFill>
                      <a:srgbClr val="000066"/>
                    </a:solidFill>
                  </a:rPr>
                  <a:t>Promoción del ambiente ético.</a:t>
                </a:r>
              </a:p>
              <a:p>
                <a:pPr eaLnBrk="0" hangingPunct="0">
                  <a:spcBef>
                    <a:spcPct val="50000"/>
                  </a:spcBef>
                  <a:buClr>
                    <a:srgbClr val="FF3300"/>
                  </a:buClr>
                  <a:buFont typeface="Wingdings" panose="05000000000000000000" pitchFamily="2" charset="2"/>
                  <a:buNone/>
                </a:pPr>
                <a:r>
                  <a:rPr lang="es-MX" sz="1200" b="1" dirty="0">
                    <a:solidFill>
                      <a:srgbClr val="000066"/>
                    </a:solidFill>
                  </a:rPr>
                  <a:t>Verificación de metas presidenciales.</a:t>
                </a:r>
              </a:p>
              <a:p>
                <a:pPr eaLnBrk="0" hangingPunct="0">
                  <a:spcBef>
                    <a:spcPct val="50000"/>
                  </a:spcBef>
                  <a:buClr>
                    <a:srgbClr val="FF3300"/>
                  </a:buClr>
                  <a:buFont typeface="Wingdings" panose="05000000000000000000" pitchFamily="2" charset="2"/>
                  <a:buNone/>
                </a:pPr>
                <a:r>
                  <a:rPr lang="es-MX" sz="1200" b="1" dirty="0">
                    <a:solidFill>
                      <a:srgbClr val="000066"/>
                    </a:solidFill>
                  </a:rPr>
                  <a:t>Evaluación y seguimiento a la Ley Federal de Transparencia y Acceso a la Información Pública Gubernamental .</a:t>
                </a:r>
                <a:endParaRPr lang="es-ES" sz="1200" b="1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10" name="AutoShape 101"/>
            <p:cNvSpPr>
              <a:spLocks noChangeArrowheads="1"/>
            </p:cNvSpPr>
            <p:nvPr/>
          </p:nvSpPr>
          <p:spPr bwMode="auto">
            <a:xfrm>
              <a:off x="4267200" y="1931422"/>
              <a:ext cx="12954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12" name="Group 122"/>
            <p:cNvGrpSpPr>
              <a:grpSpLocks/>
            </p:cNvGrpSpPr>
            <p:nvPr/>
          </p:nvGrpSpPr>
          <p:grpSpPr bwMode="auto">
            <a:xfrm>
              <a:off x="7162800" y="2210823"/>
              <a:ext cx="1676400" cy="952756"/>
              <a:chOff x="4512" y="1455"/>
              <a:chExt cx="1056" cy="845"/>
            </a:xfrm>
          </p:grpSpPr>
          <p:sp>
            <p:nvSpPr>
              <p:cNvPr id="24" name="AutoShape 97"/>
              <p:cNvSpPr>
                <a:spLocks noChangeArrowheads="1"/>
              </p:cNvSpPr>
              <p:nvPr/>
            </p:nvSpPr>
            <p:spPr bwMode="auto">
              <a:xfrm>
                <a:off x="4512" y="1484"/>
                <a:ext cx="1056" cy="816"/>
              </a:xfrm>
              <a:prstGeom prst="flowChartAlternateProcess">
                <a:avLst/>
              </a:prstGeom>
              <a:solidFill>
                <a:srgbClr val="CCFFCC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5" name="Text Box 96"/>
              <p:cNvSpPr txBox="1">
                <a:spLocks noChangeArrowheads="1"/>
              </p:cNvSpPr>
              <p:nvPr/>
            </p:nvSpPr>
            <p:spPr bwMode="auto">
              <a:xfrm>
                <a:off x="4576" y="1455"/>
                <a:ext cx="944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  <a:buClr>
                    <a:srgbClr val="FF3300"/>
                  </a:buClr>
                  <a:buFont typeface="Wingdings" panose="05000000000000000000" pitchFamily="2" charset="2"/>
                  <a:buNone/>
                </a:pPr>
                <a:r>
                  <a:rPr lang="es-MX" sz="1200" b="1" dirty="0">
                    <a:solidFill>
                      <a:srgbClr val="000066"/>
                    </a:solidFill>
                  </a:rPr>
                  <a:t>Independientes </a:t>
                </a:r>
                <a:r>
                  <a:rPr lang="es-MX" sz="1200" b="1" dirty="0" smtClean="0">
                    <a:solidFill>
                      <a:srgbClr val="000066"/>
                    </a:solidFill>
                  </a:rPr>
                  <a:t>para las </a:t>
                </a:r>
                <a:r>
                  <a:rPr lang="es-MX" sz="1200" b="1" dirty="0">
                    <a:solidFill>
                      <a:srgbClr val="000066"/>
                    </a:solidFill>
                  </a:rPr>
                  <a:t>observaciones y para las acciones de mejora.</a:t>
                </a:r>
                <a:endParaRPr lang="es-ES" sz="1200" b="1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13" name="AutoShape 100"/>
            <p:cNvSpPr>
              <a:spLocks noChangeArrowheads="1"/>
            </p:cNvSpPr>
            <p:nvPr/>
          </p:nvSpPr>
          <p:spPr bwMode="auto">
            <a:xfrm>
              <a:off x="7391400" y="1931422"/>
              <a:ext cx="1295400" cy="3048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14" name="Group 128"/>
            <p:cNvGrpSpPr>
              <a:grpSpLocks/>
            </p:cNvGrpSpPr>
            <p:nvPr/>
          </p:nvGrpSpPr>
          <p:grpSpPr bwMode="auto">
            <a:xfrm>
              <a:off x="7162800" y="4278685"/>
              <a:ext cx="1724025" cy="1169988"/>
              <a:chOff x="4512" y="3487"/>
              <a:chExt cx="1086" cy="737"/>
            </a:xfrm>
            <a:solidFill>
              <a:srgbClr val="66FFFF"/>
            </a:solidFill>
          </p:grpSpPr>
          <p:sp>
            <p:nvSpPr>
              <p:cNvPr id="22" name="AutoShape 126"/>
              <p:cNvSpPr>
                <a:spLocks noChangeArrowheads="1"/>
              </p:cNvSpPr>
              <p:nvPr/>
            </p:nvSpPr>
            <p:spPr bwMode="auto">
              <a:xfrm>
                <a:off x="4512" y="3487"/>
                <a:ext cx="1056" cy="737"/>
              </a:xfrm>
              <a:prstGeom prst="flowChartAlternateProcess">
                <a:avLst/>
              </a:prstGeom>
              <a:grpFill/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3" name="Text Box 127"/>
              <p:cNvSpPr txBox="1">
                <a:spLocks noChangeArrowheads="1"/>
              </p:cNvSpPr>
              <p:nvPr/>
            </p:nvSpPr>
            <p:spPr bwMode="auto">
              <a:xfrm>
                <a:off x="4558" y="3503"/>
                <a:ext cx="1040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 eaLnBrk="0" hangingPunct="0">
                  <a:spcBef>
                    <a:spcPct val="50000"/>
                  </a:spcBef>
                  <a:buClr>
                    <a:srgbClr val="FF3300"/>
                  </a:buClr>
                  <a:buFont typeface="Wingdings" panose="05000000000000000000" pitchFamily="2" charset="2"/>
                  <a:buNone/>
                </a:pPr>
                <a:r>
                  <a:rPr lang="es-MX" sz="1200" b="1" dirty="0">
                    <a:solidFill>
                      <a:srgbClr val="000066"/>
                    </a:solidFill>
                  </a:rPr>
                  <a:t>Seguimiento y validación de la implantación de los acuerdos tomados</a:t>
                </a:r>
                <a:endParaRPr lang="es-ES" sz="1200" b="1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16" name="AutoShape 129"/>
            <p:cNvSpPr>
              <a:spLocks noChangeArrowheads="1"/>
            </p:cNvSpPr>
            <p:nvPr/>
          </p:nvSpPr>
          <p:spPr bwMode="auto">
            <a:xfrm>
              <a:off x="7315200" y="4077072"/>
              <a:ext cx="1295400" cy="200025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323528" y="1111399"/>
              <a:ext cx="2133600" cy="733425"/>
            </a:xfrm>
            <a:prstGeom prst="roundRect">
              <a:avLst>
                <a:gd name="adj" fmla="val 16667"/>
              </a:avLst>
            </a:prstGeom>
            <a:solidFill>
              <a:srgbClr val="D1FF4F"/>
            </a:solidFill>
            <a:ln w="1905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b="1" dirty="0" smtClean="0"/>
                <a:t>Auditorías</a:t>
              </a:r>
              <a:endParaRPr lang="es-MX" b="1" dirty="0"/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3851920" y="1111399"/>
              <a:ext cx="2133600" cy="733425"/>
            </a:xfrm>
            <a:prstGeom prst="roundRect">
              <a:avLst>
                <a:gd name="adj" fmla="val 16667"/>
              </a:avLst>
            </a:prstGeom>
            <a:solidFill>
              <a:srgbClr val="D1FF4F"/>
            </a:solidFill>
            <a:ln w="1905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b="1" dirty="0" smtClean="0"/>
                <a:t>Revisiones</a:t>
              </a:r>
              <a:br>
                <a:rPr lang="es-MX" b="1" dirty="0" smtClean="0"/>
              </a:br>
              <a:r>
                <a:rPr lang="es-MX" b="1" dirty="0" smtClean="0"/>
                <a:t>de Control</a:t>
              </a:r>
              <a:endParaRPr lang="es-MX" b="1" dirty="0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>
              <a:off x="6902896" y="1111399"/>
              <a:ext cx="2133600" cy="733425"/>
            </a:xfrm>
            <a:prstGeom prst="roundRect">
              <a:avLst>
                <a:gd name="adj" fmla="val 16667"/>
              </a:avLst>
            </a:prstGeom>
            <a:solidFill>
              <a:srgbClr val="D1FF4F"/>
            </a:solidFill>
            <a:ln w="1905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b="1" dirty="0" smtClean="0"/>
                <a:t>Seguimientos</a:t>
              </a:r>
              <a:endParaRPr lang="es-MX" b="1" dirty="0"/>
            </a:p>
          </p:txBody>
        </p: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6972300" y="3284984"/>
              <a:ext cx="2133600" cy="733425"/>
            </a:xfrm>
            <a:prstGeom prst="roundRect">
              <a:avLst>
                <a:gd name="adj" fmla="val 16667"/>
              </a:avLst>
            </a:prstGeom>
            <a:solidFill>
              <a:srgbClr val="D1FF4F"/>
            </a:solidFill>
            <a:ln w="1905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MX" b="1" dirty="0" smtClean="0"/>
                <a:t>Participación</a:t>
              </a:r>
              <a:br>
                <a:rPr lang="es-MX" b="1" dirty="0" smtClean="0"/>
              </a:br>
              <a:r>
                <a:rPr lang="es-MX" b="1" dirty="0" smtClean="0"/>
                <a:t>en Comités</a:t>
              </a:r>
              <a:endParaRPr lang="es-MX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160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6 Título"/>
          <p:cNvSpPr txBox="1">
            <a:spLocks/>
          </p:cNvSpPr>
          <p:nvPr/>
        </p:nvSpPr>
        <p:spPr>
          <a:xfrm>
            <a:off x="1979712" y="212613"/>
            <a:ext cx="7087673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600" b="1">
                <a:solidFill>
                  <a:srgbClr val="006600"/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pPr algn="just"/>
            <a:r>
              <a:rPr lang="es-MX" sz="1800" dirty="0" smtClean="0">
                <a:solidFill>
                  <a:schemeClr val="tx2">
                    <a:lumMod val="50000"/>
                  </a:schemeClr>
                </a:solidFill>
              </a:rPr>
              <a:t>NUEVO ENFOQUE DEL PROGRAMA ANUAL </a:t>
            </a:r>
          </a:p>
          <a:p>
            <a:pPr algn="just"/>
            <a:r>
              <a:rPr lang="es-MX" sz="1800" dirty="0" smtClean="0">
                <a:solidFill>
                  <a:schemeClr val="tx2">
                    <a:lumMod val="50000"/>
                  </a:schemeClr>
                </a:solidFill>
              </a:rPr>
              <a:t>DE AUDITORÍA DE LOS OIC</a:t>
            </a:r>
            <a:endParaRPr lang="es-MX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  <p:grpSp>
        <p:nvGrpSpPr>
          <p:cNvPr id="5" name="Grupo 4"/>
          <p:cNvGrpSpPr/>
          <p:nvPr/>
        </p:nvGrpSpPr>
        <p:grpSpPr>
          <a:xfrm>
            <a:off x="88900" y="980728"/>
            <a:ext cx="9017000" cy="4407619"/>
            <a:chOff x="88900" y="1087909"/>
            <a:chExt cx="9017000" cy="4407619"/>
          </a:xfrm>
        </p:grpSpPr>
        <p:sp>
          <p:nvSpPr>
            <p:cNvPr id="6" name="Text Box 1030"/>
            <p:cNvSpPr txBox="1">
              <a:spLocks noChangeArrowheads="1"/>
            </p:cNvSpPr>
            <p:nvPr/>
          </p:nvSpPr>
          <p:spPr bwMode="auto">
            <a:xfrm>
              <a:off x="5486400" y="3102794"/>
              <a:ext cx="14478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s-MX" sz="1400"/>
            </a:p>
          </p:txBody>
        </p:sp>
        <p:sp>
          <p:nvSpPr>
            <p:cNvPr id="7" name="Text Box 1032"/>
            <p:cNvSpPr txBox="1">
              <a:spLocks noChangeArrowheads="1"/>
            </p:cNvSpPr>
            <p:nvPr/>
          </p:nvSpPr>
          <p:spPr bwMode="auto">
            <a:xfrm>
              <a:off x="533400" y="1087909"/>
              <a:ext cx="2438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 i="1" u="sng" dirty="0">
                  <a:solidFill>
                    <a:schemeClr val="bg1"/>
                  </a:solidFill>
                </a:rPr>
                <a:t>Anterior</a:t>
              </a:r>
              <a:endParaRPr lang="es-ES" b="1" i="1" u="sng" dirty="0">
                <a:solidFill>
                  <a:schemeClr val="bg1"/>
                </a:solidFill>
              </a:endParaRPr>
            </a:p>
          </p:txBody>
        </p:sp>
        <p:sp>
          <p:nvSpPr>
            <p:cNvPr id="8" name="Text Box 1033"/>
            <p:cNvSpPr txBox="1">
              <a:spLocks noChangeArrowheads="1"/>
            </p:cNvSpPr>
            <p:nvPr/>
          </p:nvSpPr>
          <p:spPr bwMode="auto">
            <a:xfrm>
              <a:off x="5903171" y="1102577"/>
              <a:ext cx="2438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b="1" i="1" u="sng" dirty="0">
                  <a:solidFill>
                    <a:schemeClr val="bg1"/>
                  </a:solidFill>
                </a:rPr>
                <a:t>Actual</a:t>
              </a:r>
              <a:endParaRPr lang="es-ES" b="1" i="1" u="sng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1088"/>
            <p:cNvGrpSpPr>
              <a:grpSpLocks/>
            </p:cNvGrpSpPr>
            <p:nvPr/>
          </p:nvGrpSpPr>
          <p:grpSpPr bwMode="auto">
            <a:xfrm>
              <a:off x="5295900" y="2189937"/>
              <a:ext cx="3810000" cy="604666"/>
              <a:chOff x="3312" y="1790"/>
              <a:chExt cx="2400" cy="569"/>
            </a:xfrm>
            <a:solidFill>
              <a:srgbClr val="66FFFF"/>
            </a:solidFill>
          </p:grpSpPr>
          <p:sp>
            <p:nvSpPr>
              <p:cNvPr id="50" name="Text Box 1026"/>
              <p:cNvSpPr txBox="1">
                <a:spLocks noChangeArrowheads="1"/>
              </p:cNvSpPr>
              <p:nvPr/>
            </p:nvSpPr>
            <p:spPr bwMode="auto">
              <a:xfrm>
                <a:off x="4752" y="1893"/>
                <a:ext cx="768" cy="194"/>
              </a:xfrm>
              <a:prstGeom prst="rect">
                <a:avLst/>
              </a:prstGeom>
              <a:grpFill/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s-MX" sz="1400" b="1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51" name="Freeform 1051"/>
              <p:cNvSpPr>
                <a:spLocks/>
              </p:cNvSpPr>
              <p:nvPr/>
            </p:nvSpPr>
            <p:spPr bwMode="auto">
              <a:xfrm>
                <a:off x="3312" y="1790"/>
                <a:ext cx="2400" cy="562"/>
              </a:xfrm>
              <a:custGeom>
                <a:avLst/>
                <a:gdLst>
                  <a:gd name="T0" fmla="*/ 11971 w 14597"/>
                  <a:gd name="T1" fmla="*/ 18 h 5064"/>
                  <a:gd name="T2" fmla="*/ 12559 w 14597"/>
                  <a:gd name="T3" fmla="*/ 118 h 5064"/>
                  <a:gd name="T4" fmla="*/ 13097 w 14597"/>
                  <a:gd name="T5" fmla="*/ 313 h 5064"/>
                  <a:gd name="T6" fmla="*/ 13577 w 14597"/>
                  <a:gd name="T7" fmla="*/ 602 h 5064"/>
                  <a:gd name="T8" fmla="*/ 13970 w 14597"/>
                  <a:gd name="T9" fmla="*/ 975 h 5064"/>
                  <a:gd name="T10" fmla="*/ 14293 w 14597"/>
                  <a:gd name="T11" fmla="*/ 1399 h 5064"/>
                  <a:gd name="T12" fmla="*/ 14508 w 14597"/>
                  <a:gd name="T13" fmla="*/ 1874 h 5064"/>
                  <a:gd name="T14" fmla="*/ 14597 w 14597"/>
                  <a:gd name="T15" fmla="*/ 2375 h 5064"/>
                  <a:gd name="T16" fmla="*/ 14567 w 14597"/>
                  <a:gd name="T17" fmla="*/ 2885 h 5064"/>
                  <a:gd name="T18" fmla="*/ 14429 w 14597"/>
                  <a:gd name="T19" fmla="*/ 3384 h 5064"/>
                  <a:gd name="T20" fmla="*/ 14185 w 14597"/>
                  <a:gd name="T21" fmla="*/ 3833 h 5064"/>
                  <a:gd name="T22" fmla="*/ 13833 w 14597"/>
                  <a:gd name="T23" fmla="*/ 4250 h 5064"/>
                  <a:gd name="T24" fmla="*/ 13391 w 14597"/>
                  <a:gd name="T25" fmla="*/ 4580 h 5064"/>
                  <a:gd name="T26" fmla="*/ 12882 w 14597"/>
                  <a:gd name="T27" fmla="*/ 4834 h 5064"/>
                  <a:gd name="T28" fmla="*/ 12333 w 14597"/>
                  <a:gd name="T29" fmla="*/ 5004 h 5064"/>
                  <a:gd name="T30" fmla="*/ 11745 w 14597"/>
                  <a:gd name="T31" fmla="*/ 5064 h 5064"/>
                  <a:gd name="T32" fmla="*/ 2614 w 14597"/>
                  <a:gd name="T33" fmla="*/ 5047 h 5064"/>
                  <a:gd name="T34" fmla="*/ 2037 w 14597"/>
                  <a:gd name="T35" fmla="*/ 4954 h 5064"/>
                  <a:gd name="T36" fmla="*/ 1507 w 14597"/>
                  <a:gd name="T37" fmla="*/ 4749 h 5064"/>
                  <a:gd name="T38" fmla="*/ 1018 w 14597"/>
                  <a:gd name="T39" fmla="*/ 4453 h 5064"/>
                  <a:gd name="T40" fmla="*/ 617 w 14597"/>
                  <a:gd name="T41" fmla="*/ 4096 h 5064"/>
                  <a:gd name="T42" fmla="*/ 302 w 14597"/>
                  <a:gd name="T43" fmla="*/ 3664 h 5064"/>
                  <a:gd name="T44" fmla="*/ 96 w 14597"/>
                  <a:gd name="T45" fmla="*/ 3189 h 5064"/>
                  <a:gd name="T46" fmla="*/ 0 w 14597"/>
                  <a:gd name="T47" fmla="*/ 2680 h 5064"/>
                  <a:gd name="T48" fmla="*/ 27 w 14597"/>
                  <a:gd name="T49" fmla="*/ 2180 h 5064"/>
                  <a:gd name="T50" fmla="*/ 155 w 14597"/>
                  <a:gd name="T51" fmla="*/ 1687 h 5064"/>
                  <a:gd name="T52" fmla="*/ 412 w 14597"/>
                  <a:gd name="T53" fmla="*/ 1229 h 5064"/>
                  <a:gd name="T54" fmla="*/ 754 w 14597"/>
                  <a:gd name="T55" fmla="*/ 822 h 5064"/>
                  <a:gd name="T56" fmla="*/ 1185 w 14597"/>
                  <a:gd name="T57" fmla="*/ 483 h 5064"/>
                  <a:gd name="T58" fmla="*/ 1704 w 14597"/>
                  <a:gd name="T59" fmla="*/ 229 h 5064"/>
                  <a:gd name="T60" fmla="*/ 2261 w 14597"/>
                  <a:gd name="T61" fmla="*/ 67 h 5064"/>
                  <a:gd name="T62" fmla="*/ 2840 w 14597"/>
                  <a:gd name="T63" fmla="*/ 0 h 5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97" h="5064">
                    <a:moveTo>
                      <a:pt x="11745" y="0"/>
                    </a:moveTo>
                    <a:lnTo>
                      <a:pt x="11971" y="18"/>
                    </a:lnTo>
                    <a:lnTo>
                      <a:pt x="12264" y="51"/>
                    </a:lnTo>
                    <a:lnTo>
                      <a:pt x="12559" y="118"/>
                    </a:lnTo>
                    <a:lnTo>
                      <a:pt x="12824" y="204"/>
                    </a:lnTo>
                    <a:lnTo>
                      <a:pt x="13097" y="313"/>
                    </a:lnTo>
                    <a:lnTo>
                      <a:pt x="13332" y="449"/>
                    </a:lnTo>
                    <a:lnTo>
                      <a:pt x="13577" y="602"/>
                    </a:lnTo>
                    <a:lnTo>
                      <a:pt x="13793" y="779"/>
                    </a:lnTo>
                    <a:lnTo>
                      <a:pt x="13970" y="975"/>
                    </a:lnTo>
                    <a:lnTo>
                      <a:pt x="14146" y="1180"/>
                    </a:lnTo>
                    <a:lnTo>
                      <a:pt x="14293" y="1399"/>
                    </a:lnTo>
                    <a:lnTo>
                      <a:pt x="14401" y="1638"/>
                    </a:lnTo>
                    <a:lnTo>
                      <a:pt x="14508" y="1874"/>
                    </a:lnTo>
                    <a:lnTo>
                      <a:pt x="14558" y="2121"/>
                    </a:lnTo>
                    <a:lnTo>
                      <a:pt x="14597" y="2375"/>
                    </a:lnTo>
                    <a:lnTo>
                      <a:pt x="14597" y="2630"/>
                    </a:lnTo>
                    <a:lnTo>
                      <a:pt x="14567" y="2885"/>
                    </a:lnTo>
                    <a:lnTo>
                      <a:pt x="14520" y="3129"/>
                    </a:lnTo>
                    <a:lnTo>
                      <a:pt x="14429" y="3384"/>
                    </a:lnTo>
                    <a:lnTo>
                      <a:pt x="14313" y="3613"/>
                    </a:lnTo>
                    <a:lnTo>
                      <a:pt x="14185" y="3833"/>
                    </a:lnTo>
                    <a:lnTo>
                      <a:pt x="14019" y="4046"/>
                    </a:lnTo>
                    <a:lnTo>
                      <a:pt x="13833" y="4250"/>
                    </a:lnTo>
                    <a:lnTo>
                      <a:pt x="13618" y="4419"/>
                    </a:lnTo>
                    <a:lnTo>
                      <a:pt x="13391" y="4580"/>
                    </a:lnTo>
                    <a:lnTo>
                      <a:pt x="13147" y="4726"/>
                    </a:lnTo>
                    <a:lnTo>
                      <a:pt x="12882" y="4834"/>
                    </a:lnTo>
                    <a:lnTo>
                      <a:pt x="12607" y="4928"/>
                    </a:lnTo>
                    <a:lnTo>
                      <a:pt x="12333" y="5004"/>
                    </a:lnTo>
                    <a:lnTo>
                      <a:pt x="12040" y="5047"/>
                    </a:lnTo>
                    <a:lnTo>
                      <a:pt x="11745" y="5064"/>
                    </a:lnTo>
                    <a:lnTo>
                      <a:pt x="2840" y="5064"/>
                    </a:lnTo>
                    <a:lnTo>
                      <a:pt x="2614" y="5047"/>
                    </a:lnTo>
                    <a:lnTo>
                      <a:pt x="2321" y="5013"/>
                    </a:lnTo>
                    <a:lnTo>
                      <a:pt x="2037" y="4954"/>
                    </a:lnTo>
                    <a:lnTo>
                      <a:pt x="1763" y="4860"/>
                    </a:lnTo>
                    <a:lnTo>
                      <a:pt x="1507" y="4749"/>
                    </a:lnTo>
                    <a:lnTo>
                      <a:pt x="1245" y="4615"/>
                    </a:lnTo>
                    <a:lnTo>
                      <a:pt x="1018" y="4453"/>
                    </a:lnTo>
                    <a:lnTo>
                      <a:pt x="811" y="4292"/>
                    </a:lnTo>
                    <a:lnTo>
                      <a:pt x="617" y="4096"/>
                    </a:lnTo>
                    <a:lnTo>
                      <a:pt x="439" y="3884"/>
                    </a:lnTo>
                    <a:lnTo>
                      <a:pt x="302" y="3664"/>
                    </a:lnTo>
                    <a:lnTo>
                      <a:pt x="185" y="3428"/>
                    </a:lnTo>
                    <a:lnTo>
                      <a:pt x="96" y="3189"/>
                    </a:lnTo>
                    <a:lnTo>
                      <a:pt x="27" y="2944"/>
                    </a:lnTo>
                    <a:lnTo>
                      <a:pt x="0" y="2680"/>
                    </a:lnTo>
                    <a:lnTo>
                      <a:pt x="0" y="2435"/>
                    </a:lnTo>
                    <a:lnTo>
                      <a:pt x="27" y="2180"/>
                    </a:lnTo>
                    <a:lnTo>
                      <a:pt x="77" y="1934"/>
                    </a:lnTo>
                    <a:lnTo>
                      <a:pt x="155" y="1687"/>
                    </a:lnTo>
                    <a:lnTo>
                      <a:pt x="263" y="1450"/>
                    </a:lnTo>
                    <a:lnTo>
                      <a:pt x="412" y="1229"/>
                    </a:lnTo>
                    <a:lnTo>
                      <a:pt x="576" y="1018"/>
                    </a:lnTo>
                    <a:lnTo>
                      <a:pt x="754" y="822"/>
                    </a:lnTo>
                    <a:lnTo>
                      <a:pt x="969" y="645"/>
                    </a:lnTo>
                    <a:lnTo>
                      <a:pt x="1185" y="483"/>
                    </a:lnTo>
                    <a:lnTo>
                      <a:pt x="1450" y="347"/>
                    </a:lnTo>
                    <a:lnTo>
                      <a:pt x="1704" y="229"/>
                    </a:lnTo>
                    <a:lnTo>
                      <a:pt x="1978" y="127"/>
                    </a:lnTo>
                    <a:lnTo>
                      <a:pt x="2261" y="67"/>
                    </a:lnTo>
                    <a:lnTo>
                      <a:pt x="2547" y="18"/>
                    </a:lnTo>
                    <a:lnTo>
                      <a:pt x="2840" y="0"/>
                    </a:lnTo>
                    <a:lnTo>
                      <a:pt x="11745" y="0"/>
                    </a:lnTo>
                    <a:close/>
                  </a:path>
                </a:pathLst>
              </a:custGeom>
              <a:solidFill>
                <a:srgbClr val="006666"/>
              </a:solidFill>
              <a:ln w="0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 Box 1055"/>
              <p:cNvSpPr txBox="1">
                <a:spLocks noChangeArrowheads="1"/>
              </p:cNvSpPr>
              <p:nvPr/>
            </p:nvSpPr>
            <p:spPr bwMode="auto">
              <a:xfrm>
                <a:off x="3504" y="1920"/>
                <a:ext cx="2112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s-MX" sz="1400" b="1" dirty="0">
                    <a:solidFill>
                      <a:schemeClr val="bg1"/>
                    </a:solidFill>
                  </a:rPr>
                  <a:t>Incentivo a cumplir “de fondo” dirigido a resultados y </a:t>
                </a:r>
                <a:r>
                  <a:rPr lang="es-MX" sz="1600" b="1" dirty="0">
                    <a:solidFill>
                      <a:schemeClr val="bg1"/>
                    </a:solidFill>
                  </a:rPr>
                  <a:t>mejora </a:t>
                </a:r>
                <a:r>
                  <a:rPr lang="es-MX" sz="1400" b="1" dirty="0">
                    <a:solidFill>
                      <a:schemeClr val="bg1"/>
                    </a:solidFill>
                  </a:rPr>
                  <a:t>de la gestión pública</a:t>
                </a:r>
                <a:endParaRPr lang="es-ES" sz="1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1095"/>
            <p:cNvGrpSpPr>
              <a:grpSpLocks/>
            </p:cNvGrpSpPr>
            <p:nvPr/>
          </p:nvGrpSpPr>
          <p:grpSpPr bwMode="auto">
            <a:xfrm>
              <a:off x="5257800" y="1553823"/>
              <a:ext cx="3810000" cy="568316"/>
              <a:chOff x="3312" y="864"/>
              <a:chExt cx="2400" cy="432"/>
            </a:xfrm>
            <a:solidFill>
              <a:srgbClr val="66FFFF"/>
            </a:solidFill>
          </p:grpSpPr>
          <p:sp>
            <p:nvSpPr>
              <p:cNvPr id="48" name="Freeform 1043"/>
              <p:cNvSpPr>
                <a:spLocks/>
              </p:cNvSpPr>
              <p:nvPr/>
            </p:nvSpPr>
            <p:spPr bwMode="auto">
              <a:xfrm>
                <a:off x="3312" y="864"/>
                <a:ext cx="2400" cy="432"/>
              </a:xfrm>
              <a:custGeom>
                <a:avLst/>
                <a:gdLst>
                  <a:gd name="T0" fmla="*/ 11971 w 14597"/>
                  <a:gd name="T1" fmla="*/ 18 h 5064"/>
                  <a:gd name="T2" fmla="*/ 12559 w 14597"/>
                  <a:gd name="T3" fmla="*/ 118 h 5064"/>
                  <a:gd name="T4" fmla="*/ 13097 w 14597"/>
                  <a:gd name="T5" fmla="*/ 313 h 5064"/>
                  <a:gd name="T6" fmla="*/ 13577 w 14597"/>
                  <a:gd name="T7" fmla="*/ 602 h 5064"/>
                  <a:gd name="T8" fmla="*/ 13970 w 14597"/>
                  <a:gd name="T9" fmla="*/ 975 h 5064"/>
                  <a:gd name="T10" fmla="*/ 14293 w 14597"/>
                  <a:gd name="T11" fmla="*/ 1399 h 5064"/>
                  <a:gd name="T12" fmla="*/ 14508 w 14597"/>
                  <a:gd name="T13" fmla="*/ 1874 h 5064"/>
                  <a:gd name="T14" fmla="*/ 14597 w 14597"/>
                  <a:gd name="T15" fmla="*/ 2375 h 5064"/>
                  <a:gd name="T16" fmla="*/ 14567 w 14597"/>
                  <a:gd name="T17" fmla="*/ 2885 h 5064"/>
                  <a:gd name="T18" fmla="*/ 14429 w 14597"/>
                  <a:gd name="T19" fmla="*/ 3384 h 5064"/>
                  <a:gd name="T20" fmla="*/ 14185 w 14597"/>
                  <a:gd name="T21" fmla="*/ 3833 h 5064"/>
                  <a:gd name="T22" fmla="*/ 13833 w 14597"/>
                  <a:gd name="T23" fmla="*/ 4250 h 5064"/>
                  <a:gd name="T24" fmla="*/ 13391 w 14597"/>
                  <a:gd name="T25" fmla="*/ 4580 h 5064"/>
                  <a:gd name="T26" fmla="*/ 12882 w 14597"/>
                  <a:gd name="T27" fmla="*/ 4834 h 5064"/>
                  <a:gd name="T28" fmla="*/ 12333 w 14597"/>
                  <a:gd name="T29" fmla="*/ 5004 h 5064"/>
                  <a:gd name="T30" fmla="*/ 11745 w 14597"/>
                  <a:gd name="T31" fmla="*/ 5064 h 5064"/>
                  <a:gd name="T32" fmla="*/ 2614 w 14597"/>
                  <a:gd name="T33" fmla="*/ 5047 h 5064"/>
                  <a:gd name="T34" fmla="*/ 2037 w 14597"/>
                  <a:gd name="T35" fmla="*/ 4954 h 5064"/>
                  <a:gd name="T36" fmla="*/ 1507 w 14597"/>
                  <a:gd name="T37" fmla="*/ 4749 h 5064"/>
                  <a:gd name="T38" fmla="*/ 1018 w 14597"/>
                  <a:gd name="T39" fmla="*/ 4453 h 5064"/>
                  <a:gd name="T40" fmla="*/ 617 w 14597"/>
                  <a:gd name="T41" fmla="*/ 4096 h 5064"/>
                  <a:gd name="T42" fmla="*/ 302 w 14597"/>
                  <a:gd name="T43" fmla="*/ 3664 h 5064"/>
                  <a:gd name="T44" fmla="*/ 96 w 14597"/>
                  <a:gd name="T45" fmla="*/ 3189 h 5064"/>
                  <a:gd name="T46" fmla="*/ 0 w 14597"/>
                  <a:gd name="T47" fmla="*/ 2680 h 5064"/>
                  <a:gd name="T48" fmla="*/ 27 w 14597"/>
                  <a:gd name="T49" fmla="*/ 2180 h 5064"/>
                  <a:gd name="T50" fmla="*/ 155 w 14597"/>
                  <a:gd name="T51" fmla="*/ 1687 h 5064"/>
                  <a:gd name="T52" fmla="*/ 412 w 14597"/>
                  <a:gd name="T53" fmla="*/ 1229 h 5064"/>
                  <a:gd name="T54" fmla="*/ 754 w 14597"/>
                  <a:gd name="T55" fmla="*/ 822 h 5064"/>
                  <a:gd name="T56" fmla="*/ 1185 w 14597"/>
                  <a:gd name="T57" fmla="*/ 483 h 5064"/>
                  <a:gd name="T58" fmla="*/ 1704 w 14597"/>
                  <a:gd name="T59" fmla="*/ 229 h 5064"/>
                  <a:gd name="T60" fmla="*/ 2261 w 14597"/>
                  <a:gd name="T61" fmla="*/ 67 h 5064"/>
                  <a:gd name="T62" fmla="*/ 2840 w 14597"/>
                  <a:gd name="T63" fmla="*/ 0 h 5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97" h="5064">
                    <a:moveTo>
                      <a:pt x="11745" y="0"/>
                    </a:moveTo>
                    <a:lnTo>
                      <a:pt x="11971" y="18"/>
                    </a:lnTo>
                    <a:lnTo>
                      <a:pt x="12264" y="51"/>
                    </a:lnTo>
                    <a:lnTo>
                      <a:pt x="12559" y="118"/>
                    </a:lnTo>
                    <a:lnTo>
                      <a:pt x="12824" y="204"/>
                    </a:lnTo>
                    <a:lnTo>
                      <a:pt x="13097" y="313"/>
                    </a:lnTo>
                    <a:lnTo>
                      <a:pt x="13332" y="449"/>
                    </a:lnTo>
                    <a:lnTo>
                      <a:pt x="13577" y="602"/>
                    </a:lnTo>
                    <a:lnTo>
                      <a:pt x="13793" y="779"/>
                    </a:lnTo>
                    <a:lnTo>
                      <a:pt x="13970" y="975"/>
                    </a:lnTo>
                    <a:lnTo>
                      <a:pt x="14146" y="1180"/>
                    </a:lnTo>
                    <a:lnTo>
                      <a:pt x="14293" y="1399"/>
                    </a:lnTo>
                    <a:lnTo>
                      <a:pt x="14401" y="1638"/>
                    </a:lnTo>
                    <a:lnTo>
                      <a:pt x="14508" y="1874"/>
                    </a:lnTo>
                    <a:lnTo>
                      <a:pt x="14558" y="2121"/>
                    </a:lnTo>
                    <a:lnTo>
                      <a:pt x="14597" y="2375"/>
                    </a:lnTo>
                    <a:lnTo>
                      <a:pt x="14597" y="2630"/>
                    </a:lnTo>
                    <a:lnTo>
                      <a:pt x="14567" y="2885"/>
                    </a:lnTo>
                    <a:lnTo>
                      <a:pt x="14520" y="3129"/>
                    </a:lnTo>
                    <a:lnTo>
                      <a:pt x="14429" y="3384"/>
                    </a:lnTo>
                    <a:lnTo>
                      <a:pt x="14313" y="3613"/>
                    </a:lnTo>
                    <a:lnTo>
                      <a:pt x="14185" y="3833"/>
                    </a:lnTo>
                    <a:lnTo>
                      <a:pt x="14019" y="4046"/>
                    </a:lnTo>
                    <a:lnTo>
                      <a:pt x="13833" y="4250"/>
                    </a:lnTo>
                    <a:lnTo>
                      <a:pt x="13618" y="4419"/>
                    </a:lnTo>
                    <a:lnTo>
                      <a:pt x="13391" y="4580"/>
                    </a:lnTo>
                    <a:lnTo>
                      <a:pt x="13147" y="4726"/>
                    </a:lnTo>
                    <a:lnTo>
                      <a:pt x="12882" y="4834"/>
                    </a:lnTo>
                    <a:lnTo>
                      <a:pt x="12607" y="4928"/>
                    </a:lnTo>
                    <a:lnTo>
                      <a:pt x="12333" y="5004"/>
                    </a:lnTo>
                    <a:lnTo>
                      <a:pt x="12040" y="5047"/>
                    </a:lnTo>
                    <a:lnTo>
                      <a:pt x="11745" y="5064"/>
                    </a:lnTo>
                    <a:lnTo>
                      <a:pt x="2840" y="5064"/>
                    </a:lnTo>
                    <a:lnTo>
                      <a:pt x="2614" y="5047"/>
                    </a:lnTo>
                    <a:lnTo>
                      <a:pt x="2321" y="5013"/>
                    </a:lnTo>
                    <a:lnTo>
                      <a:pt x="2037" y="4954"/>
                    </a:lnTo>
                    <a:lnTo>
                      <a:pt x="1763" y="4860"/>
                    </a:lnTo>
                    <a:lnTo>
                      <a:pt x="1507" y="4749"/>
                    </a:lnTo>
                    <a:lnTo>
                      <a:pt x="1245" y="4615"/>
                    </a:lnTo>
                    <a:lnTo>
                      <a:pt x="1018" y="4453"/>
                    </a:lnTo>
                    <a:lnTo>
                      <a:pt x="811" y="4292"/>
                    </a:lnTo>
                    <a:lnTo>
                      <a:pt x="617" y="4096"/>
                    </a:lnTo>
                    <a:lnTo>
                      <a:pt x="439" y="3884"/>
                    </a:lnTo>
                    <a:lnTo>
                      <a:pt x="302" y="3664"/>
                    </a:lnTo>
                    <a:lnTo>
                      <a:pt x="185" y="3428"/>
                    </a:lnTo>
                    <a:lnTo>
                      <a:pt x="96" y="3189"/>
                    </a:lnTo>
                    <a:lnTo>
                      <a:pt x="27" y="2944"/>
                    </a:lnTo>
                    <a:lnTo>
                      <a:pt x="0" y="2680"/>
                    </a:lnTo>
                    <a:lnTo>
                      <a:pt x="0" y="2435"/>
                    </a:lnTo>
                    <a:lnTo>
                      <a:pt x="27" y="2180"/>
                    </a:lnTo>
                    <a:lnTo>
                      <a:pt x="77" y="1934"/>
                    </a:lnTo>
                    <a:lnTo>
                      <a:pt x="155" y="1687"/>
                    </a:lnTo>
                    <a:lnTo>
                      <a:pt x="263" y="1450"/>
                    </a:lnTo>
                    <a:lnTo>
                      <a:pt x="412" y="1229"/>
                    </a:lnTo>
                    <a:lnTo>
                      <a:pt x="576" y="1018"/>
                    </a:lnTo>
                    <a:lnTo>
                      <a:pt x="754" y="822"/>
                    </a:lnTo>
                    <a:lnTo>
                      <a:pt x="969" y="645"/>
                    </a:lnTo>
                    <a:lnTo>
                      <a:pt x="1185" y="483"/>
                    </a:lnTo>
                    <a:lnTo>
                      <a:pt x="1450" y="347"/>
                    </a:lnTo>
                    <a:lnTo>
                      <a:pt x="1704" y="229"/>
                    </a:lnTo>
                    <a:lnTo>
                      <a:pt x="1978" y="127"/>
                    </a:lnTo>
                    <a:lnTo>
                      <a:pt x="2261" y="67"/>
                    </a:lnTo>
                    <a:lnTo>
                      <a:pt x="2547" y="18"/>
                    </a:lnTo>
                    <a:lnTo>
                      <a:pt x="2840" y="0"/>
                    </a:lnTo>
                    <a:lnTo>
                      <a:pt x="11745" y="0"/>
                    </a:lnTo>
                    <a:close/>
                  </a:path>
                </a:pathLst>
              </a:custGeom>
              <a:solidFill>
                <a:srgbClr val="006666"/>
              </a:solidFill>
              <a:ln w="0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Text Box 1056"/>
              <p:cNvSpPr txBox="1">
                <a:spLocks noChangeArrowheads="1"/>
              </p:cNvSpPr>
              <p:nvPr/>
            </p:nvSpPr>
            <p:spPr bwMode="auto">
              <a:xfrm>
                <a:off x="3456" y="880"/>
                <a:ext cx="2208" cy="3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s-MX" sz="1600" b="1" dirty="0">
                    <a:solidFill>
                      <a:schemeClr val="bg1"/>
                    </a:solidFill>
                  </a:rPr>
                  <a:t>Basado en una investigación de campo previa y con un enfoque preventivo</a:t>
                </a:r>
                <a:endParaRPr lang="es-E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1093"/>
            <p:cNvGrpSpPr>
              <a:grpSpLocks/>
            </p:cNvGrpSpPr>
            <p:nvPr/>
          </p:nvGrpSpPr>
          <p:grpSpPr bwMode="auto">
            <a:xfrm>
              <a:off x="5257800" y="4283354"/>
              <a:ext cx="3810000" cy="609748"/>
              <a:chOff x="3216" y="3072"/>
              <a:chExt cx="2400" cy="432"/>
            </a:xfrm>
            <a:solidFill>
              <a:srgbClr val="66FFFF"/>
            </a:solidFill>
          </p:grpSpPr>
          <p:sp>
            <p:nvSpPr>
              <p:cNvPr id="46" name="Freeform 1059"/>
              <p:cNvSpPr>
                <a:spLocks/>
              </p:cNvSpPr>
              <p:nvPr/>
            </p:nvSpPr>
            <p:spPr bwMode="auto">
              <a:xfrm>
                <a:off x="3216" y="3072"/>
                <a:ext cx="2400" cy="432"/>
              </a:xfrm>
              <a:custGeom>
                <a:avLst/>
                <a:gdLst>
                  <a:gd name="T0" fmla="*/ 11971 w 14597"/>
                  <a:gd name="T1" fmla="*/ 18 h 5064"/>
                  <a:gd name="T2" fmla="*/ 12559 w 14597"/>
                  <a:gd name="T3" fmla="*/ 118 h 5064"/>
                  <a:gd name="T4" fmla="*/ 13097 w 14597"/>
                  <a:gd name="T5" fmla="*/ 313 h 5064"/>
                  <a:gd name="T6" fmla="*/ 13577 w 14597"/>
                  <a:gd name="T7" fmla="*/ 602 h 5064"/>
                  <a:gd name="T8" fmla="*/ 13970 w 14597"/>
                  <a:gd name="T9" fmla="*/ 975 h 5064"/>
                  <a:gd name="T10" fmla="*/ 14293 w 14597"/>
                  <a:gd name="T11" fmla="*/ 1399 h 5064"/>
                  <a:gd name="T12" fmla="*/ 14508 w 14597"/>
                  <a:gd name="T13" fmla="*/ 1874 h 5064"/>
                  <a:gd name="T14" fmla="*/ 14597 w 14597"/>
                  <a:gd name="T15" fmla="*/ 2375 h 5064"/>
                  <a:gd name="T16" fmla="*/ 14567 w 14597"/>
                  <a:gd name="T17" fmla="*/ 2885 h 5064"/>
                  <a:gd name="T18" fmla="*/ 14429 w 14597"/>
                  <a:gd name="T19" fmla="*/ 3384 h 5064"/>
                  <a:gd name="T20" fmla="*/ 14185 w 14597"/>
                  <a:gd name="T21" fmla="*/ 3833 h 5064"/>
                  <a:gd name="T22" fmla="*/ 13833 w 14597"/>
                  <a:gd name="T23" fmla="*/ 4250 h 5064"/>
                  <a:gd name="T24" fmla="*/ 13391 w 14597"/>
                  <a:gd name="T25" fmla="*/ 4580 h 5064"/>
                  <a:gd name="T26" fmla="*/ 12882 w 14597"/>
                  <a:gd name="T27" fmla="*/ 4834 h 5064"/>
                  <a:gd name="T28" fmla="*/ 12333 w 14597"/>
                  <a:gd name="T29" fmla="*/ 5004 h 5064"/>
                  <a:gd name="T30" fmla="*/ 11745 w 14597"/>
                  <a:gd name="T31" fmla="*/ 5064 h 5064"/>
                  <a:gd name="T32" fmla="*/ 2614 w 14597"/>
                  <a:gd name="T33" fmla="*/ 5047 h 5064"/>
                  <a:gd name="T34" fmla="*/ 2037 w 14597"/>
                  <a:gd name="T35" fmla="*/ 4954 h 5064"/>
                  <a:gd name="T36" fmla="*/ 1507 w 14597"/>
                  <a:gd name="T37" fmla="*/ 4749 h 5064"/>
                  <a:gd name="T38" fmla="*/ 1018 w 14597"/>
                  <a:gd name="T39" fmla="*/ 4453 h 5064"/>
                  <a:gd name="T40" fmla="*/ 617 w 14597"/>
                  <a:gd name="T41" fmla="*/ 4096 h 5064"/>
                  <a:gd name="T42" fmla="*/ 302 w 14597"/>
                  <a:gd name="T43" fmla="*/ 3664 h 5064"/>
                  <a:gd name="T44" fmla="*/ 96 w 14597"/>
                  <a:gd name="T45" fmla="*/ 3189 h 5064"/>
                  <a:gd name="T46" fmla="*/ 0 w 14597"/>
                  <a:gd name="T47" fmla="*/ 2680 h 5064"/>
                  <a:gd name="T48" fmla="*/ 27 w 14597"/>
                  <a:gd name="T49" fmla="*/ 2180 h 5064"/>
                  <a:gd name="T50" fmla="*/ 155 w 14597"/>
                  <a:gd name="T51" fmla="*/ 1687 h 5064"/>
                  <a:gd name="T52" fmla="*/ 412 w 14597"/>
                  <a:gd name="T53" fmla="*/ 1229 h 5064"/>
                  <a:gd name="T54" fmla="*/ 754 w 14597"/>
                  <a:gd name="T55" fmla="*/ 822 h 5064"/>
                  <a:gd name="T56" fmla="*/ 1185 w 14597"/>
                  <a:gd name="T57" fmla="*/ 483 h 5064"/>
                  <a:gd name="T58" fmla="*/ 1704 w 14597"/>
                  <a:gd name="T59" fmla="*/ 229 h 5064"/>
                  <a:gd name="T60" fmla="*/ 2261 w 14597"/>
                  <a:gd name="T61" fmla="*/ 67 h 5064"/>
                  <a:gd name="T62" fmla="*/ 2840 w 14597"/>
                  <a:gd name="T63" fmla="*/ 0 h 5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97" h="5064">
                    <a:moveTo>
                      <a:pt x="11745" y="0"/>
                    </a:moveTo>
                    <a:lnTo>
                      <a:pt x="11971" y="18"/>
                    </a:lnTo>
                    <a:lnTo>
                      <a:pt x="12264" y="51"/>
                    </a:lnTo>
                    <a:lnTo>
                      <a:pt x="12559" y="118"/>
                    </a:lnTo>
                    <a:lnTo>
                      <a:pt x="12824" y="204"/>
                    </a:lnTo>
                    <a:lnTo>
                      <a:pt x="13097" y="313"/>
                    </a:lnTo>
                    <a:lnTo>
                      <a:pt x="13332" y="449"/>
                    </a:lnTo>
                    <a:lnTo>
                      <a:pt x="13577" y="602"/>
                    </a:lnTo>
                    <a:lnTo>
                      <a:pt x="13793" y="779"/>
                    </a:lnTo>
                    <a:lnTo>
                      <a:pt x="13970" y="975"/>
                    </a:lnTo>
                    <a:lnTo>
                      <a:pt x="14146" y="1180"/>
                    </a:lnTo>
                    <a:lnTo>
                      <a:pt x="14293" y="1399"/>
                    </a:lnTo>
                    <a:lnTo>
                      <a:pt x="14401" y="1638"/>
                    </a:lnTo>
                    <a:lnTo>
                      <a:pt x="14508" y="1874"/>
                    </a:lnTo>
                    <a:lnTo>
                      <a:pt x="14558" y="2121"/>
                    </a:lnTo>
                    <a:lnTo>
                      <a:pt x="14597" y="2375"/>
                    </a:lnTo>
                    <a:lnTo>
                      <a:pt x="14597" y="2630"/>
                    </a:lnTo>
                    <a:lnTo>
                      <a:pt x="14567" y="2885"/>
                    </a:lnTo>
                    <a:lnTo>
                      <a:pt x="14520" y="3129"/>
                    </a:lnTo>
                    <a:lnTo>
                      <a:pt x="14429" y="3384"/>
                    </a:lnTo>
                    <a:lnTo>
                      <a:pt x="14313" y="3613"/>
                    </a:lnTo>
                    <a:lnTo>
                      <a:pt x="14185" y="3833"/>
                    </a:lnTo>
                    <a:lnTo>
                      <a:pt x="14019" y="4046"/>
                    </a:lnTo>
                    <a:lnTo>
                      <a:pt x="13833" y="4250"/>
                    </a:lnTo>
                    <a:lnTo>
                      <a:pt x="13618" y="4419"/>
                    </a:lnTo>
                    <a:lnTo>
                      <a:pt x="13391" y="4580"/>
                    </a:lnTo>
                    <a:lnTo>
                      <a:pt x="13147" y="4726"/>
                    </a:lnTo>
                    <a:lnTo>
                      <a:pt x="12882" y="4834"/>
                    </a:lnTo>
                    <a:lnTo>
                      <a:pt x="12607" y="4928"/>
                    </a:lnTo>
                    <a:lnTo>
                      <a:pt x="12333" y="5004"/>
                    </a:lnTo>
                    <a:lnTo>
                      <a:pt x="12040" y="5047"/>
                    </a:lnTo>
                    <a:lnTo>
                      <a:pt x="11745" y="5064"/>
                    </a:lnTo>
                    <a:lnTo>
                      <a:pt x="2840" y="5064"/>
                    </a:lnTo>
                    <a:lnTo>
                      <a:pt x="2614" y="5047"/>
                    </a:lnTo>
                    <a:lnTo>
                      <a:pt x="2321" y="5013"/>
                    </a:lnTo>
                    <a:lnTo>
                      <a:pt x="2037" y="4954"/>
                    </a:lnTo>
                    <a:lnTo>
                      <a:pt x="1763" y="4860"/>
                    </a:lnTo>
                    <a:lnTo>
                      <a:pt x="1507" y="4749"/>
                    </a:lnTo>
                    <a:lnTo>
                      <a:pt x="1245" y="4615"/>
                    </a:lnTo>
                    <a:lnTo>
                      <a:pt x="1018" y="4453"/>
                    </a:lnTo>
                    <a:lnTo>
                      <a:pt x="811" y="4292"/>
                    </a:lnTo>
                    <a:lnTo>
                      <a:pt x="617" y="4096"/>
                    </a:lnTo>
                    <a:lnTo>
                      <a:pt x="439" y="3884"/>
                    </a:lnTo>
                    <a:lnTo>
                      <a:pt x="302" y="3664"/>
                    </a:lnTo>
                    <a:lnTo>
                      <a:pt x="185" y="3428"/>
                    </a:lnTo>
                    <a:lnTo>
                      <a:pt x="96" y="3189"/>
                    </a:lnTo>
                    <a:lnTo>
                      <a:pt x="27" y="2944"/>
                    </a:lnTo>
                    <a:lnTo>
                      <a:pt x="0" y="2680"/>
                    </a:lnTo>
                    <a:lnTo>
                      <a:pt x="0" y="2435"/>
                    </a:lnTo>
                    <a:lnTo>
                      <a:pt x="27" y="2180"/>
                    </a:lnTo>
                    <a:lnTo>
                      <a:pt x="77" y="1934"/>
                    </a:lnTo>
                    <a:lnTo>
                      <a:pt x="155" y="1687"/>
                    </a:lnTo>
                    <a:lnTo>
                      <a:pt x="263" y="1450"/>
                    </a:lnTo>
                    <a:lnTo>
                      <a:pt x="412" y="1229"/>
                    </a:lnTo>
                    <a:lnTo>
                      <a:pt x="576" y="1018"/>
                    </a:lnTo>
                    <a:lnTo>
                      <a:pt x="754" y="822"/>
                    </a:lnTo>
                    <a:lnTo>
                      <a:pt x="969" y="645"/>
                    </a:lnTo>
                    <a:lnTo>
                      <a:pt x="1185" y="483"/>
                    </a:lnTo>
                    <a:lnTo>
                      <a:pt x="1450" y="347"/>
                    </a:lnTo>
                    <a:lnTo>
                      <a:pt x="1704" y="229"/>
                    </a:lnTo>
                    <a:lnTo>
                      <a:pt x="1978" y="127"/>
                    </a:lnTo>
                    <a:lnTo>
                      <a:pt x="2261" y="67"/>
                    </a:lnTo>
                    <a:lnTo>
                      <a:pt x="2547" y="18"/>
                    </a:lnTo>
                    <a:lnTo>
                      <a:pt x="2840" y="0"/>
                    </a:lnTo>
                    <a:lnTo>
                      <a:pt x="11745" y="0"/>
                    </a:lnTo>
                    <a:close/>
                  </a:path>
                </a:pathLst>
              </a:custGeom>
              <a:solidFill>
                <a:srgbClr val="006666"/>
              </a:solidFill>
              <a:ln w="0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Text Box 1060"/>
              <p:cNvSpPr txBox="1">
                <a:spLocks noChangeArrowheads="1"/>
              </p:cNvSpPr>
              <p:nvPr/>
            </p:nvSpPr>
            <p:spPr bwMode="auto">
              <a:xfrm>
                <a:off x="3360" y="3152"/>
                <a:ext cx="220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s-MX" sz="1600" b="1" dirty="0">
                    <a:solidFill>
                      <a:schemeClr val="bg1"/>
                    </a:solidFill>
                  </a:rPr>
                  <a:t>Flexibilidad en la planeación y programación de las revisiones</a:t>
                </a:r>
              </a:p>
            </p:txBody>
          </p:sp>
        </p:grpSp>
        <p:grpSp>
          <p:nvGrpSpPr>
            <p:cNvPr id="13" name="Group 1090"/>
            <p:cNvGrpSpPr>
              <a:grpSpLocks/>
            </p:cNvGrpSpPr>
            <p:nvPr/>
          </p:nvGrpSpPr>
          <p:grpSpPr bwMode="auto">
            <a:xfrm>
              <a:off x="5270500" y="2862756"/>
              <a:ext cx="3810000" cy="664217"/>
              <a:chOff x="3312" y="2496"/>
              <a:chExt cx="2400" cy="432"/>
            </a:xfrm>
            <a:solidFill>
              <a:srgbClr val="66FFFF"/>
            </a:solidFill>
          </p:grpSpPr>
          <p:sp>
            <p:nvSpPr>
              <p:cNvPr id="44" name="Freeform 1062"/>
              <p:cNvSpPr>
                <a:spLocks/>
              </p:cNvSpPr>
              <p:nvPr/>
            </p:nvSpPr>
            <p:spPr bwMode="auto">
              <a:xfrm>
                <a:off x="3312" y="2496"/>
                <a:ext cx="2400" cy="432"/>
              </a:xfrm>
              <a:custGeom>
                <a:avLst/>
                <a:gdLst>
                  <a:gd name="T0" fmla="*/ 11971 w 14597"/>
                  <a:gd name="T1" fmla="*/ 18 h 5064"/>
                  <a:gd name="T2" fmla="*/ 12559 w 14597"/>
                  <a:gd name="T3" fmla="*/ 118 h 5064"/>
                  <a:gd name="T4" fmla="*/ 13097 w 14597"/>
                  <a:gd name="T5" fmla="*/ 313 h 5064"/>
                  <a:gd name="T6" fmla="*/ 13577 w 14597"/>
                  <a:gd name="T7" fmla="*/ 602 h 5064"/>
                  <a:gd name="T8" fmla="*/ 13970 w 14597"/>
                  <a:gd name="T9" fmla="*/ 975 h 5064"/>
                  <a:gd name="T10" fmla="*/ 14293 w 14597"/>
                  <a:gd name="T11" fmla="*/ 1399 h 5064"/>
                  <a:gd name="T12" fmla="*/ 14508 w 14597"/>
                  <a:gd name="T13" fmla="*/ 1874 h 5064"/>
                  <a:gd name="T14" fmla="*/ 14597 w 14597"/>
                  <a:gd name="T15" fmla="*/ 2375 h 5064"/>
                  <a:gd name="T16" fmla="*/ 14567 w 14597"/>
                  <a:gd name="T17" fmla="*/ 2885 h 5064"/>
                  <a:gd name="T18" fmla="*/ 14429 w 14597"/>
                  <a:gd name="T19" fmla="*/ 3384 h 5064"/>
                  <a:gd name="T20" fmla="*/ 14185 w 14597"/>
                  <a:gd name="T21" fmla="*/ 3833 h 5064"/>
                  <a:gd name="T22" fmla="*/ 13833 w 14597"/>
                  <a:gd name="T23" fmla="*/ 4250 h 5064"/>
                  <a:gd name="T24" fmla="*/ 13391 w 14597"/>
                  <a:gd name="T25" fmla="*/ 4580 h 5064"/>
                  <a:gd name="T26" fmla="*/ 12882 w 14597"/>
                  <a:gd name="T27" fmla="*/ 4834 h 5064"/>
                  <a:gd name="T28" fmla="*/ 12333 w 14597"/>
                  <a:gd name="T29" fmla="*/ 5004 h 5064"/>
                  <a:gd name="T30" fmla="*/ 11745 w 14597"/>
                  <a:gd name="T31" fmla="*/ 5064 h 5064"/>
                  <a:gd name="T32" fmla="*/ 2614 w 14597"/>
                  <a:gd name="T33" fmla="*/ 5047 h 5064"/>
                  <a:gd name="T34" fmla="*/ 2037 w 14597"/>
                  <a:gd name="T35" fmla="*/ 4954 h 5064"/>
                  <a:gd name="T36" fmla="*/ 1507 w 14597"/>
                  <a:gd name="T37" fmla="*/ 4749 h 5064"/>
                  <a:gd name="T38" fmla="*/ 1018 w 14597"/>
                  <a:gd name="T39" fmla="*/ 4453 h 5064"/>
                  <a:gd name="T40" fmla="*/ 617 w 14597"/>
                  <a:gd name="T41" fmla="*/ 4096 h 5064"/>
                  <a:gd name="T42" fmla="*/ 302 w 14597"/>
                  <a:gd name="T43" fmla="*/ 3664 h 5064"/>
                  <a:gd name="T44" fmla="*/ 96 w 14597"/>
                  <a:gd name="T45" fmla="*/ 3189 h 5064"/>
                  <a:gd name="T46" fmla="*/ 0 w 14597"/>
                  <a:gd name="T47" fmla="*/ 2680 h 5064"/>
                  <a:gd name="T48" fmla="*/ 27 w 14597"/>
                  <a:gd name="T49" fmla="*/ 2180 h 5064"/>
                  <a:gd name="T50" fmla="*/ 155 w 14597"/>
                  <a:gd name="T51" fmla="*/ 1687 h 5064"/>
                  <a:gd name="T52" fmla="*/ 412 w 14597"/>
                  <a:gd name="T53" fmla="*/ 1229 h 5064"/>
                  <a:gd name="T54" fmla="*/ 754 w 14597"/>
                  <a:gd name="T55" fmla="*/ 822 h 5064"/>
                  <a:gd name="T56" fmla="*/ 1185 w 14597"/>
                  <a:gd name="T57" fmla="*/ 483 h 5064"/>
                  <a:gd name="T58" fmla="*/ 1704 w 14597"/>
                  <a:gd name="T59" fmla="*/ 229 h 5064"/>
                  <a:gd name="T60" fmla="*/ 2261 w 14597"/>
                  <a:gd name="T61" fmla="*/ 67 h 5064"/>
                  <a:gd name="T62" fmla="*/ 2840 w 14597"/>
                  <a:gd name="T63" fmla="*/ 0 h 5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97" h="5064">
                    <a:moveTo>
                      <a:pt x="11745" y="0"/>
                    </a:moveTo>
                    <a:lnTo>
                      <a:pt x="11971" y="18"/>
                    </a:lnTo>
                    <a:lnTo>
                      <a:pt x="12264" y="51"/>
                    </a:lnTo>
                    <a:lnTo>
                      <a:pt x="12559" y="118"/>
                    </a:lnTo>
                    <a:lnTo>
                      <a:pt x="12824" y="204"/>
                    </a:lnTo>
                    <a:lnTo>
                      <a:pt x="13097" y="313"/>
                    </a:lnTo>
                    <a:lnTo>
                      <a:pt x="13332" y="449"/>
                    </a:lnTo>
                    <a:lnTo>
                      <a:pt x="13577" y="602"/>
                    </a:lnTo>
                    <a:lnTo>
                      <a:pt x="13793" y="779"/>
                    </a:lnTo>
                    <a:lnTo>
                      <a:pt x="13970" y="975"/>
                    </a:lnTo>
                    <a:lnTo>
                      <a:pt x="14146" y="1180"/>
                    </a:lnTo>
                    <a:lnTo>
                      <a:pt x="14293" y="1399"/>
                    </a:lnTo>
                    <a:lnTo>
                      <a:pt x="14401" y="1638"/>
                    </a:lnTo>
                    <a:lnTo>
                      <a:pt x="14508" y="1874"/>
                    </a:lnTo>
                    <a:lnTo>
                      <a:pt x="14558" y="2121"/>
                    </a:lnTo>
                    <a:lnTo>
                      <a:pt x="14597" y="2375"/>
                    </a:lnTo>
                    <a:lnTo>
                      <a:pt x="14597" y="2630"/>
                    </a:lnTo>
                    <a:lnTo>
                      <a:pt x="14567" y="2885"/>
                    </a:lnTo>
                    <a:lnTo>
                      <a:pt x="14520" y="3129"/>
                    </a:lnTo>
                    <a:lnTo>
                      <a:pt x="14429" y="3384"/>
                    </a:lnTo>
                    <a:lnTo>
                      <a:pt x="14313" y="3613"/>
                    </a:lnTo>
                    <a:lnTo>
                      <a:pt x="14185" y="3833"/>
                    </a:lnTo>
                    <a:lnTo>
                      <a:pt x="14019" y="4046"/>
                    </a:lnTo>
                    <a:lnTo>
                      <a:pt x="13833" y="4250"/>
                    </a:lnTo>
                    <a:lnTo>
                      <a:pt x="13618" y="4419"/>
                    </a:lnTo>
                    <a:lnTo>
                      <a:pt x="13391" y="4580"/>
                    </a:lnTo>
                    <a:lnTo>
                      <a:pt x="13147" y="4726"/>
                    </a:lnTo>
                    <a:lnTo>
                      <a:pt x="12882" y="4834"/>
                    </a:lnTo>
                    <a:lnTo>
                      <a:pt x="12607" y="4928"/>
                    </a:lnTo>
                    <a:lnTo>
                      <a:pt x="12333" y="5004"/>
                    </a:lnTo>
                    <a:lnTo>
                      <a:pt x="12040" y="5047"/>
                    </a:lnTo>
                    <a:lnTo>
                      <a:pt x="11745" y="5064"/>
                    </a:lnTo>
                    <a:lnTo>
                      <a:pt x="2840" y="5064"/>
                    </a:lnTo>
                    <a:lnTo>
                      <a:pt x="2614" y="5047"/>
                    </a:lnTo>
                    <a:lnTo>
                      <a:pt x="2321" y="5013"/>
                    </a:lnTo>
                    <a:lnTo>
                      <a:pt x="2037" y="4954"/>
                    </a:lnTo>
                    <a:lnTo>
                      <a:pt x="1763" y="4860"/>
                    </a:lnTo>
                    <a:lnTo>
                      <a:pt x="1507" y="4749"/>
                    </a:lnTo>
                    <a:lnTo>
                      <a:pt x="1245" y="4615"/>
                    </a:lnTo>
                    <a:lnTo>
                      <a:pt x="1018" y="4453"/>
                    </a:lnTo>
                    <a:lnTo>
                      <a:pt x="811" y="4292"/>
                    </a:lnTo>
                    <a:lnTo>
                      <a:pt x="617" y="4096"/>
                    </a:lnTo>
                    <a:lnTo>
                      <a:pt x="439" y="3884"/>
                    </a:lnTo>
                    <a:lnTo>
                      <a:pt x="302" y="3664"/>
                    </a:lnTo>
                    <a:lnTo>
                      <a:pt x="185" y="3428"/>
                    </a:lnTo>
                    <a:lnTo>
                      <a:pt x="96" y="3189"/>
                    </a:lnTo>
                    <a:lnTo>
                      <a:pt x="27" y="2944"/>
                    </a:lnTo>
                    <a:lnTo>
                      <a:pt x="0" y="2680"/>
                    </a:lnTo>
                    <a:lnTo>
                      <a:pt x="0" y="2435"/>
                    </a:lnTo>
                    <a:lnTo>
                      <a:pt x="27" y="2180"/>
                    </a:lnTo>
                    <a:lnTo>
                      <a:pt x="77" y="1934"/>
                    </a:lnTo>
                    <a:lnTo>
                      <a:pt x="155" y="1687"/>
                    </a:lnTo>
                    <a:lnTo>
                      <a:pt x="263" y="1450"/>
                    </a:lnTo>
                    <a:lnTo>
                      <a:pt x="412" y="1229"/>
                    </a:lnTo>
                    <a:lnTo>
                      <a:pt x="576" y="1018"/>
                    </a:lnTo>
                    <a:lnTo>
                      <a:pt x="754" y="822"/>
                    </a:lnTo>
                    <a:lnTo>
                      <a:pt x="969" y="645"/>
                    </a:lnTo>
                    <a:lnTo>
                      <a:pt x="1185" y="483"/>
                    </a:lnTo>
                    <a:lnTo>
                      <a:pt x="1450" y="347"/>
                    </a:lnTo>
                    <a:lnTo>
                      <a:pt x="1704" y="229"/>
                    </a:lnTo>
                    <a:lnTo>
                      <a:pt x="1978" y="127"/>
                    </a:lnTo>
                    <a:lnTo>
                      <a:pt x="2261" y="67"/>
                    </a:lnTo>
                    <a:lnTo>
                      <a:pt x="2547" y="18"/>
                    </a:lnTo>
                    <a:lnTo>
                      <a:pt x="2840" y="0"/>
                    </a:lnTo>
                    <a:lnTo>
                      <a:pt x="11745" y="0"/>
                    </a:lnTo>
                    <a:close/>
                  </a:path>
                </a:pathLst>
              </a:custGeom>
              <a:solidFill>
                <a:srgbClr val="006666"/>
              </a:solidFill>
              <a:ln w="0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 Box 1063"/>
              <p:cNvSpPr txBox="1">
                <a:spLocks noChangeArrowheads="1"/>
              </p:cNvSpPr>
              <p:nvPr/>
            </p:nvSpPr>
            <p:spPr bwMode="auto">
              <a:xfrm>
                <a:off x="3456" y="2512"/>
                <a:ext cx="2112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s-MX" sz="1600" b="1" dirty="0">
                    <a:solidFill>
                      <a:schemeClr val="bg1"/>
                    </a:solidFill>
                  </a:rPr>
                  <a:t>Fortalecimiento del Control Interno mediante la evaluación de procesos</a:t>
                </a:r>
              </a:p>
            </p:txBody>
          </p:sp>
        </p:grpSp>
        <p:grpSp>
          <p:nvGrpSpPr>
            <p:cNvPr id="14" name="Group 1091"/>
            <p:cNvGrpSpPr>
              <a:grpSpLocks/>
            </p:cNvGrpSpPr>
            <p:nvPr/>
          </p:nvGrpSpPr>
          <p:grpSpPr bwMode="auto">
            <a:xfrm>
              <a:off x="5257800" y="3579122"/>
              <a:ext cx="3810000" cy="688568"/>
              <a:chOff x="3264" y="3120"/>
              <a:chExt cx="2400" cy="469"/>
            </a:xfrm>
            <a:solidFill>
              <a:srgbClr val="66FFFF"/>
            </a:solidFill>
          </p:grpSpPr>
          <p:sp>
            <p:nvSpPr>
              <p:cNvPr id="42" name="Freeform 1065"/>
              <p:cNvSpPr>
                <a:spLocks/>
              </p:cNvSpPr>
              <p:nvPr/>
            </p:nvSpPr>
            <p:spPr bwMode="auto">
              <a:xfrm>
                <a:off x="3264" y="3120"/>
                <a:ext cx="2400" cy="432"/>
              </a:xfrm>
              <a:custGeom>
                <a:avLst/>
                <a:gdLst>
                  <a:gd name="T0" fmla="*/ 11971 w 14597"/>
                  <a:gd name="T1" fmla="*/ 18 h 5064"/>
                  <a:gd name="T2" fmla="*/ 12559 w 14597"/>
                  <a:gd name="T3" fmla="*/ 118 h 5064"/>
                  <a:gd name="T4" fmla="*/ 13097 w 14597"/>
                  <a:gd name="T5" fmla="*/ 313 h 5064"/>
                  <a:gd name="T6" fmla="*/ 13577 w 14597"/>
                  <a:gd name="T7" fmla="*/ 602 h 5064"/>
                  <a:gd name="T8" fmla="*/ 13970 w 14597"/>
                  <a:gd name="T9" fmla="*/ 975 h 5064"/>
                  <a:gd name="T10" fmla="*/ 14293 w 14597"/>
                  <a:gd name="T11" fmla="*/ 1399 h 5064"/>
                  <a:gd name="T12" fmla="*/ 14508 w 14597"/>
                  <a:gd name="T13" fmla="*/ 1874 h 5064"/>
                  <a:gd name="T14" fmla="*/ 14597 w 14597"/>
                  <a:gd name="T15" fmla="*/ 2375 h 5064"/>
                  <a:gd name="T16" fmla="*/ 14567 w 14597"/>
                  <a:gd name="T17" fmla="*/ 2885 h 5064"/>
                  <a:gd name="T18" fmla="*/ 14429 w 14597"/>
                  <a:gd name="T19" fmla="*/ 3384 h 5064"/>
                  <a:gd name="T20" fmla="*/ 14185 w 14597"/>
                  <a:gd name="T21" fmla="*/ 3833 h 5064"/>
                  <a:gd name="T22" fmla="*/ 13833 w 14597"/>
                  <a:gd name="T23" fmla="*/ 4250 h 5064"/>
                  <a:gd name="T24" fmla="*/ 13391 w 14597"/>
                  <a:gd name="T25" fmla="*/ 4580 h 5064"/>
                  <a:gd name="T26" fmla="*/ 12882 w 14597"/>
                  <a:gd name="T27" fmla="*/ 4834 h 5064"/>
                  <a:gd name="T28" fmla="*/ 12333 w 14597"/>
                  <a:gd name="T29" fmla="*/ 5004 h 5064"/>
                  <a:gd name="T30" fmla="*/ 11745 w 14597"/>
                  <a:gd name="T31" fmla="*/ 5064 h 5064"/>
                  <a:gd name="T32" fmla="*/ 2614 w 14597"/>
                  <a:gd name="T33" fmla="*/ 5047 h 5064"/>
                  <a:gd name="T34" fmla="*/ 2037 w 14597"/>
                  <a:gd name="T35" fmla="*/ 4954 h 5064"/>
                  <a:gd name="T36" fmla="*/ 1507 w 14597"/>
                  <a:gd name="T37" fmla="*/ 4749 h 5064"/>
                  <a:gd name="T38" fmla="*/ 1018 w 14597"/>
                  <a:gd name="T39" fmla="*/ 4453 h 5064"/>
                  <a:gd name="T40" fmla="*/ 617 w 14597"/>
                  <a:gd name="T41" fmla="*/ 4096 h 5064"/>
                  <a:gd name="T42" fmla="*/ 302 w 14597"/>
                  <a:gd name="T43" fmla="*/ 3664 h 5064"/>
                  <a:gd name="T44" fmla="*/ 96 w 14597"/>
                  <a:gd name="T45" fmla="*/ 3189 h 5064"/>
                  <a:gd name="T46" fmla="*/ 0 w 14597"/>
                  <a:gd name="T47" fmla="*/ 2680 h 5064"/>
                  <a:gd name="T48" fmla="*/ 27 w 14597"/>
                  <a:gd name="T49" fmla="*/ 2180 h 5064"/>
                  <a:gd name="T50" fmla="*/ 155 w 14597"/>
                  <a:gd name="T51" fmla="*/ 1687 h 5064"/>
                  <a:gd name="T52" fmla="*/ 412 w 14597"/>
                  <a:gd name="T53" fmla="*/ 1229 h 5064"/>
                  <a:gd name="T54" fmla="*/ 754 w 14597"/>
                  <a:gd name="T55" fmla="*/ 822 h 5064"/>
                  <a:gd name="T56" fmla="*/ 1185 w 14597"/>
                  <a:gd name="T57" fmla="*/ 483 h 5064"/>
                  <a:gd name="T58" fmla="*/ 1704 w 14597"/>
                  <a:gd name="T59" fmla="*/ 229 h 5064"/>
                  <a:gd name="T60" fmla="*/ 2261 w 14597"/>
                  <a:gd name="T61" fmla="*/ 67 h 5064"/>
                  <a:gd name="T62" fmla="*/ 2840 w 14597"/>
                  <a:gd name="T63" fmla="*/ 0 h 5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97" h="5064">
                    <a:moveTo>
                      <a:pt x="11745" y="0"/>
                    </a:moveTo>
                    <a:lnTo>
                      <a:pt x="11971" y="18"/>
                    </a:lnTo>
                    <a:lnTo>
                      <a:pt x="12264" y="51"/>
                    </a:lnTo>
                    <a:lnTo>
                      <a:pt x="12559" y="118"/>
                    </a:lnTo>
                    <a:lnTo>
                      <a:pt x="12824" y="204"/>
                    </a:lnTo>
                    <a:lnTo>
                      <a:pt x="13097" y="313"/>
                    </a:lnTo>
                    <a:lnTo>
                      <a:pt x="13332" y="449"/>
                    </a:lnTo>
                    <a:lnTo>
                      <a:pt x="13577" y="602"/>
                    </a:lnTo>
                    <a:lnTo>
                      <a:pt x="13793" y="779"/>
                    </a:lnTo>
                    <a:lnTo>
                      <a:pt x="13970" y="975"/>
                    </a:lnTo>
                    <a:lnTo>
                      <a:pt x="14146" y="1180"/>
                    </a:lnTo>
                    <a:lnTo>
                      <a:pt x="14293" y="1399"/>
                    </a:lnTo>
                    <a:lnTo>
                      <a:pt x="14401" y="1638"/>
                    </a:lnTo>
                    <a:lnTo>
                      <a:pt x="14508" y="1874"/>
                    </a:lnTo>
                    <a:lnTo>
                      <a:pt x="14558" y="2121"/>
                    </a:lnTo>
                    <a:lnTo>
                      <a:pt x="14597" y="2375"/>
                    </a:lnTo>
                    <a:lnTo>
                      <a:pt x="14597" y="2630"/>
                    </a:lnTo>
                    <a:lnTo>
                      <a:pt x="14567" y="2885"/>
                    </a:lnTo>
                    <a:lnTo>
                      <a:pt x="14520" y="3129"/>
                    </a:lnTo>
                    <a:lnTo>
                      <a:pt x="14429" y="3384"/>
                    </a:lnTo>
                    <a:lnTo>
                      <a:pt x="14313" y="3613"/>
                    </a:lnTo>
                    <a:lnTo>
                      <a:pt x="14185" y="3833"/>
                    </a:lnTo>
                    <a:lnTo>
                      <a:pt x="14019" y="4046"/>
                    </a:lnTo>
                    <a:lnTo>
                      <a:pt x="13833" y="4250"/>
                    </a:lnTo>
                    <a:lnTo>
                      <a:pt x="13618" y="4419"/>
                    </a:lnTo>
                    <a:lnTo>
                      <a:pt x="13391" y="4580"/>
                    </a:lnTo>
                    <a:lnTo>
                      <a:pt x="13147" y="4726"/>
                    </a:lnTo>
                    <a:lnTo>
                      <a:pt x="12882" y="4834"/>
                    </a:lnTo>
                    <a:lnTo>
                      <a:pt x="12607" y="4928"/>
                    </a:lnTo>
                    <a:lnTo>
                      <a:pt x="12333" y="5004"/>
                    </a:lnTo>
                    <a:lnTo>
                      <a:pt x="12040" y="5047"/>
                    </a:lnTo>
                    <a:lnTo>
                      <a:pt x="11745" y="5064"/>
                    </a:lnTo>
                    <a:lnTo>
                      <a:pt x="2840" y="5064"/>
                    </a:lnTo>
                    <a:lnTo>
                      <a:pt x="2614" y="5047"/>
                    </a:lnTo>
                    <a:lnTo>
                      <a:pt x="2321" y="5013"/>
                    </a:lnTo>
                    <a:lnTo>
                      <a:pt x="2037" y="4954"/>
                    </a:lnTo>
                    <a:lnTo>
                      <a:pt x="1763" y="4860"/>
                    </a:lnTo>
                    <a:lnTo>
                      <a:pt x="1507" y="4749"/>
                    </a:lnTo>
                    <a:lnTo>
                      <a:pt x="1245" y="4615"/>
                    </a:lnTo>
                    <a:lnTo>
                      <a:pt x="1018" y="4453"/>
                    </a:lnTo>
                    <a:lnTo>
                      <a:pt x="811" y="4292"/>
                    </a:lnTo>
                    <a:lnTo>
                      <a:pt x="617" y="4096"/>
                    </a:lnTo>
                    <a:lnTo>
                      <a:pt x="439" y="3884"/>
                    </a:lnTo>
                    <a:lnTo>
                      <a:pt x="302" y="3664"/>
                    </a:lnTo>
                    <a:lnTo>
                      <a:pt x="185" y="3428"/>
                    </a:lnTo>
                    <a:lnTo>
                      <a:pt x="96" y="3189"/>
                    </a:lnTo>
                    <a:lnTo>
                      <a:pt x="27" y="2944"/>
                    </a:lnTo>
                    <a:lnTo>
                      <a:pt x="0" y="2680"/>
                    </a:lnTo>
                    <a:lnTo>
                      <a:pt x="0" y="2435"/>
                    </a:lnTo>
                    <a:lnTo>
                      <a:pt x="27" y="2180"/>
                    </a:lnTo>
                    <a:lnTo>
                      <a:pt x="77" y="1934"/>
                    </a:lnTo>
                    <a:lnTo>
                      <a:pt x="155" y="1687"/>
                    </a:lnTo>
                    <a:lnTo>
                      <a:pt x="263" y="1450"/>
                    </a:lnTo>
                    <a:lnTo>
                      <a:pt x="412" y="1229"/>
                    </a:lnTo>
                    <a:lnTo>
                      <a:pt x="576" y="1018"/>
                    </a:lnTo>
                    <a:lnTo>
                      <a:pt x="754" y="822"/>
                    </a:lnTo>
                    <a:lnTo>
                      <a:pt x="969" y="645"/>
                    </a:lnTo>
                    <a:lnTo>
                      <a:pt x="1185" y="483"/>
                    </a:lnTo>
                    <a:lnTo>
                      <a:pt x="1450" y="347"/>
                    </a:lnTo>
                    <a:lnTo>
                      <a:pt x="1704" y="229"/>
                    </a:lnTo>
                    <a:lnTo>
                      <a:pt x="1978" y="127"/>
                    </a:lnTo>
                    <a:lnTo>
                      <a:pt x="2261" y="67"/>
                    </a:lnTo>
                    <a:lnTo>
                      <a:pt x="2547" y="18"/>
                    </a:lnTo>
                    <a:lnTo>
                      <a:pt x="2840" y="0"/>
                    </a:lnTo>
                    <a:lnTo>
                      <a:pt x="11745" y="0"/>
                    </a:lnTo>
                    <a:close/>
                  </a:path>
                </a:pathLst>
              </a:custGeom>
              <a:solidFill>
                <a:srgbClr val="006666"/>
              </a:solidFill>
              <a:ln w="0">
                <a:solidFill>
                  <a:srgbClr val="92D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 Box 1066"/>
              <p:cNvSpPr txBox="1">
                <a:spLocks noChangeArrowheads="1"/>
              </p:cNvSpPr>
              <p:nvPr/>
            </p:nvSpPr>
            <p:spPr bwMode="auto">
              <a:xfrm>
                <a:off x="3408" y="3120"/>
                <a:ext cx="2208" cy="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s-MX" sz="1600" b="1" dirty="0">
                    <a:solidFill>
                      <a:schemeClr val="bg1"/>
                    </a:solidFill>
                  </a:rPr>
                  <a:t>Direccionamiento de las auditorías a áreas críticas o proclives a la corrupción</a:t>
                </a:r>
              </a:p>
            </p:txBody>
          </p:sp>
        </p:grpSp>
        <p:grpSp>
          <p:nvGrpSpPr>
            <p:cNvPr id="16" name="Group 1099"/>
            <p:cNvGrpSpPr>
              <a:grpSpLocks/>
            </p:cNvGrpSpPr>
            <p:nvPr/>
          </p:nvGrpSpPr>
          <p:grpSpPr bwMode="auto">
            <a:xfrm>
              <a:off x="5181600" y="4955118"/>
              <a:ext cx="3810000" cy="540410"/>
              <a:chOff x="3264" y="3800"/>
              <a:chExt cx="2400" cy="432"/>
            </a:xfrm>
            <a:solidFill>
              <a:srgbClr val="66FFFF"/>
            </a:solidFill>
          </p:grpSpPr>
          <p:sp>
            <p:nvSpPr>
              <p:cNvPr id="40" name="Freeform 1068"/>
              <p:cNvSpPr>
                <a:spLocks/>
              </p:cNvSpPr>
              <p:nvPr/>
            </p:nvSpPr>
            <p:spPr bwMode="auto">
              <a:xfrm>
                <a:off x="3264" y="3800"/>
                <a:ext cx="2400" cy="432"/>
              </a:xfrm>
              <a:custGeom>
                <a:avLst/>
                <a:gdLst>
                  <a:gd name="T0" fmla="*/ 11971 w 14597"/>
                  <a:gd name="T1" fmla="*/ 18 h 5064"/>
                  <a:gd name="T2" fmla="*/ 12559 w 14597"/>
                  <a:gd name="T3" fmla="*/ 118 h 5064"/>
                  <a:gd name="T4" fmla="*/ 13097 w 14597"/>
                  <a:gd name="T5" fmla="*/ 313 h 5064"/>
                  <a:gd name="T6" fmla="*/ 13577 w 14597"/>
                  <a:gd name="T7" fmla="*/ 602 h 5064"/>
                  <a:gd name="T8" fmla="*/ 13970 w 14597"/>
                  <a:gd name="T9" fmla="*/ 975 h 5064"/>
                  <a:gd name="T10" fmla="*/ 14293 w 14597"/>
                  <a:gd name="T11" fmla="*/ 1399 h 5064"/>
                  <a:gd name="T12" fmla="*/ 14508 w 14597"/>
                  <a:gd name="T13" fmla="*/ 1874 h 5064"/>
                  <a:gd name="T14" fmla="*/ 14597 w 14597"/>
                  <a:gd name="T15" fmla="*/ 2375 h 5064"/>
                  <a:gd name="T16" fmla="*/ 14567 w 14597"/>
                  <a:gd name="T17" fmla="*/ 2885 h 5064"/>
                  <a:gd name="T18" fmla="*/ 14429 w 14597"/>
                  <a:gd name="T19" fmla="*/ 3384 h 5064"/>
                  <a:gd name="T20" fmla="*/ 14185 w 14597"/>
                  <a:gd name="T21" fmla="*/ 3833 h 5064"/>
                  <a:gd name="T22" fmla="*/ 13833 w 14597"/>
                  <a:gd name="T23" fmla="*/ 4250 h 5064"/>
                  <a:gd name="T24" fmla="*/ 13391 w 14597"/>
                  <a:gd name="T25" fmla="*/ 4580 h 5064"/>
                  <a:gd name="T26" fmla="*/ 12882 w 14597"/>
                  <a:gd name="T27" fmla="*/ 4834 h 5064"/>
                  <a:gd name="T28" fmla="*/ 12333 w 14597"/>
                  <a:gd name="T29" fmla="*/ 5004 h 5064"/>
                  <a:gd name="T30" fmla="*/ 11745 w 14597"/>
                  <a:gd name="T31" fmla="*/ 5064 h 5064"/>
                  <a:gd name="T32" fmla="*/ 2614 w 14597"/>
                  <a:gd name="T33" fmla="*/ 5047 h 5064"/>
                  <a:gd name="T34" fmla="*/ 2037 w 14597"/>
                  <a:gd name="T35" fmla="*/ 4954 h 5064"/>
                  <a:gd name="T36" fmla="*/ 1507 w 14597"/>
                  <a:gd name="T37" fmla="*/ 4749 h 5064"/>
                  <a:gd name="T38" fmla="*/ 1018 w 14597"/>
                  <a:gd name="T39" fmla="*/ 4453 h 5064"/>
                  <a:gd name="T40" fmla="*/ 617 w 14597"/>
                  <a:gd name="T41" fmla="*/ 4096 h 5064"/>
                  <a:gd name="T42" fmla="*/ 302 w 14597"/>
                  <a:gd name="T43" fmla="*/ 3664 h 5064"/>
                  <a:gd name="T44" fmla="*/ 96 w 14597"/>
                  <a:gd name="T45" fmla="*/ 3189 h 5064"/>
                  <a:gd name="T46" fmla="*/ 0 w 14597"/>
                  <a:gd name="T47" fmla="*/ 2680 h 5064"/>
                  <a:gd name="T48" fmla="*/ 27 w 14597"/>
                  <a:gd name="T49" fmla="*/ 2180 h 5064"/>
                  <a:gd name="T50" fmla="*/ 155 w 14597"/>
                  <a:gd name="T51" fmla="*/ 1687 h 5064"/>
                  <a:gd name="T52" fmla="*/ 412 w 14597"/>
                  <a:gd name="T53" fmla="*/ 1229 h 5064"/>
                  <a:gd name="T54" fmla="*/ 754 w 14597"/>
                  <a:gd name="T55" fmla="*/ 822 h 5064"/>
                  <a:gd name="T56" fmla="*/ 1185 w 14597"/>
                  <a:gd name="T57" fmla="*/ 483 h 5064"/>
                  <a:gd name="T58" fmla="*/ 1704 w 14597"/>
                  <a:gd name="T59" fmla="*/ 229 h 5064"/>
                  <a:gd name="T60" fmla="*/ 2261 w 14597"/>
                  <a:gd name="T61" fmla="*/ 67 h 5064"/>
                  <a:gd name="T62" fmla="*/ 2840 w 14597"/>
                  <a:gd name="T63" fmla="*/ 0 h 5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97" h="5064">
                    <a:moveTo>
                      <a:pt x="11745" y="0"/>
                    </a:moveTo>
                    <a:lnTo>
                      <a:pt x="11971" y="18"/>
                    </a:lnTo>
                    <a:lnTo>
                      <a:pt x="12264" y="51"/>
                    </a:lnTo>
                    <a:lnTo>
                      <a:pt x="12559" y="118"/>
                    </a:lnTo>
                    <a:lnTo>
                      <a:pt x="12824" y="204"/>
                    </a:lnTo>
                    <a:lnTo>
                      <a:pt x="13097" y="313"/>
                    </a:lnTo>
                    <a:lnTo>
                      <a:pt x="13332" y="449"/>
                    </a:lnTo>
                    <a:lnTo>
                      <a:pt x="13577" y="602"/>
                    </a:lnTo>
                    <a:lnTo>
                      <a:pt x="13793" y="779"/>
                    </a:lnTo>
                    <a:lnTo>
                      <a:pt x="13970" y="975"/>
                    </a:lnTo>
                    <a:lnTo>
                      <a:pt x="14146" y="1180"/>
                    </a:lnTo>
                    <a:lnTo>
                      <a:pt x="14293" y="1399"/>
                    </a:lnTo>
                    <a:lnTo>
                      <a:pt x="14401" y="1638"/>
                    </a:lnTo>
                    <a:lnTo>
                      <a:pt x="14508" y="1874"/>
                    </a:lnTo>
                    <a:lnTo>
                      <a:pt x="14558" y="2121"/>
                    </a:lnTo>
                    <a:lnTo>
                      <a:pt x="14597" y="2375"/>
                    </a:lnTo>
                    <a:lnTo>
                      <a:pt x="14597" y="2630"/>
                    </a:lnTo>
                    <a:lnTo>
                      <a:pt x="14567" y="2885"/>
                    </a:lnTo>
                    <a:lnTo>
                      <a:pt x="14520" y="3129"/>
                    </a:lnTo>
                    <a:lnTo>
                      <a:pt x="14429" y="3384"/>
                    </a:lnTo>
                    <a:lnTo>
                      <a:pt x="14313" y="3613"/>
                    </a:lnTo>
                    <a:lnTo>
                      <a:pt x="14185" y="3833"/>
                    </a:lnTo>
                    <a:lnTo>
                      <a:pt x="14019" y="4046"/>
                    </a:lnTo>
                    <a:lnTo>
                      <a:pt x="13833" y="4250"/>
                    </a:lnTo>
                    <a:lnTo>
                      <a:pt x="13618" y="4419"/>
                    </a:lnTo>
                    <a:lnTo>
                      <a:pt x="13391" y="4580"/>
                    </a:lnTo>
                    <a:lnTo>
                      <a:pt x="13147" y="4726"/>
                    </a:lnTo>
                    <a:lnTo>
                      <a:pt x="12882" y="4834"/>
                    </a:lnTo>
                    <a:lnTo>
                      <a:pt x="12607" y="4928"/>
                    </a:lnTo>
                    <a:lnTo>
                      <a:pt x="12333" y="5004"/>
                    </a:lnTo>
                    <a:lnTo>
                      <a:pt x="12040" y="5047"/>
                    </a:lnTo>
                    <a:lnTo>
                      <a:pt x="11745" y="5064"/>
                    </a:lnTo>
                    <a:lnTo>
                      <a:pt x="2840" y="5064"/>
                    </a:lnTo>
                    <a:lnTo>
                      <a:pt x="2614" y="5047"/>
                    </a:lnTo>
                    <a:lnTo>
                      <a:pt x="2321" y="5013"/>
                    </a:lnTo>
                    <a:lnTo>
                      <a:pt x="2037" y="4954"/>
                    </a:lnTo>
                    <a:lnTo>
                      <a:pt x="1763" y="4860"/>
                    </a:lnTo>
                    <a:lnTo>
                      <a:pt x="1507" y="4749"/>
                    </a:lnTo>
                    <a:lnTo>
                      <a:pt x="1245" y="4615"/>
                    </a:lnTo>
                    <a:lnTo>
                      <a:pt x="1018" y="4453"/>
                    </a:lnTo>
                    <a:lnTo>
                      <a:pt x="811" y="4292"/>
                    </a:lnTo>
                    <a:lnTo>
                      <a:pt x="617" y="4096"/>
                    </a:lnTo>
                    <a:lnTo>
                      <a:pt x="439" y="3884"/>
                    </a:lnTo>
                    <a:lnTo>
                      <a:pt x="302" y="3664"/>
                    </a:lnTo>
                    <a:lnTo>
                      <a:pt x="185" y="3428"/>
                    </a:lnTo>
                    <a:lnTo>
                      <a:pt x="96" y="3189"/>
                    </a:lnTo>
                    <a:lnTo>
                      <a:pt x="27" y="2944"/>
                    </a:lnTo>
                    <a:lnTo>
                      <a:pt x="0" y="2680"/>
                    </a:lnTo>
                    <a:lnTo>
                      <a:pt x="0" y="2435"/>
                    </a:lnTo>
                    <a:lnTo>
                      <a:pt x="27" y="2180"/>
                    </a:lnTo>
                    <a:lnTo>
                      <a:pt x="77" y="1934"/>
                    </a:lnTo>
                    <a:lnTo>
                      <a:pt x="155" y="1687"/>
                    </a:lnTo>
                    <a:lnTo>
                      <a:pt x="263" y="1450"/>
                    </a:lnTo>
                    <a:lnTo>
                      <a:pt x="412" y="1229"/>
                    </a:lnTo>
                    <a:lnTo>
                      <a:pt x="576" y="1018"/>
                    </a:lnTo>
                    <a:lnTo>
                      <a:pt x="754" y="822"/>
                    </a:lnTo>
                    <a:lnTo>
                      <a:pt x="969" y="645"/>
                    </a:lnTo>
                    <a:lnTo>
                      <a:pt x="1185" y="483"/>
                    </a:lnTo>
                    <a:lnTo>
                      <a:pt x="1450" y="347"/>
                    </a:lnTo>
                    <a:lnTo>
                      <a:pt x="1704" y="229"/>
                    </a:lnTo>
                    <a:lnTo>
                      <a:pt x="1978" y="127"/>
                    </a:lnTo>
                    <a:lnTo>
                      <a:pt x="2261" y="67"/>
                    </a:lnTo>
                    <a:lnTo>
                      <a:pt x="2547" y="18"/>
                    </a:lnTo>
                    <a:lnTo>
                      <a:pt x="2840" y="0"/>
                    </a:lnTo>
                    <a:lnTo>
                      <a:pt x="11745" y="0"/>
                    </a:lnTo>
                    <a:close/>
                  </a:path>
                </a:pathLst>
              </a:custGeom>
              <a:solidFill>
                <a:srgbClr val="006666"/>
              </a:solidFill>
              <a:ln w="0">
                <a:solidFill>
                  <a:srgbClr val="00B0F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 Box 1069"/>
              <p:cNvSpPr txBox="1">
                <a:spLocks noChangeArrowheads="1"/>
              </p:cNvSpPr>
              <p:nvPr/>
            </p:nvSpPr>
            <p:spPr bwMode="auto">
              <a:xfrm>
                <a:off x="3408" y="3832"/>
                <a:ext cx="2208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s-MX" sz="1600" b="1" dirty="0">
                    <a:solidFill>
                      <a:schemeClr val="bg1"/>
                    </a:solidFill>
                  </a:rPr>
                  <a:t>Independencia y Autonomía de gestión de los Contralores Internos</a:t>
                </a:r>
                <a:endParaRPr lang="es-E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2997200" y="1838995"/>
              <a:ext cx="2225675" cy="3335337"/>
              <a:chOff x="2997200" y="2100263"/>
              <a:chExt cx="2225675" cy="3335337"/>
            </a:xfrm>
            <a:solidFill>
              <a:srgbClr val="D1FF4F"/>
            </a:solidFill>
          </p:grpSpPr>
          <p:sp>
            <p:nvSpPr>
              <p:cNvPr id="31" name="Freeform 1083"/>
              <p:cNvSpPr>
                <a:spLocks/>
              </p:cNvSpPr>
              <p:nvPr/>
            </p:nvSpPr>
            <p:spPr bwMode="auto">
              <a:xfrm>
                <a:off x="2997200" y="4602163"/>
                <a:ext cx="711200" cy="211137"/>
              </a:xfrm>
              <a:custGeom>
                <a:avLst/>
                <a:gdLst>
                  <a:gd name="T0" fmla="*/ 0 w 3132"/>
                  <a:gd name="T1" fmla="*/ 0 h 669"/>
                  <a:gd name="T2" fmla="*/ 105 w 3132"/>
                  <a:gd name="T3" fmla="*/ 118 h 669"/>
                  <a:gd name="T4" fmla="*/ 225 w 3132"/>
                  <a:gd name="T5" fmla="*/ 228 h 669"/>
                  <a:gd name="T6" fmla="*/ 362 w 3132"/>
                  <a:gd name="T7" fmla="*/ 325 h 669"/>
                  <a:gd name="T8" fmla="*/ 508 w 3132"/>
                  <a:gd name="T9" fmla="*/ 413 h 669"/>
                  <a:gd name="T10" fmla="*/ 671 w 3132"/>
                  <a:gd name="T11" fmla="*/ 490 h 669"/>
                  <a:gd name="T12" fmla="*/ 837 w 3132"/>
                  <a:gd name="T13" fmla="*/ 558 h 669"/>
                  <a:gd name="T14" fmla="*/ 1008 w 3132"/>
                  <a:gd name="T15" fmla="*/ 604 h 669"/>
                  <a:gd name="T16" fmla="*/ 1195 w 3132"/>
                  <a:gd name="T17" fmla="*/ 642 h 669"/>
                  <a:gd name="T18" fmla="*/ 1377 w 3132"/>
                  <a:gd name="T19" fmla="*/ 661 h 669"/>
                  <a:gd name="T20" fmla="*/ 1566 w 3132"/>
                  <a:gd name="T21" fmla="*/ 669 h 669"/>
                  <a:gd name="T22" fmla="*/ 1754 w 3132"/>
                  <a:gd name="T23" fmla="*/ 661 h 669"/>
                  <a:gd name="T24" fmla="*/ 1934 w 3132"/>
                  <a:gd name="T25" fmla="*/ 642 h 669"/>
                  <a:gd name="T26" fmla="*/ 2123 w 3132"/>
                  <a:gd name="T27" fmla="*/ 604 h 669"/>
                  <a:gd name="T28" fmla="*/ 2292 w 3132"/>
                  <a:gd name="T29" fmla="*/ 558 h 669"/>
                  <a:gd name="T30" fmla="*/ 2463 w 3132"/>
                  <a:gd name="T31" fmla="*/ 496 h 669"/>
                  <a:gd name="T32" fmla="*/ 2625 w 3132"/>
                  <a:gd name="T33" fmla="*/ 420 h 669"/>
                  <a:gd name="T34" fmla="*/ 2767 w 3132"/>
                  <a:gd name="T35" fmla="*/ 325 h 669"/>
                  <a:gd name="T36" fmla="*/ 2910 w 3132"/>
                  <a:gd name="T37" fmla="*/ 228 h 669"/>
                  <a:gd name="T38" fmla="*/ 3026 w 3132"/>
                  <a:gd name="T39" fmla="*/ 118 h 669"/>
                  <a:gd name="T40" fmla="*/ 3132 w 3132"/>
                  <a:gd name="T41" fmla="*/ 0 h 669"/>
                  <a:gd name="T42" fmla="*/ 0 w 3132"/>
                  <a:gd name="T43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2" h="669">
                    <a:moveTo>
                      <a:pt x="0" y="0"/>
                    </a:moveTo>
                    <a:lnTo>
                      <a:pt x="105" y="118"/>
                    </a:lnTo>
                    <a:lnTo>
                      <a:pt x="225" y="228"/>
                    </a:lnTo>
                    <a:lnTo>
                      <a:pt x="362" y="325"/>
                    </a:lnTo>
                    <a:lnTo>
                      <a:pt x="508" y="413"/>
                    </a:lnTo>
                    <a:lnTo>
                      <a:pt x="671" y="490"/>
                    </a:lnTo>
                    <a:lnTo>
                      <a:pt x="837" y="558"/>
                    </a:lnTo>
                    <a:lnTo>
                      <a:pt x="1008" y="604"/>
                    </a:lnTo>
                    <a:lnTo>
                      <a:pt x="1195" y="642"/>
                    </a:lnTo>
                    <a:lnTo>
                      <a:pt x="1377" y="661"/>
                    </a:lnTo>
                    <a:lnTo>
                      <a:pt x="1566" y="669"/>
                    </a:lnTo>
                    <a:lnTo>
                      <a:pt x="1754" y="661"/>
                    </a:lnTo>
                    <a:lnTo>
                      <a:pt x="1934" y="642"/>
                    </a:lnTo>
                    <a:lnTo>
                      <a:pt x="2123" y="604"/>
                    </a:lnTo>
                    <a:lnTo>
                      <a:pt x="2292" y="558"/>
                    </a:lnTo>
                    <a:lnTo>
                      <a:pt x="2463" y="496"/>
                    </a:lnTo>
                    <a:lnTo>
                      <a:pt x="2625" y="420"/>
                    </a:lnTo>
                    <a:lnTo>
                      <a:pt x="2767" y="325"/>
                    </a:lnTo>
                    <a:lnTo>
                      <a:pt x="2910" y="228"/>
                    </a:lnTo>
                    <a:lnTo>
                      <a:pt x="3026" y="118"/>
                    </a:lnTo>
                    <a:lnTo>
                      <a:pt x="313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92D05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2" name="Freeform 1084"/>
              <p:cNvSpPr>
                <a:spLocks/>
              </p:cNvSpPr>
              <p:nvPr/>
            </p:nvSpPr>
            <p:spPr bwMode="auto">
              <a:xfrm>
                <a:off x="2997200" y="2928938"/>
                <a:ext cx="717550" cy="1673225"/>
              </a:xfrm>
              <a:custGeom>
                <a:avLst/>
                <a:gdLst>
                  <a:gd name="T0" fmla="*/ 3162 w 3162"/>
                  <a:gd name="T1" fmla="*/ 5268 h 5268"/>
                  <a:gd name="T2" fmla="*/ 1566 w 3162"/>
                  <a:gd name="T3" fmla="*/ 0 h 5268"/>
                  <a:gd name="T4" fmla="*/ 0 w 3162"/>
                  <a:gd name="T5" fmla="*/ 5268 h 5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2" h="5268">
                    <a:moveTo>
                      <a:pt x="3162" y="5268"/>
                    </a:moveTo>
                    <a:lnTo>
                      <a:pt x="1566" y="0"/>
                    </a:lnTo>
                    <a:lnTo>
                      <a:pt x="0" y="5268"/>
                    </a:lnTo>
                  </a:path>
                </a:pathLst>
              </a:custGeom>
              <a:grpFill/>
              <a:ln w="0">
                <a:solidFill>
                  <a:srgbClr val="92D05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s-MX"/>
              </a:p>
            </p:txBody>
          </p:sp>
          <p:grpSp>
            <p:nvGrpSpPr>
              <p:cNvPr id="33" name="Group 1087"/>
              <p:cNvGrpSpPr>
                <a:grpSpLocks/>
              </p:cNvGrpSpPr>
              <p:nvPr/>
            </p:nvGrpSpPr>
            <p:grpSpPr bwMode="auto">
              <a:xfrm>
                <a:off x="3243263" y="2100263"/>
                <a:ext cx="1979612" cy="3335337"/>
                <a:chOff x="2043" y="1323"/>
                <a:chExt cx="1247" cy="2101"/>
              </a:xfrm>
              <a:grpFill/>
            </p:grpSpPr>
            <p:sp>
              <p:nvSpPr>
                <p:cNvPr id="34" name="Freeform 1079"/>
                <p:cNvSpPr>
                  <a:spLocks/>
                </p:cNvSpPr>
                <p:nvPr/>
              </p:nvSpPr>
              <p:spPr bwMode="auto">
                <a:xfrm>
                  <a:off x="2538" y="1703"/>
                  <a:ext cx="101" cy="1179"/>
                </a:xfrm>
                <a:custGeom>
                  <a:avLst/>
                  <a:gdLst>
                    <a:gd name="T0" fmla="*/ 654 w 706"/>
                    <a:gd name="T1" fmla="*/ 5505 h 5899"/>
                    <a:gd name="T2" fmla="*/ 358 w 706"/>
                    <a:gd name="T3" fmla="*/ 5899 h 5899"/>
                    <a:gd name="T4" fmla="*/ 59 w 706"/>
                    <a:gd name="T5" fmla="*/ 5505 h 5899"/>
                    <a:gd name="T6" fmla="*/ 62 w 706"/>
                    <a:gd name="T7" fmla="*/ 1626 h 5899"/>
                    <a:gd name="T8" fmla="*/ 202 w 706"/>
                    <a:gd name="T9" fmla="*/ 1438 h 5899"/>
                    <a:gd name="T10" fmla="*/ 202 w 706"/>
                    <a:gd name="T11" fmla="*/ 1430 h 5899"/>
                    <a:gd name="T12" fmla="*/ 153 w 706"/>
                    <a:gd name="T13" fmla="*/ 1399 h 5899"/>
                    <a:gd name="T14" fmla="*/ 91 w 706"/>
                    <a:gd name="T15" fmla="*/ 1343 h 5899"/>
                    <a:gd name="T16" fmla="*/ 40 w 706"/>
                    <a:gd name="T17" fmla="*/ 1273 h 5899"/>
                    <a:gd name="T18" fmla="*/ 14 w 706"/>
                    <a:gd name="T19" fmla="*/ 1192 h 5899"/>
                    <a:gd name="T20" fmla="*/ 0 w 706"/>
                    <a:gd name="T21" fmla="*/ 1113 h 5899"/>
                    <a:gd name="T22" fmla="*/ 11 w 706"/>
                    <a:gd name="T23" fmla="*/ 1026 h 5899"/>
                    <a:gd name="T24" fmla="*/ 33 w 706"/>
                    <a:gd name="T25" fmla="*/ 944 h 5899"/>
                    <a:gd name="T26" fmla="*/ 76 w 706"/>
                    <a:gd name="T27" fmla="*/ 867 h 5899"/>
                    <a:gd name="T28" fmla="*/ 137 w 706"/>
                    <a:gd name="T29" fmla="*/ 811 h 5899"/>
                    <a:gd name="T30" fmla="*/ 202 w 706"/>
                    <a:gd name="T31" fmla="*/ 761 h 5899"/>
                    <a:gd name="T32" fmla="*/ 202 w 706"/>
                    <a:gd name="T33" fmla="*/ 758 h 5899"/>
                    <a:gd name="T34" fmla="*/ 65 w 706"/>
                    <a:gd name="T35" fmla="*/ 581 h 5899"/>
                    <a:gd name="T36" fmla="*/ 65 w 706"/>
                    <a:gd name="T37" fmla="*/ 0 h 5899"/>
                    <a:gd name="T38" fmla="*/ 643 w 706"/>
                    <a:gd name="T39" fmla="*/ 0 h 5899"/>
                    <a:gd name="T40" fmla="*/ 643 w 706"/>
                    <a:gd name="T41" fmla="*/ 581 h 5899"/>
                    <a:gd name="T42" fmla="*/ 508 w 706"/>
                    <a:gd name="T43" fmla="*/ 761 h 5899"/>
                    <a:gd name="T44" fmla="*/ 505 w 706"/>
                    <a:gd name="T45" fmla="*/ 761 h 5899"/>
                    <a:gd name="T46" fmla="*/ 557 w 706"/>
                    <a:gd name="T47" fmla="*/ 792 h 5899"/>
                    <a:gd name="T48" fmla="*/ 621 w 706"/>
                    <a:gd name="T49" fmla="*/ 856 h 5899"/>
                    <a:gd name="T50" fmla="*/ 667 w 706"/>
                    <a:gd name="T51" fmla="*/ 917 h 5899"/>
                    <a:gd name="T52" fmla="*/ 698 w 706"/>
                    <a:gd name="T53" fmla="*/ 1002 h 5899"/>
                    <a:gd name="T54" fmla="*/ 706 w 706"/>
                    <a:gd name="T55" fmla="*/ 1090 h 5899"/>
                    <a:gd name="T56" fmla="*/ 702 w 706"/>
                    <a:gd name="T57" fmla="*/ 1170 h 5899"/>
                    <a:gd name="T58" fmla="*/ 673 w 706"/>
                    <a:gd name="T59" fmla="*/ 1246 h 5899"/>
                    <a:gd name="T60" fmla="*/ 629 w 706"/>
                    <a:gd name="T61" fmla="*/ 1324 h 5899"/>
                    <a:gd name="T62" fmla="*/ 571 w 706"/>
                    <a:gd name="T63" fmla="*/ 1387 h 5899"/>
                    <a:gd name="T64" fmla="*/ 505 w 706"/>
                    <a:gd name="T65" fmla="*/ 1430 h 5899"/>
                    <a:gd name="T66" fmla="*/ 505 w 706"/>
                    <a:gd name="T67" fmla="*/ 1438 h 5899"/>
                    <a:gd name="T68" fmla="*/ 643 w 706"/>
                    <a:gd name="T69" fmla="*/ 1626 h 5899"/>
                    <a:gd name="T70" fmla="*/ 654 w 706"/>
                    <a:gd name="T71" fmla="*/ 5505 h 5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06" h="5899">
                      <a:moveTo>
                        <a:pt x="654" y="5505"/>
                      </a:moveTo>
                      <a:lnTo>
                        <a:pt x="358" y="5899"/>
                      </a:lnTo>
                      <a:lnTo>
                        <a:pt x="59" y="5505"/>
                      </a:lnTo>
                      <a:lnTo>
                        <a:pt x="62" y="1626"/>
                      </a:lnTo>
                      <a:lnTo>
                        <a:pt x="202" y="1438"/>
                      </a:lnTo>
                      <a:lnTo>
                        <a:pt x="202" y="1430"/>
                      </a:lnTo>
                      <a:lnTo>
                        <a:pt x="153" y="1399"/>
                      </a:lnTo>
                      <a:lnTo>
                        <a:pt x="91" y="1343"/>
                      </a:lnTo>
                      <a:lnTo>
                        <a:pt x="40" y="1273"/>
                      </a:lnTo>
                      <a:lnTo>
                        <a:pt x="14" y="1192"/>
                      </a:lnTo>
                      <a:lnTo>
                        <a:pt x="0" y="1113"/>
                      </a:lnTo>
                      <a:lnTo>
                        <a:pt x="11" y="1026"/>
                      </a:lnTo>
                      <a:lnTo>
                        <a:pt x="33" y="944"/>
                      </a:lnTo>
                      <a:lnTo>
                        <a:pt x="76" y="867"/>
                      </a:lnTo>
                      <a:lnTo>
                        <a:pt x="137" y="811"/>
                      </a:lnTo>
                      <a:lnTo>
                        <a:pt x="202" y="761"/>
                      </a:lnTo>
                      <a:lnTo>
                        <a:pt x="202" y="758"/>
                      </a:lnTo>
                      <a:lnTo>
                        <a:pt x="65" y="581"/>
                      </a:lnTo>
                      <a:lnTo>
                        <a:pt x="65" y="0"/>
                      </a:lnTo>
                      <a:lnTo>
                        <a:pt x="643" y="0"/>
                      </a:lnTo>
                      <a:lnTo>
                        <a:pt x="643" y="581"/>
                      </a:lnTo>
                      <a:lnTo>
                        <a:pt x="508" y="761"/>
                      </a:lnTo>
                      <a:lnTo>
                        <a:pt x="505" y="761"/>
                      </a:lnTo>
                      <a:lnTo>
                        <a:pt x="557" y="792"/>
                      </a:lnTo>
                      <a:lnTo>
                        <a:pt x="621" y="856"/>
                      </a:lnTo>
                      <a:lnTo>
                        <a:pt x="667" y="917"/>
                      </a:lnTo>
                      <a:lnTo>
                        <a:pt x="698" y="1002"/>
                      </a:lnTo>
                      <a:lnTo>
                        <a:pt x="706" y="1090"/>
                      </a:lnTo>
                      <a:lnTo>
                        <a:pt x="702" y="1170"/>
                      </a:lnTo>
                      <a:lnTo>
                        <a:pt x="673" y="1246"/>
                      </a:lnTo>
                      <a:lnTo>
                        <a:pt x="629" y="1324"/>
                      </a:lnTo>
                      <a:lnTo>
                        <a:pt x="571" y="1387"/>
                      </a:lnTo>
                      <a:lnTo>
                        <a:pt x="505" y="1430"/>
                      </a:lnTo>
                      <a:lnTo>
                        <a:pt x="505" y="1438"/>
                      </a:lnTo>
                      <a:lnTo>
                        <a:pt x="643" y="1626"/>
                      </a:lnTo>
                      <a:lnTo>
                        <a:pt x="654" y="5505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92D05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5" name="Freeform 1080"/>
                <p:cNvSpPr>
                  <a:spLocks/>
                </p:cNvSpPr>
                <p:nvPr/>
              </p:nvSpPr>
              <p:spPr bwMode="auto">
                <a:xfrm>
                  <a:off x="2319" y="2884"/>
                  <a:ext cx="539" cy="540"/>
                </a:xfrm>
                <a:custGeom>
                  <a:avLst/>
                  <a:gdLst>
                    <a:gd name="T0" fmla="*/ 3349 w 3770"/>
                    <a:gd name="T1" fmla="*/ 2231 h 2699"/>
                    <a:gd name="T2" fmla="*/ 3770 w 3770"/>
                    <a:gd name="T3" fmla="*/ 2231 h 2699"/>
                    <a:gd name="T4" fmla="*/ 3770 w 3770"/>
                    <a:gd name="T5" fmla="*/ 2699 h 2699"/>
                    <a:gd name="T6" fmla="*/ 0 w 3770"/>
                    <a:gd name="T7" fmla="*/ 2699 h 2699"/>
                    <a:gd name="T8" fmla="*/ 0 w 3770"/>
                    <a:gd name="T9" fmla="*/ 2231 h 2699"/>
                    <a:gd name="T10" fmla="*/ 420 w 3770"/>
                    <a:gd name="T11" fmla="*/ 2231 h 2699"/>
                    <a:gd name="T12" fmla="*/ 420 w 3770"/>
                    <a:gd name="T13" fmla="*/ 1891 h 2699"/>
                    <a:gd name="T14" fmla="*/ 597 w 3770"/>
                    <a:gd name="T15" fmla="*/ 1853 h 2699"/>
                    <a:gd name="T16" fmla="*/ 768 w 3770"/>
                    <a:gd name="T17" fmla="*/ 1784 h 2699"/>
                    <a:gd name="T18" fmla="*/ 932 w 3770"/>
                    <a:gd name="T19" fmla="*/ 1700 h 2699"/>
                    <a:gd name="T20" fmla="*/ 1083 w 3770"/>
                    <a:gd name="T21" fmla="*/ 1602 h 2699"/>
                    <a:gd name="T22" fmla="*/ 1236 w 3770"/>
                    <a:gd name="T23" fmla="*/ 1485 h 2699"/>
                    <a:gd name="T24" fmla="*/ 1368 w 3770"/>
                    <a:gd name="T25" fmla="*/ 1345 h 2699"/>
                    <a:gd name="T26" fmla="*/ 1481 w 3770"/>
                    <a:gd name="T27" fmla="*/ 1202 h 2699"/>
                    <a:gd name="T28" fmla="*/ 1580 w 3770"/>
                    <a:gd name="T29" fmla="*/ 1043 h 2699"/>
                    <a:gd name="T30" fmla="*/ 1674 w 3770"/>
                    <a:gd name="T31" fmla="*/ 879 h 2699"/>
                    <a:gd name="T32" fmla="*/ 1741 w 3770"/>
                    <a:gd name="T33" fmla="*/ 706 h 2699"/>
                    <a:gd name="T34" fmla="*/ 1733 w 3770"/>
                    <a:gd name="T35" fmla="*/ 698 h 2699"/>
                    <a:gd name="T36" fmla="*/ 1661 w 3770"/>
                    <a:gd name="T37" fmla="*/ 652 h 2699"/>
                    <a:gd name="T38" fmla="*/ 1605 w 3770"/>
                    <a:gd name="T39" fmla="*/ 589 h 2699"/>
                    <a:gd name="T40" fmla="*/ 1565 w 3770"/>
                    <a:gd name="T41" fmla="*/ 511 h 2699"/>
                    <a:gd name="T42" fmla="*/ 1543 w 3770"/>
                    <a:gd name="T43" fmla="*/ 428 h 2699"/>
                    <a:gd name="T44" fmla="*/ 1536 w 3770"/>
                    <a:gd name="T45" fmla="*/ 343 h 2699"/>
                    <a:gd name="T46" fmla="*/ 1554 w 3770"/>
                    <a:gd name="T47" fmla="*/ 260 h 2699"/>
                    <a:gd name="T48" fmla="*/ 1580 w 3770"/>
                    <a:gd name="T49" fmla="*/ 186 h 2699"/>
                    <a:gd name="T50" fmla="*/ 1635 w 3770"/>
                    <a:gd name="T51" fmla="*/ 114 h 2699"/>
                    <a:gd name="T52" fmla="*/ 1701 w 3770"/>
                    <a:gd name="T53" fmla="*/ 57 h 2699"/>
                    <a:gd name="T54" fmla="*/ 1770 w 3770"/>
                    <a:gd name="T55" fmla="*/ 25 h 2699"/>
                    <a:gd name="T56" fmla="*/ 1847 w 3770"/>
                    <a:gd name="T57" fmla="*/ 6 h 2699"/>
                    <a:gd name="T58" fmla="*/ 1933 w 3770"/>
                    <a:gd name="T59" fmla="*/ 0 h 2699"/>
                    <a:gd name="T60" fmla="*/ 2010 w 3770"/>
                    <a:gd name="T61" fmla="*/ 25 h 2699"/>
                    <a:gd name="T62" fmla="*/ 2089 w 3770"/>
                    <a:gd name="T63" fmla="*/ 57 h 2699"/>
                    <a:gd name="T64" fmla="*/ 2153 w 3770"/>
                    <a:gd name="T65" fmla="*/ 114 h 2699"/>
                    <a:gd name="T66" fmla="*/ 2199 w 3770"/>
                    <a:gd name="T67" fmla="*/ 186 h 2699"/>
                    <a:gd name="T68" fmla="*/ 2230 w 3770"/>
                    <a:gd name="T69" fmla="*/ 260 h 2699"/>
                    <a:gd name="T70" fmla="*/ 2245 w 3770"/>
                    <a:gd name="T71" fmla="*/ 347 h 2699"/>
                    <a:gd name="T72" fmla="*/ 2245 w 3770"/>
                    <a:gd name="T73" fmla="*/ 428 h 2699"/>
                    <a:gd name="T74" fmla="*/ 2219 w 3770"/>
                    <a:gd name="T75" fmla="*/ 511 h 2699"/>
                    <a:gd name="T76" fmla="*/ 2186 w 3770"/>
                    <a:gd name="T77" fmla="*/ 589 h 2699"/>
                    <a:gd name="T78" fmla="*/ 2125 w 3770"/>
                    <a:gd name="T79" fmla="*/ 652 h 2699"/>
                    <a:gd name="T80" fmla="*/ 2056 w 3770"/>
                    <a:gd name="T81" fmla="*/ 698 h 2699"/>
                    <a:gd name="T82" fmla="*/ 2023 w 3770"/>
                    <a:gd name="T83" fmla="*/ 706 h 2699"/>
                    <a:gd name="T84" fmla="*/ 2094 w 3770"/>
                    <a:gd name="T85" fmla="*/ 885 h 2699"/>
                    <a:gd name="T86" fmla="*/ 2175 w 3770"/>
                    <a:gd name="T87" fmla="*/ 1043 h 2699"/>
                    <a:gd name="T88" fmla="*/ 2285 w 3770"/>
                    <a:gd name="T89" fmla="*/ 1202 h 2699"/>
                    <a:gd name="T90" fmla="*/ 2400 w 3770"/>
                    <a:gd name="T91" fmla="*/ 1352 h 2699"/>
                    <a:gd name="T92" fmla="*/ 2531 w 3770"/>
                    <a:gd name="T93" fmla="*/ 1485 h 2699"/>
                    <a:gd name="T94" fmla="*/ 2680 w 3770"/>
                    <a:gd name="T95" fmla="*/ 1602 h 2699"/>
                    <a:gd name="T96" fmla="*/ 2836 w 3770"/>
                    <a:gd name="T97" fmla="*/ 1700 h 2699"/>
                    <a:gd name="T98" fmla="*/ 3002 w 3770"/>
                    <a:gd name="T99" fmla="*/ 1784 h 2699"/>
                    <a:gd name="T100" fmla="*/ 3175 w 3770"/>
                    <a:gd name="T101" fmla="*/ 1853 h 2699"/>
                    <a:gd name="T102" fmla="*/ 3349 w 3770"/>
                    <a:gd name="T103" fmla="*/ 1891 h 2699"/>
                    <a:gd name="T104" fmla="*/ 3349 w 3770"/>
                    <a:gd name="T105" fmla="*/ 2231 h 26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770" h="2699">
                      <a:moveTo>
                        <a:pt x="3349" y="2231"/>
                      </a:moveTo>
                      <a:lnTo>
                        <a:pt x="3770" y="2231"/>
                      </a:lnTo>
                      <a:lnTo>
                        <a:pt x="3770" y="2699"/>
                      </a:lnTo>
                      <a:lnTo>
                        <a:pt x="0" y="2699"/>
                      </a:lnTo>
                      <a:lnTo>
                        <a:pt x="0" y="2231"/>
                      </a:lnTo>
                      <a:lnTo>
                        <a:pt x="420" y="2231"/>
                      </a:lnTo>
                      <a:lnTo>
                        <a:pt x="420" y="1891"/>
                      </a:lnTo>
                      <a:lnTo>
                        <a:pt x="597" y="1853"/>
                      </a:lnTo>
                      <a:lnTo>
                        <a:pt x="768" y="1784"/>
                      </a:lnTo>
                      <a:lnTo>
                        <a:pt x="932" y="1700"/>
                      </a:lnTo>
                      <a:lnTo>
                        <a:pt x="1083" y="1602"/>
                      </a:lnTo>
                      <a:lnTo>
                        <a:pt x="1236" y="1485"/>
                      </a:lnTo>
                      <a:lnTo>
                        <a:pt x="1368" y="1345"/>
                      </a:lnTo>
                      <a:lnTo>
                        <a:pt x="1481" y="1202"/>
                      </a:lnTo>
                      <a:lnTo>
                        <a:pt x="1580" y="1043"/>
                      </a:lnTo>
                      <a:lnTo>
                        <a:pt x="1674" y="879"/>
                      </a:lnTo>
                      <a:lnTo>
                        <a:pt x="1741" y="706"/>
                      </a:lnTo>
                      <a:lnTo>
                        <a:pt x="1733" y="698"/>
                      </a:lnTo>
                      <a:lnTo>
                        <a:pt x="1661" y="652"/>
                      </a:lnTo>
                      <a:lnTo>
                        <a:pt x="1605" y="589"/>
                      </a:lnTo>
                      <a:lnTo>
                        <a:pt x="1565" y="511"/>
                      </a:lnTo>
                      <a:lnTo>
                        <a:pt x="1543" y="428"/>
                      </a:lnTo>
                      <a:lnTo>
                        <a:pt x="1536" y="343"/>
                      </a:lnTo>
                      <a:lnTo>
                        <a:pt x="1554" y="260"/>
                      </a:lnTo>
                      <a:lnTo>
                        <a:pt x="1580" y="186"/>
                      </a:lnTo>
                      <a:lnTo>
                        <a:pt x="1635" y="114"/>
                      </a:lnTo>
                      <a:lnTo>
                        <a:pt x="1701" y="57"/>
                      </a:lnTo>
                      <a:lnTo>
                        <a:pt x="1770" y="25"/>
                      </a:lnTo>
                      <a:lnTo>
                        <a:pt x="1847" y="6"/>
                      </a:lnTo>
                      <a:lnTo>
                        <a:pt x="1933" y="0"/>
                      </a:lnTo>
                      <a:lnTo>
                        <a:pt x="2010" y="25"/>
                      </a:lnTo>
                      <a:lnTo>
                        <a:pt x="2089" y="57"/>
                      </a:lnTo>
                      <a:lnTo>
                        <a:pt x="2153" y="114"/>
                      </a:lnTo>
                      <a:lnTo>
                        <a:pt x="2199" y="186"/>
                      </a:lnTo>
                      <a:lnTo>
                        <a:pt x="2230" y="260"/>
                      </a:lnTo>
                      <a:lnTo>
                        <a:pt x="2245" y="347"/>
                      </a:lnTo>
                      <a:lnTo>
                        <a:pt x="2245" y="428"/>
                      </a:lnTo>
                      <a:lnTo>
                        <a:pt x="2219" y="511"/>
                      </a:lnTo>
                      <a:lnTo>
                        <a:pt x="2186" y="589"/>
                      </a:lnTo>
                      <a:lnTo>
                        <a:pt x="2125" y="652"/>
                      </a:lnTo>
                      <a:lnTo>
                        <a:pt x="2056" y="698"/>
                      </a:lnTo>
                      <a:lnTo>
                        <a:pt x="2023" y="706"/>
                      </a:lnTo>
                      <a:lnTo>
                        <a:pt x="2094" y="885"/>
                      </a:lnTo>
                      <a:lnTo>
                        <a:pt x="2175" y="1043"/>
                      </a:lnTo>
                      <a:lnTo>
                        <a:pt x="2285" y="1202"/>
                      </a:lnTo>
                      <a:lnTo>
                        <a:pt x="2400" y="1352"/>
                      </a:lnTo>
                      <a:lnTo>
                        <a:pt x="2531" y="1485"/>
                      </a:lnTo>
                      <a:lnTo>
                        <a:pt x="2680" y="1602"/>
                      </a:lnTo>
                      <a:lnTo>
                        <a:pt x="2836" y="1700"/>
                      </a:lnTo>
                      <a:lnTo>
                        <a:pt x="3002" y="1784"/>
                      </a:lnTo>
                      <a:lnTo>
                        <a:pt x="3175" y="1853"/>
                      </a:lnTo>
                      <a:lnTo>
                        <a:pt x="3349" y="1891"/>
                      </a:lnTo>
                      <a:lnTo>
                        <a:pt x="3349" y="2231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92D05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6" name="Freeform 1081"/>
                <p:cNvSpPr>
                  <a:spLocks/>
                </p:cNvSpPr>
                <p:nvPr/>
              </p:nvSpPr>
              <p:spPr bwMode="auto">
                <a:xfrm>
                  <a:off x="2043" y="1607"/>
                  <a:ext cx="1074" cy="285"/>
                </a:xfrm>
                <a:custGeom>
                  <a:avLst/>
                  <a:gdLst>
                    <a:gd name="T0" fmla="*/ 2562 w 7517"/>
                    <a:gd name="T1" fmla="*/ 780 h 1426"/>
                    <a:gd name="T2" fmla="*/ 2969 w 7517"/>
                    <a:gd name="T3" fmla="*/ 632 h 1426"/>
                    <a:gd name="T4" fmla="*/ 3393 w 7517"/>
                    <a:gd name="T5" fmla="*/ 543 h 1426"/>
                    <a:gd name="T6" fmla="*/ 3835 w 7517"/>
                    <a:gd name="T7" fmla="*/ 522 h 1426"/>
                    <a:gd name="T8" fmla="*/ 4267 w 7517"/>
                    <a:gd name="T9" fmla="*/ 562 h 1426"/>
                    <a:gd name="T10" fmla="*/ 4692 w 7517"/>
                    <a:gd name="T11" fmla="*/ 674 h 1426"/>
                    <a:gd name="T12" fmla="*/ 5087 w 7517"/>
                    <a:gd name="T13" fmla="*/ 845 h 1426"/>
                    <a:gd name="T14" fmla="*/ 5784 w 7517"/>
                    <a:gd name="T15" fmla="*/ 1312 h 1426"/>
                    <a:gd name="T16" fmla="*/ 6112 w 7517"/>
                    <a:gd name="T17" fmla="*/ 1408 h 1426"/>
                    <a:gd name="T18" fmla="*/ 6458 w 7517"/>
                    <a:gd name="T19" fmla="*/ 1426 h 1426"/>
                    <a:gd name="T20" fmla="*/ 6793 w 7517"/>
                    <a:gd name="T21" fmla="*/ 1366 h 1426"/>
                    <a:gd name="T22" fmla="*/ 7115 w 7517"/>
                    <a:gd name="T23" fmla="*/ 1229 h 1426"/>
                    <a:gd name="T24" fmla="*/ 7386 w 7517"/>
                    <a:gd name="T25" fmla="*/ 1029 h 1426"/>
                    <a:gd name="T26" fmla="*/ 7484 w 7517"/>
                    <a:gd name="T27" fmla="*/ 885 h 1426"/>
                    <a:gd name="T28" fmla="*/ 7517 w 7517"/>
                    <a:gd name="T29" fmla="*/ 712 h 1426"/>
                    <a:gd name="T30" fmla="*/ 7466 w 7517"/>
                    <a:gd name="T31" fmla="*/ 540 h 1426"/>
                    <a:gd name="T32" fmla="*/ 7360 w 7517"/>
                    <a:gd name="T33" fmla="*/ 395 h 1426"/>
                    <a:gd name="T34" fmla="*/ 7196 w 7517"/>
                    <a:gd name="T35" fmla="*/ 323 h 1426"/>
                    <a:gd name="T36" fmla="*/ 7032 w 7517"/>
                    <a:gd name="T37" fmla="*/ 323 h 1426"/>
                    <a:gd name="T38" fmla="*/ 6873 w 7517"/>
                    <a:gd name="T39" fmla="*/ 395 h 1426"/>
                    <a:gd name="T40" fmla="*/ 6764 w 7517"/>
                    <a:gd name="T41" fmla="*/ 540 h 1426"/>
                    <a:gd name="T42" fmla="*/ 6720 w 7517"/>
                    <a:gd name="T43" fmla="*/ 705 h 1426"/>
                    <a:gd name="T44" fmla="*/ 6753 w 7517"/>
                    <a:gd name="T45" fmla="*/ 885 h 1426"/>
                    <a:gd name="T46" fmla="*/ 6851 w 7517"/>
                    <a:gd name="T47" fmla="*/ 1029 h 1426"/>
                    <a:gd name="T48" fmla="*/ 6798 w 7517"/>
                    <a:gd name="T49" fmla="*/ 1164 h 1426"/>
                    <a:gd name="T50" fmla="*/ 6524 w 7517"/>
                    <a:gd name="T51" fmla="*/ 1237 h 1426"/>
                    <a:gd name="T52" fmla="*/ 6246 w 7517"/>
                    <a:gd name="T53" fmla="*/ 1225 h 1426"/>
                    <a:gd name="T54" fmla="*/ 5981 w 7517"/>
                    <a:gd name="T55" fmla="*/ 1136 h 1426"/>
                    <a:gd name="T56" fmla="*/ 5565 w 7517"/>
                    <a:gd name="T57" fmla="*/ 794 h 1426"/>
                    <a:gd name="T58" fmla="*/ 5228 w 7517"/>
                    <a:gd name="T59" fmla="*/ 500 h 1426"/>
                    <a:gd name="T60" fmla="*/ 4853 w 7517"/>
                    <a:gd name="T61" fmla="*/ 265 h 1426"/>
                    <a:gd name="T62" fmla="*/ 4439 w 7517"/>
                    <a:gd name="T63" fmla="*/ 97 h 1426"/>
                    <a:gd name="T64" fmla="*/ 4006 w 7517"/>
                    <a:gd name="T65" fmla="*/ 17 h 1426"/>
                    <a:gd name="T66" fmla="*/ 3564 w 7517"/>
                    <a:gd name="T67" fmla="*/ 11 h 1426"/>
                    <a:gd name="T68" fmla="*/ 3130 w 7517"/>
                    <a:gd name="T69" fmla="*/ 82 h 1426"/>
                    <a:gd name="T70" fmla="*/ 2713 w 7517"/>
                    <a:gd name="T71" fmla="*/ 230 h 1426"/>
                    <a:gd name="T72" fmla="*/ 2332 w 7517"/>
                    <a:gd name="T73" fmla="*/ 452 h 1426"/>
                    <a:gd name="T74" fmla="*/ 1989 w 7517"/>
                    <a:gd name="T75" fmla="*/ 739 h 1426"/>
                    <a:gd name="T76" fmla="*/ 1872 w 7517"/>
                    <a:gd name="T77" fmla="*/ 874 h 1426"/>
                    <a:gd name="T78" fmla="*/ 1421 w 7517"/>
                    <a:gd name="T79" fmla="*/ 1189 h 1426"/>
                    <a:gd name="T80" fmla="*/ 1143 w 7517"/>
                    <a:gd name="T81" fmla="*/ 1240 h 1426"/>
                    <a:gd name="T82" fmla="*/ 869 w 7517"/>
                    <a:gd name="T83" fmla="*/ 1214 h 1426"/>
                    <a:gd name="T84" fmla="*/ 596 w 7517"/>
                    <a:gd name="T85" fmla="*/ 1113 h 1426"/>
                    <a:gd name="T86" fmla="*/ 717 w 7517"/>
                    <a:gd name="T87" fmla="*/ 969 h 1426"/>
                    <a:gd name="T88" fmla="*/ 786 w 7517"/>
                    <a:gd name="T89" fmla="*/ 794 h 1426"/>
                    <a:gd name="T90" fmla="*/ 775 w 7517"/>
                    <a:gd name="T91" fmla="*/ 623 h 1426"/>
                    <a:gd name="T92" fmla="*/ 693 w 7517"/>
                    <a:gd name="T93" fmla="*/ 463 h 1426"/>
                    <a:gd name="T94" fmla="*/ 563 w 7517"/>
                    <a:gd name="T95" fmla="*/ 351 h 1426"/>
                    <a:gd name="T96" fmla="*/ 399 w 7517"/>
                    <a:gd name="T97" fmla="*/ 306 h 1426"/>
                    <a:gd name="T98" fmla="*/ 229 w 7517"/>
                    <a:gd name="T99" fmla="*/ 351 h 1426"/>
                    <a:gd name="T100" fmla="*/ 83 w 7517"/>
                    <a:gd name="T101" fmla="*/ 463 h 1426"/>
                    <a:gd name="T102" fmla="*/ 6 w 7517"/>
                    <a:gd name="T103" fmla="*/ 623 h 1426"/>
                    <a:gd name="T104" fmla="*/ 2 w 7517"/>
                    <a:gd name="T105" fmla="*/ 794 h 1426"/>
                    <a:gd name="T106" fmla="*/ 73 w 7517"/>
                    <a:gd name="T107" fmla="*/ 961 h 1426"/>
                    <a:gd name="T108" fmla="*/ 410 w 7517"/>
                    <a:gd name="T109" fmla="*/ 1237 h 1426"/>
                    <a:gd name="T110" fmla="*/ 726 w 7517"/>
                    <a:gd name="T111" fmla="*/ 1371 h 1426"/>
                    <a:gd name="T112" fmla="*/ 1072 w 7517"/>
                    <a:gd name="T113" fmla="*/ 1426 h 1426"/>
                    <a:gd name="T114" fmla="*/ 1414 w 7517"/>
                    <a:gd name="T115" fmla="*/ 1406 h 1426"/>
                    <a:gd name="T116" fmla="*/ 1745 w 7517"/>
                    <a:gd name="T117" fmla="*/ 1305 h 1426"/>
                    <a:gd name="T118" fmla="*/ 2043 w 7517"/>
                    <a:gd name="T119" fmla="*/ 1128 h 1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517" h="1426">
                      <a:moveTo>
                        <a:pt x="2376" y="881"/>
                      </a:moveTo>
                      <a:lnTo>
                        <a:pt x="2562" y="780"/>
                      </a:lnTo>
                      <a:lnTo>
                        <a:pt x="2756" y="700"/>
                      </a:lnTo>
                      <a:lnTo>
                        <a:pt x="2969" y="632"/>
                      </a:lnTo>
                      <a:lnTo>
                        <a:pt x="3177" y="577"/>
                      </a:lnTo>
                      <a:lnTo>
                        <a:pt x="3393" y="543"/>
                      </a:lnTo>
                      <a:lnTo>
                        <a:pt x="3608" y="522"/>
                      </a:lnTo>
                      <a:lnTo>
                        <a:pt x="3835" y="522"/>
                      </a:lnTo>
                      <a:lnTo>
                        <a:pt x="4056" y="532"/>
                      </a:lnTo>
                      <a:lnTo>
                        <a:pt x="4267" y="562"/>
                      </a:lnTo>
                      <a:lnTo>
                        <a:pt x="4486" y="609"/>
                      </a:lnTo>
                      <a:lnTo>
                        <a:pt x="4692" y="674"/>
                      </a:lnTo>
                      <a:lnTo>
                        <a:pt x="4895" y="754"/>
                      </a:lnTo>
                      <a:lnTo>
                        <a:pt x="5087" y="845"/>
                      </a:lnTo>
                      <a:lnTo>
                        <a:pt x="5272" y="957"/>
                      </a:lnTo>
                      <a:lnTo>
                        <a:pt x="5784" y="1312"/>
                      </a:lnTo>
                      <a:lnTo>
                        <a:pt x="5946" y="1371"/>
                      </a:lnTo>
                      <a:lnTo>
                        <a:pt x="6112" y="1408"/>
                      </a:lnTo>
                      <a:lnTo>
                        <a:pt x="6285" y="1426"/>
                      </a:lnTo>
                      <a:lnTo>
                        <a:pt x="6458" y="1426"/>
                      </a:lnTo>
                      <a:lnTo>
                        <a:pt x="6626" y="1406"/>
                      </a:lnTo>
                      <a:lnTo>
                        <a:pt x="6793" y="1366"/>
                      </a:lnTo>
                      <a:lnTo>
                        <a:pt x="6962" y="1305"/>
                      </a:lnTo>
                      <a:lnTo>
                        <a:pt x="7115" y="1229"/>
                      </a:lnTo>
                      <a:lnTo>
                        <a:pt x="7257" y="1128"/>
                      </a:lnTo>
                      <a:lnTo>
                        <a:pt x="7386" y="1029"/>
                      </a:lnTo>
                      <a:lnTo>
                        <a:pt x="7440" y="969"/>
                      </a:lnTo>
                      <a:lnTo>
                        <a:pt x="7484" y="885"/>
                      </a:lnTo>
                      <a:lnTo>
                        <a:pt x="7503" y="794"/>
                      </a:lnTo>
                      <a:lnTo>
                        <a:pt x="7517" y="712"/>
                      </a:lnTo>
                      <a:lnTo>
                        <a:pt x="7499" y="623"/>
                      </a:lnTo>
                      <a:lnTo>
                        <a:pt x="7466" y="540"/>
                      </a:lnTo>
                      <a:lnTo>
                        <a:pt x="7419" y="463"/>
                      </a:lnTo>
                      <a:lnTo>
                        <a:pt x="7360" y="395"/>
                      </a:lnTo>
                      <a:lnTo>
                        <a:pt x="7288" y="351"/>
                      </a:lnTo>
                      <a:lnTo>
                        <a:pt x="7196" y="323"/>
                      </a:lnTo>
                      <a:lnTo>
                        <a:pt x="7115" y="306"/>
                      </a:lnTo>
                      <a:lnTo>
                        <a:pt x="7032" y="323"/>
                      </a:lnTo>
                      <a:lnTo>
                        <a:pt x="6953" y="351"/>
                      </a:lnTo>
                      <a:lnTo>
                        <a:pt x="6873" y="395"/>
                      </a:lnTo>
                      <a:lnTo>
                        <a:pt x="6807" y="463"/>
                      </a:lnTo>
                      <a:lnTo>
                        <a:pt x="6764" y="540"/>
                      </a:lnTo>
                      <a:lnTo>
                        <a:pt x="6731" y="623"/>
                      </a:lnTo>
                      <a:lnTo>
                        <a:pt x="6720" y="705"/>
                      </a:lnTo>
                      <a:lnTo>
                        <a:pt x="6728" y="794"/>
                      </a:lnTo>
                      <a:lnTo>
                        <a:pt x="6753" y="885"/>
                      </a:lnTo>
                      <a:lnTo>
                        <a:pt x="6793" y="961"/>
                      </a:lnTo>
                      <a:lnTo>
                        <a:pt x="6851" y="1029"/>
                      </a:lnTo>
                      <a:lnTo>
                        <a:pt x="6922" y="1077"/>
                      </a:lnTo>
                      <a:lnTo>
                        <a:pt x="6798" y="1164"/>
                      </a:lnTo>
                      <a:lnTo>
                        <a:pt x="6665" y="1209"/>
                      </a:lnTo>
                      <a:lnTo>
                        <a:pt x="6524" y="1237"/>
                      </a:lnTo>
                      <a:lnTo>
                        <a:pt x="6384" y="1240"/>
                      </a:lnTo>
                      <a:lnTo>
                        <a:pt x="6246" y="1225"/>
                      </a:lnTo>
                      <a:lnTo>
                        <a:pt x="6106" y="1191"/>
                      </a:lnTo>
                      <a:lnTo>
                        <a:pt x="5981" y="1136"/>
                      </a:lnTo>
                      <a:lnTo>
                        <a:pt x="5637" y="874"/>
                      </a:lnTo>
                      <a:lnTo>
                        <a:pt x="5565" y="794"/>
                      </a:lnTo>
                      <a:lnTo>
                        <a:pt x="5403" y="643"/>
                      </a:lnTo>
                      <a:lnTo>
                        <a:pt x="5228" y="500"/>
                      </a:lnTo>
                      <a:lnTo>
                        <a:pt x="5045" y="373"/>
                      </a:lnTo>
                      <a:lnTo>
                        <a:pt x="4853" y="265"/>
                      </a:lnTo>
                      <a:lnTo>
                        <a:pt x="4647" y="170"/>
                      </a:lnTo>
                      <a:lnTo>
                        <a:pt x="4439" y="97"/>
                      </a:lnTo>
                      <a:lnTo>
                        <a:pt x="4230" y="51"/>
                      </a:lnTo>
                      <a:lnTo>
                        <a:pt x="4006" y="17"/>
                      </a:lnTo>
                      <a:lnTo>
                        <a:pt x="3781" y="0"/>
                      </a:lnTo>
                      <a:lnTo>
                        <a:pt x="3564" y="11"/>
                      </a:lnTo>
                      <a:lnTo>
                        <a:pt x="3345" y="32"/>
                      </a:lnTo>
                      <a:lnTo>
                        <a:pt x="3130" y="82"/>
                      </a:lnTo>
                      <a:lnTo>
                        <a:pt x="2918" y="146"/>
                      </a:lnTo>
                      <a:lnTo>
                        <a:pt x="2713" y="230"/>
                      </a:lnTo>
                      <a:lnTo>
                        <a:pt x="2518" y="334"/>
                      </a:lnTo>
                      <a:lnTo>
                        <a:pt x="2332" y="452"/>
                      </a:lnTo>
                      <a:lnTo>
                        <a:pt x="2152" y="591"/>
                      </a:lnTo>
                      <a:lnTo>
                        <a:pt x="1989" y="739"/>
                      </a:lnTo>
                      <a:lnTo>
                        <a:pt x="1930" y="794"/>
                      </a:lnTo>
                      <a:lnTo>
                        <a:pt x="1872" y="874"/>
                      </a:lnTo>
                      <a:lnTo>
                        <a:pt x="1550" y="1125"/>
                      </a:lnTo>
                      <a:lnTo>
                        <a:pt x="1421" y="1189"/>
                      </a:lnTo>
                      <a:lnTo>
                        <a:pt x="1286" y="1221"/>
                      </a:lnTo>
                      <a:lnTo>
                        <a:pt x="1143" y="1240"/>
                      </a:lnTo>
                      <a:lnTo>
                        <a:pt x="1001" y="1237"/>
                      </a:lnTo>
                      <a:lnTo>
                        <a:pt x="869" y="1214"/>
                      </a:lnTo>
                      <a:lnTo>
                        <a:pt x="726" y="1175"/>
                      </a:lnTo>
                      <a:lnTo>
                        <a:pt x="596" y="1113"/>
                      </a:lnTo>
                      <a:lnTo>
                        <a:pt x="660" y="1029"/>
                      </a:lnTo>
                      <a:lnTo>
                        <a:pt x="717" y="969"/>
                      </a:lnTo>
                      <a:lnTo>
                        <a:pt x="759" y="885"/>
                      </a:lnTo>
                      <a:lnTo>
                        <a:pt x="786" y="794"/>
                      </a:lnTo>
                      <a:lnTo>
                        <a:pt x="789" y="712"/>
                      </a:lnTo>
                      <a:lnTo>
                        <a:pt x="775" y="623"/>
                      </a:lnTo>
                      <a:lnTo>
                        <a:pt x="745" y="540"/>
                      </a:lnTo>
                      <a:lnTo>
                        <a:pt x="693" y="463"/>
                      </a:lnTo>
                      <a:lnTo>
                        <a:pt x="638" y="395"/>
                      </a:lnTo>
                      <a:lnTo>
                        <a:pt x="563" y="351"/>
                      </a:lnTo>
                      <a:lnTo>
                        <a:pt x="482" y="323"/>
                      </a:lnTo>
                      <a:lnTo>
                        <a:pt x="399" y="306"/>
                      </a:lnTo>
                      <a:lnTo>
                        <a:pt x="307" y="323"/>
                      </a:lnTo>
                      <a:lnTo>
                        <a:pt x="229" y="351"/>
                      </a:lnTo>
                      <a:lnTo>
                        <a:pt x="149" y="395"/>
                      </a:lnTo>
                      <a:lnTo>
                        <a:pt x="83" y="463"/>
                      </a:lnTo>
                      <a:lnTo>
                        <a:pt x="40" y="540"/>
                      </a:lnTo>
                      <a:lnTo>
                        <a:pt x="6" y="623"/>
                      </a:lnTo>
                      <a:lnTo>
                        <a:pt x="0" y="705"/>
                      </a:lnTo>
                      <a:lnTo>
                        <a:pt x="2" y="794"/>
                      </a:lnTo>
                      <a:lnTo>
                        <a:pt x="33" y="885"/>
                      </a:lnTo>
                      <a:lnTo>
                        <a:pt x="73" y="961"/>
                      </a:lnTo>
                      <a:lnTo>
                        <a:pt x="131" y="1029"/>
                      </a:lnTo>
                      <a:lnTo>
                        <a:pt x="410" y="1237"/>
                      </a:lnTo>
                      <a:lnTo>
                        <a:pt x="566" y="1312"/>
                      </a:lnTo>
                      <a:lnTo>
                        <a:pt x="726" y="1371"/>
                      </a:lnTo>
                      <a:lnTo>
                        <a:pt x="899" y="1408"/>
                      </a:lnTo>
                      <a:lnTo>
                        <a:pt x="1072" y="1426"/>
                      </a:lnTo>
                      <a:lnTo>
                        <a:pt x="1243" y="1426"/>
                      </a:lnTo>
                      <a:lnTo>
                        <a:pt x="1414" y="1406"/>
                      </a:lnTo>
                      <a:lnTo>
                        <a:pt x="1580" y="1366"/>
                      </a:lnTo>
                      <a:lnTo>
                        <a:pt x="1745" y="1305"/>
                      </a:lnTo>
                      <a:lnTo>
                        <a:pt x="1896" y="1229"/>
                      </a:lnTo>
                      <a:lnTo>
                        <a:pt x="2043" y="1128"/>
                      </a:lnTo>
                      <a:lnTo>
                        <a:pt x="2376" y="881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92D05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7" name="Freeform 1082"/>
                <p:cNvSpPr>
                  <a:spLocks/>
                </p:cNvSpPr>
                <p:nvPr/>
              </p:nvSpPr>
              <p:spPr bwMode="auto">
                <a:xfrm>
                  <a:off x="2534" y="1323"/>
                  <a:ext cx="101" cy="245"/>
                </a:xfrm>
                <a:custGeom>
                  <a:avLst/>
                  <a:gdLst>
                    <a:gd name="T0" fmla="*/ 706 w 706"/>
                    <a:gd name="T1" fmla="*/ 855 h 1229"/>
                    <a:gd name="T2" fmla="*/ 695 w 706"/>
                    <a:gd name="T3" fmla="*/ 775 h 1229"/>
                    <a:gd name="T4" fmla="*/ 668 w 706"/>
                    <a:gd name="T5" fmla="*/ 695 h 1229"/>
                    <a:gd name="T6" fmla="*/ 383 w 706"/>
                    <a:gd name="T7" fmla="*/ 0 h 1229"/>
                    <a:gd name="T8" fmla="*/ 58 w 706"/>
                    <a:gd name="T9" fmla="*/ 650 h 1229"/>
                    <a:gd name="T10" fmla="*/ 18 w 706"/>
                    <a:gd name="T11" fmla="*/ 726 h 1229"/>
                    <a:gd name="T12" fmla="*/ 0 w 706"/>
                    <a:gd name="T13" fmla="*/ 814 h 1229"/>
                    <a:gd name="T14" fmla="*/ 0 w 706"/>
                    <a:gd name="T15" fmla="*/ 895 h 1229"/>
                    <a:gd name="T16" fmla="*/ 17 w 706"/>
                    <a:gd name="T17" fmla="*/ 983 h 1229"/>
                    <a:gd name="T18" fmla="*/ 51 w 706"/>
                    <a:gd name="T19" fmla="*/ 1060 h 1229"/>
                    <a:gd name="T20" fmla="*/ 101 w 706"/>
                    <a:gd name="T21" fmla="*/ 1124 h 1229"/>
                    <a:gd name="T22" fmla="*/ 167 w 706"/>
                    <a:gd name="T23" fmla="*/ 1170 h 1229"/>
                    <a:gd name="T24" fmla="*/ 245 w 706"/>
                    <a:gd name="T25" fmla="*/ 1209 h 1229"/>
                    <a:gd name="T26" fmla="*/ 325 w 706"/>
                    <a:gd name="T27" fmla="*/ 1229 h 1229"/>
                    <a:gd name="T28" fmla="*/ 406 w 706"/>
                    <a:gd name="T29" fmla="*/ 1220 h 1229"/>
                    <a:gd name="T30" fmla="*/ 486 w 706"/>
                    <a:gd name="T31" fmla="*/ 1197 h 1229"/>
                    <a:gd name="T32" fmla="*/ 560 w 706"/>
                    <a:gd name="T33" fmla="*/ 1155 h 1229"/>
                    <a:gd name="T34" fmla="*/ 618 w 706"/>
                    <a:gd name="T35" fmla="*/ 1104 h 1229"/>
                    <a:gd name="T36" fmla="*/ 665 w 706"/>
                    <a:gd name="T37" fmla="*/ 1032 h 1229"/>
                    <a:gd name="T38" fmla="*/ 695 w 706"/>
                    <a:gd name="T39" fmla="*/ 952 h 1229"/>
                    <a:gd name="T40" fmla="*/ 706 w 706"/>
                    <a:gd name="T41" fmla="*/ 866 h 1229"/>
                    <a:gd name="T42" fmla="*/ 706 w 706"/>
                    <a:gd name="T43" fmla="*/ 855 h 1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06" h="1229">
                      <a:moveTo>
                        <a:pt x="706" y="855"/>
                      </a:moveTo>
                      <a:lnTo>
                        <a:pt x="695" y="775"/>
                      </a:lnTo>
                      <a:lnTo>
                        <a:pt x="668" y="695"/>
                      </a:lnTo>
                      <a:lnTo>
                        <a:pt x="383" y="0"/>
                      </a:lnTo>
                      <a:lnTo>
                        <a:pt x="58" y="650"/>
                      </a:lnTo>
                      <a:lnTo>
                        <a:pt x="18" y="726"/>
                      </a:lnTo>
                      <a:lnTo>
                        <a:pt x="0" y="814"/>
                      </a:lnTo>
                      <a:lnTo>
                        <a:pt x="0" y="895"/>
                      </a:lnTo>
                      <a:lnTo>
                        <a:pt x="17" y="983"/>
                      </a:lnTo>
                      <a:lnTo>
                        <a:pt x="51" y="1060"/>
                      </a:lnTo>
                      <a:lnTo>
                        <a:pt x="101" y="1124"/>
                      </a:lnTo>
                      <a:lnTo>
                        <a:pt x="167" y="1170"/>
                      </a:lnTo>
                      <a:lnTo>
                        <a:pt x="245" y="1209"/>
                      </a:lnTo>
                      <a:lnTo>
                        <a:pt x="325" y="1229"/>
                      </a:lnTo>
                      <a:lnTo>
                        <a:pt x="406" y="1220"/>
                      </a:lnTo>
                      <a:lnTo>
                        <a:pt x="486" y="1197"/>
                      </a:lnTo>
                      <a:lnTo>
                        <a:pt x="560" y="1155"/>
                      </a:lnTo>
                      <a:lnTo>
                        <a:pt x="618" y="1104"/>
                      </a:lnTo>
                      <a:lnTo>
                        <a:pt x="665" y="1032"/>
                      </a:lnTo>
                      <a:lnTo>
                        <a:pt x="695" y="952"/>
                      </a:lnTo>
                      <a:lnTo>
                        <a:pt x="706" y="866"/>
                      </a:lnTo>
                      <a:lnTo>
                        <a:pt x="706" y="855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92D05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8" name="Freeform 1085"/>
                <p:cNvSpPr>
                  <a:spLocks/>
                </p:cNvSpPr>
                <p:nvPr/>
              </p:nvSpPr>
              <p:spPr bwMode="auto">
                <a:xfrm>
                  <a:off x="2838" y="2899"/>
                  <a:ext cx="447" cy="133"/>
                </a:xfrm>
                <a:custGeom>
                  <a:avLst/>
                  <a:gdLst>
                    <a:gd name="T0" fmla="*/ 0 w 3133"/>
                    <a:gd name="T1" fmla="*/ 0 h 669"/>
                    <a:gd name="T2" fmla="*/ 106 w 3133"/>
                    <a:gd name="T3" fmla="*/ 118 h 669"/>
                    <a:gd name="T4" fmla="*/ 230 w 3133"/>
                    <a:gd name="T5" fmla="*/ 228 h 669"/>
                    <a:gd name="T6" fmla="*/ 366 w 3133"/>
                    <a:gd name="T7" fmla="*/ 325 h 669"/>
                    <a:gd name="T8" fmla="*/ 515 w 3133"/>
                    <a:gd name="T9" fmla="*/ 413 h 669"/>
                    <a:gd name="T10" fmla="*/ 673 w 3133"/>
                    <a:gd name="T11" fmla="*/ 490 h 669"/>
                    <a:gd name="T12" fmla="*/ 841 w 3133"/>
                    <a:gd name="T13" fmla="*/ 558 h 669"/>
                    <a:gd name="T14" fmla="*/ 1017 w 3133"/>
                    <a:gd name="T15" fmla="*/ 604 h 669"/>
                    <a:gd name="T16" fmla="*/ 1199 w 3133"/>
                    <a:gd name="T17" fmla="*/ 642 h 669"/>
                    <a:gd name="T18" fmla="*/ 1379 w 3133"/>
                    <a:gd name="T19" fmla="*/ 661 h 669"/>
                    <a:gd name="T20" fmla="*/ 1565 w 3133"/>
                    <a:gd name="T21" fmla="*/ 669 h 669"/>
                    <a:gd name="T22" fmla="*/ 1756 w 3133"/>
                    <a:gd name="T23" fmla="*/ 661 h 669"/>
                    <a:gd name="T24" fmla="*/ 1938 w 3133"/>
                    <a:gd name="T25" fmla="*/ 642 h 669"/>
                    <a:gd name="T26" fmla="*/ 2125 w 3133"/>
                    <a:gd name="T27" fmla="*/ 604 h 669"/>
                    <a:gd name="T28" fmla="*/ 2297 w 3133"/>
                    <a:gd name="T29" fmla="*/ 558 h 669"/>
                    <a:gd name="T30" fmla="*/ 2462 w 3133"/>
                    <a:gd name="T31" fmla="*/ 496 h 669"/>
                    <a:gd name="T32" fmla="*/ 2625 w 3133"/>
                    <a:gd name="T33" fmla="*/ 420 h 669"/>
                    <a:gd name="T34" fmla="*/ 2770 w 3133"/>
                    <a:gd name="T35" fmla="*/ 325 h 669"/>
                    <a:gd name="T36" fmla="*/ 2911 w 3133"/>
                    <a:gd name="T37" fmla="*/ 228 h 669"/>
                    <a:gd name="T38" fmla="*/ 3024 w 3133"/>
                    <a:gd name="T39" fmla="*/ 118 h 669"/>
                    <a:gd name="T40" fmla="*/ 3133 w 3133"/>
                    <a:gd name="T41" fmla="*/ 0 h 669"/>
                    <a:gd name="T42" fmla="*/ 0 w 3133"/>
                    <a:gd name="T43" fmla="*/ 0 h 6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133" h="669">
                      <a:moveTo>
                        <a:pt x="0" y="0"/>
                      </a:moveTo>
                      <a:lnTo>
                        <a:pt x="106" y="118"/>
                      </a:lnTo>
                      <a:lnTo>
                        <a:pt x="230" y="228"/>
                      </a:lnTo>
                      <a:lnTo>
                        <a:pt x="366" y="325"/>
                      </a:lnTo>
                      <a:lnTo>
                        <a:pt x="515" y="413"/>
                      </a:lnTo>
                      <a:lnTo>
                        <a:pt x="673" y="490"/>
                      </a:lnTo>
                      <a:lnTo>
                        <a:pt x="841" y="558"/>
                      </a:lnTo>
                      <a:lnTo>
                        <a:pt x="1017" y="604"/>
                      </a:lnTo>
                      <a:lnTo>
                        <a:pt x="1199" y="642"/>
                      </a:lnTo>
                      <a:lnTo>
                        <a:pt x="1379" y="661"/>
                      </a:lnTo>
                      <a:lnTo>
                        <a:pt x="1565" y="669"/>
                      </a:lnTo>
                      <a:lnTo>
                        <a:pt x="1756" y="661"/>
                      </a:lnTo>
                      <a:lnTo>
                        <a:pt x="1938" y="642"/>
                      </a:lnTo>
                      <a:lnTo>
                        <a:pt x="2125" y="604"/>
                      </a:lnTo>
                      <a:lnTo>
                        <a:pt x="2297" y="558"/>
                      </a:lnTo>
                      <a:lnTo>
                        <a:pt x="2462" y="496"/>
                      </a:lnTo>
                      <a:lnTo>
                        <a:pt x="2625" y="420"/>
                      </a:lnTo>
                      <a:lnTo>
                        <a:pt x="2770" y="325"/>
                      </a:lnTo>
                      <a:lnTo>
                        <a:pt x="2911" y="228"/>
                      </a:lnTo>
                      <a:lnTo>
                        <a:pt x="3024" y="118"/>
                      </a:lnTo>
                      <a:lnTo>
                        <a:pt x="31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solidFill>
                    <a:srgbClr val="92D05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39" name="Freeform 1086"/>
                <p:cNvSpPr>
                  <a:spLocks/>
                </p:cNvSpPr>
                <p:nvPr/>
              </p:nvSpPr>
              <p:spPr bwMode="auto">
                <a:xfrm>
                  <a:off x="2838" y="1845"/>
                  <a:ext cx="452" cy="1054"/>
                </a:xfrm>
                <a:custGeom>
                  <a:avLst/>
                  <a:gdLst>
                    <a:gd name="T0" fmla="*/ 3166 w 3166"/>
                    <a:gd name="T1" fmla="*/ 5268 h 5268"/>
                    <a:gd name="T2" fmla="*/ 1565 w 3166"/>
                    <a:gd name="T3" fmla="*/ 0 h 5268"/>
                    <a:gd name="T4" fmla="*/ 0 w 3166"/>
                    <a:gd name="T5" fmla="*/ 5268 h 5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66" h="5268">
                      <a:moveTo>
                        <a:pt x="3166" y="5268"/>
                      </a:moveTo>
                      <a:lnTo>
                        <a:pt x="1565" y="0"/>
                      </a:lnTo>
                      <a:lnTo>
                        <a:pt x="0" y="5268"/>
                      </a:lnTo>
                    </a:path>
                  </a:pathLst>
                </a:custGeom>
                <a:grpFill/>
                <a:ln w="0">
                  <a:solidFill>
                    <a:srgbClr val="92D050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es-MX"/>
                </a:p>
              </p:txBody>
            </p:sp>
          </p:grpSp>
        </p:grpSp>
        <p:grpSp>
          <p:nvGrpSpPr>
            <p:cNvPr id="19" name="Group 1096"/>
            <p:cNvGrpSpPr>
              <a:grpSpLocks/>
            </p:cNvGrpSpPr>
            <p:nvPr/>
          </p:nvGrpSpPr>
          <p:grpSpPr bwMode="auto">
            <a:xfrm>
              <a:off x="101600" y="1578496"/>
              <a:ext cx="2840038" cy="914400"/>
              <a:chOff x="64" y="624"/>
              <a:chExt cx="1789" cy="576"/>
            </a:xfrm>
            <a:solidFill>
              <a:srgbClr val="66FFFF"/>
            </a:solidFill>
          </p:grpSpPr>
          <p:sp>
            <p:nvSpPr>
              <p:cNvPr id="29" name="Freeform 1070"/>
              <p:cNvSpPr>
                <a:spLocks/>
              </p:cNvSpPr>
              <p:nvPr/>
            </p:nvSpPr>
            <p:spPr bwMode="auto">
              <a:xfrm>
                <a:off x="64" y="624"/>
                <a:ext cx="1789" cy="576"/>
              </a:xfrm>
              <a:custGeom>
                <a:avLst/>
                <a:gdLst>
                  <a:gd name="T0" fmla="*/ 11971 w 14597"/>
                  <a:gd name="T1" fmla="*/ 18 h 5064"/>
                  <a:gd name="T2" fmla="*/ 12559 w 14597"/>
                  <a:gd name="T3" fmla="*/ 118 h 5064"/>
                  <a:gd name="T4" fmla="*/ 13097 w 14597"/>
                  <a:gd name="T5" fmla="*/ 313 h 5064"/>
                  <a:gd name="T6" fmla="*/ 13577 w 14597"/>
                  <a:gd name="T7" fmla="*/ 602 h 5064"/>
                  <a:gd name="T8" fmla="*/ 13970 w 14597"/>
                  <a:gd name="T9" fmla="*/ 975 h 5064"/>
                  <a:gd name="T10" fmla="*/ 14293 w 14597"/>
                  <a:gd name="T11" fmla="*/ 1399 h 5064"/>
                  <a:gd name="T12" fmla="*/ 14508 w 14597"/>
                  <a:gd name="T13" fmla="*/ 1874 h 5064"/>
                  <a:gd name="T14" fmla="*/ 14597 w 14597"/>
                  <a:gd name="T15" fmla="*/ 2375 h 5064"/>
                  <a:gd name="T16" fmla="*/ 14567 w 14597"/>
                  <a:gd name="T17" fmla="*/ 2885 h 5064"/>
                  <a:gd name="T18" fmla="*/ 14429 w 14597"/>
                  <a:gd name="T19" fmla="*/ 3384 h 5064"/>
                  <a:gd name="T20" fmla="*/ 14185 w 14597"/>
                  <a:gd name="T21" fmla="*/ 3833 h 5064"/>
                  <a:gd name="T22" fmla="*/ 13833 w 14597"/>
                  <a:gd name="T23" fmla="*/ 4250 h 5064"/>
                  <a:gd name="T24" fmla="*/ 13391 w 14597"/>
                  <a:gd name="T25" fmla="*/ 4580 h 5064"/>
                  <a:gd name="T26" fmla="*/ 12882 w 14597"/>
                  <a:gd name="T27" fmla="*/ 4834 h 5064"/>
                  <a:gd name="T28" fmla="*/ 12333 w 14597"/>
                  <a:gd name="T29" fmla="*/ 5004 h 5064"/>
                  <a:gd name="T30" fmla="*/ 11745 w 14597"/>
                  <a:gd name="T31" fmla="*/ 5064 h 5064"/>
                  <a:gd name="T32" fmla="*/ 2614 w 14597"/>
                  <a:gd name="T33" fmla="*/ 5047 h 5064"/>
                  <a:gd name="T34" fmla="*/ 2037 w 14597"/>
                  <a:gd name="T35" fmla="*/ 4954 h 5064"/>
                  <a:gd name="T36" fmla="*/ 1507 w 14597"/>
                  <a:gd name="T37" fmla="*/ 4749 h 5064"/>
                  <a:gd name="T38" fmla="*/ 1018 w 14597"/>
                  <a:gd name="T39" fmla="*/ 4453 h 5064"/>
                  <a:gd name="T40" fmla="*/ 617 w 14597"/>
                  <a:gd name="T41" fmla="*/ 4096 h 5064"/>
                  <a:gd name="T42" fmla="*/ 302 w 14597"/>
                  <a:gd name="T43" fmla="*/ 3664 h 5064"/>
                  <a:gd name="T44" fmla="*/ 96 w 14597"/>
                  <a:gd name="T45" fmla="*/ 3189 h 5064"/>
                  <a:gd name="T46" fmla="*/ 0 w 14597"/>
                  <a:gd name="T47" fmla="*/ 2680 h 5064"/>
                  <a:gd name="T48" fmla="*/ 27 w 14597"/>
                  <a:gd name="T49" fmla="*/ 2180 h 5064"/>
                  <a:gd name="T50" fmla="*/ 155 w 14597"/>
                  <a:gd name="T51" fmla="*/ 1687 h 5064"/>
                  <a:gd name="T52" fmla="*/ 412 w 14597"/>
                  <a:gd name="T53" fmla="*/ 1229 h 5064"/>
                  <a:gd name="T54" fmla="*/ 754 w 14597"/>
                  <a:gd name="T55" fmla="*/ 822 h 5064"/>
                  <a:gd name="T56" fmla="*/ 1185 w 14597"/>
                  <a:gd name="T57" fmla="*/ 483 h 5064"/>
                  <a:gd name="T58" fmla="*/ 1704 w 14597"/>
                  <a:gd name="T59" fmla="*/ 229 h 5064"/>
                  <a:gd name="T60" fmla="*/ 2261 w 14597"/>
                  <a:gd name="T61" fmla="*/ 67 h 5064"/>
                  <a:gd name="T62" fmla="*/ 2840 w 14597"/>
                  <a:gd name="T63" fmla="*/ 0 h 5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97" h="5064">
                    <a:moveTo>
                      <a:pt x="11745" y="0"/>
                    </a:moveTo>
                    <a:lnTo>
                      <a:pt x="11971" y="18"/>
                    </a:lnTo>
                    <a:lnTo>
                      <a:pt x="12264" y="51"/>
                    </a:lnTo>
                    <a:lnTo>
                      <a:pt x="12559" y="118"/>
                    </a:lnTo>
                    <a:lnTo>
                      <a:pt x="12824" y="204"/>
                    </a:lnTo>
                    <a:lnTo>
                      <a:pt x="13097" y="313"/>
                    </a:lnTo>
                    <a:lnTo>
                      <a:pt x="13332" y="449"/>
                    </a:lnTo>
                    <a:lnTo>
                      <a:pt x="13577" y="602"/>
                    </a:lnTo>
                    <a:lnTo>
                      <a:pt x="13793" y="779"/>
                    </a:lnTo>
                    <a:lnTo>
                      <a:pt x="13970" y="975"/>
                    </a:lnTo>
                    <a:lnTo>
                      <a:pt x="14146" y="1180"/>
                    </a:lnTo>
                    <a:lnTo>
                      <a:pt x="14293" y="1399"/>
                    </a:lnTo>
                    <a:lnTo>
                      <a:pt x="14401" y="1638"/>
                    </a:lnTo>
                    <a:lnTo>
                      <a:pt x="14508" y="1874"/>
                    </a:lnTo>
                    <a:lnTo>
                      <a:pt x="14558" y="2121"/>
                    </a:lnTo>
                    <a:lnTo>
                      <a:pt x="14597" y="2375"/>
                    </a:lnTo>
                    <a:lnTo>
                      <a:pt x="14597" y="2630"/>
                    </a:lnTo>
                    <a:lnTo>
                      <a:pt x="14567" y="2885"/>
                    </a:lnTo>
                    <a:lnTo>
                      <a:pt x="14520" y="3129"/>
                    </a:lnTo>
                    <a:lnTo>
                      <a:pt x="14429" y="3384"/>
                    </a:lnTo>
                    <a:lnTo>
                      <a:pt x="14313" y="3613"/>
                    </a:lnTo>
                    <a:lnTo>
                      <a:pt x="14185" y="3833"/>
                    </a:lnTo>
                    <a:lnTo>
                      <a:pt x="14019" y="4046"/>
                    </a:lnTo>
                    <a:lnTo>
                      <a:pt x="13833" y="4250"/>
                    </a:lnTo>
                    <a:lnTo>
                      <a:pt x="13618" y="4419"/>
                    </a:lnTo>
                    <a:lnTo>
                      <a:pt x="13391" y="4580"/>
                    </a:lnTo>
                    <a:lnTo>
                      <a:pt x="13147" y="4726"/>
                    </a:lnTo>
                    <a:lnTo>
                      <a:pt x="12882" y="4834"/>
                    </a:lnTo>
                    <a:lnTo>
                      <a:pt x="12607" y="4928"/>
                    </a:lnTo>
                    <a:lnTo>
                      <a:pt x="12333" y="5004"/>
                    </a:lnTo>
                    <a:lnTo>
                      <a:pt x="12040" y="5047"/>
                    </a:lnTo>
                    <a:lnTo>
                      <a:pt x="11745" y="5064"/>
                    </a:lnTo>
                    <a:lnTo>
                      <a:pt x="2840" y="5064"/>
                    </a:lnTo>
                    <a:lnTo>
                      <a:pt x="2614" y="5047"/>
                    </a:lnTo>
                    <a:lnTo>
                      <a:pt x="2321" y="5013"/>
                    </a:lnTo>
                    <a:lnTo>
                      <a:pt x="2037" y="4954"/>
                    </a:lnTo>
                    <a:lnTo>
                      <a:pt x="1763" y="4860"/>
                    </a:lnTo>
                    <a:lnTo>
                      <a:pt x="1507" y="4749"/>
                    </a:lnTo>
                    <a:lnTo>
                      <a:pt x="1245" y="4615"/>
                    </a:lnTo>
                    <a:lnTo>
                      <a:pt x="1018" y="4453"/>
                    </a:lnTo>
                    <a:lnTo>
                      <a:pt x="811" y="4292"/>
                    </a:lnTo>
                    <a:lnTo>
                      <a:pt x="617" y="4096"/>
                    </a:lnTo>
                    <a:lnTo>
                      <a:pt x="439" y="3884"/>
                    </a:lnTo>
                    <a:lnTo>
                      <a:pt x="302" y="3664"/>
                    </a:lnTo>
                    <a:lnTo>
                      <a:pt x="185" y="3428"/>
                    </a:lnTo>
                    <a:lnTo>
                      <a:pt x="96" y="3189"/>
                    </a:lnTo>
                    <a:lnTo>
                      <a:pt x="27" y="2944"/>
                    </a:lnTo>
                    <a:lnTo>
                      <a:pt x="0" y="2680"/>
                    </a:lnTo>
                    <a:lnTo>
                      <a:pt x="0" y="2435"/>
                    </a:lnTo>
                    <a:lnTo>
                      <a:pt x="27" y="2180"/>
                    </a:lnTo>
                    <a:lnTo>
                      <a:pt x="77" y="1934"/>
                    </a:lnTo>
                    <a:lnTo>
                      <a:pt x="155" y="1687"/>
                    </a:lnTo>
                    <a:lnTo>
                      <a:pt x="263" y="1450"/>
                    </a:lnTo>
                    <a:lnTo>
                      <a:pt x="412" y="1229"/>
                    </a:lnTo>
                    <a:lnTo>
                      <a:pt x="576" y="1018"/>
                    </a:lnTo>
                    <a:lnTo>
                      <a:pt x="754" y="822"/>
                    </a:lnTo>
                    <a:lnTo>
                      <a:pt x="969" y="645"/>
                    </a:lnTo>
                    <a:lnTo>
                      <a:pt x="1185" y="483"/>
                    </a:lnTo>
                    <a:lnTo>
                      <a:pt x="1450" y="347"/>
                    </a:lnTo>
                    <a:lnTo>
                      <a:pt x="1704" y="229"/>
                    </a:lnTo>
                    <a:lnTo>
                      <a:pt x="1978" y="127"/>
                    </a:lnTo>
                    <a:lnTo>
                      <a:pt x="2261" y="67"/>
                    </a:lnTo>
                    <a:lnTo>
                      <a:pt x="2547" y="18"/>
                    </a:lnTo>
                    <a:lnTo>
                      <a:pt x="2840" y="0"/>
                    </a:lnTo>
                    <a:lnTo>
                      <a:pt x="1174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sz="1400"/>
              </a:p>
            </p:txBody>
          </p:sp>
          <p:sp>
            <p:nvSpPr>
              <p:cNvPr id="30" name="Text Box 1075"/>
              <p:cNvSpPr txBox="1">
                <a:spLocks noChangeArrowheads="1"/>
              </p:cNvSpPr>
              <p:nvPr/>
            </p:nvSpPr>
            <p:spPr bwMode="auto">
              <a:xfrm>
                <a:off x="249" y="723"/>
                <a:ext cx="144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MX" sz="1600" b="1" dirty="0" smtClean="0">
                    <a:solidFill>
                      <a:srgbClr val="000066"/>
                    </a:solidFill>
                  </a:rPr>
                  <a:t>Enfoque</a:t>
                </a:r>
                <a:r>
                  <a:rPr lang="es-MX" sz="1400" b="1" dirty="0" smtClean="0">
                    <a:solidFill>
                      <a:srgbClr val="000066"/>
                    </a:solidFill>
                  </a:rPr>
                  <a:t/>
                </a:r>
                <a:br>
                  <a:rPr lang="es-MX" sz="1400" b="1" dirty="0" smtClean="0">
                    <a:solidFill>
                      <a:srgbClr val="000066"/>
                    </a:solidFill>
                  </a:rPr>
                </a:br>
                <a:r>
                  <a:rPr lang="es-MX" sz="1400" b="1" dirty="0" smtClean="0">
                    <a:solidFill>
                      <a:srgbClr val="000066"/>
                    </a:solidFill>
                  </a:rPr>
                  <a:t> </a:t>
                </a:r>
                <a:r>
                  <a:rPr lang="es-MX" sz="1600" b="1" dirty="0" smtClean="0">
                    <a:solidFill>
                      <a:srgbClr val="000066"/>
                    </a:solidFill>
                  </a:rPr>
                  <a:t>correctivo</a:t>
                </a:r>
                <a:endParaRPr lang="es-ES" sz="1400" dirty="0"/>
              </a:p>
            </p:txBody>
          </p:sp>
        </p:grpSp>
        <p:grpSp>
          <p:nvGrpSpPr>
            <p:cNvPr id="20" name="Group 1094"/>
            <p:cNvGrpSpPr>
              <a:grpSpLocks/>
            </p:cNvGrpSpPr>
            <p:nvPr/>
          </p:nvGrpSpPr>
          <p:grpSpPr bwMode="auto">
            <a:xfrm>
              <a:off x="88900" y="2586608"/>
              <a:ext cx="2840038" cy="914400"/>
              <a:chOff x="56" y="1704"/>
              <a:chExt cx="1789" cy="576"/>
            </a:xfrm>
            <a:solidFill>
              <a:srgbClr val="66FFFF"/>
            </a:solidFill>
          </p:grpSpPr>
          <p:sp>
            <p:nvSpPr>
              <p:cNvPr id="27" name="Freeform 1071"/>
              <p:cNvSpPr>
                <a:spLocks/>
              </p:cNvSpPr>
              <p:nvPr/>
            </p:nvSpPr>
            <p:spPr bwMode="auto">
              <a:xfrm>
                <a:off x="56" y="1704"/>
                <a:ext cx="1789" cy="576"/>
              </a:xfrm>
              <a:custGeom>
                <a:avLst/>
                <a:gdLst>
                  <a:gd name="T0" fmla="*/ 11971 w 14597"/>
                  <a:gd name="T1" fmla="*/ 18 h 5064"/>
                  <a:gd name="T2" fmla="*/ 12559 w 14597"/>
                  <a:gd name="T3" fmla="*/ 118 h 5064"/>
                  <a:gd name="T4" fmla="*/ 13097 w 14597"/>
                  <a:gd name="T5" fmla="*/ 313 h 5064"/>
                  <a:gd name="T6" fmla="*/ 13577 w 14597"/>
                  <a:gd name="T7" fmla="*/ 602 h 5064"/>
                  <a:gd name="T8" fmla="*/ 13970 w 14597"/>
                  <a:gd name="T9" fmla="*/ 975 h 5064"/>
                  <a:gd name="T10" fmla="*/ 14293 w 14597"/>
                  <a:gd name="T11" fmla="*/ 1399 h 5064"/>
                  <a:gd name="T12" fmla="*/ 14508 w 14597"/>
                  <a:gd name="T13" fmla="*/ 1874 h 5064"/>
                  <a:gd name="T14" fmla="*/ 14597 w 14597"/>
                  <a:gd name="T15" fmla="*/ 2375 h 5064"/>
                  <a:gd name="T16" fmla="*/ 14567 w 14597"/>
                  <a:gd name="T17" fmla="*/ 2885 h 5064"/>
                  <a:gd name="T18" fmla="*/ 14429 w 14597"/>
                  <a:gd name="T19" fmla="*/ 3384 h 5064"/>
                  <a:gd name="T20" fmla="*/ 14185 w 14597"/>
                  <a:gd name="T21" fmla="*/ 3833 h 5064"/>
                  <a:gd name="T22" fmla="*/ 13833 w 14597"/>
                  <a:gd name="T23" fmla="*/ 4250 h 5064"/>
                  <a:gd name="T24" fmla="*/ 13391 w 14597"/>
                  <a:gd name="T25" fmla="*/ 4580 h 5064"/>
                  <a:gd name="T26" fmla="*/ 12882 w 14597"/>
                  <a:gd name="T27" fmla="*/ 4834 h 5064"/>
                  <a:gd name="T28" fmla="*/ 12333 w 14597"/>
                  <a:gd name="T29" fmla="*/ 5004 h 5064"/>
                  <a:gd name="T30" fmla="*/ 11745 w 14597"/>
                  <a:gd name="T31" fmla="*/ 5064 h 5064"/>
                  <a:gd name="T32" fmla="*/ 2614 w 14597"/>
                  <a:gd name="T33" fmla="*/ 5047 h 5064"/>
                  <a:gd name="T34" fmla="*/ 2037 w 14597"/>
                  <a:gd name="T35" fmla="*/ 4954 h 5064"/>
                  <a:gd name="T36" fmla="*/ 1507 w 14597"/>
                  <a:gd name="T37" fmla="*/ 4749 h 5064"/>
                  <a:gd name="T38" fmla="*/ 1018 w 14597"/>
                  <a:gd name="T39" fmla="*/ 4453 h 5064"/>
                  <a:gd name="T40" fmla="*/ 617 w 14597"/>
                  <a:gd name="T41" fmla="*/ 4096 h 5064"/>
                  <a:gd name="T42" fmla="*/ 302 w 14597"/>
                  <a:gd name="T43" fmla="*/ 3664 h 5064"/>
                  <a:gd name="T44" fmla="*/ 96 w 14597"/>
                  <a:gd name="T45" fmla="*/ 3189 h 5064"/>
                  <a:gd name="T46" fmla="*/ 0 w 14597"/>
                  <a:gd name="T47" fmla="*/ 2680 h 5064"/>
                  <a:gd name="T48" fmla="*/ 27 w 14597"/>
                  <a:gd name="T49" fmla="*/ 2180 h 5064"/>
                  <a:gd name="T50" fmla="*/ 155 w 14597"/>
                  <a:gd name="T51" fmla="*/ 1687 h 5064"/>
                  <a:gd name="T52" fmla="*/ 412 w 14597"/>
                  <a:gd name="T53" fmla="*/ 1229 h 5064"/>
                  <a:gd name="T54" fmla="*/ 754 w 14597"/>
                  <a:gd name="T55" fmla="*/ 822 h 5064"/>
                  <a:gd name="T56" fmla="*/ 1185 w 14597"/>
                  <a:gd name="T57" fmla="*/ 483 h 5064"/>
                  <a:gd name="T58" fmla="*/ 1704 w 14597"/>
                  <a:gd name="T59" fmla="*/ 229 h 5064"/>
                  <a:gd name="T60" fmla="*/ 2261 w 14597"/>
                  <a:gd name="T61" fmla="*/ 67 h 5064"/>
                  <a:gd name="T62" fmla="*/ 2840 w 14597"/>
                  <a:gd name="T63" fmla="*/ 0 h 5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97" h="5064">
                    <a:moveTo>
                      <a:pt x="11745" y="0"/>
                    </a:moveTo>
                    <a:lnTo>
                      <a:pt x="11971" y="18"/>
                    </a:lnTo>
                    <a:lnTo>
                      <a:pt x="12264" y="51"/>
                    </a:lnTo>
                    <a:lnTo>
                      <a:pt x="12559" y="118"/>
                    </a:lnTo>
                    <a:lnTo>
                      <a:pt x="12824" y="204"/>
                    </a:lnTo>
                    <a:lnTo>
                      <a:pt x="13097" y="313"/>
                    </a:lnTo>
                    <a:lnTo>
                      <a:pt x="13332" y="449"/>
                    </a:lnTo>
                    <a:lnTo>
                      <a:pt x="13577" y="602"/>
                    </a:lnTo>
                    <a:lnTo>
                      <a:pt x="13793" y="779"/>
                    </a:lnTo>
                    <a:lnTo>
                      <a:pt x="13970" y="975"/>
                    </a:lnTo>
                    <a:lnTo>
                      <a:pt x="14146" y="1180"/>
                    </a:lnTo>
                    <a:lnTo>
                      <a:pt x="14293" y="1399"/>
                    </a:lnTo>
                    <a:lnTo>
                      <a:pt x="14401" y="1638"/>
                    </a:lnTo>
                    <a:lnTo>
                      <a:pt x="14508" y="1874"/>
                    </a:lnTo>
                    <a:lnTo>
                      <a:pt x="14558" y="2121"/>
                    </a:lnTo>
                    <a:lnTo>
                      <a:pt x="14597" y="2375"/>
                    </a:lnTo>
                    <a:lnTo>
                      <a:pt x="14597" y="2630"/>
                    </a:lnTo>
                    <a:lnTo>
                      <a:pt x="14567" y="2885"/>
                    </a:lnTo>
                    <a:lnTo>
                      <a:pt x="14520" y="3129"/>
                    </a:lnTo>
                    <a:lnTo>
                      <a:pt x="14429" y="3384"/>
                    </a:lnTo>
                    <a:lnTo>
                      <a:pt x="14313" y="3613"/>
                    </a:lnTo>
                    <a:lnTo>
                      <a:pt x="14185" y="3833"/>
                    </a:lnTo>
                    <a:lnTo>
                      <a:pt x="14019" y="4046"/>
                    </a:lnTo>
                    <a:lnTo>
                      <a:pt x="13833" y="4250"/>
                    </a:lnTo>
                    <a:lnTo>
                      <a:pt x="13618" y="4419"/>
                    </a:lnTo>
                    <a:lnTo>
                      <a:pt x="13391" y="4580"/>
                    </a:lnTo>
                    <a:lnTo>
                      <a:pt x="13147" y="4726"/>
                    </a:lnTo>
                    <a:lnTo>
                      <a:pt x="12882" y="4834"/>
                    </a:lnTo>
                    <a:lnTo>
                      <a:pt x="12607" y="4928"/>
                    </a:lnTo>
                    <a:lnTo>
                      <a:pt x="12333" y="5004"/>
                    </a:lnTo>
                    <a:lnTo>
                      <a:pt x="12040" y="5047"/>
                    </a:lnTo>
                    <a:lnTo>
                      <a:pt x="11745" y="5064"/>
                    </a:lnTo>
                    <a:lnTo>
                      <a:pt x="2840" y="5064"/>
                    </a:lnTo>
                    <a:lnTo>
                      <a:pt x="2614" y="5047"/>
                    </a:lnTo>
                    <a:lnTo>
                      <a:pt x="2321" y="5013"/>
                    </a:lnTo>
                    <a:lnTo>
                      <a:pt x="2037" y="4954"/>
                    </a:lnTo>
                    <a:lnTo>
                      <a:pt x="1763" y="4860"/>
                    </a:lnTo>
                    <a:lnTo>
                      <a:pt x="1507" y="4749"/>
                    </a:lnTo>
                    <a:lnTo>
                      <a:pt x="1245" y="4615"/>
                    </a:lnTo>
                    <a:lnTo>
                      <a:pt x="1018" y="4453"/>
                    </a:lnTo>
                    <a:lnTo>
                      <a:pt x="811" y="4292"/>
                    </a:lnTo>
                    <a:lnTo>
                      <a:pt x="617" y="4096"/>
                    </a:lnTo>
                    <a:lnTo>
                      <a:pt x="439" y="3884"/>
                    </a:lnTo>
                    <a:lnTo>
                      <a:pt x="302" y="3664"/>
                    </a:lnTo>
                    <a:lnTo>
                      <a:pt x="185" y="3428"/>
                    </a:lnTo>
                    <a:lnTo>
                      <a:pt x="96" y="3189"/>
                    </a:lnTo>
                    <a:lnTo>
                      <a:pt x="27" y="2944"/>
                    </a:lnTo>
                    <a:lnTo>
                      <a:pt x="0" y="2680"/>
                    </a:lnTo>
                    <a:lnTo>
                      <a:pt x="0" y="2435"/>
                    </a:lnTo>
                    <a:lnTo>
                      <a:pt x="27" y="2180"/>
                    </a:lnTo>
                    <a:lnTo>
                      <a:pt x="77" y="1934"/>
                    </a:lnTo>
                    <a:lnTo>
                      <a:pt x="155" y="1687"/>
                    </a:lnTo>
                    <a:lnTo>
                      <a:pt x="263" y="1450"/>
                    </a:lnTo>
                    <a:lnTo>
                      <a:pt x="412" y="1229"/>
                    </a:lnTo>
                    <a:lnTo>
                      <a:pt x="576" y="1018"/>
                    </a:lnTo>
                    <a:lnTo>
                      <a:pt x="754" y="822"/>
                    </a:lnTo>
                    <a:lnTo>
                      <a:pt x="969" y="645"/>
                    </a:lnTo>
                    <a:lnTo>
                      <a:pt x="1185" y="483"/>
                    </a:lnTo>
                    <a:lnTo>
                      <a:pt x="1450" y="347"/>
                    </a:lnTo>
                    <a:lnTo>
                      <a:pt x="1704" y="229"/>
                    </a:lnTo>
                    <a:lnTo>
                      <a:pt x="1978" y="127"/>
                    </a:lnTo>
                    <a:lnTo>
                      <a:pt x="2261" y="67"/>
                    </a:lnTo>
                    <a:lnTo>
                      <a:pt x="2547" y="18"/>
                    </a:lnTo>
                    <a:lnTo>
                      <a:pt x="2840" y="0"/>
                    </a:lnTo>
                    <a:lnTo>
                      <a:pt x="1174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sz="1400"/>
              </a:p>
            </p:txBody>
          </p:sp>
          <p:sp>
            <p:nvSpPr>
              <p:cNvPr id="28" name="Text Box 1076"/>
              <p:cNvSpPr txBox="1">
                <a:spLocks noChangeArrowheads="1"/>
              </p:cNvSpPr>
              <p:nvPr/>
            </p:nvSpPr>
            <p:spPr bwMode="auto">
              <a:xfrm>
                <a:off x="176" y="1824"/>
                <a:ext cx="1584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MX" sz="1600" b="1" dirty="0">
                    <a:solidFill>
                      <a:srgbClr val="000066"/>
                    </a:solidFill>
                  </a:rPr>
                  <a:t>Incentivo a </a:t>
                </a:r>
                <a:r>
                  <a:rPr lang="es-MX" sz="1600" b="1" dirty="0" smtClean="0">
                    <a:solidFill>
                      <a:srgbClr val="000066"/>
                    </a:solidFill>
                  </a:rPr>
                  <a:t>cumplir</a:t>
                </a:r>
                <a:br>
                  <a:rPr lang="es-MX" sz="1600" b="1" dirty="0" smtClean="0">
                    <a:solidFill>
                      <a:srgbClr val="000066"/>
                    </a:solidFill>
                  </a:rPr>
                </a:br>
                <a:r>
                  <a:rPr lang="es-MX" sz="1600" b="1" dirty="0" smtClean="0">
                    <a:solidFill>
                      <a:srgbClr val="000066"/>
                    </a:solidFill>
                  </a:rPr>
                  <a:t>solamente </a:t>
                </a:r>
                <a:r>
                  <a:rPr lang="es-MX" sz="1600" b="1" dirty="0">
                    <a:solidFill>
                      <a:srgbClr val="000066"/>
                    </a:solidFill>
                  </a:rPr>
                  <a:t>“de forma”</a:t>
                </a:r>
                <a:endParaRPr lang="es-ES" sz="1600" b="1" dirty="0">
                  <a:solidFill>
                    <a:srgbClr val="000066"/>
                  </a:solidFill>
                </a:endParaRPr>
              </a:p>
            </p:txBody>
          </p:sp>
        </p:grpSp>
        <p:grpSp>
          <p:nvGrpSpPr>
            <p:cNvPr id="21" name="Group 1097"/>
            <p:cNvGrpSpPr>
              <a:grpSpLocks/>
            </p:cNvGrpSpPr>
            <p:nvPr/>
          </p:nvGrpSpPr>
          <p:grpSpPr bwMode="auto">
            <a:xfrm>
              <a:off x="114300" y="3573016"/>
              <a:ext cx="2840038" cy="914400"/>
              <a:chOff x="72" y="2344"/>
              <a:chExt cx="1789" cy="576"/>
            </a:xfrm>
            <a:solidFill>
              <a:srgbClr val="66FFFF"/>
            </a:solidFill>
          </p:grpSpPr>
          <p:sp>
            <p:nvSpPr>
              <p:cNvPr id="25" name="Freeform 1072"/>
              <p:cNvSpPr>
                <a:spLocks/>
              </p:cNvSpPr>
              <p:nvPr/>
            </p:nvSpPr>
            <p:spPr bwMode="auto">
              <a:xfrm>
                <a:off x="72" y="2344"/>
                <a:ext cx="1789" cy="576"/>
              </a:xfrm>
              <a:custGeom>
                <a:avLst/>
                <a:gdLst>
                  <a:gd name="T0" fmla="*/ 11971 w 14597"/>
                  <a:gd name="T1" fmla="*/ 18 h 5064"/>
                  <a:gd name="T2" fmla="*/ 12559 w 14597"/>
                  <a:gd name="T3" fmla="*/ 118 h 5064"/>
                  <a:gd name="T4" fmla="*/ 13097 w 14597"/>
                  <a:gd name="T5" fmla="*/ 313 h 5064"/>
                  <a:gd name="T6" fmla="*/ 13577 w 14597"/>
                  <a:gd name="T7" fmla="*/ 602 h 5064"/>
                  <a:gd name="T8" fmla="*/ 13970 w 14597"/>
                  <a:gd name="T9" fmla="*/ 975 h 5064"/>
                  <a:gd name="T10" fmla="*/ 14293 w 14597"/>
                  <a:gd name="T11" fmla="*/ 1399 h 5064"/>
                  <a:gd name="T12" fmla="*/ 14508 w 14597"/>
                  <a:gd name="T13" fmla="*/ 1874 h 5064"/>
                  <a:gd name="T14" fmla="*/ 14597 w 14597"/>
                  <a:gd name="T15" fmla="*/ 2375 h 5064"/>
                  <a:gd name="T16" fmla="*/ 14567 w 14597"/>
                  <a:gd name="T17" fmla="*/ 2885 h 5064"/>
                  <a:gd name="T18" fmla="*/ 14429 w 14597"/>
                  <a:gd name="T19" fmla="*/ 3384 h 5064"/>
                  <a:gd name="T20" fmla="*/ 14185 w 14597"/>
                  <a:gd name="T21" fmla="*/ 3833 h 5064"/>
                  <a:gd name="T22" fmla="*/ 13833 w 14597"/>
                  <a:gd name="T23" fmla="*/ 4250 h 5064"/>
                  <a:gd name="T24" fmla="*/ 13391 w 14597"/>
                  <a:gd name="T25" fmla="*/ 4580 h 5064"/>
                  <a:gd name="T26" fmla="*/ 12882 w 14597"/>
                  <a:gd name="T27" fmla="*/ 4834 h 5064"/>
                  <a:gd name="T28" fmla="*/ 12333 w 14597"/>
                  <a:gd name="T29" fmla="*/ 5004 h 5064"/>
                  <a:gd name="T30" fmla="*/ 11745 w 14597"/>
                  <a:gd name="T31" fmla="*/ 5064 h 5064"/>
                  <a:gd name="T32" fmla="*/ 2614 w 14597"/>
                  <a:gd name="T33" fmla="*/ 5047 h 5064"/>
                  <a:gd name="T34" fmla="*/ 2037 w 14597"/>
                  <a:gd name="T35" fmla="*/ 4954 h 5064"/>
                  <a:gd name="T36" fmla="*/ 1507 w 14597"/>
                  <a:gd name="T37" fmla="*/ 4749 h 5064"/>
                  <a:gd name="T38" fmla="*/ 1018 w 14597"/>
                  <a:gd name="T39" fmla="*/ 4453 h 5064"/>
                  <a:gd name="T40" fmla="*/ 617 w 14597"/>
                  <a:gd name="T41" fmla="*/ 4096 h 5064"/>
                  <a:gd name="T42" fmla="*/ 302 w 14597"/>
                  <a:gd name="T43" fmla="*/ 3664 h 5064"/>
                  <a:gd name="T44" fmla="*/ 96 w 14597"/>
                  <a:gd name="T45" fmla="*/ 3189 h 5064"/>
                  <a:gd name="T46" fmla="*/ 0 w 14597"/>
                  <a:gd name="T47" fmla="*/ 2680 h 5064"/>
                  <a:gd name="T48" fmla="*/ 27 w 14597"/>
                  <a:gd name="T49" fmla="*/ 2180 h 5064"/>
                  <a:gd name="T50" fmla="*/ 155 w 14597"/>
                  <a:gd name="T51" fmla="*/ 1687 h 5064"/>
                  <a:gd name="T52" fmla="*/ 412 w 14597"/>
                  <a:gd name="T53" fmla="*/ 1229 h 5064"/>
                  <a:gd name="T54" fmla="*/ 754 w 14597"/>
                  <a:gd name="T55" fmla="*/ 822 h 5064"/>
                  <a:gd name="T56" fmla="*/ 1185 w 14597"/>
                  <a:gd name="T57" fmla="*/ 483 h 5064"/>
                  <a:gd name="T58" fmla="*/ 1704 w 14597"/>
                  <a:gd name="T59" fmla="*/ 229 h 5064"/>
                  <a:gd name="T60" fmla="*/ 2261 w 14597"/>
                  <a:gd name="T61" fmla="*/ 67 h 5064"/>
                  <a:gd name="T62" fmla="*/ 2840 w 14597"/>
                  <a:gd name="T63" fmla="*/ 0 h 5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97" h="5064">
                    <a:moveTo>
                      <a:pt x="11745" y="0"/>
                    </a:moveTo>
                    <a:lnTo>
                      <a:pt x="11971" y="18"/>
                    </a:lnTo>
                    <a:lnTo>
                      <a:pt x="12264" y="51"/>
                    </a:lnTo>
                    <a:lnTo>
                      <a:pt x="12559" y="118"/>
                    </a:lnTo>
                    <a:lnTo>
                      <a:pt x="12824" y="204"/>
                    </a:lnTo>
                    <a:lnTo>
                      <a:pt x="13097" y="313"/>
                    </a:lnTo>
                    <a:lnTo>
                      <a:pt x="13332" y="449"/>
                    </a:lnTo>
                    <a:lnTo>
                      <a:pt x="13577" y="602"/>
                    </a:lnTo>
                    <a:lnTo>
                      <a:pt x="13793" y="779"/>
                    </a:lnTo>
                    <a:lnTo>
                      <a:pt x="13970" y="975"/>
                    </a:lnTo>
                    <a:lnTo>
                      <a:pt x="14146" y="1180"/>
                    </a:lnTo>
                    <a:lnTo>
                      <a:pt x="14293" y="1399"/>
                    </a:lnTo>
                    <a:lnTo>
                      <a:pt x="14401" y="1638"/>
                    </a:lnTo>
                    <a:lnTo>
                      <a:pt x="14508" y="1874"/>
                    </a:lnTo>
                    <a:lnTo>
                      <a:pt x="14558" y="2121"/>
                    </a:lnTo>
                    <a:lnTo>
                      <a:pt x="14597" y="2375"/>
                    </a:lnTo>
                    <a:lnTo>
                      <a:pt x="14597" y="2630"/>
                    </a:lnTo>
                    <a:lnTo>
                      <a:pt x="14567" y="2885"/>
                    </a:lnTo>
                    <a:lnTo>
                      <a:pt x="14520" y="3129"/>
                    </a:lnTo>
                    <a:lnTo>
                      <a:pt x="14429" y="3384"/>
                    </a:lnTo>
                    <a:lnTo>
                      <a:pt x="14313" y="3613"/>
                    </a:lnTo>
                    <a:lnTo>
                      <a:pt x="14185" y="3833"/>
                    </a:lnTo>
                    <a:lnTo>
                      <a:pt x="14019" y="4046"/>
                    </a:lnTo>
                    <a:lnTo>
                      <a:pt x="13833" y="4250"/>
                    </a:lnTo>
                    <a:lnTo>
                      <a:pt x="13618" y="4419"/>
                    </a:lnTo>
                    <a:lnTo>
                      <a:pt x="13391" y="4580"/>
                    </a:lnTo>
                    <a:lnTo>
                      <a:pt x="13147" y="4726"/>
                    </a:lnTo>
                    <a:lnTo>
                      <a:pt x="12882" y="4834"/>
                    </a:lnTo>
                    <a:lnTo>
                      <a:pt x="12607" y="4928"/>
                    </a:lnTo>
                    <a:lnTo>
                      <a:pt x="12333" y="5004"/>
                    </a:lnTo>
                    <a:lnTo>
                      <a:pt x="12040" y="5047"/>
                    </a:lnTo>
                    <a:lnTo>
                      <a:pt x="11745" y="5064"/>
                    </a:lnTo>
                    <a:lnTo>
                      <a:pt x="2840" y="5064"/>
                    </a:lnTo>
                    <a:lnTo>
                      <a:pt x="2614" y="5047"/>
                    </a:lnTo>
                    <a:lnTo>
                      <a:pt x="2321" y="5013"/>
                    </a:lnTo>
                    <a:lnTo>
                      <a:pt x="2037" y="4954"/>
                    </a:lnTo>
                    <a:lnTo>
                      <a:pt x="1763" y="4860"/>
                    </a:lnTo>
                    <a:lnTo>
                      <a:pt x="1507" y="4749"/>
                    </a:lnTo>
                    <a:lnTo>
                      <a:pt x="1245" y="4615"/>
                    </a:lnTo>
                    <a:lnTo>
                      <a:pt x="1018" y="4453"/>
                    </a:lnTo>
                    <a:lnTo>
                      <a:pt x="811" y="4292"/>
                    </a:lnTo>
                    <a:lnTo>
                      <a:pt x="617" y="4096"/>
                    </a:lnTo>
                    <a:lnTo>
                      <a:pt x="439" y="3884"/>
                    </a:lnTo>
                    <a:lnTo>
                      <a:pt x="302" y="3664"/>
                    </a:lnTo>
                    <a:lnTo>
                      <a:pt x="185" y="3428"/>
                    </a:lnTo>
                    <a:lnTo>
                      <a:pt x="96" y="3189"/>
                    </a:lnTo>
                    <a:lnTo>
                      <a:pt x="27" y="2944"/>
                    </a:lnTo>
                    <a:lnTo>
                      <a:pt x="0" y="2680"/>
                    </a:lnTo>
                    <a:lnTo>
                      <a:pt x="0" y="2435"/>
                    </a:lnTo>
                    <a:lnTo>
                      <a:pt x="27" y="2180"/>
                    </a:lnTo>
                    <a:lnTo>
                      <a:pt x="77" y="1934"/>
                    </a:lnTo>
                    <a:lnTo>
                      <a:pt x="155" y="1687"/>
                    </a:lnTo>
                    <a:lnTo>
                      <a:pt x="263" y="1450"/>
                    </a:lnTo>
                    <a:lnTo>
                      <a:pt x="412" y="1229"/>
                    </a:lnTo>
                    <a:lnTo>
                      <a:pt x="576" y="1018"/>
                    </a:lnTo>
                    <a:lnTo>
                      <a:pt x="754" y="822"/>
                    </a:lnTo>
                    <a:lnTo>
                      <a:pt x="969" y="645"/>
                    </a:lnTo>
                    <a:lnTo>
                      <a:pt x="1185" y="483"/>
                    </a:lnTo>
                    <a:lnTo>
                      <a:pt x="1450" y="347"/>
                    </a:lnTo>
                    <a:lnTo>
                      <a:pt x="1704" y="229"/>
                    </a:lnTo>
                    <a:lnTo>
                      <a:pt x="1978" y="127"/>
                    </a:lnTo>
                    <a:lnTo>
                      <a:pt x="2261" y="67"/>
                    </a:lnTo>
                    <a:lnTo>
                      <a:pt x="2547" y="18"/>
                    </a:lnTo>
                    <a:lnTo>
                      <a:pt x="2840" y="0"/>
                    </a:lnTo>
                    <a:lnTo>
                      <a:pt x="1174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sz="1400"/>
              </a:p>
            </p:txBody>
          </p:sp>
          <p:sp>
            <p:nvSpPr>
              <p:cNvPr id="26" name="Text Box 1077"/>
              <p:cNvSpPr txBox="1">
                <a:spLocks noChangeArrowheads="1"/>
              </p:cNvSpPr>
              <p:nvPr/>
            </p:nvSpPr>
            <p:spPr bwMode="auto">
              <a:xfrm>
                <a:off x="96" y="2448"/>
                <a:ext cx="1728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MX" sz="1600" b="1" dirty="0">
                    <a:solidFill>
                      <a:srgbClr val="000066"/>
                    </a:solidFill>
                  </a:rPr>
                  <a:t>Orientado </a:t>
                </a:r>
                <a:r>
                  <a:rPr lang="es-MX" sz="1600" b="1" dirty="0" smtClean="0">
                    <a:solidFill>
                      <a:srgbClr val="000066"/>
                    </a:solidFill>
                  </a:rPr>
                  <a:t>únicamente</a:t>
                </a:r>
                <a:br>
                  <a:rPr lang="es-MX" sz="1600" b="1" dirty="0" smtClean="0">
                    <a:solidFill>
                      <a:srgbClr val="000066"/>
                    </a:solidFill>
                  </a:rPr>
                </a:br>
                <a:r>
                  <a:rPr lang="es-MX" sz="1600" b="1" dirty="0" smtClean="0">
                    <a:solidFill>
                      <a:srgbClr val="000066"/>
                    </a:solidFill>
                  </a:rPr>
                  <a:t>a </a:t>
                </a:r>
                <a:r>
                  <a:rPr lang="es-MX" sz="1600" b="1" dirty="0">
                    <a:solidFill>
                      <a:srgbClr val="000066"/>
                    </a:solidFill>
                  </a:rPr>
                  <a:t>auditoría</a:t>
                </a:r>
                <a:endParaRPr lang="es-ES" sz="1600" dirty="0"/>
              </a:p>
            </p:txBody>
          </p:sp>
        </p:grpSp>
        <p:grpSp>
          <p:nvGrpSpPr>
            <p:cNvPr id="22" name="Group 1098"/>
            <p:cNvGrpSpPr>
              <a:grpSpLocks/>
            </p:cNvGrpSpPr>
            <p:nvPr/>
          </p:nvGrpSpPr>
          <p:grpSpPr bwMode="auto">
            <a:xfrm>
              <a:off x="88900" y="4581128"/>
              <a:ext cx="2840038" cy="914400"/>
              <a:chOff x="56" y="3456"/>
              <a:chExt cx="1789" cy="576"/>
            </a:xfrm>
            <a:solidFill>
              <a:srgbClr val="66FFFF"/>
            </a:solidFill>
          </p:grpSpPr>
          <p:sp>
            <p:nvSpPr>
              <p:cNvPr id="23" name="Freeform 1073"/>
              <p:cNvSpPr>
                <a:spLocks/>
              </p:cNvSpPr>
              <p:nvPr/>
            </p:nvSpPr>
            <p:spPr bwMode="auto">
              <a:xfrm>
                <a:off x="56" y="3456"/>
                <a:ext cx="1789" cy="576"/>
              </a:xfrm>
              <a:custGeom>
                <a:avLst/>
                <a:gdLst>
                  <a:gd name="T0" fmla="*/ 11971 w 14597"/>
                  <a:gd name="T1" fmla="*/ 18 h 5064"/>
                  <a:gd name="T2" fmla="*/ 12559 w 14597"/>
                  <a:gd name="T3" fmla="*/ 118 h 5064"/>
                  <a:gd name="T4" fmla="*/ 13097 w 14597"/>
                  <a:gd name="T5" fmla="*/ 313 h 5064"/>
                  <a:gd name="T6" fmla="*/ 13577 w 14597"/>
                  <a:gd name="T7" fmla="*/ 602 h 5064"/>
                  <a:gd name="T8" fmla="*/ 13970 w 14597"/>
                  <a:gd name="T9" fmla="*/ 975 h 5064"/>
                  <a:gd name="T10" fmla="*/ 14293 w 14597"/>
                  <a:gd name="T11" fmla="*/ 1399 h 5064"/>
                  <a:gd name="T12" fmla="*/ 14508 w 14597"/>
                  <a:gd name="T13" fmla="*/ 1874 h 5064"/>
                  <a:gd name="T14" fmla="*/ 14597 w 14597"/>
                  <a:gd name="T15" fmla="*/ 2375 h 5064"/>
                  <a:gd name="T16" fmla="*/ 14567 w 14597"/>
                  <a:gd name="T17" fmla="*/ 2885 h 5064"/>
                  <a:gd name="T18" fmla="*/ 14429 w 14597"/>
                  <a:gd name="T19" fmla="*/ 3384 h 5064"/>
                  <a:gd name="T20" fmla="*/ 14185 w 14597"/>
                  <a:gd name="T21" fmla="*/ 3833 h 5064"/>
                  <a:gd name="T22" fmla="*/ 13833 w 14597"/>
                  <a:gd name="T23" fmla="*/ 4250 h 5064"/>
                  <a:gd name="T24" fmla="*/ 13391 w 14597"/>
                  <a:gd name="T25" fmla="*/ 4580 h 5064"/>
                  <a:gd name="T26" fmla="*/ 12882 w 14597"/>
                  <a:gd name="T27" fmla="*/ 4834 h 5064"/>
                  <a:gd name="T28" fmla="*/ 12333 w 14597"/>
                  <a:gd name="T29" fmla="*/ 5004 h 5064"/>
                  <a:gd name="T30" fmla="*/ 11745 w 14597"/>
                  <a:gd name="T31" fmla="*/ 5064 h 5064"/>
                  <a:gd name="T32" fmla="*/ 2614 w 14597"/>
                  <a:gd name="T33" fmla="*/ 5047 h 5064"/>
                  <a:gd name="T34" fmla="*/ 2037 w 14597"/>
                  <a:gd name="T35" fmla="*/ 4954 h 5064"/>
                  <a:gd name="T36" fmla="*/ 1507 w 14597"/>
                  <a:gd name="T37" fmla="*/ 4749 h 5064"/>
                  <a:gd name="T38" fmla="*/ 1018 w 14597"/>
                  <a:gd name="T39" fmla="*/ 4453 h 5064"/>
                  <a:gd name="T40" fmla="*/ 617 w 14597"/>
                  <a:gd name="T41" fmla="*/ 4096 h 5064"/>
                  <a:gd name="T42" fmla="*/ 302 w 14597"/>
                  <a:gd name="T43" fmla="*/ 3664 h 5064"/>
                  <a:gd name="T44" fmla="*/ 96 w 14597"/>
                  <a:gd name="T45" fmla="*/ 3189 h 5064"/>
                  <a:gd name="T46" fmla="*/ 0 w 14597"/>
                  <a:gd name="T47" fmla="*/ 2680 h 5064"/>
                  <a:gd name="T48" fmla="*/ 27 w 14597"/>
                  <a:gd name="T49" fmla="*/ 2180 h 5064"/>
                  <a:gd name="T50" fmla="*/ 155 w 14597"/>
                  <a:gd name="T51" fmla="*/ 1687 h 5064"/>
                  <a:gd name="T52" fmla="*/ 412 w 14597"/>
                  <a:gd name="T53" fmla="*/ 1229 h 5064"/>
                  <a:gd name="T54" fmla="*/ 754 w 14597"/>
                  <a:gd name="T55" fmla="*/ 822 h 5064"/>
                  <a:gd name="T56" fmla="*/ 1185 w 14597"/>
                  <a:gd name="T57" fmla="*/ 483 h 5064"/>
                  <a:gd name="T58" fmla="*/ 1704 w 14597"/>
                  <a:gd name="T59" fmla="*/ 229 h 5064"/>
                  <a:gd name="T60" fmla="*/ 2261 w 14597"/>
                  <a:gd name="T61" fmla="*/ 67 h 5064"/>
                  <a:gd name="T62" fmla="*/ 2840 w 14597"/>
                  <a:gd name="T63" fmla="*/ 0 h 5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97" h="5064">
                    <a:moveTo>
                      <a:pt x="11745" y="0"/>
                    </a:moveTo>
                    <a:lnTo>
                      <a:pt x="11971" y="18"/>
                    </a:lnTo>
                    <a:lnTo>
                      <a:pt x="12264" y="51"/>
                    </a:lnTo>
                    <a:lnTo>
                      <a:pt x="12559" y="118"/>
                    </a:lnTo>
                    <a:lnTo>
                      <a:pt x="12824" y="204"/>
                    </a:lnTo>
                    <a:lnTo>
                      <a:pt x="13097" y="313"/>
                    </a:lnTo>
                    <a:lnTo>
                      <a:pt x="13332" y="449"/>
                    </a:lnTo>
                    <a:lnTo>
                      <a:pt x="13577" y="602"/>
                    </a:lnTo>
                    <a:lnTo>
                      <a:pt x="13793" y="779"/>
                    </a:lnTo>
                    <a:lnTo>
                      <a:pt x="13970" y="975"/>
                    </a:lnTo>
                    <a:lnTo>
                      <a:pt x="14146" y="1180"/>
                    </a:lnTo>
                    <a:lnTo>
                      <a:pt x="14293" y="1399"/>
                    </a:lnTo>
                    <a:lnTo>
                      <a:pt x="14401" y="1638"/>
                    </a:lnTo>
                    <a:lnTo>
                      <a:pt x="14508" y="1874"/>
                    </a:lnTo>
                    <a:lnTo>
                      <a:pt x="14558" y="2121"/>
                    </a:lnTo>
                    <a:lnTo>
                      <a:pt x="14597" y="2375"/>
                    </a:lnTo>
                    <a:lnTo>
                      <a:pt x="14597" y="2630"/>
                    </a:lnTo>
                    <a:lnTo>
                      <a:pt x="14567" y="2885"/>
                    </a:lnTo>
                    <a:lnTo>
                      <a:pt x="14520" y="3129"/>
                    </a:lnTo>
                    <a:lnTo>
                      <a:pt x="14429" y="3384"/>
                    </a:lnTo>
                    <a:lnTo>
                      <a:pt x="14313" y="3613"/>
                    </a:lnTo>
                    <a:lnTo>
                      <a:pt x="14185" y="3833"/>
                    </a:lnTo>
                    <a:lnTo>
                      <a:pt x="14019" y="4046"/>
                    </a:lnTo>
                    <a:lnTo>
                      <a:pt x="13833" y="4250"/>
                    </a:lnTo>
                    <a:lnTo>
                      <a:pt x="13618" y="4419"/>
                    </a:lnTo>
                    <a:lnTo>
                      <a:pt x="13391" y="4580"/>
                    </a:lnTo>
                    <a:lnTo>
                      <a:pt x="13147" y="4726"/>
                    </a:lnTo>
                    <a:lnTo>
                      <a:pt x="12882" y="4834"/>
                    </a:lnTo>
                    <a:lnTo>
                      <a:pt x="12607" y="4928"/>
                    </a:lnTo>
                    <a:lnTo>
                      <a:pt x="12333" y="5004"/>
                    </a:lnTo>
                    <a:lnTo>
                      <a:pt x="12040" y="5047"/>
                    </a:lnTo>
                    <a:lnTo>
                      <a:pt x="11745" y="5064"/>
                    </a:lnTo>
                    <a:lnTo>
                      <a:pt x="2840" y="5064"/>
                    </a:lnTo>
                    <a:lnTo>
                      <a:pt x="2614" y="5047"/>
                    </a:lnTo>
                    <a:lnTo>
                      <a:pt x="2321" y="5013"/>
                    </a:lnTo>
                    <a:lnTo>
                      <a:pt x="2037" y="4954"/>
                    </a:lnTo>
                    <a:lnTo>
                      <a:pt x="1763" y="4860"/>
                    </a:lnTo>
                    <a:lnTo>
                      <a:pt x="1507" y="4749"/>
                    </a:lnTo>
                    <a:lnTo>
                      <a:pt x="1245" y="4615"/>
                    </a:lnTo>
                    <a:lnTo>
                      <a:pt x="1018" y="4453"/>
                    </a:lnTo>
                    <a:lnTo>
                      <a:pt x="811" y="4292"/>
                    </a:lnTo>
                    <a:lnTo>
                      <a:pt x="617" y="4096"/>
                    </a:lnTo>
                    <a:lnTo>
                      <a:pt x="439" y="3884"/>
                    </a:lnTo>
                    <a:lnTo>
                      <a:pt x="302" y="3664"/>
                    </a:lnTo>
                    <a:lnTo>
                      <a:pt x="185" y="3428"/>
                    </a:lnTo>
                    <a:lnTo>
                      <a:pt x="96" y="3189"/>
                    </a:lnTo>
                    <a:lnTo>
                      <a:pt x="27" y="2944"/>
                    </a:lnTo>
                    <a:lnTo>
                      <a:pt x="0" y="2680"/>
                    </a:lnTo>
                    <a:lnTo>
                      <a:pt x="0" y="2435"/>
                    </a:lnTo>
                    <a:lnTo>
                      <a:pt x="27" y="2180"/>
                    </a:lnTo>
                    <a:lnTo>
                      <a:pt x="77" y="1934"/>
                    </a:lnTo>
                    <a:lnTo>
                      <a:pt x="155" y="1687"/>
                    </a:lnTo>
                    <a:lnTo>
                      <a:pt x="263" y="1450"/>
                    </a:lnTo>
                    <a:lnTo>
                      <a:pt x="412" y="1229"/>
                    </a:lnTo>
                    <a:lnTo>
                      <a:pt x="576" y="1018"/>
                    </a:lnTo>
                    <a:lnTo>
                      <a:pt x="754" y="822"/>
                    </a:lnTo>
                    <a:lnTo>
                      <a:pt x="969" y="645"/>
                    </a:lnTo>
                    <a:lnTo>
                      <a:pt x="1185" y="483"/>
                    </a:lnTo>
                    <a:lnTo>
                      <a:pt x="1450" y="347"/>
                    </a:lnTo>
                    <a:lnTo>
                      <a:pt x="1704" y="229"/>
                    </a:lnTo>
                    <a:lnTo>
                      <a:pt x="1978" y="127"/>
                    </a:lnTo>
                    <a:lnTo>
                      <a:pt x="2261" y="67"/>
                    </a:lnTo>
                    <a:lnTo>
                      <a:pt x="2547" y="18"/>
                    </a:lnTo>
                    <a:lnTo>
                      <a:pt x="2840" y="0"/>
                    </a:lnTo>
                    <a:lnTo>
                      <a:pt x="1174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MX" sz="1400"/>
              </a:p>
            </p:txBody>
          </p:sp>
          <p:sp>
            <p:nvSpPr>
              <p:cNvPr id="24" name="Text Box 1078"/>
              <p:cNvSpPr txBox="1">
                <a:spLocks noChangeArrowheads="1"/>
              </p:cNvSpPr>
              <p:nvPr/>
            </p:nvSpPr>
            <p:spPr bwMode="auto">
              <a:xfrm>
                <a:off x="240" y="3600"/>
                <a:ext cx="144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MX" sz="1600" b="1" dirty="0">
                    <a:solidFill>
                      <a:srgbClr val="000066"/>
                    </a:solidFill>
                  </a:rPr>
                  <a:t>Estructura rígida de los lineamientos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41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6 Título"/>
          <p:cNvSpPr txBox="1">
            <a:spLocks/>
          </p:cNvSpPr>
          <p:nvPr/>
        </p:nvSpPr>
        <p:spPr>
          <a:xfrm>
            <a:off x="2025432" y="212613"/>
            <a:ext cx="7041953" cy="36163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600" b="1">
                <a:solidFill>
                  <a:srgbClr val="006600"/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r>
              <a:rPr lang="es-MX" sz="1750" dirty="0" smtClean="0">
                <a:solidFill>
                  <a:schemeClr val="tx2">
                    <a:lumMod val="50000"/>
                  </a:schemeClr>
                </a:solidFill>
              </a:rPr>
              <a:t>PLANEACIÓN DE LOS PROGRAMAS DE AUDITORÍA DE LOS OIC</a:t>
            </a:r>
            <a:endParaRPr lang="es-MX" sz="175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162832816"/>
              </p:ext>
            </p:extLst>
          </p:nvPr>
        </p:nvGraphicFramePr>
        <p:xfrm>
          <a:off x="251521" y="1124744"/>
          <a:ext cx="87133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Título"/>
          <p:cNvSpPr txBox="1">
            <a:spLocks/>
          </p:cNvSpPr>
          <p:nvPr/>
        </p:nvSpPr>
        <p:spPr>
          <a:xfrm>
            <a:off x="2074613" y="200253"/>
            <a:ext cx="6889875" cy="75918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900" b="1">
                <a:solidFill>
                  <a:schemeClr val="tx2">
                    <a:lumMod val="50000"/>
                  </a:schemeClr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pPr algn="ctr">
              <a:lnSpc>
                <a:spcPts val="2640"/>
              </a:lnSpc>
            </a:pPr>
            <a:r>
              <a:rPr lang="es-MX" sz="2000" dirty="0" smtClean="0">
                <a:solidFill>
                  <a:schemeClr val="tx1"/>
                </a:solidFill>
                <a:cs typeface="Times New Roman" pitchFamily="18" charset="0"/>
              </a:rPr>
              <a:t>TIPOLOGÍA DE LAS OBSERVACIONES</a:t>
            </a:r>
            <a:endParaRPr lang="es-MX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lnSpc>
                <a:spcPts val="2640"/>
              </a:lnSpc>
            </a:pPr>
            <a:r>
              <a:rPr lang="es-MX" sz="2000" dirty="0">
                <a:solidFill>
                  <a:schemeClr val="tx1"/>
                </a:solidFill>
                <a:cs typeface="Times New Roman" pitchFamily="18" charset="0"/>
              </a:rPr>
              <a:t>(Criterios de Deficiencia)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  <p:sp>
        <p:nvSpPr>
          <p:cNvPr id="6" name="Rectangle 253"/>
          <p:cNvSpPr>
            <a:spLocks noChangeArrowheads="1"/>
          </p:cNvSpPr>
          <p:nvPr/>
        </p:nvSpPr>
        <p:spPr bwMode="auto">
          <a:xfrm>
            <a:off x="842195" y="1268760"/>
            <a:ext cx="7417071" cy="3693319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00B0F0"/>
            </a:solidFill>
          </a:ln>
          <a:effectLst/>
        </p:spPr>
        <p:txBody>
          <a:bodyPr wrap="square" lIns="0" tIns="0" rIns="0" bIns="0">
            <a:spAutoFit/>
          </a:bodyPr>
          <a:lstStyle/>
          <a:p>
            <a:pPr marL="657225" indent="-3937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²"/>
            </a:pPr>
            <a:r>
              <a:rPr lang="es-MX" b="1" dirty="0"/>
              <a:t>Catalogo de tipología de observaciones con </a:t>
            </a:r>
            <a:r>
              <a:rPr lang="es-MX" b="1" dirty="0" smtClean="0"/>
              <a:t>254 </a:t>
            </a:r>
            <a:r>
              <a:rPr lang="es-MX" b="1" dirty="0"/>
              <a:t>criterios específicos.</a:t>
            </a:r>
          </a:p>
          <a:p>
            <a:pPr marL="657225" indent="-3937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²"/>
            </a:pPr>
            <a:r>
              <a:rPr lang="es-MX" b="1" dirty="0"/>
              <a:t>Cada rubro o clave de programa tiene sus propios criterios.</a:t>
            </a:r>
          </a:p>
          <a:p>
            <a:pPr marL="657225" indent="-3937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²"/>
            </a:pPr>
            <a:r>
              <a:rPr lang="es-MX" b="1" dirty="0"/>
              <a:t>No se permite utilizar criterios inexistentes.</a:t>
            </a:r>
          </a:p>
          <a:p>
            <a:pPr marL="657225" indent="-3937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²"/>
            </a:pPr>
            <a:r>
              <a:rPr lang="es-MX" b="1" dirty="0"/>
              <a:t>Incorporación trimestral de nuevos criterios, que por su </a:t>
            </a:r>
            <a:r>
              <a:rPr lang="es-MX" b="1" dirty="0" smtClean="0"/>
              <a:t>recurrencia   sea  </a:t>
            </a:r>
            <a:r>
              <a:rPr lang="es-MX" b="1" dirty="0"/>
              <a:t>necesario.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845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Título"/>
          <p:cNvSpPr txBox="1">
            <a:spLocks/>
          </p:cNvSpPr>
          <p:nvPr/>
        </p:nvSpPr>
        <p:spPr>
          <a:xfrm>
            <a:off x="2074613" y="200253"/>
            <a:ext cx="6889875" cy="42575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900" b="1">
                <a:solidFill>
                  <a:schemeClr val="tx2">
                    <a:lumMod val="50000"/>
                  </a:schemeClr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pPr algn="ctr">
              <a:lnSpc>
                <a:spcPts val="2640"/>
              </a:lnSpc>
            </a:pPr>
            <a:r>
              <a:rPr lang="es-MX" sz="2400" dirty="0" smtClean="0">
                <a:solidFill>
                  <a:schemeClr val="bg1"/>
                </a:solidFill>
                <a:cs typeface="Times New Roman" pitchFamily="18" charset="0"/>
              </a:rPr>
              <a:t>CLASIFICACIÓN DE LAS OBSERVACIONES</a:t>
            </a:r>
            <a:endParaRPr lang="es-MX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  <p:grpSp>
        <p:nvGrpSpPr>
          <p:cNvPr id="6" name="Grupo 5"/>
          <p:cNvGrpSpPr/>
          <p:nvPr/>
        </p:nvGrpSpPr>
        <p:grpSpPr>
          <a:xfrm>
            <a:off x="230765" y="833096"/>
            <a:ext cx="8617695" cy="4537075"/>
            <a:chOff x="230765" y="833096"/>
            <a:chExt cx="8617695" cy="4537075"/>
          </a:xfrm>
        </p:grpSpPr>
        <p:sp>
          <p:nvSpPr>
            <p:cNvPr id="7" name="Text Box 182"/>
            <p:cNvSpPr txBox="1">
              <a:spLocks noChangeArrowheads="1"/>
            </p:cNvSpPr>
            <p:nvPr/>
          </p:nvSpPr>
          <p:spPr bwMode="auto">
            <a:xfrm>
              <a:off x="335358" y="934696"/>
              <a:ext cx="2057400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b="1" dirty="0" smtClean="0">
                  <a:solidFill>
                    <a:schemeClr val="bg1"/>
                  </a:solidFill>
                  <a:latin typeface="+mn-lt"/>
                </a:rPr>
                <a:t>ALTO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s-MX" b="1" dirty="0" smtClean="0">
                  <a:solidFill>
                    <a:schemeClr val="bg1"/>
                  </a:solidFill>
                  <a:latin typeface="+mn-lt"/>
                </a:rPr>
                <a:t>RIESGO</a:t>
              </a:r>
              <a:endParaRPr lang="es-ES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Text Box 183"/>
            <p:cNvSpPr txBox="1">
              <a:spLocks noChangeArrowheads="1"/>
            </p:cNvSpPr>
            <p:nvPr/>
          </p:nvSpPr>
          <p:spPr bwMode="auto">
            <a:xfrm>
              <a:off x="230765" y="2655546"/>
              <a:ext cx="2282825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b="1" dirty="0" smtClean="0">
                  <a:solidFill>
                    <a:schemeClr val="bg1"/>
                  </a:solidFill>
                  <a:latin typeface="+mn-lt"/>
                </a:rPr>
                <a:t>MEDIANO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s-MX" b="1" dirty="0" smtClean="0">
                  <a:solidFill>
                    <a:schemeClr val="bg1"/>
                  </a:solidFill>
                  <a:latin typeface="+mn-lt"/>
                </a:rPr>
                <a:t>RIESGO</a:t>
              </a:r>
              <a:endParaRPr lang="es-ES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Text Box 184"/>
            <p:cNvSpPr txBox="1">
              <a:spLocks noChangeArrowheads="1"/>
            </p:cNvSpPr>
            <p:nvPr/>
          </p:nvSpPr>
          <p:spPr bwMode="auto">
            <a:xfrm>
              <a:off x="344404" y="4373221"/>
              <a:ext cx="2057400" cy="784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b="1" dirty="0" smtClean="0">
                  <a:solidFill>
                    <a:schemeClr val="bg1"/>
                  </a:solidFill>
                  <a:latin typeface="+mn-lt"/>
                </a:rPr>
                <a:t>BAJO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s-MX" b="1" dirty="0" smtClean="0">
                  <a:solidFill>
                    <a:schemeClr val="bg1"/>
                  </a:solidFill>
                  <a:latin typeface="+mn-lt"/>
                </a:rPr>
                <a:t>RIESGO</a:t>
              </a:r>
              <a:endParaRPr lang="es-ES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AutoShape 186"/>
            <p:cNvSpPr>
              <a:spLocks noChangeArrowheads="1"/>
            </p:cNvSpPr>
            <p:nvPr/>
          </p:nvSpPr>
          <p:spPr bwMode="auto">
            <a:xfrm>
              <a:off x="2241285" y="833096"/>
              <a:ext cx="6607175" cy="1066800"/>
            </a:xfrm>
            <a:prstGeom prst="foldedCorner">
              <a:avLst>
                <a:gd name="adj" fmla="val 12500"/>
              </a:avLst>
            </a:prstGeom>
            <a:solidFill>
              <a:schemeClr val="bg1">
                <a:lumMod val="85000"/>
              </a:schemeClr>
            </a:solidFill>
            <a:ln w="19050">
              <a:solidFill>
                <a:srgbClr val="00B0F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es-ES" b="1" dirty="0"/>
                <a:t>Cuando existe un daño patrimonial o inadecuada </a:t>
              </a:r>
              <a:r>
                <a:rPr lang="es-ES" b="1" dirty="0" smtClean="0"/>
                <a:t>actuación</a:t>
              </a:r>
            </a:p>
            <a:p>
              <a:r>
                <a:rPr lang="es-ES" b="1" dirty="0" smtClean="0"/>
                <a:t>de </a:t>
              </a:r>
              <a:r>
                <a:rPr lang="es-ES" b="1" dirty="0"/>
                <a:t>servidores públicos. </a:t>
              </a:r>
              <a:endParaRPr lang="es-MX" b="1" dirty="0"/>
            </a:p>
          </p:txBody>
        </p:sp>
        <p:sp>
          <p:nvSpPr>
            <p:cNvPr id="13" name="AutoShape 189"/>
            <p:cNvSpPr>
              <a:spLocks noChangeArrowheads="1"/>
            </p:cNvSpPr>
            <p:nvPr/>
          </p:nvSpPr>
          <p:spPr bwMode="auto">
            <a:xfrm>
              <a:off x="2241285" y="2557121"/>
              <a:ext cx="6580187" cy="1084262"/>
            </a:xfrm>
            <a:prstGeom prst="foldedCorner">
              <a:avLst>
                <a:gd name="adj" fmla="val 12500"/>
              </a:avLst>
            </a:prstGeom>
            <a:solidFill>
              <a:schemeClr val="bg2"/>
            </a:solidFill>
            <a:ln w="19050">
              <a:solidFill>
                <a:srgbClr val="00B0F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es-ES" b="1" dirty="0"/>
                <a:t>Que involucran inadecuado aprovechamiento de </a:t>
              </a:r>
              <a:r>
                <a:rPr lang="es-ES" b="1" dirty="0" smtClean="0"/>
                <a:t>los</a:t>
              </a:r>
            </a:p>
            <a:p>
              <a:r>
                <a:rPr lang="es-ES" b="1" dirty="0" smtClean="0"/>
                <a:t>recursos </a:t>
              </a:r>
              <a:r>
                <a:rPr lang="es-ES" b="1" dirty="0"/>
                <a:t>humanos, materiales y financieros</a:t>
              </a:r>
              <a:r>
                <a:rPr lang="es-ES" b="1" dirty="0" smtClean="0"/>
                <a:t>.</a:t>
              </a:r>
              <a:endParaRPr lang="es-MX" b="1" dirty="0"/>
            </a:p>
          </p:txBody>
        </p:sp>
        <p:sp>
          <p:nvSpPr>
            <p:cNvPr id="14" name="AutoShape 191"/>
            <p:cNvSpPr>
              <a:spLocks noChangeArrowheads="1"/>
            </p:cNvSpPr>
            <p:nvPr/>
          </p:nvSpPr>
          <p:spPr bwMode="auto">
            <a:xfrm>
              <a:off x="2241285" y="4217646"/>
              <a:ext cx="6581775" cy="1152525"/>
            </a:xfrm>
            <a:prstGeom prst="foldedCorner">
              <a:avLst>
                <a:gd name="adj" fmla="val 12500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s-ES" b="1" dirty="0"/>
                <a:t>Aquellas que no tienen impacto </a:t>
              </a:r>
              <a:r>
                <a:rPr lang="es-ES" b="1" dirty="0" smtClean="0"/>
                <a:t>económico; </a:t>
              </a:r>
              <a:r>
                <a:rPr lang="es-ES" b="1" dirty="0"/>
                <a:t>no </a:t>
              </a:r>
              <a:r>
                <a:rPr lang="es-ES" b="1" dirty="0" smtClean="0"/>
                <a:t>obstante,</a:t>
              </a:r>
            </a:p>
            <a:p>
              <a:r>
                <a:rPr lang="es-ES" b="1" dirty="0" smtClean="0"/>
                <a:t>afectan </a:t>
              </a:r>
              <a:r>
                <a:rPr lang="es-ES" b="1" dirty="0"/>
                <a:t>la consecución de las metas y  objetivos</a:t>
              </a:r>
              <a:r>
                <a:rPr lang="es-ES" b="1" dirty="0" smtClean="0"/>
                <a:t>.</a:t>
              </a:r>
              <a:endParaRPr lang="es-MX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260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6 Título"/>
          <p:cNvSpPr txBox="1">
            <a:spLocks/>
          </p:cNvSpPr>
          <p:nvPr/>
        </p:nvSpPr>
        <p:spPr>
          <a:xfrm>
            <a:off x="2025432" y="212613"/>
            <a:ext cx="7041953" cy="47705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600" b="1">
                <a:solidFill>
                  <a:srgbClr val="006600"/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endParaRPr lang="es-MX" sz="25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  <p:sp>
        <p:nvSpPr>
          <p:cNvPr id="17" name="7 CuadroTexto"/>
          <p:cNvSpPr txBox="1"/>
          <p:nvPr/>
        </p:nvSpPr>
        <p:spPr>
          <a:xfrm>
            <a:off x="441256" y="2322746"/>
            <a:ext cx="84249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MODELO DE CONTROL INTERNO</a:t>
            </a:r>
          </a:p>
        </p:txBody>
      </p:sp>
    </p:spTree>
    <p:extLst>
      <p:ext uri="{BB962C8B-B14F-4D97-AF65-F5344CB8AC3E}">
        <p14:creationId xmlns:p14="http://schemas.microsoft.com/office/powerpoint/2010/main" val="24121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Título"/>
          <p:cNvSpPr txBox="1">
            <a:spLocks/>
          </p:cNvSpPr>
          <p:nvPr/>
        </p:nvSpPr>
        <p:spPr>
          <a:xfrm>
            <a:off x="2074613" y="281193"/>
            <a:ext cx="6889875" cy="98488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900" b="1">
                <a:solidFill>
                  <a:schemeClr val="tx2">
                    <a:lumMod val="50000"/>
                  </a:schemeClr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pPr algn="just"/>
            <a:r>
              <a:rPr lang="es-MX" dirty="0" smtClean="0"/>
              <a:t>Unidad de Control de la Gestión Pública</a:t>
            </a:r>
          </a:p>
          <a:p>
            <a:pPr algn="just"/>
            <a:r>
              <a:rPr lang="es-MX" dirty="0" smtClean="0"/>
              <a:t>Art. 25 del Reglamento Interior SFP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899592" y="1772816"/>
            <a:ext cx="7776864" cy="317009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</a:pPr>
            <a:r>
              <a:rPr lang="es-MX" sz="2000" dirty="0" smtClean="0">
                <a:solidFill>
                  <a:schemeClr val="bg1"/>
                </a:solidFill>
              </a:rPr>
              <a:t>ATRIBUCIONES EN MATERIA DE CONTROL INTERNO</a:t>
            </a:r>
          </a:p>
          <a:p>
            <a:pPr lvl="0" algn="just"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</a:pPr>
            <a:endParaRPr lang="es-MX" sz="2000" dirty="0" smtClean="0">
              <a:solidFill>
                <a:schemeClr val="bg1"/>
              </a:solidFill>
            </a:endParaRPr>
          </a:p>
          <a:p>
            <a:pPr marL="342900" lvl="0" indent="-342900" algn="just" fontAlgn="base"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  <a:tabLst>
                <a:tab pos="449326" algn="l"/>
                <a:tab pos="589026" algn="l"/>
              </a:tabLst>
            </a:pPr>
            <a:r>
              <a:rPr lang="es-MX" sz="2000" dirty="0" smtClean="0">
                <a:solidFill>
                  <a:schemeClr val="bg1"/>
                </a:solidFill>
              </a:rPr>
              <a:t>Establecer</a:t>
            </a:r>
            <a:r>
              <a:rPr lang="es-MX" sz="2000" dirty="0">
                <a:solidFill>
                  <a:schemeClr val="bg1"/>
                </a:solidFill>
              </a:rPr>
              <a:t>, organizar y </a:t>
            </a:r>
            <a:r>
              <a:rPr lang="es-MX" sz="2000" dirty="0" smtClean="0">
                <a:solidFill>
                  <a:schemeClr val="bg1"/>
                </a:solidFill>
              </a:rPr>
              <a:t>coordinar el </a:t>
            </a:r>
            <a:r>
              <a:rPr lang="es-MX" sz="2000" dirty="0">
                <a:solidFill>
                  <a:schemeClr val="bg1"/>
                </a:solidFill>
              </a:rPr>
              <a:t>sistema de control y evaluación </a:t>
            </a:r>
            <a:r>
              <a:rPr lang="es-MX" sz="2000" dirty="0" smtClean="0">
                <a:solidFill>
                  <a:schemeClr val="bg1"/>
                </a:solidFill>
              </a:rPr>
              <a:t>gubernamental.</a:t>
            </a:r>
          </a:p>
          <a:p>
            <a:pPr marL="342900" lvl="0" indent="-342900" algn="just" fontAlgn="base"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  <a:tabLst>
                <a:tab pos="449326" algn="l"/>
                <a:tab pos="589026" algn="l"/>
              </a:tabLst>
            </a:pPr>
            <a:endParaRPr lang="es-MX" sz="2000" dirty="0">
              <a:solidFill>
                <a:schemeClr val="bg1"/>
              </a:solidFill>
            </a:endParaRPr>
          </a:p>
          <a:p>
            <a:pPr marL="342900" lvl="0" indent="-342900" algn="just" fontAlgn="base">
              <a:buClr>
                <a:schemeClr val="bg1"/>
              </a:buClr>
              <a:buSzPts val="2300"/>
              <a:buFont typeface="Arial" panose="020B0604020202020204" pitchFamily="34" charset="0"/>
              <a:buChar char="•"/>
              <a:tabLst>
                <a:tab pos="449326" algn="l"/>
                <a:tab pos="589026" algn="l"/>
              </a:tabLst>
            </a:pPr>
            <a:r>
              <a:rPr lang="es-MX" sz="2000" dirty="0" smtClean="0">
                <a:solidFill>
                  <a:schemeClr val="bg1"/>
                </a:solidFill>
              </a:rPr>
              <a:t>Establecer políticas </a:t>
            </a:r>
            <a:r>
              <a:rPr lang="es-MX" sz="2000" dirty="0">
                <a:solidFill>
                  <a:schemeClr val="bg1"/>
                </a:solidFill>
              </a:rPr>
              <a:t>y estrategias </a:t>
            </a:r>
            <a:r>
              <a:rPr lang="es-MX" sz="2000" dirty="0" smtClean="0">
                <a:solidFill>
                  <a:schemeClr val="bg1"/>
                </a:solidFill>
              </a:rPr>
              <a:t>para el </a:t>
            </a:r>
            <a:r>
              <a:rPr lang="es-MX" sz="2000" dirty="0">
                <a:solidFill>
                  <a:schemeClr val="bg1"/>
                </a:solidFill>
              </a:rPr>
              <a:t>fortalecimiento del control </a:t>
            </a:r>
            <a:r>
              <a:rPr lang="es-MX" sz="2000" dirty="0" smtClean="0">
                <a:solidFill>
                  <a:schemeClr val="bg1"/>
                </a:solidFill>
              </a:rPr>
              <a:t>interno.</a:t>
            </a:r>
          </a:p>
          <a:p>
            <a:pPr lvl="0" algn="just" fontAlgn="base">
              <a:buClr>
                <a:schemeClr val="bg1"/>
              </a:buClr>
              <a:buSzPts val="2300"/>
              <a:tabLst>
                <a:tab pos="449326" algn="l"/>
                <a:tab pos="589026" algn="l"/>
              </a:tabLst>
            </a:pPr>
            <a:endParaRPr lang="es-MX" sz="2000" dirty="0">
              <a:solidFill>
                <a:schemeClr val="bg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schemeClr val="bg1"/>
                </a:solidFill>
              </a:rPr>
              <a:t>Establecer la metodología </a:t>
            </a:r>
            <a:r>
              <a:rPr lang="es-MX" sz="2000" dirty="0">
                <a:solidFill>
                  <a:schemeClr val="bg1"/>
                </a:solidFill>
              </a:rPr>
              <a:t>de administración de </a:t>
            </a:r>
            <a:r>
              <a:rPr lang="es-MX" sz="2000" dirty="0" smtClean="0">
                <a:solidFill>
                  <a:schemeClr val="bg1"/>
                </a:solidFill>
              </a:rPr>
              <a:t>riesgos.</a:t>
            </a:r>
            <a:endParaRPr lang="es-MX" sz="2000" dirty="0">
              <a:solidFill>
                <a:schemeClr val="bg1"/>
              </a:solidFill>
            </a:endParaRPr>
          </a:p>
          <a:p>
            <a:r>
              <a:rPr lang="es-MX" sz="2000" dirty="0">
                <a:solidFill>
                  <a:schemeClr val="bg1"/>
                </a:solidFill>
              </a:rPr>
              <a:t> </a:t>
            </a:r>
            <a:endParaRPr lang="es-MX" sz="3200" b="1" dirty="0">
              <a:solidFill>
                <a:schemeClr val="bg2"/>
              </a:solidFill>
              <a:latin typeface="DokChampa" panose="020B0604020202020204" pitchFamily="34" charset="-34"/>
              <a:ea typeface="Cambria Math" pitchFamily="18" charset="0"/>
              <a:cs typeface="DokChampa" panose="020B0604020202020204" pitchFamily="34" charset="-34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25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251520" y="1393031"/>
            <a:ext cx="8568952" cy="23150"/>
          </a:xfrm>
          <a:prstGeom prst="line">
            <a:avLst/>
          </a:prstGeom>
          <a:ln w="69850" cmpd="sng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261900" y="1393031"/>
            <a:ext cx="0" cy="288032"/>
          </a:xfrm>
          <a:prstGeom prst="line">
            <a:avLst/>
          </a:prstGeom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3059832" y="1393031"/>
            <a:ext cx="0" cy="288032"/>
          </a:xfrm>
          <a:prstGeom prst="line">
            <a:avLst/>
          </a:prstGeom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5979502" y="1393031"/>
            <a:ext cx="0" cy="288032"/>
          </a:xfrm>
          <a:prstGeom prst="line">
            <a:avLst/>
          </a:prstGeom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6588224" y="1393031"/>
            <a:ext cx="0" cy="288032"/>
          </a:xfrm>
          <a:prstGeom prst="line">
            <a:avLst/>
          </a:prstGeom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46382" y="1106715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2006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843808" y="1084690"/>
            <a:ext cx="69762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2010 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633149" y="1079179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977720" y="2211407"/>
            <a:ext cx="300178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MX" sz="1200" b="1" i="1" dirty="0" smtClean="0">
                <a:latin typeface="Calibri" panose="020F0502020204030204" pitchFamily="34" charset="0"/>
              </a:rPr>
              <a:t>Principales características:</a:t>
            </a:r>
            <a:endParaRPr lang="es-MX" sz="1200" b="1" i="1" dirty="0">
              <a:latin typeface="Calibri" panose="020F050202020403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MX" sz="1200" i="1" dirty="0" smtClean="0">
                <a:latin typeface="Calibri" panose="020F0502020204030204" pitchFamily="34" charset="0"/>
              </a:rPr>
              <a:t>Normas Generales de Control Interno.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MX" sz="1200" i="1" dirty="0" smtClean="0">
                <a:latin typeface="Calibri" panose="020F0502020204030204" pitchFamily="34" charset="0"/>
              </a:rPr>
              <a:t>Niveles de responsabilidad.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MX" sz="1200" i="1" dirty="0" smtClean="0">
                <a:latin typeface="Calibri" panose="020F0502020204030204" pitchFamily="34" charset="0"/>
              </a:rPr>
              <a:t>Informe Anual de Control Interno y PTCI.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MX" sz="1200" i="1" dirty="0" smtClean="0">
                <a:latin typeface="Calibri" panose="020F0502020204030204" pitchFamily="34" charset="0"/>
              </a:rPr>
              <a:t>Proceso de Administración de Riesgos.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MX" sz="1200" i="1" dirty="0" smtClean="0">
                <a:latin typeface="Calibri" panose="020F0502020204030204" pitchFamily="34" charset="0"/>
              </a:rPr>
              <a:t>Constitución del COCODI.</a:t>
            </a:r>
            <a:endParaRPr lang="es-MX" sz="1200" i="1" dirty="0">
              <a:latin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977719" y="3534107"/>
            <a:ext cx="584275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MX" sz="1200" b="1" i="1" dirty="0">
                <a:latin typeface="Calibri" panose="020F0502020204030204" pitchFamily="34" charset="0"/>
              </a:rPr>
              <a:t>Áreas de </a:t>
            </a:r>
            <a:r>
              <a:rPr lang="es-MX" sz="1200" b="1" i="1" dirty="0" smtClean="0">
                <a:latin typeface="Calibri" panose="020F0502020204030204" pitchFamily="34" charset="0"/>
              </a:rPr>
              <a:t>oportunidad: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MX" sz="1200" i="1" dirty="0" smtClean="0">
                <a:latin typeface="Calibri" panose="020F0502020204030204" pitchFamily="34" charset="0"/>
              </a:rPr>
              <a:t>Fortalecer la implementación y seguimiento del Modelo de Control Interno (CI)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MX" sz="1200" i="1" dirty="0" smtClean="0">
                <a:latin typeface="Calibri" panose="020F0502020204030204" pitchFamily="34" charset="0"/>
              </a:rPr>
              <a:t>Reforzar la capacidad institucional de la SFP para implementar el Modelo de CI.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MX" sz="1200" i="1" dirty="0" smtClean="0">
                <a:latin typeface="Calibri" panose="020F0502020204030204" pitchFamily="34" charset="0"/>
              </a:rPr>
              <a:t>Fortalecer el Proceso de Administración de Riesgos.</a:t>
            </a:r>
            <a:endParaRPr lang="es-MX" sz="1200" dirty="0">
              <a:latin typeface="Calibri" panose="020F050202020403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995462" y="4468033"/>
            <a:ext cx="5825008" cy="9771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MX" sz="1150" b="1" i="1" dirty="0" smtClean="0">
                <a:latin typeface="Calibri" panose="020F0502020204030204" pitchFamily="34" charset="0"/>
              </a:rPr>
              <a:t>APOYO DEL BANCO MUNDIAL </a:t>
            </a:r>
            <a:r>
              <a:rPr lang="es-MX" sz="1150" i="1" dirty="0" smtClean="0">
                <a:latin typeface="Calibri" panose="020F0502020204030204" pitchFamily="34" charset="0"/>
              </a:rPr>
              <a:t>(Donativos 097295 </a:t>
            </a:r>
            <a:r>
              <a:rPr lang="es-MX" sz="1150" i="1" dirty="0">
                <a:latin typeface="Calibri" panose="020F0502020204030204" pitchFamily="34" charset="0"/>
              </a:rPr>
              <a:t>y 099123)</a:t>
            </a:r>
            <a:endParaRPr lang="es-MX" sz="1150" i="1" dirty="0" smtClean="0">
              <a:latin typeface="Calibri" panose="020F0502020204030204" pitchFamily="34" charset="0"/>
            </a:endParaRPr>
          </a:p>
          <a:p>
            <a:r>
              <a:rPr lang="es-MX" sz="1150" i="1" dirty="0" smtClean="0">
                <a:latin typeface="Calibri" panose="020F0502020204030204" pitchFamily="34" charset="0"/>
              </a:rPr>
              <a:t>Contratación de Consultorías para: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50" i="1" dirty="0" smtClean="0">
                <a:latin typeface="Calibri" panose="020F0502020204030204" pitchFamily="34" charset="0"/>
              </a:rPr>
              <a:t>Desarrollar herramientas.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50" i="1" dirty="0" smtClean="0">
                <a:latin typeface="Calibri" panose="020F0502020204030204" pitchFamily="34" charset="0"/>
              </a:rPr>
              <a:t>Fortalecer el conocimiento y las capacidades técnicas de servidores públicos.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50" i="1" dirty="0" smtClean="0">
                <a:latin typeface="Calibri" panose="020F0502020204030204" pitchFamily="34" charset="0"/>
              </a:rPr>
              <a:t>Desarrollar un sistema de TI para automatizar los procesos del Acuerdo.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507126" y="2211407"/>
            <a:ext cx="2313346" cy="7540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s-MX" sz="500" b="1" i="1" dirty="0" smtClean="0">
              <a:latin typeface="Calibri" panose="020F0502020204030204" pitchFamily="34" charset="0"/>
            </a:endParaRPr>
          </a:p>
          <a:p>
            <a:r>
              <a:rPr lang="es-MX" sz="1200" b="1" i="1" dirty="0" smtClean="0">
                <a:latin typeface="Calibri" panose="020F0502020204030204" pitchFamily="34" charset="0"/>
              </a:rPr>
              <a:t>Aplicación de Mejores Prácticas:</a:t>
            </a:r>
            <a:endParaRPr lang="es-MX" sz="1200" b="1" i="1" dirty="0">
              <a:latin typeface="Calibri" panose="020F0502020204030204" pitchFamily="34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MX" sz="1200" i="1" dirty="0" smtClean="0">
                <a:latin typeface="Calibri" panose="020F0502020204030204" pitchFamily="34" charset="0"/>
              </a:rPr>
              <a:t>Actualizaciones – </a:t>
            </a:r>
            <a:r>
              <a:rPr lang="es-MX" sz="1400" b="1" i="1" dirty="0" smtClean="0">
                <a:latin typeface="Calibri" panose="020F0502020204030204" pitchFamily="34" charset="0"/>
              </a:rPr>
              <a:t>COSO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MX" sz="1200" i="1" dirty="0" smtClean="0">
                <a:latin typeface="Calibri" panose="020F0502020204030204" pitchFamily="34" charset="0"/>
              </a:rPr>
              <a:t>Resultados de Consultorías.</a:t>
            </a:r>
          </a:p>
        </p:txBody>
      </p:sp>
      <p:sp>
        <p:nvSpPr>
          <p:cNvPr id="20" name="Flecha izquierda y derecha 19"/>
          <p:cNvSpPr/>
          <p:nvPr/>
        </p:nvSpPr>
        <p:spPr>
          <a:xfrm>
            <a:off x="3513652" y="1169974"/>
            <a:ext cx="2063114" cy="188225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Flecha derecha 20"/>
          <p:cNvSpPr/>
          <p:nvPr/>
        </p:nvSpPr>
        <p:spPr>
          <a:xfrm>
            <a:off x="6948264" y="1180606"/>
            <a:ext cx="1368152" cy="17726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040834" y="1095576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2009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2411760" y="1393031"/>
            <a:ext cx="0" cy="288032"/>
          </a:xfrm>
          <a:prstGeom prst="line">
            <a:avLst/>
          </a:prstGeom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echa izquierda y derecha 24"/>
          <p:cNvSpPr/>
          <p:nvPr/>
        </p:nvSpPr>
        <p:spPr>
          <a:xfrm>
            <a:off x="681761" y="1159481"/>
            <a:ext cx="1297951" cy="205815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Rectángulo 25"/>
          <p:cNvSpPr/>
          <p:nvPr/>
        </p:nvSpPr>
        <p:spPr>
          <a:xfrm>
            <a:off x="190398" y="1537047"/>
            <a:ext cx="2445471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s-MX" sz="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NORMAS GENERALES </a:t>
            </a: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 CONTROL INTERNO</a:t>
            </a:r>
          </a:p>
          <a:p>
            <a:pPr algn="ctr"/>
            <a:endParaRPr lang="es-MX" sz="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915816" y="1543739"/>
            <a:ext cx="5904656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s-MX" sz="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DISPOSICIONES Y MANUAL </a:t>
            </a:r>
            <a:r>
              <a:rPr lang="es-MX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ADMINISTRATIVO DE APLICACIÓN GENERAL </a:t>
            </a:r>
            <a:endParaRPr lang="es-MX" sz="12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s-MX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EN </a:t>
            </a:r>
            <a:r>
              <a:rPr lang="es-MX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MATERIA DE CONTROL INTERNO (ACUERDO</a:t>
            </a:r>
            <a:r>
              <a:rPr lang="es-MX" sz="1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endParaRPr lang="es-MX" sz="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90398" y="2211407"/>
            <a:ext cx="2445471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4625" indent="-174625"/>
            <a:r>
              <a:rPr lang="es-MX" sz="1200" b="1" dirty="0" smtClean="0"/>
              <a:t>I.</a:t>
            </a:r>
            <a:r>
              <a:rPr lang="es-MX" sz="1200" dirty="0"/>
              <a:t> </a:t>
            </a:r>
            <a:r>
              <a:rPr lang="es-MX" sz="1200" dirty="0" smtClean="0"/>
              <a:t> </a:t>
            </a:r>
            <a:r>
              <a:rPr lang="es-ES" sz="1200" i="1" dirty="0" smtClean="0"/>
              <a:t>Establecer </a:t>
            </a:r>
            <a:r>
              <a:rPr lang="es-ES" sz="1200" i="1" dirty="0"/>
              <a:t>y mantener un ambiente de control;</a:t>
            </a:r>
            <a:endParaRPr lang="es-MX" sz="1200" i="1" dirty="0"/>
          </a:p>
          <a:p>
            <a:pPr marL="174625" indent="-174625"/>
            <a:r>
              <a:rPr lang="es-MX" sz="1200" b="1" dirty="0" smtClean="0"/>
              <a:t>II.</a:t>
            </a:r>
            <a:r>
              <a:rPr lang="es-MX" sz="1200" dirty="0"/>
              <a:t> </a:t>
            </a:r>
            <a:r>
              <a:rPr lang="es-MX" sz="1200" i="1" dirty="0" smtClean="0"/>
              <a:t> </a:t>
            </a:r>
            <a:r>
              <a:rPr lang="es-ES" sz="1200" i="1" dirty="0" smtClean="0"/>
              <a:t>Identificar</a:t>
            </a:r>
            <a:r>
              <a:rPr lang="es-ES" sz="1200" i="1" dirty="0"/>
              <a:t>, evaluar y administrar los riesgos;</a:t>
            </a:r>
            <a:endParaRPr lang="es-MX" sz="1200" i="1" dirty="0"/>
          </a:p>
          <a:p>
            <a:pPr marL="174625" indent="-174625"/>
            <a:r>
              <a:rPr lang="es-MX" sz="1200" b="1" dirty="0" smtClean="0"/>
              <a:t>III.</a:t>
            </a:r>
            <a:r>
              <a:rPr lang="es-MX" sz="1200" dirty="0"/>
              <a:t> </a:t>
            </a:r>
            <a:r>
              <a:rPr lang="es-ES" sz="1200" i="1" dirty="0" smtClean="0"/>
              <a:t>Implementar </a:t>
            </a:r>
            <a:r>
              <a:rPr lang="es-ES" sz="1200" i="1" dirty="0"/>
              <a:t>y/o actualizar actividades de control;</a:t>
            </a:r>
            <a:endParaRPr lang="es-MX" sz="1200" i="1" dirty="0"/>
          </a:p>
          <a:p>
            <a:r>
              <a:rPr lang="es-MX" sz="1200" b="1" dirty="0" smtClean="0"/>
              <a:t>IV.</a:t>
            </a:r>
            <a:r>
              <a:rPr lang="es-MX" sz="1200" dirty="0"/>
              <a:t> </a:t>
            </a:r>
            <a:r>
              <a:rPr lang="es-ES" sz="1200" i="1" dirty="0" smtClean="0"/>
              <a:t>Informar </a:t>
            </a:r>
            <a:r>
              <a:rPr lang="es-ES" sz="1200" i="1" dirty="0"/>
              <a:t>y comunicar, y</a:t>
            </a:r>
            <a:endParaRPr lang="es-MX" sz="1200" i="1" dirty="0"/>
          </a:p>
          <a:p>
            <a:pPr marL="174625" indent="-174625"/>
            <a:r>
              <a:rPr lang="es-MX" sz="1200" b="1" dirty="0" smtClean="0"/>
              <a:t>V.</a:t>
            </a:r>
            <a:r>
              <a:rPr lang="es-MX" sz="1200" dirty="0"/>
              <a:t> </a:t>
            </a:r>
            <a:r>
              <a:rPr lang="es-ES" sz="1200" i="1" dirty="0" smtClean="0"/>
              <a:t>Supervisar </a:t>
            </a:r>
            <a:r>
              <a:rPr lang="es-ES" sz="1200" i="1" dirty="0"/>
              <a:t>y mejorar continuamente el Control Interno Institucional.</a:t>
            </a:r>
            <a:endParaRPr lang="es-MX" sz="1200" i="1" dirty="0"/>
          </a:p>
        </p:txBody>
      </p:sp>
      <p:sp>
        <p:nvSpPr>
          <p:cNvPr id="29" name="Flecha derecha 28"/>
          <p:cNvSpPr/>
          <p:nvPr/>
        </p:nvSpPr>
        <p:spPr>
          <a:xfrm>
            <a:off x="2473388" y="1628800"/>
            <a:ext cx="658452" cy="4386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Rectángulo 29"/>
          <p:cNvSpPr/>
          <p:nvPr/>
        </p:nvSpPr>
        <p:spPr>
          <a:xfrm>
            <a:off x="178024" y="4227631"/>
            <a:ext cx="245784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MX" sz="1200" b="1" i="1" dirty="0">
                <a:latin typeface="Calibri" panose="020F0502020204030204" pitchFamily="34" charset="0"/>
              </a:rPr>
              <a:t>Necesidades Detectadas: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MX" sz="1200" i="1" dirty="0">
                <a:latin typeface="Calibri" panose="020F0502020204030204" pitchFamily="34" charset="0"/>
              </a:rPr>
              <a:t>Modernizarse y adaptarse a nuevos retos.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s-MX" sz="1200" i="1" dirty="0">
                <a:latin typeface="Calibri" panose="020F0502020204030204" pitchFamily="34" charset="0"/>
              </a:rPr>
              <a:t>Contar con un mecanismo de medición del Sistema de Control Interno (SCII) en las </a:t>
            </a:r>
            <a:r>
              <a:rPr lang="es-MX" sz="1200" i="1" dirty="0" smtClean="0">
                <a:latin typeface="Calibri" panose="020F0502020204030204" pitchFamily="34" charset="0"/>
              </a:rPr>
              <a:t>instituciones.</a:t>
            </a:r>
            <a:endParaRPr lang="es-MX" sz="1200" i="1" dirty="0">
              <a:latin typeface="Calibri" panose="020F0502020204030204" pitchFamily="34" charset="0"/>
            </a:endParaRPr>
          </a:p>
        </p:txBody>
      </p:sp>
      <p:sp>
        <p:nvSpPr>
          <p:cNvPr id="31" name="6 Título"/>
          <p:cNvSpPr txBox="1">
            <a:spLocks/>
          </p:cNvSpPr>
          <p:nvPr/>
        </p:nvSpPr>
        <p:spPr>
          <a:xfrm>
            <a:off x="2074613" y="177974"/>
            <a:ext cx="6889875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900" b="1">
                <a:solidFill>
                  <a:schemeClr val="tx2">
                    <a:lumMod val="50000"/>
                  </a:schemeClr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</a:rPr>
              <a:t>STABLECIMIENTO DEL </a:t>
            </a: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</a:rPr>
              <a:t>ODELO DE </a:t>
            </a: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>CI</a:t>
            </a:r>
            <a:endParaRPr lang="es-MX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250637" y="1083847"/>
            <a:ext cx="59503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</a:t>
            </a:r>
            <a:endParaRPr lang="es-MX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8338869" y="1032991"/>
            <a:ext cx="44114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93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CuadroTexto"/>
          <p:cNvSpPr txBox="1"/>
          <p:nvPr/>
        </p:nvSpPr>
        <p:spPr>
          <a:xfrm>
            <a:off x="395536" y="1282546"/>
            <a:ext cx="8553872" cy="110799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</a:pPr>
            <a:r>
              <a:rPr lang="es-MX" sz="2200" u="sng" dirty="0" smtClean="0"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rPr>
              <a:t>Acuerdo por el que se emiten las Disposiciones en Materia de Control Interno y se expide el Manual Administrativo de Aplicación </a:t>
            </a:r>
          </a:p>
          <a:p>
            <a:pPr algn="just"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</a:pPr>
            <a:r>
              <a:rPr lang="es-MX" sz="2200" u="sng" dirty="0" smtClean="0"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rPr>
              <a:t>General en Materia de Control Interno</a:t>
            </a:r>
            <a:r>
              <a:rPr lang="es-MX" sz="2200" dirty="0" smtClean="0"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rPr>
              <a:t> (D.O.F. 12/07/2010)</a:t>
            </a:r>
            <a:endParaRPr lang="es-MX" sz="2200" dirty="0">
              <a:latin typeface="DokChampa" panose="020B0604020202020204" pitchFamily="34" charset="-34"/>
              <a:ea typeface="Cambria Math" pitchFamily="18" charset="0"/>
              <a:cs typeface="DokChampa" panose="020B0604020202020204" pitchFamily="34" charset="-34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2683255"/>
              </p:ext>
            </p:extLst>
          </p:nvPr>
        </p:nvGraphicFramePr>
        <p:xfrm>
          <a:off x="395536" y="2548344"/>
          <a:ext cx="8352928" cy="304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6 Título"/>
          <p:cNvSpPr txBox="1">
            <a:spLocks/>
          </p:cNvSpPr>
          <p:nvPr/>
        </p:nvSpPr>
        <p:spPr>
          <a:xfrm>
            <a:off x="2074613" y="281193"/>
            <a:ext cx="6889875" cy="61555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900" b="1">
                <a:solidFill>
                  <a:schemeClr val="tx2">
                    <a:lumMod val="50000"/>
                  </a:schemeClr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r>
              <a:rPr lang="es-MX" sz="3400" dirty="0" smtClean="0">
                <a:solidFill>
                  <a:schemeClr val="tx2">
                    <a:lumMod val="75000"/>
                  </a:schemeClr>
                </a:solidFill>
              </a:rPr>
              <a:t>Modelo de Control Interno</a:t>
            </a:r>
            <a:endParaRPr lang="es-MX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5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692696"/>
            <a:ext cx="3524250" cy="1190625"/>
          </a:xfrm>
          <a:prstGeom prst="rect">
            <a:avLst/>
          </a:prstGeom>
        </p:spPr>
      </p:pic>
      <p:sp>
        <p:nvSpPr>
          <p:cNvPr id="7" name="7 CuadroTexto"/>
          <p:cNvSpPr txBox="1"/>
          <p:nvPr/>
        </p:nvSpPr>
        <p:spPr>
          <a:xfrm>
            <a:off x="441256" y="2322746"/>
            <a:ext cx="842493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ORGANIZACIÓN Y ESTRUCTURA DEL MODELO DE CONTROL INTERNO Y AUDITORÍA INTERNA EN MÉXICO A NIVEL FEDERAL Y SUBNACIONAL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5004048" y="5013176"/>
            <a:ext cx="41044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Lic. Juan Carlos Hernández Durán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6 Título"/>
          <p:cNvSpPr txBox="1">
            <a:spLocks/>
          </p:cNvSpPr>
          <p:nvPr/>
        </p:nvSpPr>
        <p:spPr>
          <a:xfrm>
            <a:off x="2074613" y="188640"/>
            <a:ext cx="6889875" cy="61555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900" b="1">
                <a:solidFill>
                  <a:schemeClr val="tx2">
                    <a:lumMod val="50000"/>
                  </a:schemeClr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r>
              <a:rPr lang="es-MX" sz="3400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s-MX" sz="2800" dirty="0" smtClean="0">
                <a:solidFill>
                  <a:schemeClr val="tx2">
                    <a:lumMod val="75000"/>
                  </a:schemeClr>
                </a:solidFill>
              </a:rPr>
              <a:t>OMPONENTES DEL </a:t>
            </a:r>
            <a:r>
              <a:rPr lang="es-MX" sz="3400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s-MX" sz="2800" dirty="0">
                <a:solidFill>
                  <a:schemeClr val="tx2">
                    <a:lumMod val="75000"/>
                  </a:schemeClr>
                </a:solidFill>
              </a:rPr>
              <a:t>ODELO</a:t>
            </a: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2800" dirty="0">
                <a:solidFill>
                  <a:schemeClr val="tx2">
                    <a:lumMod val="75000"/>
                  </a:schemeClr>
                </a:solidFill>
              </a:rPr>
              <a:t>DE</a:t>
            </a:r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</a:rPr>
              <a:t> CI</a:t>
            </a:r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MX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95536" y="1235252"/>
            <a:ext cx="8118933" cy="4190751"/>
            <a:chOff x="395536" y="1340768"/>
            <a:chExt cx="8118933" cy="4190751"/>
          </a:xfrm>
        </p:grpSpPr>
        <p:sp>
          <p:nvSpPr>
            <p:cNvPr id="37" name="8 CuadroTexto"/>
            <p:cNvSpPr txBox="1">
              <a:spLocks noChangeArrowheads="1"/>
            </p:cNvSpPr>
            <p:nvPr/>
          </p:nvSpPr>
          <p:spPr bwMode="auto">
            <a:xfrm>
              <a:off x="2207217" y="5106787"/>
              <a:ext cx="2004743" cy="4247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marL="274638" indent="-27463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marL="0" indent="0" algn="ctr" eaLnBrk="1" fontAlgn="base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es-MX" sz="1200" b="1" i="1" dirty="0" smtClean="0"/>
                <a:t>Programa de Trabajo de</a:t>
              </a:r>
            </a:p>
            <a:p>
              <a:pPr marL="0" indent="0" algn="ctr" eaLnBrk="1" fontAlgn="base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es-MX" sz="1200" b="1" i="1" dirty="0" smtClean="0"/>
                <a:t>Control Interno (PTCI)</a:t>
              </a:r>
            </a:p>
          </p:txBody>
        </p:sp>
        <p:sp>
          <p:nvSpPr>
            <p:cNvPr id="38" name="8 CuadroTexto"/>
            <p:cNvSpPr txBox="1">
              <a:spLocks noChangeArrowheads="1"/>
            </p:cNvSpPr>
            <p:nvPr/>
          </p:nvSpPr>
          <p:spPr bwMode="auto">
            <a:xfrm>
              <a:off x="3635896" y="3861048"/>
              <a:ext cx="2232248" cy="5724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defPPr>
                <a:defRPr lang="es-MX"/>
              </a:defPPr>
              <a:lvl1pPr indent="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defRPr sz="1100" b="1" i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r>
                <a:rPr lang="es-MX" sz="1200" dirty="0">
                  <a:solidFill>
                    <a:schemeClr val="tx1"/>
                  </a:solidFill>
                </a:rPr>
                <a:t>Programa de Trabajo de Administración de Riesgos</a:t>
              </a:r>
            </a:p>
            <a:p>
              <a:r>
                <a:rPr lang="es-MX" sz="1200" dirty="0">
                  <a:solidFill>
                    <a:schemeClr val="tx1"/>
                  </a:solidFill>
                </a:rPr>
                <a:t>(PTAR)</a:t>
              </a:r>
            </a:p>
          </p:txBody>
        </p:sp>
        <p:sp>
          <p:nvSpPr>
            <p:cNvPr id="39" name="8 CuadroTexto"/>
            <p:cNvSpPr txBox="1">
              <a:spLocks noChangeArrowheads="1"/>
            </p:cNvSpPr>
            <p:nvPr/>
          </p:nvSpPr>
          <p:spPr bwMode="auto">
            <a:xfrm>
              <a:off x="6202740" y="4604414"/>
              <a:ext cx="2299682" cy="624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defPPr>
                <a:defRPr lang="es-MX"/>
              </a:defPPr>
              <a:lvl1pPr indent="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  <a:defRPr sz="1100" b="1" i="1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endParaRPr lang="es-MX" sz="1200" dirty="0" smtClean="0">
                <a:solidFill>
                  <a:schemeClr val="tx1"/>
                </a:solidFill>
              </a:endParaRPr>
            </a:p>
            <a:p>
              <a:r>
                <a:rPr lang="es-MX" sz="1400" dirty="0" smtClean="0">
                  <a:solidFill>
                    <a:schemeClr val="tx1"/>
                  </a:solidFill>
                </a:rPr>
                <a:t>Acuerdos</a:t>
              </a:r>
            </a:p>
            <a:p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40" name="13 Flecha abajo"/>
            <p:cNvSpPr/>
            <p:nvPr/>
          </p:nvSpPr>
          <p:spPr bwMode="auto">
            <a:xfrm>
              <a:off x="4522210" y="3603852"/>
              <a:ext cx="360791" cy="237627"/>
            </a:xfrm>
            <a:prstGeom prst="downArrow">
              <a:avLst/>
            </a:prstGeom>
            <a:solidFill>
              <a:srgbClr val="9900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92D050">
                  <a:alpha val="60000"/>
                </a:srgbClr>
              </a:glow>
            </a:effectLst>
          </p:spPr>
          <p:txBody>
            <a:bodyPr lIns="89821" tIns="44911" rIns="89821" bIns="44911"/>
            <a:lstStyle/>
            <a:p>
              <a:pPr marL="337519" indent="-337519" defTabSz="897716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s-MX" sz="2117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</a:endParaRPr>
            </a:p>
          </p:txBody>
        </p:sp>
        <p:sp>
          <p:nvSpPr>
            <p:cNvPr id="41" name="13 Flecha abajo"/>
            <p:cNvSpPr/>
            <p:nvPr/>
          </p:nvSpPr>
          <p:spPr bwMode="auto">
            <a:xfrm>
              <a:off x="7112899" y="4291274"/>
              <a:ext cx="360791" cy="242606"/>
            </a:xfrm>
            <a:prstGeom prst="downArrow">
              <a:avLst/>
            </a:prstGeom>
            <a:solidFill>
              <a:srgbClr val="9900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92D050">
                  <a:alpha val="60000"/>
                </a:srgbClr>
              </a:glow>
            </a:effectLst>
          </p:spPr>
          <p:txBody>
            <a:bodyPr lIns="89821" tIns="44911" rIns="89821" bIns="44911"/>
            <a:lstStyle/>
            <a:p>
              <a:pPr marL="337519" indent="-337519" defTabSz="897716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s-MX" sz="2117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</a:endParaRPr>
            </a:p>
          </p:txBody>
        </p:sp>
        <p:sp>
          <p:nvSpPr>
            <p:cNvPr id="42" name="Rectángulo 41"/>
            <p:cNvSpPr/>
            <p:nvPr/>
          </p:nvSpPr>
          <p:spPr>
            <a:xfrm>
              <a:off x="839065" y="1340768"/>
              <a:ext cx="2393113" cy="3600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7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700" b="1" dirty="0">
                  <a:solidFill>
                    <a:schemeClr val="bg1"/>
                  </a:solidFill>
                </a:rPr>
                <a:t>MECI</a:t>
              </a:r>
            </a:p>
          </p:txBody>
        </p:sp>
        <p:sp>
          <p:nvSpPr>
            <p:cNvPr id="43" name="Rectángulo redondeado 42"/>
            <p:cNvSpPr/>
            <p:nvPr/>
          </p:nvSpPr>
          <p:spPr>
            <a:xfrm>
              <a:off x="839065" y="1716566"/>
              <a:ext cx="2462235" cy="3172543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es-MX" sz="1200" b="1" i="1" dirty="0">
                  <a:solidFill>
                    <a:schemeClr val="tx1"/>
                  </a:solidFill>
                </a:rPr>
                <a:t>Normas de CI</a:t>
              </a:r>
            </a:p>
            <a:p>
              <a:pPr marL="174625" indent="-174625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+mj-lt"/>
                <a:buAutoNum type="romanUcPeriod"/>
              </a:pPr>
              <a:r>
                <a:rPr lang="es-MX" sz="1200" i="1" dirty="0">
                  <a:solidFill>
                    <a:schemeClr val="tx1"/>
                  </a:solidFill>
                </a:rPr>
                <a:t>Ambiente de Control</a:t>
              </a:r>
            </a:p>
            <a:p>
              <a:pPr marL="174625" indent="-174625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+mj-lt"/>
                <a:buAutoNum type="romanUcPeriod"/>
              </a:pPr>
              <a:r>
                <a:rPr lang="es-MX" sz="1200" i="1" dirty="0">
                  <a:solidFill>
                    <a:schemeClr val="tx1"/>
                  </a:solidFill>
                </a:rPr>
                <a:t>ARI</a:t>
              </a:r>
            </a:p>
            <a:p>
              <a:pPr marL="174625" indent="-174625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+mj-lt"/>
                <a:buAutoNum type="romanUcPeriod"/>
              </a:pPr>
              <a:r>
                <a:rPr lang="es-MX" sz="1200" i="1" dirty="0">
                  <a:solidFill>
                    <a:schemeClr val="tx1"/>
                  </a:solidFill>
                </a:rPr>
                <a:t>Actividades de </a:t>
              </a:r>
              <a:r>
                <a:rPr lang="es-MX" sz="1200" i="1" dirty="0" smtClean="0">
                  <a:solidFill>
                    <a:schemeClr val="tx1"/>
                  </a:solidFill>
                </a:rPr>
                <a:t>Control</a:t>
              </a:r>
              <a:endParaRPr lang="es-MX" sz="1200" i="1" dirty="0">
                <a:solidFill>
                  <a:schemeClr val="tx1"/>
                </a:solidFill>
              </a:endParaRPr>
            </a:p>
            <a:p>
              <a:pPr marL="174625" indent="-174625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+mj-lt"/>
                <a:buAutoNum type="romanUcPeriod"/>
              </a:pPr>
              <a:r>
                <a:rPr lang="es-MX" sz="1200" i="1" dirty="0">
                  <a:solidFill>
                    <a:schemeClr val="tx1"/>
                  </a:solidFill>
                </a:rPr>
                <a:t>Información y Comunicación</a:t>
              </a:r>
            </a:p>
            <a:p>
              <a:pPr marL="174625" indent="-174625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+mj-lt"/>
                <a:buAutoNum type="romanUcPeriod"/>
              </a:pPr>
              <a:r>
                <a:rPr lang="es-MX" sz="1200" i="1" dirty="0">
                  <a:solidFill>
                    <a:schemeClr val="tx1"/>
                  </a:solidFill>
                </a:rPr>
                <a:t>Supervisión y Mejora Continua</a:t>
              </a:r>
            </a:p>
            <a:p>
              <a:pPr marL="87312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endParaRPr lang="es-MX" sz="500" i="1" dirty="0">
                <a:solidFill>
                  <a:schemeClr val="tx1"/>
                </a:solidFill>
              </a:endParaRPr>
            </a:p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es-MX" sz="1200" b="1" i="1" dirty="0">
                  <a:solidFill>
                    <a:schemeClr val="tx1"/>
                  </a:solidFill>
                </a:rPr>
                <a:t>Niveles de Control</a:t>
              </a:r>
            </a:p>
            <a:p>
              <a:pPr marL="174625" indent="-87313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MX" sz="1200" i="1" dirty="0" smtClean="0">
                  <a:solidFill>
                    <a:schemeClr val="tx1"/>
                  </a:solidFill>
                </a:rPr>
                <a:t>Estratégico, Directivo y Operativo</a:t>
              </a:r>
              <a:endParaRPr lang="es-MX" sz="1200" i="1" dirty="0">
                <a:solidFill>
                  <a:schemeClr val="tx1"/>
                </a:solidFill>
              </a:endParaRPr>
            </a:p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endParaRPr lang="es-MX" sz="500" i="1" dirty="0">
                <a:solidFill>
                  <a:schemeClr val="tx1"/>
                </a:solidFill>
              </a:endParaRPr>
            </a:p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es-MX" sz="1200" b="1" i="1" dirty="0">
                  <a:solidFill>
                    <a:schemeClr val="tx1"/>
                  </a:solidFill>
                </a:rPr>
                <a:t>Encuesta de Autoevaluación </a:t>
              </a:r>
            </a:p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es-MX" sz="1200" i="1" dirty="0" smtClean="0">
                  <a:solidFill>
                    <a:schemeClr val="tx1"/>
                  </a:solidFill>
                </a:rPr>
                <a:t>51 Elementos </a:t>
              </a:r>
              <a:r>
                <a:rPr lang="es-MX" sz="1200" i="1" dirty="0">
                  <a:solidFill>
                    <a:schemeClr val="tx1"/>
                  </a:solidFill>
                </a:rPr>
                <a:t>de </a:t>
              </a:r>
              <a:r>
                <a:rPr lang="es-MX" sz="1200" i="1" dirty="0" smtClean="0">
                  <a:solidFill>
                    <a:schemeClr val="tx1"/>
                  </a:solidFill>
                </a:rPr>
                <a:t>Control y Grados de Madurez</a:t>
              </a:r>
              <a:r>
                <a:rPr lang="es-MX" sz="1200" i="1" dirty="0">
                  <a:solidFill>
                    <a:schemeClr val="tx1"/>
                  </a:solidFill>
                </a:rPr>
                <a:t>:</a:t>
              </a:r>
            </a:p>
            <a:p>
              <a:pPr marL="87313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es-MX" sz="1200" i="1" dirty="0" smtClean="0">
                  <a:solidFill>
                    <a:schemeClr val="tx1"/>
                  </a:solidFill>
                </a:rPr>
                <a:t>0. Inexistente;  1. Inicial,</a:t>
              </a:r>
            </a:p>
            <a:p>
              <a:pPr marL="87313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es-MX" sz="1200" i="1" dirty="0" smtClean="0">
                  <a:solidFill>
                    <a:schemeClr val="tx1"/>
                  </a:solidFill>
                </a:rPr>
                <a:t>2. Intermedio, 3. Avanzado,</a:t>
              </a:r>
              <a:endParaRPr lang="es-MX" sz="1200" i="1" dirty="0">
                <a:solidFill>
                  <a:schemeClr val="tx1"/>
                </a:solidFill>
              </a:endParaRPr>
            </a:p>
            <a:p>
              <a:pPr marL="87312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</a:pPr>
              <a:r>
                <a:rPr lang="es-MX" sz="1200" i="1" dirty="0" smtClean="0">
                  <a:solidFill>
                    <a:schemeClr val="tx1"/>
                  </a:solidFill>
                </a:rPr>
                <a:t>4. Óptimo, 5. Mejora </a:t>
              </a:r>
              <a:r>
                <a:rPr lang="es-MX" sz="1200" i="1" dirty="0">
                  <a:solidFill>
                    <a:schemeClr val="tx1"/>
                  </a:solidFill>
                </a:rPr>
                <a:t>Continua</a:t>
              </a:r>
              <a:endParaRPr lang="es-E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3536018" y="1358123"/>
              <a:ext cx="2364783" cy="3600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7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700" b="1" dirty="0" smtClean="0">
                  <a:solidFill>
                    <a:schemeClr val="bg1"/>
                  </a:solidFill>
                </a:rPr>
                <a:t>ARI</a:t>
              </a:r>
              <a:endParaRPr lang="es-MX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ángulo redondeado 44"/>
            <p:cNvSpPr/>
            <p:nvPr/>
          </p:nvSpPr>
          <p:spPr>
            <a:xfrm>
              <a:off x="3536018" y="1742361"/>
              <a:ext cx="2364783" cy="1750626"/>
            </a:xfrm>
            <a:prstGeom prst="round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es-MX" sz="1200" b="1" i="1" dirty="0" smtClean="0">
                  <a:solidFill>
                    <a:schemeClr val="tx1"/>
                  </a:solidFill>
                </a:rPr>
                <a:t>Metodología (Etapas)</a:t>
              </a:r>
            </a:p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endParaRPr lang="es-MX" sz="600" b="1" i="1" dirty="0">
                <a:solidFill>
                  <a:schemeClr val="tx1"/>
                </a:solidFill>
              </a:endParaRPr>
            </a:p>
            <a:p>
              <a:pPr marL="87313" indent="-87313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MX" sz="1200" i="1" dirty="0">
                  <a:solidFill>
                    <a:schemeClr val="tx1"/>
                  </a:solidFill>
                </a:rPr>
                <a:t>Evaluación de Riesgos</a:t>
              </a:r>
            </a:p>
            <a:p>
              <a:pPr marL="87313" indent="-87313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MX" sz="1200" i="1" dirty="0">
                  <a:solidFill>
                    <a:schemeClr val="tx1"/>
                  </a:solidFill>
                </a:rPr>
                <a:t>Evaluación de Controles</a:t>
              </a:r>
            </a:p>
            <a:p>
              <a:pPr marL="87313" indent="-87313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MX" sz="1200" i="1" dirty="0">
                  <a:solidFill>
                    <a:schemeClr val="tx1"/>
                  </a:solidFill>
                </a:rPr>
                <a:t>Valoración Final</a:t>
              </a:r>
            </a:p>
            <a:p>
              <a:pPr marL="87313" indent="-87313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MX" sz="1200" i="1" dirty="0">
                  <a:solidFill>
                    <a:schemeClr val="tx1"/>
                  </a:solidFill>
                </a:rPr>
                <a:t>Mapa de Riesgos</a:t>
              </a:r>
            </a:p>
            <a:p>
              <a:pPr marL="87313" indent="-87313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MX" sz="1200" i="1" dirty="0">
                  <a:solidFill>
                    <a:schemeClr val="tx1"/>
                  </a:solidFill>
                </a:rPr>
                <a:t>Estrategias y Acciones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135519" y="1358123"/>
              <a:ext cx="2378949" cy="3600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71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1700" b="1" dirty="0" smtClean="0">
                  <a:solidFill>
                    <a:schemeClr val="bg1"/>
                  </a:solidFill>
                </a:rPr>
                <a:t>COCODI</a:t>
              </a:r>
              <a:endParaRPr lang="es-MX" sz="17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Rectángulo redondeado 46"/>
            <p:cNvSpPr/>
            <p:nvPr/>
          </p:nvSpPr>
          <p:spPr>
            <a:xfrm>
              <a:off x="6135519" y="1716566"/>
              <a:ext cx="2378950" cy="2486945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es-MX" sz="1200" b="1" i="1" dirty="0" smtClean="0">
                  <a:solidFill>
                    <a:schemeClr val="tx1"/>
                  </a:solidFill>
                </a:rPr>
                <a:t>Atribuciones:</a:t>
              </a:r>
            </a:p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endParaRPr lang="es-MX" sz="500" b="1" i="1" dirty="0">
                <a:solidFill>
                  <a:schemeClr val="tx1"/>
                </a:solidFill>
              </a:endParaRPr>
            </a:p>
            <a:p>
              <a:pPr marL="87313" indent="-87313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MX" sz="1200" i="1" dirty="0">
                  <a:solidFill>
                    <a:schemeClr val="tx1"/>
                  </a:solidFill>
                </a:rPr>
                <a:t>Cumplimiento de objetivos y metas</a:t>
              </a:r>
            </a:p>
            <a:p>
              <a:pPr marL="87313" indent="-87313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MX" sz="1200" i="1" dirty="0">
                  <a:solidFill>
                    <a:schemeClr val="tx1"/>
                  </a:solidFill>
                </a:rPr>
                <a:t>Establecimiento y Actualización del SCII</a:t>
              </a:r>
            </a:p>
            <a:p>
              <a:pPr marL="87313" indent="-87313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MX" sz="1200" i="1" dirty="0">
                  <a:solidFill>
                    <a:schemeClr val="tx1"/>
                  </a:solidFill>
                </a:rPr>
                <a:t>Administración de Riesgos Institucionales</a:t>
              </a:r>
            </a:p>
            <a:p>
              <a:pPr marL="87313" indent="-87313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MX" sz="1200" i="1" dirty="0">
                  <a:solidFill>
                    <a:schemeClr val="tx1"/>
                  </a:solidFill>
                </a:rPr>
                <a:t>Atención de Causa – Raíz</a:t>
              </a:r>
            </a:p>
            <a:p>
              <a:pPr marL="87313" indent="-87313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MX" sz="1200" i="1" dirty="0">
                  <a:solidFill>
                    <a:schemeClr val="tx1"/>
                  </a:solidFill>
                </a:rPr>
                <a:t>Cumplimiento de Programas</a:t>
              </a:r>
            </a:p>
            <a:p>
              <a:pPr marL="87313" indent="-87313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MX" sz="1200" i="1" dirty="0">
                  <a:solidFill>
                    <a:schemeClr val="tx1"/>
                  </a:solidFill>
                </a:rPr>
                <a:t>Gestión institucional con aprobación de </a:t>
              </a:r>
              <a:r>
                <a:rPr lang="es-MX" sz="1200" i="1" dirty="0" smtClean="0">
                  <a:solidFill>
                    <a:schemeClr val="tx1"/>
                  </a:solidFill>
                </a:rPr>
                <a:t>acuerdos.</a:t>
              </a:r>
            </a:p>
            <a:p>
              <a:pPr marL="87313" indent="-87313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es-MX" sz="1200" i="1" dirty="0" smtClean="0">
                  <a:solidFill>
                    <a:schemeClr val="tx1"/>
                  </a:solidFill>
                </a:rPr>
                <a:t>Seguimiento a PTCI y PTAR.</a:t>
              </a:r>
              <a:endParaRPr lang="es-MX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48" name="13 Flecha abajo"/>
            <p:cNvSpPr/>
            <p:nvPr/>
          </p:nvSpPr>
          <p:spPr bwMode="auto">
            <a:xfrm>
              <a:off x="1863275" y="4941168"/>
              <a:ext cx="360791" cy="237627"/>
            </a:xfrm>
            <a:prstGeom prst="downArrow">
              <a:avLst/>
            </a:prstGeom>
            <a:solidFill>
              <a:srgbClr val="9900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rgbClr val="92D050">
                  <a:alpha val="60000"/>
                </a:srgbClr>
              </a:glow>
            </a:effectLst>
          </p:spPr>
          <p:txBody>
            <a:bodyPr lIns="89821" tIns="44911" rIns="89821" bIns="44911"/>
            <a:lstStyle/>
            <a:p>
              <a:pPr marL="337519" indent="-337519" defTabSz="897716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s-MX" sz="2117" dirty="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</a:endParaRPr>
            </a:p>
          </p:txBody>
        </p:sp>
        <p:sp>
          <p:nvSpPr>
            <p:cNvPr id="17" name="8 CuadroTexto"/>
            <p:cNvSpPr txBox="1">
              <a:spLocks noChangeArrowheads="1"/>
            </p:cNvSpPr>
            <p:nvPr/>
          </p:nvSpPr>
          <p:spPr bwMode="auto">
            <a:xfrm>
              <a:off x="395536" y="5114059"/>
              <a:ext cx="1512168" cy="3877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marL="274638" indent="-27463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marL="0" indent="0" algn="ctr" eaLnBrk="1" fontAlgn="base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es-MX" sz="1200" b="1" i="1" dirty="0" smtClean="0"/>
                <a:t>Informe Anual de Control Interno</a:t>
              </a: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Título"/>
          <p:cNvSpPr txBox="1">
            <a:spLocks/>
          </p:cNvSpPr>
          <p:nvPr/>
        </p:nvSpPr>
        <p:spPr>
          <a:xfrm>
            <a:off x="2074613" y="150922"/>
            <a:ext cx="6889875" cy="89255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900" b="1">
                <a:solidFill>
                  <a:schemeClr val="tx2">
                    <a:lumMod val="50000"/>
                  </a:schemeClr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r>
              <a:rPr lang="es-MX" sz="2600" dirty="0"/>
              <a:t>R</a:t>
            </a:r>
            <a:r>
              <a:rPr lang="es-MX" sz="2200" dirty="0"/>
              <a:t>ESULTADOS </a:t>
            </a:r>
            <a:r>
              <a:rPr lang="es-MX" sz="2600" dirty="0"/>
              <a:t>O</a:t>
            </a:r>
            <a:r>
              <a:rPr lang="es-MX" sz="2200" dirty="0"/>
              <a:t>BTENIDOS EN LA</a:t>
            </a:r>
          </a:p>
          <a:p>
            <a:r>
              <a:rPr lang="es-MX" sz="2600" dirty="0"/>
              <a:t>E</a:t>
            </a:r>
            <a:r>
              <a:rPr lang="es-MX" sz="2200" dirty="0"/>
              <a:t>VALUACIÓN DEL </a:t>
            </a:r>
            <a:r>
              <a:rPr lang="es-MX" sz="2600" dirty="0"/>
              <a:t>SCII</a:t>
            </a:r>
            <a:r>
              <a:rPr lang="es-MX" sz="2200" dirty="0"/>
              <a:t>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67544" y="1283856"/>
            <a:ext cx="3456384" cy="17851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Arial Narrow" panose="020B0606020202030204" pitchFamily="34" charset="0"/>
                <a:cs typeface="Arial" pitchFamily="34" charset="0"/>
              </a:rPr>
              <a:t>Encuesta de Autoevaluación 2012: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 Narrow" panose="020B0606020202030204" pitchFamily="34" charset="0"/>
                <a:cs typeface="Arial" pitchFamily="34" charset="0"/>
              </a:rPr>
              <a:t>Participación de 258 instituciones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 Narrow" panose="020B0606020202030204" pitchFamily="34" charset="0"/>
                <a:cs typeface="Arial" pitchFamily="34" charset="0"/>
              </a:rPr>
              <a:t>23,463 </a:t>
            </a:r>
            <a:r>
              <a:rPr lang="es-MX" sz="1600" dirty="0">
                <a:latin typeface="Arial Narrow" panose="020B0606020202030204" pitchFamily="34" charset="0"/>
                <a:cs typeface="Arial" pitchFamily="34" charset="0"/>
              </a:rPr>
              <a:t>servidores </a:t>
            </a:r>
            <a:r>
              <a:rPr lang="es-MX" sz="1600" dirty="0" smtClean="0">
                <a:latin typeface="Arial Narrow" panose="020B0606020202030204" pitchFamily="34" charset="0"/>
                <a:cs typeface="Arial" pitchFamily="34" charset="0"/>
              </a:rPr>
              <a:t>públicos:</a:t>
            </a:r>
          </a:p>
          <a:p>
            <a:pPr lvl="1" algn="just"/>
            <a:r>
              <a:rPr lang="es-MX" sz="1500" b="1" dirty="0" smtClean="0">
                <a:latin typeface="Arial Narrow" panose="020B0606020202030204" pitchFamily="34" charset="0"/>
                <a:cs typeface="Arial" pitchFamily="34" charset="0"/>
              </a:rPr>
              <a:t>- 1,120 Estratégico</a:t>
            </a:r>
          </a:p>
          <a:p>
            <a:pPr lvl="1" algn="just"/>
            <a:r>
              <a:rPr lang="es-MX" sz="1500" b="1" dirty="0" smtClean="0">
                <a:latin typeface="Arial Narrow" panose="020B0606020202030204" pitchFamily="34" charset="0"/>
                <a:cs typeface="Arial" pitchFamily="34" charset="0"/>
              </a:rPr>
              <a:t>- 8,125 Directivo</a:t>
            </a:r>
          </a:p>
          <a:p>
            <a:pPr lvl="1" algn="just"/>
            <a:r>
              <a:rPr lang="es-MX" sz="1500" b="1" dirty="0" smtClean="0">
                <a:latin typeface="Arial Narrow" panose="020B0606020202030204" pitchFamily="34" charset="0"/>
                <a:cs typeface="Arial" pitchFamily="34" charset="0"/>
              </a:rPr>
              <a:t>- 14,218 Operativo</a:t>
            </a:r>
          </a:p>
          <a:p>
            <a:pPr lvl="1" algn="just"/>
            <a:endParaRPr lang="es-MX" sz="1500" dirty="0" smtClean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4" name="Flecha a la derecha con bandas 13"/>
          <p:cNvSpPr/>
          <p:nvPr/>
        </p:nvSpPr>
        <p:spPr>
          <a:xfrm>
            <a:off x="3995936" y="2292644"/>
            <a:ext cx="1224136" cy="2216476"/>
          </a:xfrm>
          <a:prstGeom prst="striped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467544" y="3444096"/>
            <a:ext cx="3456384" cy="178510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Arial Narrow" panose="020B0606020202030204" pitchFamily="34" charset="0"/>
                <a:cs typeface="Arial" pitchFamily="34" charset="0"/>
              </a:rPr>
              <a:t>Encuesta de Autoevaluación 2013: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 Narrow" panose="020B0606020202030204" pitchFamily="34" charset="0"/>
                <a:cs typeface="Arial" pitchFamily="34" charset="0"/>
              </a:rPr>
              <a:t>Participación de 259 instituciones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MX" sz="1600" dirty="0" smtClean="0">
                <a:latin typeface="Arial Narrow" panose="020B0606020202030204" pitchFamily="34" charset="0"/>
                <a:cs typeface="Arial" pitchFamily="34" charset="0"/>
              </a:rPr>
              <a:t>22,545 </a:t>
            </a:r>
            <a:r>
              <a:rPr lang="es-MX" sz="1600" dirty="0">
                <a:latin typeface="Arial Narrow" panose="020B0606020202030204" pitchFamily="34" charset="0"/>
                <a:cs typeface="Arial" pitchFamily="34" charset="0"/>
              </a:rPr>
              <a:t>servidores </a:t>
            </a:r>
            <a:r>
              <a:rPr lang="es-MX" sz="1600" dirty="0" smtClean="0">
                <a:latin typeface="Arial Narrow" panose="020B0606020202030204" pitchFamily="34" charset="0"/>
                <a:cs typeface="Arial" pitchFamily="34" charset="0"/>
              </a:rPr>
              <a:t>públicos:</a:t>
            </a:r>
          </a:p>
          <a:p>
            <a:pPr lvl="1" algn="just"/>
            <a:r>
              <a:rPr lang="es-MX" sz="1500" dirty="0" smtClean="0">
                <a:latin typeface="Arial Narrow" panose="020B0606020202030204" pitchFamily="34" charset="0"/>
                <a:cs typeface="Arial" pitchFamily="34" charset="0"/>
              </a:rPr>
              <a:t>- </a:t>
            </a:r>
            <a:r>
              <a:rPr lang="es-MX" sz="1500" b="1" dirty="0" smtClean="0">
                <a:latin typeface="Arial Narrow" panose="020B0606020202030204" pitchFamily="34" charset="0"/>
                <a:cs typeface="Arial" pitchFamily="34" charset="0"/>
              </a:rPr>
              <a:t>1,045 Estratégico</a:t>
            </a:r>
          </a:p>
          <a:p>
            <a:pPr lvl="1" algn="just"/>
            <a:r>
              <a:rPr lang="es-MX" sz="1500" b="1" dirty="0" smtClean="0">
                <a:latin typeface="Arial Narrow" panose="020B0606020202030204" pitchFamily="34" charset="0"/>
                <a:cs typeface="Arial" pitchFamily="34" charset="0"/>
              </a:rPr>
              <a:t>- 7,442 Directivo</a:t>
            </a:r>
          </a:p>
          <a:p>
            <a:pPr lvl="1" algn="just"/>
            <a:r>
              <a:rPr lang="es-MX" sz="1500" b="1" dirty="0" smtClean="0">
                <a:latin typeface="Arial Narrow" panose="020B0606020202030204" pitchFamily="34" charset="0"/>
                <a:cs typeface="Arial" pitchFamily="34" charset="0"/>
              </a:rPr>
              <a:t>- 14,058 Operativo</a:t>
            </a:r>
          </a:p>
          <a:p>
            <a:pPr lvl="1" algn="just"/>
            <a:endParaRPr lang="es-MX" sz="1500" dirty="0" smtClean="0">
              <a:latin typeface="Arial Narrow" panose="020B0606020202030204" pitchFamily="34" charset="0"/>
              <a:cs typeface="Arial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991173"/>
              </p:ext>
            </p:extLst>
          </p:nvPr>
        </p:nvGraphicFramePr>
        <p:xfrm>
          <a:off x="5364088" y="2555736"/>
          <a:ext cx="35283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147"/>
                <a:gridCol w="1134126"/>
                <a:gridCol w="1071119"/>
              </a:tblGrid>
              <a:tr h="328675"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RESULTADOS</a:t>
                      </a:r>
                      <a:endParaRPr lang="es-MX" sz="1600" dirty="0"/>
                    </a:p>
                  </a:txBody>
                  <a:tcPr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28675"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2012</a:t>
                      </a:r>
                      <a:endParaRPr lang="es-MX" sz="16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2013</a:t>
                      </a:r>
                      <a:endParaRPr lang="es-MX" sz="16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1327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Cumplimiento de los ECI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73%</a:t>
                      </a:r>
                      <a:endParaRPr lang="es-MX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72.2%</a:t>
                      </a:r>
                      <a:endParaRPr lang="es-MX" sz="1600" b="1" dirty="0"/>
                    </a:p>
                  </a:txBody>
                  <a:tcPr/>
                </a:tc>
              </a:tr>
              <a:tr h="51327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Grado</a:t>
                      </a:r>
                      <a:r>
                        <a:rPr lang="es-MX" sz="1400" b="1" baseline="0" dirty="0" smtClean="0"/>
                        <a:t> de Madurez</a:t>
                      </a:r>
                      <a:endParaRPr lang="es-MX" sz="1400" b="1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3</a:t>
                      </a:r>
                    </a:p>
                    <a:p>
                      <a:pPr algn="ctr"/>
                      <a:r>
                        <a:rPr lang="es-MX" sz="1400" b="1" dirty="0" smtClean="0"/>
                        <a:t>“Avanzado”</a:t>
                      </a:r>
                      <a:endParaRPr lang="es-MX" sz="1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smtClean="0"/>
                        <a:t>3</a:t>
                      </a:r>
                    </a:p>
                    <a:p>
                      <a:pPr algn="ctr"/>
                      <a:r>
                        <a:rPr lang="es-MX" sz="1400" b="1" smtClean="0"/>
                        <a:t>“Avanzado</a:t>
                      </a:r>
                      <a:r>
                        <a:rPr lang="es-MX" sz="1400" b="1" dirty="0" smtClean="0"/>
                        <a:t>”</a:t>
                      </a:r>
                      <a:endParaRPr lang="es-MX" sz="1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 CuadroTexto"/>
          <p:cNvSpPr txBox="1"/>
          <p:nvPr/>
        </p:nvSpPr>
        <p:spPr>
          <a:xfrm>
            <a:off x="2123728" y="145268"/>
            <a:ext cx="6696744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400" b="1">
                <a:solidFill>
                  <a:schemeClr val="tx2">
                    <a:lumMod val="50000"/>
                  </a:schemeClr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pPr algn="ctr"/>
            <a:r>
              <a:rPr lang="es-MX" dirty="0" smtClean="0"/>
              <a:t>LOGROS ALCANZADOS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  <p:sp>
        <p:nvSpPr>
          <p:cNvPr id="6" name="CuadroTexto 5"/>
          <p:cNvSpPr txBox="1"/>
          <p:nvPr/>
        </p:nvSpPr>
        <p:spPr>
          <a:xfrm>
            <a:off x="575556" y="1109021"/>
            <a:ext cx="7992888" cy="36317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s-MX" sz="2300" dirty="0">
              <a:solidFill>
                <a:schemeClr val="bg1"/>
              </a:solidFill>
            </a:endParaRP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MX" sz="2300" dirty="0" smtClean="0">
                <a:solidFill>
                  <a:schemeClr val="bg1"/>
                </a:solidFill>
              </a:rPr>
              <a:t>Personal especializado en control interno.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MX" sz="2300" dirty="0" smtClean="0">
                <a:solidFill>
                  <a:schemeClr val="bg1"/>
                </a:solidFill>
              </a:rPr>
              <a:t>Mayor entendimiento de la responsabilidad del control interno.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MX" sz="2300" dirty="0">
                <a:solidFill>
                  <a:schemeClr val="bg1"/>
                </a:solidFill>
              </a:rPr>
              <a:t>Privilegiar el autocontrol y los controles preventivos.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MX" sz="2300" dirty="0" smtClean="0">
                <a:solidFill>
                  <a:schemeClr val="bg1"/>
                </a:solidFill>
              </a:rPr>
              <a:t>Fortalecer del control interno de manera sistemática.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MX" sz="2300" dirty="0" smtClean="0">
                <a:solidFill>
                  <a:schemeClr val="bg1"/>
                </a:solidFill>
              </a:rPr>
              <a:t>Posicionamiento del control interno en las instituciones como una herramienta de gestión.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MX" sz="2300" dirty="0" smtClean="0">
                <a:solidFill>
                  <a:schemeClr val="bg1"/>
                </a:solidFill>
              </a:rPr>
              <a:t> Establecimiento de un proceso de administración de riesgos.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MX" sz="2300" dirty="0" smtClean="0">
                <a:solidFill>
                  <a:schemeClr val="bg1"/>
                </a:solidFill>
              </a:rPr>
              <a:t>Desarrollo de capacidades técnicas y profesionales de servidores públicos.</a:t>
            </a:r>
            <a:endParaRPr lang="es-MX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75556" y="1109021"/>
            <a:ext cx="7992888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MX" sz="2300" dirty="0" smtClean="0">
                <a:solidFill>
                  <a:schemeClr val="bg1"/>
                </a:solidFill>
              </a:rPr>
              <a:t>Mayor involucramiento de la alta Dirección en la implementación del Sistema de Control Interno Institucional.</a:t>
            </a:r>
            <a:endParaRPr lang="es-MX" sz="2300" dirty="0">
              <a:solidFill>
                <a:schemeClr val="bg1"/>
              </a:solidFill>
            </a:endParaRPr>
          </a:p>
          <a:p>
            <a:pPr marL="174625" indent="-174625" algn="just">
              <a:buFont typeface="Arial" panose="020B0604020202020204" pitchFamily="34" charset="0"/>
              <a:buChar char="•"/>
            </a:pPr>
            <a:endParaRPr lang="es-MX" sz="800" dirty="0">
              <a:solidFill>
                <a:schemeClr val="bg1"/>
              </a:solidFill>
            </a:endParaRP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MX" sz="2300" dirty="0" smtClean="0">
                <a:solidFill>
                  <a:schemeClr val="bg1"/>
                </a:solidFill>
              </a:rPr>
              <a:t>Ampliar la comprensión y entendimiento de las instituciones de la APF en la vinculación entre los procesos.</a:t>
            </a:r>
            <a:endParaRPr lang="es-MX" sz="800" dirty="0" smtClean="0">
              <a:solidFill>
                <a:schemeClr val="bg1"/>
              </a:solidFill>
            </a:endParaRP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MX" sz="2300" dirty="0" smtClean="0">
                <a:solidFill>
                  <a:schemeClr val="bg1"/>
                </a:solidFill>
              </a:rPr>
              <a:t>Mayor participación </a:t>
            </a:r>
            <a:r>
              <a:rPr lang="es-MX" sz="2300" dirty="0">
                <a:solidFill>
                  <a:schemeClr val="bg1"/>
                </a:solidFill>
              </a:rPr>
              <a:t>de los Órganos Internos de Control en </a:t>
            </a:r>
            <a:r>
              <a:rPr lang="es-MX" sz="2300" dirty="0" smtClean="0">
                <a:solidFill>
                  <a:schemeClr val="bg1"/>
                </a:solidFill>
              </a:rPr>
              <a:t>el proceso de evaluación del control interno.</a:t>
            </a:r>
          </a:p>
          <a:p>
            <a:pPr algn="just"/>
            <a:endParaRPr lang="es-MX" sz="800" dirty="0">
              <a:solidFill>
                <a:schemeClr val="bg1"/>
              </a:solidFill>
            </a:endParaRP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s-MX" sz="2300" dirty="0" smtClean="0">
                <a:solidFill>
                  <a:schemeClr val="bg1"/>
                </a:solidFill>
              </a:rPr>
              <a:t>Fortalecer </a:t>
            </a:r>
            <a:r>
              <a:rPr lang="es-MX" sz="2300" dirty="0">
                <a:solidFill>
                  <a:schemeClr val="bg1"/>
                </a:solidFill>
              </a:rPr>
              <a:t>las funciones y atribuciones de los Comités de Control y Desempeño Institucional.</a:t>
            </a:r>
          </a:p>
        </p:txBody>
      </p:sp>
      <p:sp>
        <p:nvSpPr>
          <p:cNvPr id="11" name="5 CuadroTexto"/>
          <p:cNvSpPr txBox="1"/>
          <p:nvPr/>
        </p:nvSpPr>
        <p:spPr>
          <a:xfrm>
            <a:off x="2123728" y="145268"/>
            <a:ext cx="6696744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400" b="1">
                <a:solidFill>
                  <a:schemeClr val="tx2">
                    <a:lumMod val="50000"/>
                  </a:schemeClr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r>
              <a:rPr lang="es-MX" dirty="0" smtClean="0"/>
              <a:t>ÁREAS </a:t>
            </a:r>
            <a:r>
              <a:rPr lang="es-MX" dirty="0"/>
              <a:t>DE OPORTUNIDAD.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16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23728" y="162190"/>
            <a:ext cx="6835464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800" b="1">
                <a:solidFill>
                  <a:schemeClr val="tx2">
                    <a:lumMod val="50000"/>
                  </a:schemeClr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r>
              <a:rPr lang="es-MX" sz="2400" dirty="0" smtClean="0"/>
              <a:t>Sistema Nacional de Fiscalización</a:t>
            </a:r>
            <a:endParaRPr lang="es-MX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  <p:grpSp>
        <p:nvGrpSpPr>
          <p:cNvPr id="2" name="Grupo 1"/>
          <p:cNvGrpSpPr/>
          <p:nvPr/>
        </p:nvGrpSpPr>
        <p:grpSpPr>
          <a:xfrm>
            <a:off x="107504" y="908720"/>
            <a:ext cx="8928992" cy="4310980"/>
            <a:chOff x="395536" y="908720"/>
            <a:chExt cx="8364093" cy="5704408"/>
          </a:xfrm>
        </p:grpSpPr>
        <p:graphicFrame>
          <p:nvGraphicFramePr>
            <p:cNvPr id="12" name="Diagrama 11"/>
            <p:cNvGraphicFramePr/>
            <p:nvPr>
              <p:extLst>
                <p:ext uri="{D42A27DB-BD31-4B8C-83A1-F6EECF244321}">
                  <p14:modId xmlns:p14="http://schemas.microsoft.com/office/powerpoint/2010/main" val="2207935340"/>
                </p:ext>
              </p:extLst>
            </p:nvPr>
          </p:nvGraphicFramePr>
          <p:xfrm>
            <a:off x="395537" y="908720"/>
            <a:ext cx="8364092" cy="41044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aphicFrame>
          <p:nvGraphicFramePr>
            <p:cNvPr id="13" name="Diagrama 12"/>
            <p:cNvGraphicFramePr/>
            <p:nvPr>
              <p:extLst>
                <p:ext uri="{D42A27DB-BD31-4B8C-83A1-F6EECF244321}">
                  <p14:modId xmlns:p14="http://schemas.microsoft.com/office/powerpoint/2010/main" val="3536667534"/>
                </p:ext>
              </p:extLst>
            </p:nvPr>
          </p:nvGraphicFramePr>
          <p:xfrm>
            <a:off x="611560" y="5661248"/>
            <a:ext cx="7992888" cy="9518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14" name="Flecha a la derecha con bandas 13"/>
            <p:cNvSpPr/>
            <p:nvPr/>
          </p:nvSpPr>
          <p:spPr>
            <a:xfrm rot="5400000">
              <a:off x="4139952" y="4869160"/>
              <a:ext cx="1008112" cy="864096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403648" y="4612486"/>
              <a:ext cx="1484574" cy="369332"/>
            </a:xfrm>
            <a:prstGeom prst="rect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Transparencia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395536" y="3933056"/>
              <a:ext cx="2210862" cy="369332"/>
            </a:xfrm>
            <a:prstGeom prst="rect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Rendición de Cuentas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2083028" y="5256460"/>
              <a:ext cx="1120820" cy="369332"/>
            </a:xfrm>
            <a:prstGeom prst="rect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Economía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7123588" y="3927822"/>
              <a:ext cx="1120820" cy="369332"/>
            </a:xfrm>
            <a:prstGeom prst="rect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Eficiencia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6799069" y="4612486"/>
              <a:ext cx="941283" cy="369332"/>
            </a:xfrm>
            <a:prstGeom prst="rect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Eficacia</a:t>
              </a: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6299881" y="5256460"/>
              <a:ext cx="1249060" cy="369332"/>
            </a:xfrm>
            <a:prstGeom prst="rect">
              <a:avLst/>
            </a:prstGeom>
            <a:gradFill flip="none" rotWithShape="0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Efectividad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8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Título"/>
          <p:cNvSpPr txBox="1">
            <a:spLocks/>
          </p:cNvSpPr>
          <p:nvPr/>
        </p:nvSpPr>
        <p:spPr>
          <a:xfrm>
            <a:off x="2074613" y="200253"/>
            <a:ext cx="6889875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900" b="1">
                <a:solidFill>
                  <a:schemeClr val="tx2">
                    <a:lumMod val="50000"/>
                  </a:schemeClr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pPr algn="ctr"/>
            <a:r>
              <a:rPr lang="es-MX" sz="2800" dirty="0" smtClean="0"/>
              <a:t>GRACIAS</a:t>
            </a:r>
            <a:endParaRPr lang="es-MX" sz="2400" dirty="0" smtClean="0"/>
          </a:p>
        </p:txBody>
      </p:sp>
      <p:sp>
        <p:nvSpPr>
          <p:cNvPr id="10" name="5 CuadroTexto"/>
          <p:cNvSpPr txBox="1"/>
          <p:nvPr/>
        </p:nvSpPr>
        <p:spPr>
          <a:xfrm>
            <a:off x="611560" y="2276872"/>
            <a:ext cx="8136904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365760" indent="-365760" algn="just" fontAlgn="base">
              <a:buClr>
                <a:srgbClr val="C00000"/>
              </a:buClr>
              <a:buSzPts val="2300"/>
              <a:buFont typeface="Arial" pitchFamily="34" charset="0"/>
              <a:buChar char="•"/>
              <a:tabLst>
                <a:tab pos="449326" algn="l"/>
                <a:tab pos="589026" algn="l"/>
              </a:tabLst>
              <a:defRPr sz="2300" b="0">
                <a:solidFill>
                  <a:schemeClr val="accent6">
                    <a:lumMod val="20000"/>
                    <a:lumOff val="80000"/>
                  </a:schemeClr>
                </a:solidFill>
                <a:ea typeface="Cambria Math" pitchFamily="18" charset="0"/>
                <a:cs typeface="Arial"/>
              </a:defRPr>
            </a:lvl1pPr>
          </a:lstStyle>
          <a:p>
            <a:pPr marL="0" indent="0" algn="ctr">
              <a:buNone/>
            </a:pPr>
            <a:r>
              <a:rPr lang="es-MX" sz="2600" dirty="0" smtClean="0"/>
              <a:t>LIC. JUAN CARLOS HERNANDEZ DURÁN</a:t>
            </a:r>
          </a:p>
          <a:p>
            <a:pPr marL="0" indent="0" algn="ctr">
              <a:buNone/>
            </a:pPr>
            <a:r>
              <a:rPr lang="es-MX" sz="2600" dirty="0"/>
              <a:t> </a:t>
            </a:r>
            <a:r>
              <a:rPr lang="es-MX" sz="2600" dirty="0" smtClean="0"/>
              <a:t>jchduran@funcionpublica.gob.mx</a:t>
            </a:r>
            <a:endParaRPr lang="es-MX" sz="2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0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6 Título"/>
          <p:cNvSpPr txBox="1">
            <a:spLocks/>
          </p:cNvSpPr>
          <p:nvPr/>
        </p:nvSpPr>
        <p:spPr>
          <a:xfrm>
            <a:off x="2025432" y="212613"/>
            <a:ext cx="7041953" cy="47705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600" b="1">
                <a:solidFill>
                  <a:srgbClr val="006600"/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endParaRPr lang="es-MX" sz="25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  <p:sp>
        <p:nvSpPr>
          <p:cNvPr id="17" name="7 CuadroTexto"/>
          <p:cNvSpPr txBox="1"/>
          <p:nvPr/>
        </p:nvSpPr>
        <p:spPr>
          <a:xfrm>
            <a:off x="441256" y="2322746"/>
            <a:ext cx="84249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AUDITORÍA INTERNA</a:t>
            </a:r>
          </a:p>
        </p:txBody>
      </p:sp>
    </p:spTree>
    <p:extLst>
      <p:ext uri="{BB962C8B-B14F-4D97-AF65-F5344CB8AC3E}">
        <p14:creationId xmlns:p14="http://schemas.microsoft.com/office/powerpoint/2010/main" val="16260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93258"/>
            <a:ext cx="8887873" cy="445240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softEdge rad="635000"/>
          </a:effectLst>
        </p:spPr>
      </p:pic>
      <p:sp>
        <p:nvSpPr>
          <p:cNvPr id="6" name="Elipse 5"/>
          <p:cNvSpPr/>
          <p:nvPr/>
        </p:nvSpPr>
        <p:spPr>
          <a:xfrm>
            <a:off x="6372200" y="3763305"/>
            <a:ext cx="1440160" cy="690639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50" b="1" dirty="0" smtClean="0">
                <a:solidFill>
                  <a:schemeClr val="bg1"/>
                </a:solidFill>
              </a:rPr>
              <a:t>PODER LEGISLATIVO</a:t>
            </a:r>
            <a:endParaRPr lang="es-MX" sz="1250" b="1" dirty="0">
              <a:solidFill>
                <a:schemeClr val="bg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4260171" y="1400902"/>
            <a:ext cx="1391949" cy="67502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b="1" dirty="0" smtClean="0">
                <a:solidFill>
                  <a:schemeClr val="bg1"/>
                </a:solidFill>
              </a:rPr>
              <a:t>PODER JUDICIAL</a:t>
            </a:r>
            <a:endParaRPr lang="es-MX" sz="1300" b="1" dirty="0">
              <a:solidFill>
                <a:schemeClr val="bg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308304" y="4442370"/>
            <a:ext cx="1830232" cy="6349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-87313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2">
                    <a:lumMod val="50000"/>
                  </a:schemeClr>
                </a:solidFill>
              </a:rPr>
              <a:t>Cámara de Diputados</a:t>
            </a:r>
          </a:p>
          <a:p>
            <a:pPr marL="87313" indent="-87313">
              <a:buFont typeface="Wingdings" panose="05000000000000000000" pitchFamily="2" charset="2"/>
              <a:buChar char="ü"/>
            </a:pPr>
            <a:endParaRPr lang="es-MX" sz="500" b="1" dirty="0">
              <a:solidFill>
                <a:schemeClr val="tx2">
                  <a:lumMod val="50000"/>
                </a:schemeClr>
              </a:solidFill>
            </a:endParaRPr>
          </a:p>
          <a:p>
            <a:pPr marL="87313" indent="-87313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2">
                    <a:lumMod val="50000"/>
                  </a:schemeClr>
                </a:solidFill>
              </a:rPr>
              <a:t>Cámara de Senadores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250663" y="3339915"/>
            <a:ext cx="3005071" cy="20885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buFont typeface="Wingdings" panose="05000000000000000000" pitchFamily="2" charset="2"/>
              <a:buChar char="ü"/>
            </a:pPr>
            <a:endParaRPr lang="es-MX" sz="5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es-MX" sz="1200" b="1" dirty="0" smtClean="0">
                <a:solidFill>
                  <a:schemeClr val="tx2">
                    <a:lumMod val="50000"/>
                  </a:schemeClr>
                </a:solidFill>
              </a:rPr>
              <a:t>Administración Centralizada</a:t>
            </a:r>
          </a:p>
          <a:p>
            <a:pPr marL="271463" lvl="1" indent="-96838" algn="just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</a:rPr>
              <a:t>Presidencia </a:t>
            </a:r>
            <a:r>
              <a:rPr lang="es-MX" sz="1200" dirty="0">
                <a:solidFill>
                  <a:schemeClr val="tx2">
                    <a:lumMod val="50000"/>
                  </a:schemeClr>
                </a:solidFill>
              </a:rPr>
              <a:t>de la </a:t>
            </a:r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</a:rPr>
              <a:t>República</a:t>
            </a:r>
          </a:p>
          <a:p>
            <a:pPr marL="271463" lvl="1" indent="-96838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</a:rPr>
              <a:t>Secretarías </a:t>
            </a:r>
            <a:r>
              <a:rPr lang="es-MX" sz="1200" dirty="0">
                <a:solidFill>
                  <a:schemeClr val="tx2">
                    <a:lumMod val="50000"/>
                  </a:schemeClr>
                </a:solidFill>
              </a:rPr>
              <a:t>de </a:t>
            </a:r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</a:rPr>
              <a:t>Estado (16)</a:t>
            </a:r>
          </a:p>
          <a:p>
            <a:pPr marL="271463" lvl="1" indent="-96838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</a:rPr>
              <a:t>Consejería </a:t>
            </a:r>
            <a:r>
              <a:rPr lang="es-MX" sz="1200" dirty="0">
                <a:solidFill>
                  <a:schemeClr val="tx2">
                    <a:lumMod val="50000"/>
                  </a:schemeClr>
                </a:solidFill>
              </a:rPr>
              <a:t>Jurídica del </a:t>
            </a:r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</a:rPr>
              <a:t>Ejecutivo</a:t>
            </a:r>
          </a:p>
          <a:p>
            <a:pPr marL="271463" lvl="1" indent="-96838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</a:rPr>
              <a:t>Procuraduría </a:t>
            </a:r>
            <a:r>
              <a:rPr lang="es-MX" sz="1200" dirty="0">
                <a:solidFill>
                  <a:schemeClr val="tx2">
                    <a:lumMod val="50000"/>
                  </a:schemeClr>
                </a:solidFill>
              </a:rPr>
              <a:t>General de la </a:t>
            </a:r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</a:rPr>
              <a:t>República</a:t>
            </a:r>
          </a:p>
          <a:p>
            <a:pPr marL="174625" lvl="1"/>
            <a:endParaRPr lang="es-MX" sz="5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74625" indent="-174625">
              <a:buFont typeface="Wingdings" panose="05000000000000000000" pitchFamily="2" charset="2"/>
              <a:buChar char="ü"/>
            </a:pPr>
            <a:r>
              <a:rPr lang="es-MX" sz="1200" b="1" dirty="0" smtClean="0">
                <a:solidFill>
                  <a:schemeClr val="tx2">
                    <a:lumMod val="50000"/>
                  </a:schemeClr>
                </a:solidFill>
              </a:rPr>
              <a:t>Administración Paraestatal</a:t>
            </a:r>
            <a:endParaRPr lang="es-MX" sz="1200" b="1" dirty="0">
              <a:solidFill>
                <a:schemeClr val="tx2">
                  <a:lumMod val="50000"/>
                </a:schemeClr>
              </a:solidFill>
            </a:endParaRPr>
          </a:p>
          <a:p>
            <a:pPr marL="271463" lvl="1" indent="-96838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2">
                    <a:lumMod val="50000"/>
                  </a:schemeClr>
                </a:solidFill>
              </a:rPr>
              <a:t>Organismos descentralizados</a:t>
            </a:r>
          </a:p>
          <a:p>
            <a:pPr marL="271463" lvl="1" indent="-96838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2">
                    <a:lumMod val="50000"/>
                  </a:schemeClr>
                </a:solidFill>
              </a:rPr>
              <a:t>Empresas de Participación Estatal</a:t>
            </a:r>
          </a:p>
          <a:p>
            <a:pPr marL="271463" lvl="1" indent="-96838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2">
                    <a:lumMod val="50000"/>
                  </a:schemeClr>
                </a:solidFill>
              </a:rPr>
              <a:t>Fideicomisos Públicos</a:t>
            </a:r>
          </a:p>
          <a:p>
            <a:pPr marL="271463" lvl="1" indent="-96838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2">
                    <a:lumMod val="50000"/>
                  </a:schemeClr>
                </a:solidFill>
              </a:rPr>
              <a:t>Instituciones Nacionales de </a:t>
            </a:r>
            <a:r>
              <a:rPr lang="es-MX" sz="1200" dirty="0" smtClean="0">
                <a:solidFill>
                  <a:schemeClr val="tx2">
                    <a:lumMod val="50000"/>
                  </a:schemeClr>
                </a:solidFill>
              </a:rPr>
              <a:t>Crédito</a:t>
            </a:r>
          </a:p>
          <a:p>
            <a:pPr marL="174625" lvl="1"/>
            <a:endParaRPr lang="es-MX" sz="5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93779" y="2390982"/>
            <a:ext cx="1371665" cy="70458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b="1" dirty="0" smtClean="0">
                <a:solidFill>
                  <a:schemeClr val="bg1"/>
                </a:solidFill>
              </a:rPr>
              <a:t>PODER EJECUTIVO</a:t>
            </a:r>
            <a:endParaRPr lang="es-MX" sz="1300" b="1" dirty="0">
              <a:solidFill>
                <a:schemeClr val="bg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606853" y="1503837"/>
            <a:ext cx="2205507" cy="147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-87313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2">
                    <a:lumMod val="50000"/>
                  </a:schemeClr>
                </a:solidFill>
              </a:rPr>
              <a:t>Suprema Corte de Justicia de la Nación</a:t>
            </a:r>
          </a:p>
          <a:p>
            <a:pPr marL="174625" indent="-174625">
              <a:buFont typeface="Wingdings" panose="05000000000000000000" pitchFamily="2" charset="2"/>
              <a:buChar char="ü"/>
            </a:pPr>
            <a:endParaRPr lang="es-MX" sz="500" b="1" dirty="0">
              <a:solidFill>
                <a:schemeClr val="tx2">
                  <a:lumMod val="50000"/>
                </a:schemeClr>
              </a:solidFill>
            </a:endParaRPr>
          </a:p>
          <a:p>
            <a:pPr marL="87313" indent="-87313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2">
                    <a:lumMod val="50000"/>
                  </a:schemeClr>
                </a:solidFill>
              </a:rPr>
              <a:t>Tribunales Colegiados y Unitarios de Circuito</a:t>
            </a:r>
          </a:p>
          <a:p>
            <a:pPr marL="174625" indent="-174625">
              <a:buFont typeface="Wingdings" panose="05000000000000000000" pitchFamily="2" charset="2"/>
              <a:buChar char="ü"/>
            </a:pPr>
            <a:endParaRPr lang="es-MX" sz="500" b="1" dirty="0">
              <a:solidFill>
                <a:schemeClr val="tx2">
                  <a:lumMod val="50000"/>
                </a:schemeClr>
              </a:solidFill>
            </a:endParaRPr>
          </a:p>
          <a:p>
            <a:pPr marL="87313" indent="-87313">
              <a:buFont typeface="Wingdings" panose="05000000000000000000" pitchFamily="2" charset="2"/>
              <a:buChar char="ü"/>
            </a:pPr>
            <a:r>
              <a:rPr lang="es-MX" sz="1200" b="1" dirty="0">
                <a:solidFill>
                  <a:schemeClr val="tx2">
                    <a:lumMod val="50000"/>
                  </a:schemeClr>
                </a:solidFill>
              </a:rPr>
              <a:t>Juzgados de Distrito</a:t>
            </a:r>
          </a:p>
        </p:txBody>
      </p:sp>
      <p:sp>
        <p:nvSpPr>
          <p:cNvPr id="15" name="6 Título"/>
          <p:cNvSpPr txBox="1">
            <a:spLocks/>
          </p:cNvSpPr>
          <p:nvPr/>
        </p:nvSpPr>
        <p:spPr>
          <a:xfrm>
            <a:off x="2025432" y="212613"/>
            <a:ext cx="7041953" cy="53860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600" b="1">
                <a:solidFill>
                  <a:srgbClr val="006600"/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r>
              <a:rPr lang="es-MX" sz="2900" dirty="0" smtClean="0">
                <a:solidFill>
                  <a:schemeClr val="tx2">
                    <a:lumMod val="50000"/>
                  </a:schemeClr>
                </a:solidFill>
              </a:rPr>
              <a:t>DIVISIÓN DE PODERES EN MÉXICO</a:t>
            </a:r>
            <a:endParaRPr lang="es-MX" sz="25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  <p:sp>
        <p:nvSpPr>
          <p:cNvPr id="2" name="Documento 1"/>
          <p:cNvSpPr/>
          <p:nvPr/>
        </p:nvSpPr>
        <p:spPr>
          <a:xfrm>
            <a:off x="3182869" y="4530686"/>
            <a:ext cx="2325235" cy="914538"/>
          </a:xfrm>
          <a:prstGeom prst="flowChartDocumen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s-MX" sz="1100" b="1" dirty="0" smtClean="0">
                <a:solidFill>
                  <a:schemeClr val="tx2">
                    <a:lumMod val="50000"/>
                  </a:schemeClr>
                </a:solidFill>
              </a:rPr>
              <a:t>Artículo </a:t>
            </a:r>
            <a:r>
              <a:rPr lang="es-MX" sz="1100" b="1" dirty="0">
                <a:solidFill>
                  <a:schemeClr val="tx2">
                    <a:lumMod val="50000"/>
                  </a:schemeClr>
                </a:solidFill>
              </a:rPr>
              <a:t>90 Constitución Política de los Estados Unidos Mexicanos</a:t>
            </a:r>
          </a:p>
          <a:p>
            <a:pPr marL="174625" indent="-174625">
              <a:buFont typeface="Wingdings" panose="05000000000000000000" pitchFamily="2" charset="2"/>
              <a:buChar char="Ø"/>
            </a:pPr>
            <a:r>
              <a:rPr lang="es-MX" sz="1100" b="1" dirty="0">
                <a:solidFill>
                  <a:schemeClr val="tx2">
                    <a:lumMod val="50000"/>
                  </a:schemeClr>
                </a:solidFill>
              </a:rPr>
              <a:t>Ley Orgánica de la Administración Pública Federal</a:t>
            </a:r>
            <a:r>
              <a:rPr lang="es-MX" sz="11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s-MX" sz="900" dirty="0"/>
          </a:p>
        </p:txBody>
      </p:sp>
      <p:sp>
        <p:nvSpPr>
          <p:cNvPr id="3" name="Flecha curvada hacia abajo 2"/>
          <p:cNvSpPr/>
          <p:nvPr/>
        </p:nvSpPr>
        <p:spPr>
          <a:xfrm rot="1693259">
            <a:off x="2975159" y="4150520"/>
            <a:ext cx="838838" cy="198552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6" name="Documento 15"/>
          <p:cNvSpPr/>
          <p:nvPr/>
        </p:nvSpPr>
        <p:spPr>
          <a:xfrm>
            <a:off x="6372201" y="786270"/>
            <a:ext cx="2520280" cy="717567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s-MX" sz="1200" b="1" dirty="0" smtClean="0">
                <a:solidFill>
                  <a:schemeClr val="tx2">
                    <a:lumMod val="50000"/>
                  </a:schemeClr>
                </a:solidFill>
              </a:rPr>
              <a:t>Artículo 49 </a:t>
            </a:r>
            <a:r>
              <a:rPr lang="es-MX" sz="1200" b="1" dirty="0">
                <a:solidFill>
                  <a:schemeClr val="tx2">
                    <a:lumMod val="50000"/>
                  </a:schemeClr>
                </a:solidFill>
              </a:rPr>
              <a:t>Constitución Política de los Estados Unidos </a:t>
            </a:r>
            <a:r>
              <a:rPr lang="es-MX" sz="1200" b="1" dirty="0" smtClean="0">
                <a:solidFill>
                  <a:schemeClr val="tx2">
                    <a:lumMod val="50000"/>
                  </a:schemeClr>
                </a:solidFill>
              </a:rPr>
              <a:t>Mexicanos</a:t>
            </a:r>
            <a:endParaRPr lang="es-MX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  <p:sp>
        <p:nvSpPr>
          <p:cNvPr id="11" name="6 Título"/>
          <p:cNvSpPr txBox="1">
            <a:spLocks/>
          </p:cNvSpPr>
          <p:nvPr/>
        </p:nvSpPr>
        <p:spPr>
          <a:xfrm>
            <a:off x="2074613" y="281193"/>
            <a:ext cx="6889875" cy="4616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900" b="1">
                <a:solidFill>
                  <a:schemeClr val="tx2">
                    <a:lumMod val="50000"/>
                  </a:schemeClr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r>
              <a:rPr lang="es-MX" sz="2400" dirty="0" smtClean="0"/>
              <a:t>CONTROL Y AUDITORÍA GUBERNAMENTAL</a:t>
            </a:r>
            <a:endParaRPr lang="es-MX" sz="24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899592" y="1268760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Legislativo</a:t>
            </a:r>
            <a:endParaRPr lang="es-MX" sz="16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139952" y="1268760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Ejecutivo</a:t>
            </a:r>
            <a:endParaRPr lang="es-MX" sz="1600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7092280" y="1268760"/>
            <a:ext cx="1296144" cy="36004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/>
              <a:t>Judicial</a:t>
            </a:r>
            <a:endParaRPr lang="es-MX" sz="16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1835696" y="836712"/>
            <a:ext cx="5431378" cy="3600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Poderes de la Unión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923928" y="1733466"/>
            <a:ext cx="1821265" cy="4713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Administración</a:t>
            </a:r>
          </a:p>
          <a:p>
            <a:pPr algn="ctr"/>
            <a:r>
              <a:rPr lang="es-MX" sz="1400" dirty="0" smtClean="0"/>
              <a:t> Pública Mexicana</a:t>
            </a:r>
            <a:endParaRPr lang="es-MX" sz="1400" dirty="0"/>
          </a:p>
        </p:txBody>
      </p:sp>
      <p:sp>
        <p:nvSpPr>
          <p:cNvPr id="14" name="Rectángulo 13"/>
          <p:cNvSpPr/>
          <p:nvPr/>
        </p:nvSpPr>
        <p:spPr>
          <a:xfrm>
            <a:off x="878527" y="2362698"/>
            <a:ext cx="1835797" cy="4902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 smtClean="0"/>
              <a:t>Administración</a:t>
            </a:r>
          </a:p>
          <a:p>
            <a:pPr algn="ctr"/>
            <a:r>
              <a:rPr lang="es-MX" sz="1300" dirty="0" smtClean="0"/>
              <a:t> Pública FEDERAL</a:t>
            </a:r>
            <a:endParaRPr lang="es-MX" sz="1300" dirty="0"/>
          </a:p>
        </p:txBody>
      </p:sp>
      <p:sp>
        <p:nvSpPr>
          <p:cNvPr id="15" name="Rectángulo 14"/>
          <p:cNvSpPr/>
          <p:nvPr/>
        </p:nvSpPr>
        <p:spPr>
          <a:xfrm>
            <a:off x="3974871" y="2381538"/>
            <a:ext cx="1821265" cy="4713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 smtClean="0"/>
              <a:t>Administración</a:t>
            </a:r>
          </a:p>
          <a:p>
            <a:pPr algn="ctr"/>
            <a:r>
              <a:rPr lang="es-MX" sz="1300" dirty="0" smtClean="0"/>
              <a:t> Pública ESTATAL</a:t>
            </a:r>
            <a:endParaRPr lang="es-MX" sz="1300" dirty="0"/>
          </a:p>
        </p:txBody>
      </p:sp>
      <p:sp>
        <p:nvSpPr>
          <p:cNvPr id="16" name="Rectángulo 15"/>
          <p:cNvSpPr/>
          <p:nvPr/>
        </p:nvSpPr>
        <p:spPr>
          <a:xfrm>
            <a:off x="6711175" y="2381538"/>
            <a:ext cx="1821265" cy="4713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 smtClean="0"/>
              <a:t>Administración</a:t>
            </a:r>
          </a:p>
          <a:p>
            <a:pPr algn="ctr"/>
            <a:r>
              <a:rPr lang="es-MX" sz="1300" dirty="0" smtClean="0"/>
              <a:t> Pública MUNICIPAL</a:t>
            </a:r>
            <a:endParaRPr lang="es-MX" sz="1300" dirty="0"/>
          </a:p>
        </p:txBody>
      </p:sp>
      <p:sp>
        <p:nvSpPr>
          <p:cNvPr id="17" name="Rectángulo 16"/>
          <p:cNvSpPr/>
          <p:nvPr/>
        </p:nvSpPr>
        <p:spPr>
          <a:xfrm>
            <a:off x="345232" y="2996952"/>
            <a:ext cx="1274440" cy="30567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Centralizada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907704" y="2996952"/>
            <a:ext cx="1274440" cy="30567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Paraestatal</a:t>
            </a:r>
            <a:endParaRPr lang="es-MX" b="1" dirty="0"/>
          </a:p>
        </p:txBody>
      </p:sp>
      <p:sp>
        <p:nvSpPr>
          <p:cNvPr id="20" name="Hexágono 19"/>
          <p:cNvSpPr/>
          <p:nvPr/>
        </p:nvSpPr>
        <p:spPr>
          <a:xfrm>
            <a:off x="1141995" y="4024314"/>
            <a:ext cx="684076" cy="576064"/>
          </a:xfrm>
          <a:prstGeom prst="hexagon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SFP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23" name="Hexágono 22"/>
          <p:cNvSpPr/>
          <p:nvPr/>
        </p:nvSpPr>
        <p:spPr>
          <a:xfrm>
            <a:off x="0" y="3645022"/>
            <a:ext cx="1224278" cy="615414"/>
          </a:xfrm>
          <a:prstGeom prst="hexagon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b="1" dirty="0" smtClean="0">
                <a:solidFill>
                  <a:schemeClr val="tx1"/>
                </a:solidFill>
              </a:rPr>
              <a:t>Auditoría </a:t>
            </a:r>
            <a:r>
              <a:rPr lang="es-MX" sz="1100" b="1" dirty="0" err="1" smtClean="0">
                <a:solidFill>
                  <a:schemeClr val="tx1"/>
                </a:solidFill>
              </a:rPr>
              <a:t>Guberna</a:t>
            </a:r>
            <a:r>
              <a:rPr lang="es-MX" sz="1100" b="1" dirty="0" smtClean="0">
                <a:solidFill>
                  <a:schemeClr val="tx1"/>
                </a:solidFill>
              </a:rPr>
              <a:t>-mental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26" name="Hexágono 25"/>
          <p:cNvSpPr/>
          <p:nvPr/>
        </p:nvSpPr>
        <p:spPr>
          <a:xfrm>
            <a:off x="1763687" y="3645022"/>
            <a:ext cx="1188781" cy="615414"/>
          </a:xfrm>
          <a:prstGeom prst="hexagon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50" b="1" dirty="0" smtClean="0">
                <a:solidFill>
                  <a:schemeClr val="tx1"/>
                </a:solidFill>
              </a:rPr>
              <a:t>Normatividad </a:t>
            </a:r>
            <a:r>
              <a:rPr lang="es-MX" sz="1100" b="1" dirty="0" smtClean="0">
                <a:solidFill>
                  <a:schemeClr val="tx1"/>
                </a:solidFill>
              </a:rPr>
              <a:t>Control Interno</a:t>
            </a:r>
            <a:endParaRPr lang="es-MX" sz="1100" b="1" dirty="0">
              <a:solidFill>
                <a:schemeClr val="tx1"/>
              </a:solidFill>
            </a:endParaRPr>
          </a:p>
        </p:txBody>
      </p:sp>
      <p:sp>
        <p:nvSpPr>
          <p:cNvPr id="27" name="Hexágono 26"/>
          <p:cNvSpPr/>
          <p:nvPr/>
        </p:nvSpPr>
        <p:spPr>
          <a:xfrm>
            <a:off x="35496" y="4332444"/>
            <a:ext cx="1152128" cy="615414"/>
          </a:xfrm>
          <a:prstGeom prst="hexagon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Auditoría Externa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28" name="Hexágono 27"/>
          <p:cNvSpPr/>
          <p:nvPr/>
        </p:nvSpPr>
        <p:spPr>
          <a:xfrm>
            <a:off x="1763688" y="4332444"/>
            <a:ext cx="1152128" cy="615414"/>
          </a:xfrm>
          <a:prstGeom prst="hexagon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Auditoría Interna (</a:t>
            </a:r>
            <a:r>
              <a:rPr lang="es-MX" sz="1200" b="1" dirty="0" err="1" smtClean="0">
                <a:solidFill>
                  <a:schemeClr val="tx1"/>
                </a:solidFill>
              </a:rPr>
              <a:t>OIC’s</a:t>
            </a:r>
            <a:r>
              <a:rPr lang="es-MX" sz="1200" b="1" dirty="0" smtClean="0">
                <a:solidFill>
                  <a:schemeClr val="tx1"/>
                </a:solidFill>
              </a:rPr>
              <a:t>)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29" name="Hexágono 28"/>
          <p:cNvSpPr/>
          <p:nvPr/>
        </p:nvSpPr>
        <p:spPr>
          <a:xfrm>
            <a:off x="899591" y="4979670"/>
            <a:ext cx="1175021" cy="562272"/>
          </a:xfrm>
          <a:prstGeom prst="hexagon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Auditoría a Rec. Fed.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3742499" y="2996952"/>
            <a:ext cx="2295872" cy="360040"/>
          </a:xfrm>
          <a:prstGeom prst="round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División de Poderes</a:t>
            </a:r>
            <a:endParaRPr lang="es-MX" sz="1400" b="1" dirty="0"/>
          </a:p>
        </p:txBody>
      </p:sp>
      <p:sp>
        <p:nvSpPr>
          <p:cNvPr id="31" name="Rectángulo redondeado 30"/>
          <p:cNvSpPr/>
          <p:nvPr/>
        </p:nvSpPr>
        <p:spPr>
          <a:xfrm flipH="1">
            <a:off x="3275855" y="3573017"/>
            <a:ext cx="957171" cy="327383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Legislativo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32" name="Rectángulo redondeado 31"/>
          <p:cNvSpPr/>
          <p:nvPr/>
        </p:nvSpPr>
        <p:spPr>
          <a:xfrm flipH="1">
            <a:off x="4406917" y="3573016"/>
            <a:ext cx="957171" cy="3273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Estatal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 flipH="1">
            <a:off x="5559045" y="3573016"/>
            <a:ext cx="957171" cy="32738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Judicial</a:t>
            </a:r>
            <a:endParaRPr lang="es-MX" sz="1200" b="1" dirty="0"/>
          </a:p>
        </p:txBody>
      </p:sp>
      <p:sp>
        <p:nvSpPr>
          <p:cNvPr id="35" name="Hexágono 34"/>
          <p:cNvSpPr/>
          <p:nvPr/>
        </p:nvSpPr>
        <p:spPr>
          <a:xfrm>
            <a:off x="3131840" y="4077073"/>
            <a:ext cx="1152128" cy="615414"/>
          </a:xfrm>
          <a:prstGeom prst="hexagon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Congresos</a:t>
            </a:r>
          </a:p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Locales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37" name="Hexágono 36"/>
          <p:cNvSpPr/>
          <p:nvPr/>
        </p:nvSpPr>
        <p:spPr>
          <a:xfrm>
            <a:off x="4355975" y="4077073"/>
            <a:ext cx="1250921" cy="615414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err="1" smtClean="0">
                <a:solidFill>
                  <a:schemeClr val="tx1"/>
                </a:solidFill>
              </a:rPr>
              <a:t>Srías</a:t>
            </a:r>
            <a:r>
              <a:rPr lang="es-MX" sz="1200" b="1" dirty="0" smtClean="0">
                <a:solidFill>
                  <a:schemeClr val="tx1"/>
                </a:solidFill>
              </a:rPr>
              <a:t>. </a:t>
            </a:r>
            <a:r>
              <a:rPr lang="es-MX" sz="1200" b="1" dirty="0">
                <a:solidFill>
                  <a:schemeClr val="tx1"/>
                </a:solidFill>
              </a:rPr>
              <a:t>d</a:t>
            </a:r>
            <a:r>
              <a:rPr lang="es-MX" sz="1200" b="1" dirty="0" smtClean="0">
                <a:solidFill>
                  <a:schemeClr val="tx1"/>
                </a:solidFill>
              </a:rPr>
              <a:t>e Contraloría Estatal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38" name="Hexágono 37"/>
          <p:cNvSpPr/>
          <p:nvPr/>
        </p:nvSpPr>
        <p:spPr>
          <a:xfrm>
            <a:off x="5652120" y="4116423"/>
            <a:ext cx="1152128" cy="615414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Auditoría</a:t>
            </a:r>
          </a:p>
        </p:txBody>
      </p:sp>
      <p:sp>
        <p:nvSpPr>
          <p:cNvPr id="39" name="Hexágono 38"/>
          <p:cNvSpPr/>
          <p:nvPr/>
        </p:nvSpPr>
        <p:spPr>
          <a:xfrm>
            <a:off x="4860032" y="4764495"/>
            <a:ext cx="1152128" cy="615414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Control Interno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6969968" y="3029610"/>
            <a:ext cx="1274440" cy="30567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Municipios</a:t>
            </a:r>
            <a:endParaRPr lang="es-MX" b="1" dirty="0"/>
          </a:p>
        </p:txBody>
      </p:sp>
      <p:sp>
        <p:nvSpPr>
          <p:cNvPr id="41" name="Hexágono 40"/>
          <p:cNvSpPr/>
          <p:nvPr/>
        </p:nvSpPr>
        <p:spPr>
          <a:xfrm>
            <a:off x="7170005" y="3573016"/>
            <a:ext cx="1650467" cy="936104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Contralorías Internas</a:t>
            </a:r>
          </a:p>
          <a:p>
            <a:pPr algn="ctr"/>
            <a:r>
              <a:rPr lang="es-MX" sz="1200" b="1" dirty="0">
                <a:solidFill>
                  <a:schemeClr val="tx1"/>
                </a:solidFill>
              </a:rPr>
              <a:t>e</a:t>
            </a:r>
            <a:r>
              <a:rPr lang="es-MX" sz="1200" b="1" dirty="0" smtClean="0">
                <a:solidFill>
                  <a:schemeClr val="tx1"/>
                </a:solidFill>
              </a:rPr>
              <a:t>n Municipios Metropolitanos</a:t>
            </a:r>
          </a:p>
        </p:txBody>
      </p:sp>
      <p:sp>
        <p:nvSpPr>
          <p:cNvPr id="42" name="Hexágono 41"/>
          <p:cNvSpPr/>
          <p:nvPr/>
        </p:nvSpPr>
        <p:spPr>
          <a:xfrm>
            <a:off x="7956376" y="4684012"/>
            <a:ext cx="1152128" cy="615414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Auditoría</a:t>
            </a:r>
          </a:p>
        </p:txBody>
      </p:sp>
      <p:sp>
        <p:nvSpPr>
          <p:cNvPr id="43" name="Hexágono 42"/>
          <p:cNvSpPr/>
          <p:nvPr/>
        </p:nvSpPr>
        <p:spPr>
          <a:xfrm>
            <a:off x="6732240" y="4685794"/>
            <a:ext cx="1152128" cy="615414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Control Interno</a:t>
            </a:r>
          </a:p>
        </p:txBody>
      </p:sp>
      <p:cxnSp>
        <p:nvCxnSpPr>
          <p:cNvPr id="45" name="Conector recto 44"/>
          <p:cNvCxnSpPr/>
          <p:nvPr/>
        </p:nvCxnSpPr>
        <p:spPr>
          <a:xfrm flipH="1" flipV="1">
            <a:off x="2315369" y="1455434"/>
            <a:ext cx="1728192" cy="375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 flipH="1">
            <a:off x="5558408" y="1460401"/>
            <a:ext cx="1389856" cy="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ipse 58"/>
          <p:cNvSpPr/>
          <p:nvPr/>
        </p:nvSpPr>
        <p:spPr>
          <a:xfrm>
            <a:off x="88143" y="1653506"/>
            <a:ext cx="1459521" cy="6233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Auditoría Superior de la Federación</a:t>
            </a:r>
            <a:endParaRPr lang="es-MX" sz="1200" b="1" dirty="0"/>
          </a:p>
        </p:txBody>
      </p:sp>
      <p:sp>
        <p:nvSpPr>
          <p:cNvPr id="60" name="Flecha curvada hacia la derecha 59"/>
          <p:cNvSpPr/>
          <p:nvPr/>
        </p:nvSpPr>
        <p:spPr>
          <a:xfrm rot="2831843">
            <a:off x="346231" y="1217251"/>
            <a:ext cx="306843" cy="784797"/>
          </a:xfrm>
          <a:prstGeom prst="curved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1" name="13 Flecha abajo"/>
          <p:cNvSpPr/>
          <p:nvPr/>
        </p:nvSpPr>
        <p:spPr bwMode="auto">
          <a:xfrm>
            <a:off x="4643257" y="1556792"/>
            <a:ext cx="250947" cy="237627"/>
          </a:xfrm>
          <a:prstGeom prst="downArrow">
            <a:avLst/>
          </a:prstGeom>
          <a:solidFill>
            <a:srgbClr val="99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lIns="89821" tIns="44911" rIns="89821" bIns="44911"/>
          <a:lstStyle/>
          <a:p>
            <a:pPr marL="337519" indent="-337519" defTabSz="897716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s-MX" sz="2117" dirty="0">
              <a:solidFill>
                <a:srgbClr val="000000"/>
              </a:solidFill>
              <a:latin typeface="Arial" panose="020B0604020202020204" pitchFamily="34" charset="0"/>
              <a:ea typeface="ヒラギノ角ゴ Pro W3" charset="-128"/>
            </a:endParaRPr>
          </a:p>
        </p:txBody>
      </p:sp>
      <p:cxnSp>
        <p:nvCxnSpPr>
          <p:cNvPr id="64" name="Conector recto de flecha 63"/>
          <p:cNvCxnSpPr>
            <a:stCxn id="8" idx="2"/>
            <a:endCxn id="14" idx="0"/>
          </p:cNvCxnSpPr>
          <p:nvPr/>
        </p:nvCxnSpPr>
        <p:spPr>
          <a:xfrm flipH="1">
            <a:off x="1796426" y="2204864"/>
            <a:ext cx="3038135" cy="1578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>
            <a:stCxn id="8" idx="2"/>
          </p:cNvCxnSpPr>
          <p:nvPr/>
        </p:nvCxnSpPr>
        <p:spPr>
          <a:xfrm>
            <a:off x="4834561" y="2204864"/>
            <a:ext cx="3049807" cy="1869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 flipH="1">
            <a:off x="4885502" y="2204864"/>
            <a:ext cx="5526" cy="2058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/>
          <p:cNvCxnSpPr>
            <a:stCxn id="14" idx="2"/>
          </p:cNvCxnSpPr>
          <p:nvPr/>
        </p:nvCxnSpPr>
        <p:spPr>
          <a:xfrm flipH="1">
            <a:off x="817903" y="2852936"/>
            <a:ext cx="978523" cy="1140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de flecha 74"/>
          <p:cNvCxnSpPr>
            <a:stCxn id="14" idx="2"/>
            <a:endCxn id="18" idx="0"/>
          </p:cNvCxnSpPr>
          <p:nvPr/>
        </p:nvCxnSpPr>
        <p:spPr>
          <a:xfrm>
            <a:off x="1796426" y="2852936"/>
            <a:ext cx="748498" cy="1440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7"/>
          <p:cNvCxnSpPr/>
          <p:nvPr/>
        </p:nvCxnSpPr>
        <p:spPr>
          <a:xfrm>
            <a:off x="971601" y="3299978"/>
            <a:ext cx="576063" cy="60041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de flecha 79"/>
          <p:cNvCxnSpPr/>
          <p:nvPr/>
        </p:nvCxnSpPr>
        <p:spPr>
          <a:xfrm flipH="1">
            <a:off x="4894204" y="2782664"/>
            <a:ext cx="5526" cy="2058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/>
          <p:cNvCxnSpPr/>
          <p:nvPr/>
        </p:nvCxnSpPr>
        <p:spPr>
          <a:xfrm flipH="1">
            <a:off x="4885502" y="3356992"/>
            <a:ext cx="5526" cy="2058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/>
          <p:cNvCxnSpPr/>
          <p:nvPr/>
        </p:nvCxnSpPr>
        <p:spPr>
          <a:xfrm flipH="1">
            <a:off x="3856037" y="3374447"/>
            <a:ext cx="978523" cy="1140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82"/>
          <p:cNvCxnSpPr/>
          <p:nvPr/>
        </p:nvCxnSpPr>
        <p:spPr>
          <a:xfrm>
            <a:off x="4981435" y="3367023"/>
            <a:ext cx="1052596" cy="1176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/>
          <p:cNvCxnSpPr/>
          <p:nvPr/>
        </p:nvCxnSpPr>
        <p:spPr>
          <a:xfrm flipH="1">
            <a:off x="3707904" y="3861048"/>
            <a:ext cx="5526" cy="2058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85"/>
          <p:cNvCxnSpPr/>
          <p:nvPr/>
        </p:nvCxnSpPr>
        <p:spPr>
          <a:xfrm flipH="1">
            <a:off x="4926514" y="3861048"/>
            <a:ext cx="5526" cy="2058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6"/>
          <p:cNvCxnSpPr/>
          <p:nvPr/>
        </p:nvCxnSpPr>
        <p:spPr>
          <a:xfrm flipH="1">
            <a:off x="5292080" y="4591293"/>
            <a:ext cx="5526" cy="2058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/>
          <p:nvPr/>
        </p:nvCxnSpPr>
        <p:spPr>
          <a:xfrm>
            <a:off x="5436096" y="4509120"/>
            <a:ext cx="30909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de flecha 94"/>
          <p:cNvCxnSpPr/>
          <p:nvPr/>
        </p:nvCxnSpPr>
        <p:spPr>
          <a:xfrm flipH="1">
            <a:off x="7343658" y="4437112"/>
            <a:ext cx="684727" cy="2469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96"/>
          <p:cNvCxnSpPr/>
          <p:nvPr/>
        </p:nvCxnSpPr>
        <p:spPr>
          <a:xfrm>
            <a:off x="8034195" y="4424130"/>
            <a:ext cx="647979" cy="2683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de flecha 98"/>
          <p:cNvCxnSpPr/>
          <p:nvPr/>
        </p:nvCxnSpPr>
        <p:spPr>
          <a:xfrm flipH="1">
            <a:off x="7662818" y="2780928"/>
            <a:ext cx="5526" cy="2058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de flecha 99"/>
          <p:cNvCxnSpPr/>
          <p:nvPr/>
        </p:nvCxnSpPr>
        <p:spPr>
          <a:xfrm flipH="1">
            <a:off x="7667045" y="3307266"/>
            <a:ext cx="1299" cy="2657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lipse 101"/>
          <p:cNvSpPr/>
          <p:nvPr/>
        </p:nvSpPr>
        <p:spPr>
          <a:xfrm>
            <a:off x="3059832" y="4797152"/>
            <a:ext cx="1243497" cy="62336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bg1"/>
                </a:solidFill>
              </a:rPr>
              <a:t>Auditoría Superior Estatal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103" name="Flecha curvada hacia la derecha 102"/>
          <p:cNvSpPr/>
          <p:nvPr/>
        </p:nvSpPr>
        <p:spPr>
          <a:xfrm rot="228449">
            <a:off x="3086001" y="4417582"/>
            <a:ext cx="289483" cy="721911"/>
          </a:xfrm>
          <a:prstGeom prst="curved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07" name="Elipse 106"/>
          <p:cNvSpPr/>
          <p:nvPr/>
        </p:nvSpPr>
        <p:spPr>
          <a:xfrm>
            <a:off x="7446483" y="1679104"/>
            <a:ext cx="1523842" cy="5468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+mj-lt"/>
                <a:cs typeface="Arial" panose="020B0604020202020204" pitchFamily="34" charset="0"/>
              </a:rPr>
              <a:t>Consejo de la Judicatura</a:t>
            </a:r>
          </a:p>
          <a:p>
            <a:pPr algn="ctr"/>
            <a:r>
              <a:rPr lang="es-MX" sz="1200" b="1" dirty="0" smtClean="0">
                <a:latin typeface="+mj-lt"/>
                <a:cs typeface="Arial" panose="020B0604020202020204" pitchFamily="34" charset="0"/>
              </a:rPr>
              <a:t>Federal</a:t>
            </a:r>
            <a:endParaRPr lang="es-MX" sz="1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Flecha curvada hacia la izquierda 1"/>
          <p:cNvSpPr/>
          <p:nvPr/>
        </p:nvSpPr>
        <p:spPr>
          <a:xfrm rot="19403979">
            <a:off x="8499339" y="1258384"/>
            <a:ext cx="350962" cy="793214"/>
          </a:xfrm>
          <a:prstGeom prst="curvedLef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Título"/>
          <p:cNvSpPr txBox="1">
            <a:spLocks/>
          </p:cNvSpPr>
          <p:nvPr/>
        </p:nvSpPr>
        <p:spPr>
          <a:xfrm>
            <a:off x="2074613" y="281193"/>
            <a:ext cx="6889875" cy="98488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900" b="1">
                <a:solidFill>
                  <a:schemeClr val="tx2">
                    <a:lumMod val="50000"/>
                  </a:schemeClr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r>
              <a:rPr lang="es-MX" dirty="0" smtClean="0"/>
              <a:t>Ley Orgánica de la Administración Pública Federal (LOAPF)</a:t>
            </a:r>
            <a:endParaRPr lang="es-MX" dirty="0"/>
          </a:p>
        </p:txBody>
      </p:sp>
      <p:cxnSp>
        <p:nvCxnSpPr>
          <p:cNvPr id="42" name="Conector recto de flecha 41"/>
          <p:cNvCxnSpPr/>
          <p:nvPr/>
        </p:nvCxnSpPr>
        <p:spPr>
          <a:xfrm>
            <a:off x="7236296" y="230488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40154301"/>
              </p:ext>
            </p:extLst>
          </p:nvPr>
        </p:nvGraphicFramePr>
        <p:xfrm>
          <a:off x="755576" y="1462132"/>
          <a:ext cx="7776864" cy="391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3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Título"/>
          <p:cNvSpPr txBox="1">
            <a:spLocks/>
          </p:cNvSpPr>
          <p:nvPr/>
        </p:nvSpPr>
        <p:spPr>
          <a:xfrm>
            <a:off x="2074613" y="281193"/>
            <a:ext cx="6889875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900" b="1">
                <a:solidFill>
                  <a:schemeClr val="tx2">
                    <a:lumMod val="50000"/>
                  </a:schemeClr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r>
              <a:rPr lang="es-MX" sz="2000" dirty="0" smtClean="0"/>
              <a:t>Unidades Administrativas de la Secretaría de la Función Pública</a:t>
            </a:r>
            <a:endParaRPr lang="es-MX" sz="20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08221870"/>
              </p:ext>
            </p:extLst>
          </p:nvPr>
        </p:nvGraphicFramePr>
        <p:xfrm>
          <a:off x="1137320" y="1844824"/>
          <a:ext cx="710708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ángulo 1"/>
          <p:cNvSpPr/>
          <p:nvPr/>
        </p:nvSpPr>
        <p:spPr>
          <a:xfrm>
            <a:off x="899592" y="3356992"/>
            <a:ext cx="1944216" cy="1584176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5940152" y="2348880"/>
            <a:ext cx="914400" cy="93610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CGOVC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80312" y="2370584"/>
            <a:ext cx="1296144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210 OIC</a:t>
            </a:r>
          </a:p>
          <a:p>
            <a:pPr algn="ctr"/>
            <a:r>
              <a:rPr lang="es-MX" sz="1200" b="1" dirty="0" smtClean="0">
                <a:solidFill>
                  <a:schemeClr val="tx1"/>
                </a:solidFill>
              </a:rPr>
              <a:t>para fiscalizar 260 Instituciones</a:t>
            </a:r>
            <a:endParaRPr lang="es-MX" sz="1200" b="1" dirty="0">
              <a:solidFill>
                <a:schemeClr val="tx1"/>
              </a:solidFill>
            </a:endParaRPr>
          </a:p>
        </p:txBody>
      </p:sp>
      <p:cxnSp>
        <p:nvCxnSpPr>
          <p:cNvPr id="29" name="Conector recto 28"/>
          <p:cNvCxnSpPr/>
          <p:nvPr/>
        </p:nvCxnSpPr>
        <p:spPr>
          <a:xfrm flipH="1">
            <a:off x="5436096" y="2852936"/>
            <a:ext cx="50405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H="1">
            <a:off x="6876256" y="2852936"/>
            <a:ext cx="50405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10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Título"/>
          <p:cNvSpPr txBox="1">
            <a:spLocks/>
          </p:cNvSpPr>
          <p:nvPr/>
        </p:nvSpPr>
        <p:spPr>
          <a:xfrm>
            <a:off x="2074613" y="281193"/>
            <a:ext cx="6889875" cy="98488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900" b="1">
                <a:solidFill>
                  <a:schemeClr val="tx2">
                    <a:lumMod val="50000"/>
                  </a:schemeClr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r>
              <a:rPr lang="es-MX" dirty="0" smtClean="0"/>
              <a:t>Unidades Administrativas de la Secretaría de la Función Pública</a:t>
            </a:r>
            <a:endParaRPr lang="es-MX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28703735"/>
              </p:ext>
            </p:extLst>
          </p:nvPr>
        </p:nvGraphicFramePr>
        <p:xfrm>
          <a:off x="423875" y="1556792"/>
          <a:ext cx="849694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Flecha derecha 1"/>
          <p:cNvSpPr/>
          <p:nvPr/>
        </p:nvSpPr>
        <p:spPr>
          <a:xfrm>
            <a:off x="755576" y="4509120"/>
            <a:ext cx="7776864" cy="7920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CONTROL Y AUDITORÍA INTERNA EN LA APF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2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6 Título"/>
          <p:cNvSpPr txBox="1">
            <a:spLocks/>
          </p:cNvSpPr>
          <p:nvPr/>
        </p:nvSpPr>
        <p:spPr>
          <a:xfrm>
            <a:off x="2025432" y="212613"/>
            <a:ext cx="7041953" cy="47705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fontAlgn="base">
              <a:buClr>
                <a:srgbClr val="003399"/>
              </a:buClr>
              <a:buSzPts val="2300"/>
              <a:tabLst>
                <a:tab pos="449326" algn="l"/>
                <a:tab pos="589026" algn="l"/>
              </a:tabLst>
              <a:defRPr sz="2600" b="1">
                <a:solidFill>
                  <a:srgbClr val="006600"/>
                </a:solidFill>
                <a:latin typeface="DokChampa" panose="020B0604020202020204" pitchFamily="34" charset="-34"/>
                <a:ea typeface="Cambria Math" pitchFamily="18" charset="0"/>
                <a:cs typeface="DokChampa" panose="020B0604020202020204" pitchFamily="34" charset="-34"/>
              </a:defRPr>
            </a:lvl1pPr>
          </a:lstStyle>
          <a:p>
            <a:r>
              <a:rPr lang="es-MX" sz="2500" dirty="0" smtClean="0">
                <a:solidFill>
                  <a:schemeClr val="tx2">
                    <a:lumMod val="50000"/>
                  </a:schemeClr>
                </a:solidFill>
              </a:rPr>
              <a:t>INSTANCIAS FISCALIZADORAS</a:t>
            </a:r>
            <a:endParaRPr lang="es-MX" sz="25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7577"/>
          <a:stretch/>
        </p:blipFill>
        <p:spPr>
          <a:xfrm>
            <a:off x="251520" y="188640"/>
            <a:ext cx="1440160" cy="576064"/>
          </a:xfrm>
          <a:prstGeom prst="rect">
            <a:avLst/>
          </a:prstGeom>
          <a:noFill/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595642" y="1720673"/>
            <a:ext cx="1947862" cy="1065213"/>
          </a:xfrm>
          <a:prstGeom prst="downArrow">
            <a:avLst>
              <a:gd name="adj1" fmla="val 49963"/>
              <a:gd name="adj2" fmla="val 48764"/>
            </a:avLst>
          </a:prstGeom>
          <a:solidFill>
            <a:srgbClr val="D1FF4F"/>
          </a:solidFill>
          <a:ln w="1905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417" y="861836"/>
            <a:ext cx="5545137" cy="881062"/>
          </a:xfrm>
          <a:prstGeom prst="rect">
            <a:avLst/>
          </a:prstGeom>
          <a:solidFill>
            <a:srgbClr val="00CC99"/>
          </a:solidFill>
          <a:ln w="19050">
            <a:noFill/>
          </a:ln>
          <a:effectLst/>
        </p:spPr>
        <p:txBody>
          <a:bodyPr anchor="ctr"/>
          <a:lstStyle/>
          <a:p>
            <a:pPr algn="ctr">
              <a:buSzTx/>
              <a:buFontTx/>
              <a:buNone/>
            </a:pPr>
            <a:r>
              <a:rPr lang="es-MX" b="1" dirty="0" smtClean="0">
                <a:solidFill>
                  <a:schemeClr val="tx1"/>
                </a:solidFill>
                <a:effectLst/>
                <a:latin typeface="Arial" pitchFamily="34" charset="0"/>
              </a:rPr>
              <a:t>DEL </a:t>
            </a:r>
            <a:r>
              <a:rPr lang="es-MX" b="1" dirty="0">
                <a:solidFill>
                  <a:schemeClr val="tx1"/>
                </a:solidFill>
                <a:effectLst/>
                <a:latin typeface="Arial" pitchFamily="34" charset="0"/>
              </a:rPr>
              <a:t>PODER EJECUTIVO</a:t>
            </a:r>
            <a:endParaRPr lang="es-ES" b="1" dirty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07536" y="2785886"/>
            <a:ext cx="5533018" cy="26574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/>
          <a:lstStyle>
            <a:lvl1pPr marL="176213" indent="-176213">
              <a:spcBef>
                <a:spcPct val="0"/>
              </a:spcBef>
              <a:defRPr sz="2400">
                <a:solidFill>
                  <a:schemeClr val="tx1"/>
                </a:solidFill>
                <a:latin typeface="Times"/>
              </a:defRPr>
            </a:lvl1pPr>
            <a:lvl2pPr marL="801688" indent="-344488">
              <a:spcBef>
                <a:spcPct val="0"/>
              </a:spcBef>
              <a:defRPr sz="2400">
                <a:solidFill>
                  <a:schemeClr val="tx1"/>
                </a:solidFill>
                <a:latin typeface="Times"/>
              </a:defRPr>
            </a:lvl2pPr>
            <a:lvl3pPr marL="981075">
              <a:spcBef>
                <a:spcPct val="0"/>
              </a:spcBef>
              <a:defRPr sz="2400">
                <a:solidFill>
                  <a:schemeClr val="tx1"/>
                </a:solidFill>
                <a:latin typeface="Times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marL="446088" indent="-180975">
              <a:spcBef>
                <a:spcPct val="50000"/>
              </a:spcBef>
              <a:buSzTx/>
              <a:buFontTx/>
              <a:buChar char="•"/>
            </a:pPr>
            <a:r>
              <a:rPr lang="es-MX" sz="1600" b="1" dirty="0">
                <a:effectLst/>
                <a:latin typeface="Arial" pitchFamily="34" charset="0"/>
              </a:rPr>
              <a:t>Secretaría de la Función </a:t>
            </a:r>
            <a:r>
              <a:rPr lang="es-MX" sz="1600" b="1" dirty="0" smtClean="0">
                <a:effectLst/>
                <a:latin typeface="Arial" pitchFamily="34" charset="0"/>
              </a:rPr>
              <a:t>Pública (UAG, UCAOP, UORCS y DGAE)</a:t>
            </a:r>
            <a:endParaRPr lang="es-MX" sz="1600" b="1" dirty="0">
              <a:effectLst/>
              <a:latin typeface="Arial" pitchFamily="34" charset="0"/>
            </a:endParaRPr>
          </a:p>
          <a:p>
            <a:pPr marL="446088" lvl="1" indent="-180975">
              <a:spcBef>
                <a:spcPct val="50000"/>
              </a:spcBef>
              <a:buFont typeface="Arial" pitchFamily="34" charset="0"/>
              <a:buChar char="•"/>
            </a:pPr>
            <a:r>
              <a:rPr lang="es-MX" sz="1600" b="1" dirty="0">
                <a:effectLst/>
                <a:latin typeface="Arial" pitchFamily="34" charset="0"/>
              </a:rPr>
              <a:t>Órganos Internos de Control</a:t>
            </a:r>
            <a:endParaRPr lang="es-ES" sz="1600" b="1" dirty="0">
              <a:effectLst/>
              <a:latin typeface="Arial" pitchFamily="34" charset="0"/>
            </a:endParaRPr>
          </a:p>
          <a:p>
            <a:pPr marL="446088" indent="-180975">
              <a:spcBef>
                <a:spcPct val="50000"/>
              </a:spcBef>
              <a:buSzTx/>
              <a:buFontTx/>
              <a:buChar char="•"/>
            </a:pPr>
            <a:r>
              <a:rPr lang="es-MX" sz="1600" b="1" dirty="0">
                <a:effectLst/>
                <a:latin typeface="Arial" pitchFamily="34" charset="0"/>
              </a:rPr>
              <a:t>Comisión Nacional de Seguros y Fianzas</a:t>
            </a:r>
          </a:p>
          <a:p>
            <a:pPr marL="446088" indent="-180975">
              <a:spcBef>
                <a:spcPct val="50000"/>
              </a:spcBef>
              <a:buSzTx/>
              <a:buFontTx/>
              <a:buChar char="•"/>
            </a:pPr>
            <a:r>
              <a:rPr lang="es-MX" sz="1600" b="1" dirty="0">
                <a:effectLst/>
                <a:latin typeface="Arial" pitchFamily="34" charset="0"/>
              </a:rPr>
              <a:t>Comisión Nacional Bancaria y de Valores</a:t>
            </a:r>
          </a:p>
          <a:p>
            <a:pPr marL="446088" indent="-180975">
              <a:spcBef>
                <a:spcPct val="50000"/>
              </a:spcBef>
              <a:buSzTx/>
              <a:buFontTx/>
              <a:buChar char="•"/>
            </a:pPr>
            <a:r>
              <a:rPr lang="es-MX" sz="1600" b="1" dirty="0">
                <a:effectLst/>
                <a:latin typeface="Arial" pitchFamily="34" charset="0"/>
              </a:rPr>
              <a:t>Tesorería de la </a:t>
            </a:r>
            <a:r>
              <a:rPr lang="es-MX" sz="1600" b="1" dirty="0" smtClean="0">
                <a:effectLst/>
                <a:latin typeface="Arial" pitchFamily="34" charset="0"/>
              </a:rPr>
              <a:t>Federación (Fondos y Valores)</a:t>
            </a:r>
            <a:endParaRPr lang="es-ES" sz="1600" b="1" dirty="0"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1774</Words>
  <Application>Microsoft Office PowerPoint</Application>
  <PresentationFormat>Presentación en pantalla (4:3)</PresentationFormat>
  <Paragraphs>351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Cambria Math</vt:lpstr>
      <vt:lpstr>DokChampa</vt:lpstr>
      <vt:lpstr>Georgia</vt:lpstr>
      <vt:lpstr>Times New Roman</vt:lpstr>
      <vt:lpstr>Wingdings</vt:lpstr>
      <vt:lpstr>ヒラギノ角ゴ Pro W3</vt:lpstr>
      <vt:lpstr>Tema do Office</vt:lpstr>
      <vt:lpstr>Seminário O controle interno governamental no Brasil Velhos Desafios, Novas Perspectivas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INOVA10_03</dc:creator>
  <cp:lastModifiedBy>Jurado López José</cp:lastModifiedBy>
  <cp:revision>183</cp:revision>
  <dcterms:created xsi:type="dcterms:W3CDTF">2014-05-02T18:37:31Z</dcterms:created>
  <dcterms:modified xsi:type="dcterms:W3CDTF">2014-05-13T17:50:56Z</dcterms:modified>
</cp:coreProperties>
</file>