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5" r:id="rId5"/>
    <p:sldId id="262" r:id="rId6"/>
    <p:sldId id="263" r:id="rId7"/>
    <p:sldId id="264" r:id="rId8"/>
  </p:sldIdLst>
  <p:sldSz cx="10080625" cy="7559675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440" y="-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16940" y="1527632"/>
            <a:ext cx="848309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pt-BR" sz="2400" dirty="0" smtClean="0">
                <a:solidFill>
                  <a:schemeClr val="bg1"/>
                </a:solidFill>
              </a:rPr>
              <a:t>Sobre o Ministério da Fazenda</a:t>
            </a:r>
          </a:p>
          <a:p>
            <a:pPr marL="863600" indent="-457200" algn="just" defTabSz="812800"/>
            <a:endParaRPr lang="pt-BR" sz="1400" dirty="0" smtClean="0">
              <a:solidFill>
                <a:schemeClr val="bg1"/>
              </a:solidFill>
            </a:endParaRPr>
          </a:p>
          <a:p>
            <a:pPr marL="544513" indent="-544513" algn="just" defTabSz="812800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O MF é um órgão púbico da Administração Direta dos mais complexos.</a:t>
            </a:r>
          </a:p>
          <a:p>
            <a:pPr marL="544513" indent="-544513" algn="just" defTabSz="812800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Desde 2001 o MF intensificou ações voltadas para a melhoria e modernização da gestão com a inauguração do PMIMF:</a:t>
            </a:r>
          </a:p>
          <a:p>
            <a:pPr marL="979488" indent="-260350" algn="just" defTabSz="812800">
              <a:buFont typeface="Wingdings" pitchFamily="2" charset="2"/>
              <a:buChar char="§"/>
            </a:pPr>
            <a:r>
              <a:rPr lang="pt-BR" sz="1850" dirty="0" smtClean="0">
                <a:solidFill>
                  <a:schemeClr val="bg1"/>
                </a:solidFill>
              </a:rPr>
              <a:t>adequação do modelo de governança com a criação do CEG.</a:t>
            </a:r>
          </a:p>
          <a:p>
            <a:pPr marL="979488" indent="-260350" algn="just" defTabSz="812800">
              <a:buFont typeface="Wingdings" pitchFamily="2" charset="2"/>
              <a:buChar char="§"/>
            </a:pPr>
            <a:r>
              <a:rPr lang="pt-BR" sz="1850" dirty="0" smtClean="0">
                <a:solidFill>
                  <a:schemeClr val="bg1"/>
                </a:solidFill>
              </a:rPr>
              <a:t>abertura de frentes de trabalho  paralelas e simultâneas: planejamento estratégico, processos e projetos, TI, pessoas, infraestrutura, custos e gestão de riscos.</a:t>
            </a:r>
          </a:p>
          <a:p>
            <a:pPr marL="979488" indent="-260350" algn="just" defTabSz="812800">
              <a:buFont typeface="Wingdings" pitchFamily="2" charset="2"/>
              <a:buChar char="§"/>
            </a:pPr>
            <a:r>
              <a:rPr lang="pt-BR" sz="1850" dirty="0" smtClean="0">
                <a:solidFill>
                  <a:schemeClr val="bg1"/>
                </a:solidFill>
              </a:rPr>
              <a:t>definição de políticas ministeriais relativas a processos, projetos, pessoas, custos e gestão de riscos.</a:t>
            </a:r>
          </a:p>
          <a:p>
            <a:pPr marL="979488" indent="-260350" algn="just" defTabSz="812800">
              <a:buFont typeface="Wingdings" pitchFamily="2" charset="2"/>
              <a:buChar char="§"/>
            </a:pPr>
            <a:r>
              <a:rPr lang="pt-BR" sz="1850" dirty="0" smtClean="0">
                <a:solidFill>
                  <a:schemeClr val="bg1"/>
                </a:solidFill>
              </a:rPr>
              <a:t>realização de 3 ciclos de planejamento estratégico  integrado.</a:t>
            </a:r>
          </a:p>
          <a:p>
            <a:pPr marL="457200" indent="-457200" algn="just" defTabSz="812800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Criação da Corregedoria Geral em 2013.</a:t>
            </a:r>
          </a:p>
          <a:p>
            <a:pPr marL="457200" indent="-457200" algn="just" defTabSz="812800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Realização do 1º Fórum – Auditoria e Controles Internos do Ministério da Fazenda – MF em 2015.</a:t>
            </a:r>
          </a:p>
        </p:txBody>
      </p:sp>
      <p:sp>
        <p:nvSpPr>
          <p:cNvPr id="6" name="Retângulo 10"/>
          <p:cNvSpPr/>
          <p:nvPr/>
        </p:nvSpPr>
        <p:spPr>
          <a:xfrm>
            <a:off x="828165" y="580121"/>
            <a:ext cx="871296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algn="ctr" fontAlgn="auto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Ministério da Fazenda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16940" y="1701800"/>
            <a:ext cx="84830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pt-BR" sz="2800" dirty="0" smtClean="0">
                <a:solidFill>
                  <a:schemeClr val="bg1"/>
                </a:solidFill>
              </a:rPr>
              <a:t>Expectativa quanto ao Sistema de Controle Interno Atual</a:t>
            </a:r>
          </a:p>
          <a:p>
            <a:pPr marL="863600" indent="-457200" algn="just" defTabSz="812800"/>
            <a:endParaRPr lang="pt-BR" sz="1000" dirty="0" smtClean="0">
              <a:solidFill>
                <a:schemeClr val="bg1"/>
              </a:solidFill>
            </a:endParaRPr>
          </a:p>
          <a:p>
            <a:pPr marL="863600" indent="-457200" algn="just" defTabSz="812800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</a:rPr>
              <a:t>Ter os órgãos de controle como parceiros e indutores da melhoria da governança corporativa no contexto da Administração Pública.</a:t>
            </a:r>
          </a:p>
          <a:p>
            <a:pPr marL="863600" indent="-457200" algn="just" defTabSz="812800"/>
            <a:endParaRPr lang="pt-BR" sz="1000" dirty="0" smtClean="0">
              <a:solidFill>
                <a:schemeClr val="bg1"/>
              </a:solidFill>
            </a:endParaRPr>
          </a:p>
          <a:p>
            <a:pPr marL="863600" indent="-457200" algn="just" defTabSz="812800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</a:rPr>
              <a:t>Perceber nos órgãos de controle referências para o fortalecimento e disseminação de melhores práticas de gestão (controles internos, riscos, segurança, etc.).</a:t>
            </a:r>
          </a:p>
        </p:txBody>
      </p:sp>
      <p:sp>
        <p:nvSpPr>
          <p:cNvPr id="6" name="Retângulo 10"/>
          <p:cNvSpPr/>
          <p:nvPr/>
        </p:nvSpPr>
        <p:spPr>
          <a:xfrm>
            <a:off x="828165" y="580121"/>
            <a:ext cx="871296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algn="ctr" fontAlgn="auto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Ministério da Fazenda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73100" y="1102362"/>
            <a:ext cx="92075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+mj-lt"/>
              <a:buAutoNum type="romanUcPeriod" startAt="2"/>
            </a:pPr>
            <a:r>
              <a:rPr lang="pt-BR" sz="2500" dirty="0" smtClean="0">
                <a:solidFill>
                  <a:schemeClr val="bg1"/>
                </a:solidFill>
              </a:rPr>
              <a:t>Como o Controle Interno Agrega Valor</a:t>
            </a:r>
          </a:p>
          <a:p>
            <a:pPr marL="444500" indent="-444500"/>
            <a:endParaRPr lang="pt-BR" sz="1400" dirty="0" smtClean="0">
              <a:solidFill>
                <a:schemeClr val="bg1"/>
              </a:solidFill>
            </a:endParaRPr>
          </a:p>
          <a:p>
            <a:pPr marL="544513" indent="-544513">
              <a:buFont typeface="+mj-lt"/>
              <a:buAutoNum type="alphaLcPeriod"/>
            </a:pPr>
            <a:r>
              <a:rPr lang="pt-BR" sz="2200" dirty="0" smtClean="0">
                <a:solidFill>
                  <a:schemeClr val="bg1"/>
                </a:solidFill>
              </a:rPr>
              <a:t>Situação Percebida</a:t>
            </a:r>
          </a:p>
          <a:p>
            <a:pPr marL="544513" indent="-544513"/>
            <a:endParaRPr lang="pt-BR" sz="1000" dirty="0" smtClean="0">
              <a:solidFill>
                <a:schemeClr val="bg1"/>
              </a:solidFill>
            </a:endParaRPr>
          </a:p>
          <a:p>
            <a:pPr marL="90170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Pontos Negativos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certo distanciamento entre as equipes de auditoria e os gestores.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foco em algumas ações de controle com ênfase maior em procedimentos do que em resultados.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a falta de atuação com foco mais preventivo do controle.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a falta de orientação mais próxima aos gestores.</a:t>
            </a:r>
          </a:p>
          <a:p>
            <a:pPr marL="901700" indent="-457200" algn="just"/>
            <a:endParaRPr lang="pt-BR" sz="1000" dirty="0" smtClean="0">
              <a:solidFill>
                <a:schemeClr val="bg1"/>
              </a:solidFill>
            </a:endParaRPr>
          </a:p>
          <a:p>
            <a:pPr marL="979488" indent="-434975" algn="just" defTabSz="892175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Pontos Positivos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ação estruturada na realização de estudos em âmbito governamental para avaliar a maturidade da gestão e induzir ações de melhoria da gestão (TI, pessoas, etc.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realização de projetos em âmbito mundial para discussão e disseminação de melhores práticas de gestão - projeto com a OCDE.</a:t>
            </a:r>
          </a:p>
          <a:p>
            <a:pPr marL="1271588" indent="-457200" algn="just" defTabSz="1262063"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construção de solução que resultem em maior transparência das ações governamentais  - portal da transparência.</a:t>
            </a:r>
            <a:endParaRPr lang="pt-BR" sz="2000" dirty="0" smtClean="0">
              <a:solidFill>
                <a:schemeClr val="bg1"/>
              </a:solidFill>
            </a:endParaRPr>
          </a:p>
        </p:txBody>
      </p:sp>
      <p:sp>
        <p:nvSpPr>
          <p:cNvPr id="6" name="Retângulo 10"/>
          <p:cNvSpPr/>
          <p:nvPr/>
        </p:nvSpPr>
        <p:spPr>
          <a:xfrm>
            <a:off x="828165" y="376921"/>
            <a:ext cx="871296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algn="ctr" fontAlgn="auto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Ministério da Fazenda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80364" y="1409192"/>
            <a:ext cx="8483092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+mj-lt"/>
              <a:buAutoNum type="romanUcPeriod" startAt="2"/>
            </a:pPr>
            <a:r>
              <a:rPr lang="pt-BR" sz="2500" dirty="0" smtClean="0">
                <a:solidFill>
                  <a:schemeClr val="bg1"/>
                </a:solidFill>
              </a:rPr>
              <a:t>Como o Controle Interno Agrega Valor</a:t>
            </a:r>
          </a:p>
          <a:p>
            <a:pPr marL="444500" indent="-444500"/>
            <a:endParaRPr lang="pt-BR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 startAt="2"/>
            </a:pPr>
            <a:r>
              <a:rPr lang="pt-BR" sz="2200" dirty="0" smtClean="0">
                <a:solidFill>
                  <a:schemeClr val="bg1"/>
                </a:solidFill>
              </a:rPr>
              <a:t>Sugestões de Melhoria</a:t>
            </a:r>
          </a:p>
          <a:p>
            <a:pPr marL="901700" indent="-457200"/>
            <a:endParaRPr lang="pt-BR" sz="1000" dirty="0" smtClean="0">
              <a:solidFill>
                <a:schemeClr val="bg1"/>
              </a:solidFill>
            </a:endParaRPr>
          </a:p>
          <a:p>
            <a:pPr marL="901700" lvl="0" indent="-45720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Produção de acervo de conhecimento e de referências de melhores práticas de gestão:</a:t>
            </a:r>
          </a:p>
          <a:p>
            <a:pPr marL="1076325" lvl="1" indent="-1841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a partir do estabelecimento de um processo de construção coletiva com os órgãos da administração e com a sociedade civil a respeito de temas como: gestão de TI; gestão de pessoas, gestão de riscos, etc.</a:t>
            </a:r>
          </a:p>
          <a:p>
            <a:pPr marL="1076325" lvl="1" indent="-1841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voltadas  para o acompanhamento e análise das políticas públicas.</a:t>
            </a:r>
          </a:p>
          <a:p>
            <a:pPr marL="901700" lvl="1" indent="-45720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disseminação do conhecimento produzido por meio da promoção de ações de treinamento e capacitação; distribuição de matérias, textos orientativos, etc.</a:t>
            </a:r>
          </a:p>
          <a:p>
            <a:pPr marL="901700" indent="-45720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Uma postura proativa e mais próxima dos gestores.</a:t>
            </a:r>
          </a:p>
          <a:p>
            <a:pPr marL="901700" indent="-45720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Uma orientação com caráter consultivo e preventivo para que o dano, o prejuízo, o descaminho, etc. não </a:t>
            </a:r>
            <a:r>
              <a:rPr lang="pt-BR" sz="2000" smtClean="0">
                <a:solidFill>
                  <a:schemeClr val="bg1"/>
                </a:solidFill>
              </a:rPr>
              <a:t>se consubstancie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tângulo 10"/>
          <p:cNvSpPr/>
          <p:nvPr/>
        </p:nvSpPr>
        <p:spPr>
          <a:xfrm>
            <a:off x="828165" y="580121"/>
            <a:ext cx="871296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algn="ctr" fontAlgn="auto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Ministério da Fazenda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270000" y="4035553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ctr"/>
            <a:r>
              <a:rPr lang="pt-BR" sz="2000" dirty="0" smtClean="0">
                <a:solidFill>
                  <a:schemeClr val="bg1"/>
                </a:solidFill>
              </a:rPr>
              <a:t>Fabiana Vieira Lima</a:t>
            </a:r>
          </a:p>
          <a:p>
            <a:pPr marL="444500" indent="-444500" algn="ctr"/>
            <a:r>
              <a:rPr lang="pt-BR" sz="1600" dirty="0" smtClean="0">
                <a:solidFill>
                  <a:schemeClr val="bg1"/>
                </a:solidFill>
              </a:rPr>
              <a:t>Corregedora-Geral</a:t>
            </a:r>
          </a:p>
          <a:p>
            <a:pPr marL="444500" indent="-444500" algn="ctr"/>
            <a:r>
              <a:rPr lang="pt-BR" sz="1600" dirty="0" smtClean="0">
                <a:solidFill>
                  <a:schemeClr val="bg1"/>
                </a:solidFill>
              </a:rPr>
              <a:t>coger.df.gmf@fazenda.gov.br</a:t>
            </a:r>
          </a:p>
          <a:p>
            <a:pPr marL="444500" indent="-444500" algn="ctr"/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tângulo 10"/>
          <p:cNvSpPr/>
          <p:nvPr/>
        </p:nvSpPr>
        <p:spPr>
          <a:xfrm>
            <a:off x="828165" y="580121"/>
            <a:ext cx="871296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algn="ctr" fontAlgn="auto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Ministério da Fazenda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2000" y="2070100"/>
            <a:ext cx="875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>
                <a:solidFill>
                  <a:schemeClr val="bg1"/>
                </a:solidFill>
              </a:rPr>
              <a:t>Fortalecer os controles internos para aprimorar a Gestão Pública</a:t>
            </a:r>
            <a:endParaRPr lang="pt-BR" sz="4000" i="1" dirty="0"/>
          </a:p>
        </p:txBody>
      </p:sp>
      <p:sp>
        <p:nvSpPr>
          <p:cNvPr id="7" name="Retângulo 6"/>
          <p:cNvSpPr/>
          <p:nvPr/>
        </p:nvSpPr>
        <p:spPr>
          <a:xfrm>
            <a:off x="5815584" y="4013199"/>
            <a:ext cx="31211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/>
            <a:r>
              <a:rPr lang="pt-BR" sz="2000" dirty="0" smtClean="0">
                <a:solidFill>
                  <a:schemeClr val="bg1"/>
                </a:solidFill>
              </a:rPr>
              <a:t>Vera Lúcia de Melo</a:t>
            </a:r>
          </a:p>
          <a:p>
            <a:pPr marL="444500" indent="-444500" algn="ctr"/>
            <a:r>
              <a:rPr lang="pt-BR" sz="1600" dirty="0" smtClean="0">
                <a:solidFill>
                  <a:schemeClr val="bg1"/>
                </a:solidFill>
              </a:rPr>
              <a:t>AECI/GMF/DF</a:t>
            </a:r>
          </a:p>
          <a:p>
            <a:pPr marL="444500" indent="-444500" algn="ctr"/>
            <a:r>
              <a:rPr lang="pt-BR" sz="1600" i="1" dirty="0" smtClean="0">
                <a:solidFill>
                  <a:schemeClr val="bg1"/>
                </a:solidFill>
              </a:rPr>
              <a:t>aeci.df.gmf@fazenda.gov.br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472</Words>
  <Application>Microsoft Office PowerPoint</Application>
  <PresentationFormat>Personalizar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33921040604</cp:lastModifiedBy>
  <cp:revision>115</cp:revision>
  <dcterms:modified xsi:type="dcterms:W3CDTF">2015-05-27T21:13:32Z</dcterms:modified>
</cp:coreProperties>
</file>