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67" r:id="rId9"/>
    <p:sldId id="268" r:id="rId10"/>
    <p:sldId id="280" r:id="rId11"/>
    <p:sldId id="270" r:id="rId12"/>
    <p:sldId id="281" r:id="rId13"/>
    <p:sldId id="271" r:id="rId14"/>
    <p:sldId id="278" r:id="rId15"/>
    <p:sldId id="279" r:id="rId16"/>
    <p:sldId id="273" r:id="rId17"/>
    <p:sldId id="274" r:id="rId18"/>
    <p:sldId id="275" r:id="rId19"/>
    <p:sldId id="277" r:id="rId20"/>
  </p:sldIdLst>
  <p:sldSz cx="10080625" cy="7559675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6" name="Imagem 35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7" name="Imagem 3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15"/>
          <a:stretch/>
        </p:blipFill>
        <p:spPr>
          <a:xfrm>
            <a:off x="8784000" y="432000"/>
            <a:ext cx="1079280" cy="215280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/>
          <p:nvPr/>
        </p:nvPicPr>
        <p:blipFill>
          <a:blip r:embed="rId16"/>
          <a:stretch/>
        </p:blipFill>
        <p:spPr>
          <a:xfrm>
            <a:off x="8424000" y="360000"/>
            <a:ext cx="359280" cy="35928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>
                <a:latin typeface="Arial"/>
              </a:rPr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latin typeface="Arial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400">
                <a:latin typeface="Arial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Arial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Arial"/>
              </a:rPr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3"/>
          <p:cNvSpPr/>
          <p:nvPr/>
        </p:nvSpPr>
        <p:spPr>
          <a:xfrm>
            <a:off x="864000" y="1656000"/>
            <a:ext cx="8495280" cy="444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strike="noStrike" dirty="0">
                <a:solidFill>
                  <a:srgbClr val="FFFFFF"/>
                </a:solidFill>
                <a:latin typeface="Arial"/>
                <a:ea typeface="DejaVu Sans"/>
              </a:rPr>
              <a:t>Coordenação e Colaboração entre Controle Interno e Controle Externo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t-BR" sz="2200" b="1" strike="noStrike" dirty="0">
                <a:solidFill>
                  <a:srgbClr val="FFFFFF"/>
                </a:solidFill>
                <a:latin typeface="Arial"/>
                <a:ea typeface="DejaVu Sans"/>
              </a:rPr>
              <a:t>Situação Atual e Oportunidades de Melhoria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t-BR" sz="2800" b="1" strike="noStrike" dirty="0">
                <a:solidFill>
                  <a:srgbClr val="FFFFFF"/>
                </a:solidFill>
                <a:latin typeface="Arial"/>
                <a:ea typeface="DejaVu Sans"/>
              </a:rPr>
              <a:t>Cons. Valdecir Pascoal</a:t>
            </a:r>
            <a:endParaRPr sz="2800" dirty="0"/>
          </a:p>
          <a:p>
            <a:pPr algn="ctr">
              <a:lnSpc>
                <a:spcPct val="100000"/>
              </a:lnSpc>
            </a:pPr>
            <a:r>
              <a:rPr lang="pt-BR" sz="2000" b="1" strike="noStrike" dirty="0">
                <a:solidFill>
                  <a:srgbClr val="FFFFFF"/>
                </a:solidFill>
                <a:latin typeface="Arial"/>
                <a:ea typeface="DejaVu Sans"/>
              </a:rPr>
              <a:t>Presidente da </a:t>
            </a:r>
            <a:r>
              <a:rPr lang="pt-BR" sz="20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Atricon</a:t>
            </a:r>
            <a:r>
              <a:rPr lang="pt-BR" sz="2000" b="1" strike="noStrike" dirty="0">
                <a:solidFill>
                  <a:srgbClr val="FFFFFF"/>
                </a:solidFill>
                <a:latin typeface="Arial"/>
                <a:ea typeface="DejaVu Sans"/>
              </a:rPr>
              <a:t> e do TCE-PE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t-BR" b="1" strike="noStrike" dirty="0">
                <a:solidFill>
                  <a:srgbClr val="FFFFFF"/>
                </a:solidFill>
                <a:latin typeface="Arial"/>
                <a:ea typeface="DejaVu Sans"/>
              </a:rPr>
              <a:t>Maio de 2015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t-BR" b="1" strike="noStrike" dirty="0" err="1" smtClean="0">
                <a:solidFill>
                  <a:srgbClr val="FFFFFF"/>
                </a:solidFill>
                <a:latin typeface="Arial"/>
                <a:ea typeface="DejaVu Sans"/>
              </a:rPr>
              <a:t>Brasilia</a:t>
            </a:r>
            <a:r>
              <a:rPr lang="pt-BR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, DF</a:t>
            </a:r>
            <a:endParaRPr dirty="0" smtClean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3"/>
          <p:cNvSpPr/>
          <p:nvPr/>
        </p:nvSpPr>
        <p:spPr>
          <a:xfrm>
            <a:off x="936000" y="2016000"/>
            <a:ext cx="8207280" cy="43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Line 4"/>
          <p:cNvSpPr/>
          <p:nvPr/>
        </p:nvSpPr>
        <p:spPr>
          <a:xfrm>
            <a:off x="720000" y="1296000"/>
            <a:ext cx="9371520" cy="0"/>
          </a:xfrm>
          <a:prstGeom prst="line">
            <a:avLst/>
          </a:prstGeom>
          <a:ln w="12600">
            <a:solidFill>
              <a:srgbClr val="000099"/>
            </a:solidFill>
            <a:round/>
          </a:ln>
        </p:spPr>
      </p:sp>
      <p:sp>
        <p:nvSpPr>
          <p:cNvPr id="91" name="CustomShape 5"/>
          <p:cNvSpPr/>
          <p:nvPr/>
        </p:nvSpPr>
        <p:spPr>
          <a:xfrm>
            <a:off x="240120" y="432000"/>
            <a:ext cx="90907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t-BR" sz="3670" strike="noStrike" dirty="0">
                <a:solidFill>
                  <a:srgbClr val="000099"/>
                </a:solidFill>
                <a:latin typeface="Arial"/>
                <a:ea typeface="DejaVu Sans"/>
              </a:rPr>
              <a:t>    </a:t>
            </a:r>
            <a:r>
              <a:rPr lang="pt-BR" sz="3670" dirty="0" smtClean="0">
                <a:solidFill>
                  <a:srgbClr val="FFFFFF"/>
                </a:solidFill>
                <a:latin typeface="Arial"/>
                <a:ea typeface="DejaVu Sans"/>
              </a:rPr>
              <a:t>Oportunidades de Melhoria</a:t>
            </a:r>
            <a:endParaRPr dirty="0"/>
          </a:p>
        </p:txBody>
      </p:sp>
      <p:sp>
        <p:nvSpPr>
          <p:cNvPr id="92" name="CustomShape 6"/>
          <p:cNvSpPr/>
          <p:nvPr/>
        </p:nvSpPr>
        <p:spPr>
          <a:xfrm>
            <a:off x="832200" y="1795040"/>
            <a:ext cx="7247880" cy="41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800" dirty="0" smtClean="0">
                <a:solidFill>
                  <a:schemeClr val="bg1"/>
                </a:solidFill>
              </a:rPr>
              <a:t>Reforma</a:t>
            </a:r>
            <a:r>
              <a:rPr lang="pt-BR" sz="2800" dirty="0">
                <a:solidFill>
                  <a:schemeClr val="bg1"/>
                </a:solidFill>
              </a:rPr>
              <a:t> </a:t>
            </a:r>
            <a:r>
              <a:rPr lang="pt-BR" sz="2800" dirty="0" smtClean="0">
                <a:solidFill>
                  <a:schemeClr val="bg1"/>
                </a:solidFill>
              </a:rPr>
              <a:t>Constitucional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lang="pt-BR" sz="28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800" dirty="0" smtClean="0">
                <a:solidFill>
                  <a:schemeClr val="bg1"/>
                </a:solidFill>
              </a:rPr>
              <a:t>Cooperação: CI – Tribunais de Contas – Entidades (</a:t>
            </a:r>
            <a:r>
              <a:rPr lang="pt-BR" sz="2800" dirty="0" err="1" smtClean="0">
                <a:solidFill>
                  <a:schemeClr val="bg1"/>
                </a:solidFill>
              </a:rPr>
              <a:t>Atricon</a:t>
            </a:r>
            <a:r>
              <a:rPr lang="pt-BR" sz="2800" dirty="0" smtClean="0">
                <a:solidFill>
                  <a:schemeClr val="bg1"/>
                </a:solidFill>
              </a:rPr>
              <a:t>, CONACI, IRB, BANCO MUNDIAL...)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lang="pt-BR" sz="28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800" dirty="0" smtClean="0">
                <a:solidFill>
                  <a:schemeClr val="bg1"/>
                </a:solidFill>
              </a:rPr>
              <a:t>Iniciativas da </a:t>
            </a:r>
            <a:r>
              <a:rPr lang="pt-BR" sz="2800" dirty="0" err="1" smtClean="0">
                <a:solidFill>
                  <a:schemeClr val="bg1"/>
                </a:solidFill>
              </a:rPr>
              <a:t>Atricon</a:t>
            </a:r>
            <a:endParaRPr lang="pt-BR" sz="2800" dirty="0">
              <a:solidFill>
                <a:schemeClr val="bg1"/>
              </a:solidFill>
            </a:endParaRPr>
          </a:p>
          <a:p>
            <a:pPr indent="-285750">
              <a:buSzPct val="45000"/>
              <a:buFont typeface="StarSymbol"/>
              <a:buChar char=""/>
            </a:pPr>
            <a:endParaRPr lang="pt-BR" sz="2200" dirty="0">
              <a:solidFill>
                <a:srgbClr val="FFFFFF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24947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CustomShape 3"/>
          <p:cNvSpPr/>
          <p:nvPr/>
        </p:nvSpPr>
        <p:spPr>
          <a:xfrm>
            <a:off x="465840" y="2880000"/>
            <a:ext cx="8966160" cy="144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 dirty="0">
                <a:solidFill>
                  <a:srgbClr val="FFFFFF"/>
                </a:solidFill>
                <a:latin typeface="Arial"/>
                <a:ea typeface="DejaVu Sans"/>
              </a:rPr>
              <a:t>Iniciativas </a:t>
            </a:r>
            <a:r>
              <a:rPr lang="pt-BR" sz="6000" b="1" strike="noStrike" dirty="0" err="1">
                <a:solidFill>
                  <a:srgbClr val="FFFFFF"/>
                </a:solidFill>
                <a:latin typeface="Arial"/>
                <a:ea typeface="DejaVu Sans"/>
              </a:rPr>
              <a:t>Atricon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405360" y="2234160"/>
            <a:ext cx="896616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60" y="1149862"/>
            <a:ext cx="8128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765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CustomShape 3"/>
          <p:cNvSpPr/>
          <p:nvPr/>
        </p:nvSpPr>
        <p:spPr>
          <a:xfrm>
            <a:off x="405360" y="2234160"/>
            <a:ext cx="896616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Imagem 104"/>
          <p:cNvPicPr/>
          <p:nvPr/>
        </p:nvPicPr>
        <p:blipFill>
          <a:blip r:embed="rId2"/>
          <a:stretch/>
        </p:blipFill>
        <p:spPr>
          <a:xfrm>
            <a:off x="0" y="0"/>
            <a:ext cx="5854486" cy="4353452"/>
          </a:xfrm>
          <a:prstGeom prst="rect">
            <a:avLst/>
          </a:prstGeom>
          <a:ln>
            <a:noFill/>
          </a:ln>
        </p:spPr>
      </p:pic>
      <p:pic>
        <p:nvPicPr>
          <p:cNvPr id="6" name="Imagem 5"/>
          <p:cNvPicPr/>
          <p:nvPr/>
        </p:nvPicPr>
        <p:blipFill>
          <a:blip r:embed="rId3"/>
          <a:stretch/>
        </p:blipFill>
        <p:spPr>
          <a:xfrm>
            <a:off x="5282545" y="2710510"/>
            <a:ext cx="4798080" cy="359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504000" y="301320"/>
            <a:ext cx="9070200" cy="1260720"/>
          </a:xfrm>
          <a:prstGeom prst="rect">
            <a:avLst/>
          </a:prstGeom>
        </p:spPr>
      </p:sp>
      <p:sp>
        <p:nvSpPr>
          <p:cNvPr id="12" name="CustomShape 2"/>
          <p:cNvSpPr/>
          <p:nvPr/>
        </p:nvSpPr>
        <p:spPr>
          <a:xfrm>
            <a:off x="504000" y="1769040"/>
            <a:ext cx="8868600" cy="4383000"/>
          </a:xfrm>
          <a:prstGeom prst="rect">
            <a:avLst/>
          </a:prstGeom>
        </p:spPr>
      </p:sp>
      <p:sp>
        <p:nvSpPr>
          <p:cNvPr id="2" name="CaixaDeTexto 1"/>
          <p:cNvSpPr txBox="1"/>
          <p:nvPr/>
        </p:nvSpPr>
        <p:spPr>
          <a:xfrm>
            <a:off x="852975" y="1740795"/>
            <a:ext cx="8416636" cy="234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Monotype Sorts" pitchFamily="2" charset="2"/>
              <a:buChar char="ë"/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 altLang="pt-BR" dirty="0"/>
              <a:t> </a:t>
            </a:r>
            <a:r>
              <a:rPr lang="pt-BR" dirty="0" smtClean="0"/>
              <a:t>Estabelece </a:t>
            </a:r>
            <a:r>
              <a:rPr lang="pt-BR" dirty="0"/>
              <a:t>diretrizes para implantação do Sistema de Controle Interno nos Tribunais de </a:t>
            </a:r>
            <a:r>
              <a:rPr lang="pt-BR" dirty="0" smtClean="0"/>
              <a:t>Contas</a:t>
            </a:r>
            <a:endParaRPr lang="pt-BR" altLang="pt-BR" dirty="0"/>
          </a:p>
          <a:p>
            <a:endParaRPr lang="pt-BR" altLang="pt-BR" dirty="0"/>
          </a:p>
          <a:p>
            <a:r>
              <a:rPr lang="pt-BR" altLang="pt-BR" dirty="0"/>
              <a:t> </a:t>
            </a:r>
            <a:r>
              <a:rPr lang="pt-BR" dirty="0" smtClean="0"/>
              <a:t>Define </a:t>
            </a:r>
            <a:r>
              <a:rPr lang="pt-BR" dirty="0"/>
              <a:t>normas de referência para estruturação e funcionamento do Sistema de Controle Interno dos Tribunais de </a:t>
            </a:r>
            <a:r>
              <a:rPr lang="pt-BR" dirty="0" smtClean="0"/>
              <a:t>Contas</a:t>
            </a:r>
            <a:endParaRPr lang="pt-BR" altLang="pt-BR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52" y="480075"/>
            <a:ext cx="9091948" cy="1163149"/>
          </a:xfrm>
          <a:noFill/>
          <a:ln/>
        </p:spPr>
        <p:txBody>
          <a:bodyPr/>
          <a:lstStyle/>
          <a:p>
            <a:r>
              <a:rPr lang="pt-BR" altLang="pt-BR" sz="3663" dirty="0">
                <a:solidFill>
                  <a:srgbClr val="000099"/>
                </a:solidFill>
              </a:rPr>
              <a:t>   </a:t>
            </a:r>
            <a:r>
              <a:rPr lang="pt-BR" altLang="pt-BR" sz="3663" dirty="0" smtClean="0">
                <a:solidFill>
                  <a:srgbClr val="000099"/>
                </a:solidFill>
              </a:rPr>
              <a:t> </a:t>
            </a:r>
            <a:r>
              <a:rPr lang="pt-BR" altLang="pt-BR" sz="3200" dirty="0" smtClean="0">
                <a:solidFill>
                  <a:schemeClr val="bg1"/>
                </a:solidFill>
              </a:rPr>
              <a:t> </a:t>
            </a:r>
            <a:r>
              <a:rPr lang="pt-BR" altLang="pt-BR" sz="3200" dirty="0">
                <a:solidFill>
                  <a:schemeClr val="bg1"/>
                </a:solidFill>
              </a:rPr>
              <a:t>Resolução </a:t>
            </a:r>
            <a:r>
              <a:rPr lang="pt-BR" altLang="pt-BR" sz="3200" dirty="0" err="1">
                <a:solidFill>
                  <a:schemeClr val="bg1"/>
                </a:solidFill>
              </a:rPr>
              <a:t>Atricon</a:t>
            </a:r>
            <a:r>
              <a:rPr lang="pt-BR" altLang="pt-BR" sz="3200" dirty="0">
                <a:solidFill>
                  <a:schemeClr val="bg1"/>
                </a:solidFill>
              </a:rPr>
              <a:t> nº 04/2014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852975" y="1334486"/>
            <a:ext cx="9227649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832" dirty="0"/>
          </a:p>
        </p:txBody>
      </p:sp>
    </p:spTree>
    <p:extLst>
      <p:ext uri="{BB962C8B-B14F-4D97-AF65-F5344CB8AC3E}">
        <p14:creationId xmlns:p14="http://schemas.microsoft.com/office/powerpoint/2010/main" val="14078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/>
          <p:cNvSpPr/>
          <p:nvPr/>
        </p:nvSpPr>
        <p:spPr>
          <a:xfrm>
            <a:off x="504000" y="301320"/>
            <a:ext cx="9070200" cy="1260720"/>
          </a:xfrm>
          <a:prstGeom prst="rect">
            <a:avLst/>
          </a:prstGeom>
        </p:spPr>
      </p:sp>
      <p:sp>
        <p:nvSpPr>
          <p:cNvPr id="12" name="CustomShape 2"/>
          <p:cNvSpPr/>
          <p:nvPr/>
        </p:nvSpPr>
        <p:spPr>
          <a:xfrm>
            <a:off x="504000" y="1769040"/>
            <a:ext cx="8868600" cy="4383000"/>
          </a:xfrm>
          <a:prstGeom prst="rect">
            <a:avLst/>
          </a:prstGeom>
        </p:spPr>
      </p:sp>
      <p:sp>
        <p:nvSpPr>
          <p:cNvPr id="2" name="CaixaDeTexto 1"/>
          <p:cNvSpPr txBox="1"/>
          <p:nvPr/>
        </p:nvSpPr>
        <p:spPr>
          <a:xfrm>
            <a:off x="852975" y="1740795"/>
            <a:ext cx="8416636" cy="334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Monotype Sorts" pitchFamily="2" charset="2"/>
              <a:buChar char="ë"/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 altLang="pt-BR" dirty="0"/>
              <a:t> </a:t>
            </a:r>
            <a:r>
              <a:rPr lang="pt-BR" dirty="0" smtClean="0"/>
              <a:t>Estabelece </a:t>
            </a:r>
            <a:r>
              <a:rPr lang="pt-BR" dirty="0"/>
              <a:t>diretrizes para os Tribunais de Contas concernentes à sua missão de estimular a </a:t>
            </a:r>
            <a:r>
              <a:rPr lang="pt-BR" dirty="0" smtClean="0"/>
              <a:t>implantação, fiscalizar </a:t>
            </a:r>
            <a:r>
              <a:rPr lang="pt-BR" dirty="0"/>
              <a:t>e de avaliar o desenho e o funcionamento do Sistema de Controle Interno dos </a:t>
            </a:r>
            <a:r>
              <a:rPr lang="pt-BR" dirty="0" smtClean="0"/>
              <a:t>jurisdicionados</a:t>
            </a:r>
            <a:endParaRPr lang="pt-BR" altLang="pt-BR" dirty="0"/>
          </a:p>
          <a:p>
            <a:endParaRPr lang="pt-BR" altLang="pt-BR" dirty="0"/>
          </a:p>
          <a:p>
            <a:r>
              <a:rPr lang="pt-BR" altLang="pt-BR" dirty="0"/>
              <a:t> </a:t>
            </a:r>
            <a:r>
              <a:rPr lang="pt-BR" dirty="0" smtClean="0"/>
              <a:t>Define </a:t>
            </a:r>
            <a:r>
              <a:rPr lang="pt-BR" dirty="0"/>
              <a:t>normas de referência para estruturação e funcionamento do Sistema de Controle Interno dos jurisdicionados, a fim de padronizar critérios mínimos para subsidiar a atuação dos Tribunais de </a:t>
            </a:r>
            <a:r>
              <a:rPr lang="pt-BR" dirty="0" smtClean="0"/>
              <a:t>Contas</a:t>
            </a:r>
            <a:endParaRPr lang="pt-BR" altLang="pt-BR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80652" y="480075"/>
            <a:ext cx="9091948" cy="1163149"/>
          </a:xfrm>
          <a:noFill/>
          <a:ln/>
        </p:spPr>
        <p:txBody>
          <a:bodyPr/>
          <a:lstStyle/>
          <a:p>
            <a:r>
              <a:rPr lang="pt-BR" altLang="pt-BR" sz="3663" dirty="0">
                <a:solidFill>
                  <a:srgbClr val="000099"/>
                </a:solidFill>
              </a:rPr>
              <a:t>   </a:t>
            </a:r>
            <a:r>
              <a:rPr lang="pt-BR" altLang="pt-BR" sz="3663" dirty="0" smtClean="0">
                <a:solidFill>
                  <a:srgbClr val="000099"/>
                </a:solidFill>
              </a:rPr>
              <a:t> </a:t>
            </a:r>
            <a:r>
              <a:rPr lang="pt-BR" altLang="pt-BR" sz="3200" dirty="0" smtClean="0">
                <a:solidFill>
                  <a:schemeClr val="bg1"/>
                </a:solidFill>
              </a:rPr>
              <a:t>Resolução </a:t>
            </a:r>
            <a:r>
              <a:rPr lang="pt-BR" altLang="pt-BR" sz="3200" dirty="0" err="1">
                <a:solidFill>
                  <a:schemeClr val="bg1"/>
                </a:solidFill>
              </a:rPr>
              <a:t>Atricon</a:t>
            </a:r>
            <a:r>
              <a:rPr lang="pt-BR" altLang="pt-BR" sz="3200" dirty="0">
                <a:solidFill>
                  <a:schemeClr val="bg1"/>
                </a:solidFill>
              </a:rPr>
              <a:t> nº </a:t>
            </a:r>
            <a:r>
              <a:rPr lang="pt-BR" altLang="pt-BR" sz="3200" dirty="0" smtClean="0">
                <a:solidFill>
                  <a:schemeClr val="bg1"/>
                </a:solidFill>
              </a:rPr>
              <a:t>05/2014 </a:t>
            </a:r>
            <a:endParaRPr lang="pt-BR" altLang="pt-BR" sz="3200" dirty="0">
              <a:solidFill>
                <a:schemeClr val="bg1"/>
              </a:solidFill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852975" y="1334486"/>
            <a:ext cx="9227649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1832" dirty="0"/>
          </a:p>
        </p:txBody>
      </p:sp>
    </p:spTree>
    <p:extLst>
      <p:ext uri="{BB962C8B-B14F-4D97-AF65-F5344CB8AC3E}">
        <p14:creationId xmlns:p14="http://schemas.microsoft.com/office/powerpoint/2010/main" val="14286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3"/>
          <p:cNvSpPr/>
          <p:nvPr/>
        </p:nvSpPr>
        <p:spPr>
          <a:xfrm>
            <a:off x="504000" y="1532824"/>
            <a:ext cx="9069120" cy="352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Aprimoramento do Diagnóstico dos Tribunais de Contas, com estruturação metodológica baseada no SAI-PMF</a:t>
            </a: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Monotype Sorts" pitchFamily="2" charset="2"/>
              <a:buChar char="ë"/>
            </a:pP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400" dirty="0">
                <a:solidFill>
                  <a:schemeClr val="bg1"/>
                </a:solidFill>
              </a:rPr>
              <a:t> Ferramenta que permite avaliar de forma estruturada o desempenho dos </a:t>
            </a:r>
            <a:r>
              <a:rPr lang="pt-BR" sz="2400" dirty="0" err="1">
                <a:solidFill>
                  <a:schemeClr val="bg1"/>
                </a:solidFill>
              </a:rPr>
              <a:t>TCs</a:t>
            </a:r>
            <a:r>
              <a:rPr lang="pt-BR" sz="2400" dirty="0">
                <a:solidFill>
                  <a:schemeClr val="bg1"/>
                </a:solidFill>
              </a:rPr>
              <a:t> à luz das boas práticas internacionais e diretrizes de qualidade estabelecidas pela </a:t>
            </a:r>
            <a:r>
              <a:rPr lang="pt-BR" sz="2400" dirty="0" err="1">
                <a:solidFill>
                  <a:schemeClr val="bg1"/>
                </a:solidFill>
              </a:rPr>
              <a:t>Atricon</a:t>
            </a: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Monotype Sorts" pitchFamily="2" charset="2"/>
              <a:buChar char="ë"/>
            </a:pP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400" dirty="0">
                <a:solidFill>
                  <a:schemeClr val="bg1"/>
                </a:solidFill>
              </a:rPr>
              <a:t> “Repositório” de mais de 500 boas práticas para Tribunais de Contas</a:t>
            </a: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Font typeface="Monotype Sorts" pitchFamily="2" charset="2"/>
              <a:buChar char="ë"/>
            </a:pPr>
            <a:endParaRPr sz="24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1 </a:t>
            </a:r>
            <a:r>
              <a:rPr lang="pt-BR" sz="2400" dirty="0">
                <a:solidFill>
                  <a:schemeClr val="bg1"/>
                </a:solidFill>
              </a:rPr>
              <a:t>indicador e cerca de 30 </a:t>
            </a:r>
            <a:r>
              <a:rPr lang="pt-BR" sz="2400" dirty="0" smtClean="0">
                <a:solidFill>
                  <a:schemeClr val="bg1"/>
                </a:solidFill>
              </a:rPr>
              <a:t>critérios (boas práticas) relativos ao Controle Interno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4" name="CustomShape 4"/>
          <p:cNvSpPr/>
          <p:nvPr/>
        </p:nvSpPr>
        <p:spPr>
          <a:xfrm>
            <a:off x="280800" y="480240"/>
            <a:ext cx="9090720" cy="116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pt-BR" sz="3670" strike="noStrike">
                <a:solidFill>
                  <a:srgbClr val="000099"/>
                </a:solidFill>
                <a:latin typeface="Arial"/>
                <a:ea typeface="DejaVu Sans"/>
              </a:rPr>
              <a:t>    </a:t>
            </a:r>
            <a:r>
              <a:rPr lang="pt-BR" sz="2800" strike="noStrike">
                <a:solidFill>
                  <a:srgbClr val="FFFFFF"/>
                </a:solidFill>
                <a:latin typeface="Arial"/>
                <a:ea typeface="DejaVu Sans"/>
              </a:rPr>
              <a:t>Resolução nº 01/2015  </a:t>
            </a:r>
            <a:endParaRPr/>
          </a:p>
        </p:txBody>
      </p:sp>
      <p:sp>
        <p:nvSpPr>
          <p:cNvPr id="115" name="Line 5"/>
          <p:cNvSpPr/>
          <p:nvPr/>
        </p:nvSpPr>
        <p:spPr>
          <a:xfrm>
            <a:off x="864000" y="1440000"/>
            <a:ext cx="9227520" cy="0"/>
          </a:xfrm>
          <a:prstGeom prst="line">
            <a:avLst/>
          </a:prstGeom>
          <a:ln w="12600">
            <a:solidFill>
              <a:srgbClr val="000099"/>
            </a:solidFill>
            <a:round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CustomShape 3"/>
          <p:cNvSpPr/>
          <p:nvPr/>
        </p:nvSpPr>
        <p:spPr>
          <a:xfrm>
            <a:off x="405360" y="2736000"/>
            <a:ext cx="8966160" cy="191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>
                <a:solidFill>
                  <a:srgbClr val="FFFFFF"/>
                </a:solidFill>
                <a:latin typeface="Arial"/>
                <a:ea typeface="DejaVu Sans"/>
              </a:rPr>
              <a:t>Conclusões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3"/>
          <p:cNvSpPr/>
          <p:nvPr/>
        </p:nvSpPr>
        <p:spPr>
          <a:xfrm>
            <a:off x="725040" y="357120"/>
            <a:ext cx="8567280" cy="57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pt-BR" sz="2800" b="1" strike="noStrike">
                <a:solidFill>
                  <a:srgbClr val="FFFFFF"/>
                </a:solidFill>
                <a:latin typeface="Arial"/>
                <a:ea typeface="DejaVu Sans"/>
              </a:rPr>
              <a:t>Controle Externo X Controle Interno?</a:t>
            </a:r>
            <a:endParaRPr/>
          </a:p>
        </p:txBody>
      </p:sp>
      <p:sp>
        <p:nvSpPr>
          <p:cNvPr id="130" name="CustomShape 12"/>
          <p:cNvSpPr/>
          <p:nvPr/>
        </p:nvSpPr>
        <p:spPr>
          <a:xfrm rot="16200000">
            <a:off x="4687408" y="1623320"/>
            <a:ext cx="829845" cy="2446047"/>
          </a:xfrm>
          <a:prstGeom prst="down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16"/>
          <p:cNvSpPr/>
          <p:nvPr/>
        </p:nvSpPr>
        <p:spPr>
          <a:xfrm>
            <a:off x="1252025" y="2315732"/>
            <a:ext cx="1879255" cy="1369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2850" strike="noStrike" dirty="0">
                <a:solidFill>
                  <a:srgbClr val="FFFFFF"/>
                </a:solidFill>
                <a:latin typeface="Arial"/>
                <a:ea typeface="DejaVu Sans"/>
              </a:rPr>
              <a:t>Controle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2850" dirty="0" smtClean="0">
                <a:solidFill>
                  <a:srgbClr val="FFFFFF"/>
                </a:solidFill>
                <a:latin typeface="Arial"/>
              </a:rPr>
              <a:t>Interno</a:t>
            </a:r>
            <a:endParaRPr dirty="0"/>
          </a:p>
        </p:txBody>
      </p:sp>
      <p:sp>
        <p:nvSpPr>
          <p:cNvPr id="136" name="CustomShape 17"/>
          <p:cNvSpPr/>
          <p:nvPr/>
        </p:nvSpPr>
        <p:spPr>
          <a:xfrm>
            <a:off x="4301280" y="4587669"/>
            <a:ext cx="1599120" cy="54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300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Integração</a:t>
            </a:r>
          </a:p>
          <a:p>
            <a:pPr>
              <a:lnSpc>
                <a:spcPct val="100000"/>
              </a:lnSpc>
            </a:pPr>
            <a:r>
              <a:rPr lang="pt-BR" sz="3000" dirty="0" smtClean="0">
                <a:solidFill>
                  <a:srgbClr val="FFFFFF"/>
                </a:solidFill>
                <a:latin typeface="Arial"/>
              </a:rPr>
              <a:t>Eficiência</a:t>
            </a:r>
          </a:p>
          <a:p>
            <a:pPr>
              <a:lnSpc>
                <a:spcPct val="100000"/>
              </a:lnSpc>
            </a:pPr>
            <a:r>
              <a:rPr lang="pt-BR" sz="3000" dirty="0" err="1" smtClean="0">
                <a:solidFill>
                  <a:srgbClr val="FFFFFF"/>
                </a:solidFill>
                <a:latin typeface="Arial"/>
              </a:rPr>
              <a:t>Accountability</a:t>
            </a:r>
            <a:endParaRPr dirty="0"/>
          </a:p>
        </p:txBody>
      </p:sp>
      <p:sp>
        <p:nvSpPr>
          <p:cNvPr id="137" name="CustomShape 18"/>
          <p:cNvSpPr/>
          <p:nvPr/>
        </p:nvSpPr>
        <p:spPr>
          <a:xfrm>
            <a:off x="6759360" y="2358181"/>
            <a:ext cx="1920406" cy="13134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t-BR" sz="2850" strike="noStrike" dirty="0">
                <a:solidFill>
                  <a:srgbClr val="FFFFFF"/>
                </a:solidFill>
                <a:latin typeface="Arial"/>
                <a:ea typeface="DejaVu Sans"/>
              </a:rPr>
              <a:t>Controle</a:t>
            </a:r>
            <a:endParaRPr dirty="0"/>
          </a:p>
          <a:p>
            <a:pPr>
              <a:lnSpc>
                <a:spcPct val="100000"/>
              </a:lnSpc>
            </a:pPr>
            <a:r>
              <a:rPr lang="pt-BR" sz="2850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Externo</a:t>
            </a:r>
            <a:endParaRPr dirty="0"/>
          </a:p>
        </p:txBody>
      </p:sp>
      <p:sp>
        <p:nvSpPr>
          <p:cNvPr id="21" name="CustomShape 12"/>
          <p:cNvSpPr/>
          <p:nvPr/>
        </p:nvSpPr>
        <p:spPr>
          <a:xfrm rot="5400000">
            <a:off x="4925286" y="2299745"/>
            <a:ext cx="266172" cy="2533957"/>
          </a:xfrm>
          <a:prstGeom prst="down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1260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5" name="CustomShape 3"/>
          <p:cNvSpPr/>
          <p:nvPr/>
        </p:nvSpPr>
        <p:spPr>
          <a:xfrm>
            <a:off x="405360" y="2234160"/>
            <a:ext cx="896616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strike="noStrike">
                <a:solidFill>
                  <a:srgbClr val="FFFFFF"/>
                </a:solidFill>
                <a:latin typeface="Arial"/>
                <a:ea typeface="DejaVu Sans"/>
              </a:rPr>
              <a:t>Muito obrigado!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t-BR" sz="3600" b="1" u="sng" strike="noStrike">
                <a:solidFill>
                  <a:srgbClr val="FFFFFF"/>
                </a:solidFill>
                <a:latin typeface="Arial"/>
                <a:ea typeface="DejaVu Sans"/>
              </a:rPr>
              <a:t>http://www.atricon.org.br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432000" y="621720"/>
            <a:ext cx="8966160" cy="103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200" b="1" strike="noStrike">
                <a:solidFill>
                  <a:srgbClr val="FFFFFF"/>
                </a:solidFill>
                <a:latin typeface="Arial"/>
                <a:ea typeface="DejaVu Sans"/>
              </a:rPr>
              <a:t>Agenda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4" name="CustomShape 4"/>
          <p:cNvSpPr/>
          <p:nvPr/>
        </p:nvSpPr>
        <p:spPr>
          <a:xfrm>
            <a:off x="748080" y="1656000"/>
            <a:ext cx="8825040" cy="447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strike="noStrike" dirty="0">
                <a:solidFill>
                  <a:srgbClr val="FFFFFF"/>
                </a:solidFill>
                <a:latin typeface="Arial"/>
                <a:ea typeface="DejaVu Sans"/>
              </a:rPr>
              <a:t>Motivação</a:t>
            </a:r>
            <a:endParaRPr dirty="0"/>
          </a:p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dirty="0" smtClean="0">
                <a:solidFill>
                  <a:srgbClr val="FFFFFF"/>
                </a:solidFill>
                <a:latin typeface="Arial"/>
              </a:rPr>
              <a:t>Fundamento Constitucional</a:t>
            </a:r>
            <a:endParaRPr dirty="0"/>
          </a:p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strike="noStrike" dirty="0">
                <a:solidFill>
                  <a:srgbClr val="FFFFFF"/>
                </a:solidFill>
                <a:latin typeface="Arial"/>
                <a:ea typeface="DejaVu Sans"/>
              </a:rPr>
              <a:t>Situação Atual</a:t>
            </a:r>
            <a:endParaRPr dirty="0"/>
          </a:p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strike="noStrike" dirty="0">
                <a:solidFill>
                  <a:srgbClr val="FFFFFF"/>
                </a:solidFill>
                <a:latin typeface="Arial"/>
                <a:ea typeface="DejaVu Sans"/>
              </a:rPr>
              <a:t>Oportunidades de Melhoria</a:t>
            </a:r>
            <a:endParaRPr dirty="0"/>
          </a:p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strike="noStrike" dirty="0">
                <a:solidFill>
                  <a:srgbClr val="FFFFFF"/>
                </a:solidFill>
                <a:latin typeface="Arial"/>
                <a:ea typeface="DejaVu Sans"/>
              </a:rPr>
              <a:t>Iniciativas </a:t>
            </a:r>
            <a:r>
              <a:rPr lang="pt-BR" sz="2400" strike="noStrike" dirty="0" err="1">
                <a:solidFill>
                  <a:srgbClr val="FFFFFF"/>
                </a:solidFill>
                <a:latin typeface="Arial"/>
                <a:ea typeface="DejaVu Sans"/>
              </a:rPr>
              <a:t>Atricon</a:t>
            </a:r>
            <a:endParaRPr dirty="0"/>
          </a:p>
          <a:p>
            <a:pPr>
              <a:lnSpc>
                <a:spcPct val="200000"/>
              </a:lnSpc>
              <a:buFont typeface="StarSymbol"/>
              <a:buAutoNum type="arabicPeriod"/>
            </a:pPr>
            <a:r>
              <a:rPr lang="pt-BR" sz="2400" strike="noStrike" dirty="0">
                <a:solidFill>
                  <a:srgbClr val="FFFFFF"/>
                </a:solidFill>
                <a:latin typeface="Arial"/>
                <a:ea typeface="DejaVu Sans"/>
              </a:rPr>
              <a:t>Conclusões </a:t>
            </a:r>
            <a:endParaRPr dirty="0"/>
          </a:p>
          <a:p>
            <a:pPr>
              <a:lnSpc>
                <a:spcPct val="2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05360" y="2501280"/>
            <a:ext cx="896616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>
                <a:solidFill>
                  <a:srgbClr val="FFFFFF"/>
                </a:solidFill>
                <a:latin typeface="Arial"/>
                <a:ea typeface="DejaVu Sans"/>
              </a:rPr>
              <a:t>Motivação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2"/>
          <p:cNvSpPr/>
          <p:nvPr/>
        </p:nvSpPr>
        <p:spPr>
          <a:xfrm>
            <a:off x="405360" y="792000"/>
            <a:ext cx="8966160" cy="94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Sociedade </a:t>
            </a:r>
            <a:r>
              <a:rPr lang="pt-BR" sz="2800" b="1" strike="noStrike" dirty="0">
                <a:solidFill>
                  <a:srgbClr val="FFFFFF"/>
                </a:solidFill>
                <a:latin typeface="Arial"/>
                <a:ea typeface="DejaVu Sans"/>
              </a:rPr>
              <a:t>clama por serviços públicos de </a:t>
            </a:r>
            <a:r>
              <a:rPr lang="pt-BR" sz="28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qualidade e </a:t>
            </a:r>
            <a:r>
              <a:rPr lang="pt-BR" sz="28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pelo combate </a:t>
            </a:r>
            <a:r>
              <a:rPr lang="pt-BR" sz="2800" b="1" dirty="0" smtClean="0">
                <a:solidFill>
                  <a:srgbClr val="FFFFFF"/>
                </a:solidFill>
                <a:latin typeface="Arial"/>
                <a:ea typeface="DejaVu Sans"/>
              </a:rPr>
              <a:t>à </a:t>
            </a:r>
            <a:r>
              <a:rPr lang="pt-BR" sz="28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corrupção</a:t>
            </a:r>
            <a:endParaRPr dirty="0"/>
          </a:p>
        </p:txBody>
      </p:sp>
      <p:pic>
        <p:nvPicPr>
          <p:cNvPr id="53" name="Imagem 2"/>
          <p:cNvPicPr/>
          <p:nvPr/>
        </p:nvPicPr>
        <p:blipFill>
          <a:blip r:embed="rId2"/>
          <a:stretch/>
        </p:blipFill>
        <p:spPr>
          <a:xfrm>
            <a:off x="9500" y="1734120"/>
            <a:ext cx="5543280" cy="3933360"/>
          </a:xfrm>
          <a:prstGeom prst="rect">
            <a:avLst/>
          </a:prstGeom>
          <a:ln>
            <a:noFill/>
          </a:ln>
        </p:spPr>
      </p:pic>
      <p:pic>
        <p:nvPicPr>
          <p:cNvPr id="5" name="Imagem 2"/>
          <p:cNvPicPr/>
          <p:nvPr/>
        </p:nvPicPr>
        <p:blipFill>
          <a:blip r:embed="rId3"/>
          <a:stretch/>
        </p:blipFill>
        <p:spPr>
          <a:xfrm>
            <a:off x="5782845" y="2136840"/>
            <a:ext cx="4285080" cy="319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3"/>
          <p:cNvSpPr/>
          <p:nvPr/>
        </p:nvSpPr>
        <p:spPr>
          <a:xfrm>
            <a:off x="576000" y="2146818"/>
            <a:ext cx="8795520" cy="127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Fundamento Constitucional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3"/>
          <p:cNvSpPr/>
          <p:nvPr/>
        </p:nvSpPr>
        <p:spPr>
          <a:xfrm>
            <a:off x="934920" y="2160001"/>
            <a:ext cx="8207280" cy="43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00000"/>
              </a:lnSpc>
            </a:pPr>
            <a:r>
              <a:rPr lang="pt-BR" sz="2000" b="1" strike="noStrike" dirty="0" smtClean="0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3200" dirty="0">
                <a:solidFill>
                  <a:schemeClr val="bg1"/>
                </a:solidFill>
              </a:rPr>
              <a:t>Atuação </a:t>
            </a:r>
            <a:r>
              <a:rPr lang="pt-BR" sz="3200" dirty="0" smtClean="0">
                <a:solidFill>
                  <a:schemeClr val="bg1"/>
                </a:solidFill>
              </a:rPr>
              <a:t>de</a:t>
            </a:r>
            <a:r>
              <a:rPr lang="pt-BR" sz="3200" dirty="0" smtClean="0">
                <a:solidFill>
                  <a:schemeClr val="bg1"/>
                </a:solidFill>
              </a:rPr>
              <a:t> </a:t>
            </a:r>
            <a:r>
              <a:rPr lang="pt-BR" sz="3200" dirty="0">
                <a:solidFill>
                  <a:schemeClr val="bg1"/>
                </a:solidFill>
              </a:rPr>
              <a:t>integrada dos Controles Externo e Interno é comandada pela Constituição (Artigos 31, 70 e 74, § 1º)</a:t>
            </a:r>
            <a:endParaRPr sz="3200" dirty="0">
              <a:solidFill>
                <a:schemeClr val="bg1"/>
              </a:solidFill>
            </a:endParaRPr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82" name="Line 4"/>
          <p:cNvSpPr/>
          <p:nvPr/>
        </p:nvSpPr>
        <p:spPr>
          <a:xfrm>
            <a:off x="720000" y="1296000"/>
            <a:ext cx="9371520" cy="0"/>
          </a:xfrm>
          <a:prstGeom prst="line">
            <a:avLst/>
          </a:prstGeom>
          <a:ln w="12600">
            <a:solidFill>
              <a:srgbClr val="000099"/>
            </a:solidFill>
            <a:round/>
          </a:ln>
        </p:spPr>
      </p:sp>
      <p:sp>
        <p:nvSpPr>
          <p:cNvPr id="83" name="CustomShape 5"/>
          <p:cNvSpPr/>
          <p:nvPr/>
        </p:nvSpPr>
        <p:spPr>
          <a:xfrm>
            <a:off x="240120" y="432000"/>
            <a:ext cx="90907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t-BR" sz="3670" strike="noStrike" dirty="0">
                <a:solidFill>
                  <a:srgbClr val="000099"/>
                </a:solidFill>
                <a:latin typeface="Arial"/>
                <a:ea typeface="DejaVu Sans"/>
              </a:rPr>
              <a:t>    </a:t>
            </a:r>
            <a:r>
              <a:rPr lang="pt-BR" sz="3670" dirty="0" smtClean="0">
                <a:solidFill>
                  <a:srgbClr val="FFFFFF"/>
                </a:solidFill>
                <a:latin typeface="Arial"/>
                <a:ea typeface="DejaVu Sans"/>
              </a:rPr>
              <a:t>Fundamento Constitucional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576000" y="2664000"/>
            <a:ext cx="8795520" cy="12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>
                <a:solidFill>
                  <a:srgbClr val="FFFFFF"/>
                </a:solidFill>
                <a:latin typeface="Arial"/>
                <a:ea typeface="DejaVu Sans"/>
              </a:rPr>
              <a:t>Situação Atual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CustomShape 3"/>
          <p:cNvSpPr/>
          <p:nvPr/>
        </p:nvSpPr>
        <p:spPr>
          <a:xfrm>
            <a:off x="936000" y="2016000"/>
            <a:ext cx="8207280" cy="431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Line 4"/>
          <p:cNvSpPr/>
          <p:nvPr/>
        </p:nvSpPr>
        <p:spPr>
          <a:xfrm>
            <a:off x="720000" y="1296000"/>
            <a:ext cx="9371520" cy="0"/>
          </a:xfrm>
          <a:prstGeom prst="line">
            <a:avLst/>
          </a:prstGeom>
          <a:ln w="12600">
            <a:solidFill>
              <a:srgbClr val="000099"/>
            </a:solidFill>
            <a:round/>
          </a:ln>
        </p:spPr>
      </p:sp>
      <p:sp>
        <p:nvSpPr>
          <p:cNvPr id="91" name="CustomShape 5"/>
          <p:cNvSpPr/>
          <p:nvPr/>
        </p:nvSpPr>
        <p:spPr>
          <a:xfrm>
            <a:off x="240120" y="432000"/>
            <a:ext cx="9090720" cy="115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pt-BR" sz="3670" strike="noStrike">
                <a:solidFill>
                  <a:srgbClr val="000099"/>
                </a:solidFill>
                <a:latin typeface="Arial"/>
                <a:ea typeface="DejaVu Sans"/>
              </a:rPr>
              <a:t>    </a:t>
            </a:r>
            <a:r>
              <a:rPr lang="pt-BR" sz="3670" strike="noStrike">
                <a:solidFill>
                  <a:srgbClr val="FFFFFF"/>
                </a:solidFill>
                <a:latin typeface="Arial"/>
                <a:ea typeface="DejaVu Sans"/>
              </a:rPr>
              <a:t>Situação atual</a:t>
            </a:r>
            <a:endParaRPr/>
          </a:p>
        </p:txBody>
      </p:sp>
      <p:sp>
        <p:nvSpPr>
          <p:cNvPr id="92" name="CustomShape 6"/>
          <p:cNvSpPr/>
          <p:nvPr/>
        </p:nvSpPr>
        <p:spPr>
          <a:xfrm>
            <a:off x="832200" y="1795040"/>
            <a:ext cx="7247880" cy="41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000" dirty="0">
                <a:solidFill>
                  <a:schemeClr val="bg1"/>
                </a:solidFill>
              </a:rPr>
              <a:t> Sistemas de Controle Interno de órgãos e empresas públicas carentes de estruturação e melhoria </a:t>
            </a:r>
            <a:r>
              <a:rPr lang="pt-BR" sz="2000" dirty="0" smtClean="0">
                <a:solidFill>
                  <a:schemeClr val="bg1"/>
                </a:solidFill>
              </a:rPr>
              <a:t>(principalmente </a:t>
            </a:r>
            <a:r>
              <a:rPr lang="pt-BR" sz="2000" dirty="0">
                <a:solidFill>
                  <a:schemeClr val="bg1"/>
                </a:solidFill>
              </a:rPr>
              <a:t>nos </a:t>
            </a:r>
            <a:r>
              <a:rPr lang="pt-BR" sz="2000" dirty="0" smtClean="0">
                <a:solidFill>
                  <a:schemeClr val="bg1"/>
                </a:solidFill>
              </a:rPr>
              <a:t>municípios</a:t>
            </a:r>
            <a:r>
              <a:rPr lang="pt-BR" sz="2000" dirty="0" smtClean="0">
                <a:solidFill>
                  <a:schemeClr val="bg1"/>
                </a:solidFill>
              </a:rPr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lang="pt-BR" sz="20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000" dirty="0">
                <a:solidFill>
                  <a:schemeClr val="bg1"/>
                </a:solidFill>
              </a:rPr>
              <a:t>Levantamento do IGG (Índice Geral de Governança) realizado pelo TCU em parceria com IRB, </a:t>
            </a:r>
            <a:r>
              <a:rPr lang="pt-BR" sz="2000" dirty="0" err="1">
                <a:solidFill>
                  <a:schemeClr val="bg1"/>
                </a:solidFill>
              </a:rPr>
              <a:t>Atricon</a:t>
            </a:r>
            <a:r>
              <a:rPr lang="pt-BR" sz="2000" dirty="0">
                <a:solidFill>
                  <a:schemeClr val="bg1"/>
                </a:solidFill>
              </a:rPr>
              <a:t> e 29 Tribunais de </a:t>
            </a:r>
            <a:r>
              <a:rPr lang="pt-BR" sz="2000" dirty="0" smtClean="0">
                <a:solidFill>
                  <a:schemeClr val="bg1"/>
                </a:solidFill>
              </a:rPr>
              <a:t>Contas (Dado: 54% dos CI e AI  iniciando / insuficientes)</a:t>
            </a:r>
            <a:endParaRPr lang="pt-BR" sz="20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sz="20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000" dirty="0">
                <a:solidFill>
                  <a:schemeClr val="bg1"/>
                </a:solidFill>
              </a:rPr>
              <a:t> Pouca </a:t>
            </a:r>
            <a:r>
              <a:rPr lang="pt-BR" sz="2000" dirty="0" smtClean="0">
                <a:solidFill>
                  <a:schemeClr val="bg1"/>
                </a:solidFill>
              </a:rPr>
              <a:t>“colaboração” entre </a:t>
            </a:r>
            <a:r>
              <a:rPr lang="pt-BR" sz="2000" dirty="0">
                <a:solidFill>
                  <a:schemeClr val="bg1"/>
                </a:solidFill>
              </a:rPr>
              <a:t>Controle Interno e Controle Externo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lang="pt-BR" sz="20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r>
              <a:rPr lang="pt-BR" sz="2000" dirty="0">
                <a:solidFill>
                  <a:schemeClr val="bg1"/>
                </a:solidFill>
              </a:rPr>
              <a:t>Necessidade </a:t>
            </a:r>
            <a:r>
              <a:rPr lang="pt-BR" sz="2000" dirty="0" smtClean="0">
                <a:solidFill>
                  <a:schemeClr val="bg1"/>
                </a:solidFill>
              </a:rPr>
              <a:t>de ações, projetos e fomento</a:t>
            </a:r>
            <a:r>
              <a:rPr lang="pt-BR" sz="2000" dirty="0" smtClean="0">
                <a:solidFill>
                  <a:schemeClr val="bg1"/>
                </a:solidFill>
              </a:rPr>
              <a:t> </a:t>
            </a:r>
            <a:endParaRPr lang="pt-BR" sz="2000" dirty="0">
              <a:solidFill>
                <a:schemeClr val="bg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FF3300"/>
              </a:buClr>
              <a:buSzPct val="45000"/>
              <a:buFont typeface="Monotype Sorts" pitchFamily="2" charset="2"/>
              <a:buChar char="ë"/>
            </a:pPr>
            <a:endParaRPr lang="pt-BR" sz="2000" dirty="0">
              <a:solidFill>
                <a:schemeClr val="bg1"/>
              </a:solidFill>
            </a:endParaRPr>
          </a:p>
          <a:p>
            <a:pPr indent="-285750">
              <a:buSzPct val="45000"/>
              <a:buFont typeface="StarSymbol"/>
              <a:buChar char=""/>
            </a:pPr>
            <a:endParaRPr lang="pt-BR" sz="2200" dirty="0">
              <a:solidFill>
                <a:srgbClr val="FFFFFF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504000" y="301320"/>
            <a:ext cx="9069120" cy="12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2"/>
          <p:cNvSpPr/>
          <p:nvPr/>
        </p:nvSpPr>
        <p:spPr>
          <a:xfrm>
            <a:off x="504000" y="1769040"/>
            <a:ext cx="8867520" cy="438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3"/>
          <p:cNvSpPr/>
          <p:nvPr/>
        </p:nvSpPr>
        <p:spPr>
          <a:xfrm>
            <a:off x="405360" y="2234160"/>
            <a:ext cx="8966160" cy="191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6000" b="1" strike="noStrike">
                <a:solidFill>
                  <a:srgbClr val="FFFFFF"/>
                </a:solidFill>
                <a:latin typeface="Arial"/>
                <a:ea typeface="DejaVu Sans"/>
              </a:rPr>
              <a:t>Oportunidades de Melhoria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398</Words>
  <Application>Microsoft Office PowerPoint</Application>
  <PresentationFormat>Personalizar</PresentationFormat>
  <Paragraphs>69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4" baseType="lpstr">
      <vt:lpstr>Arial</vt:lpstr>
      <vt:lpstr>DejaVu Sans</vt:lpstr>
      <vt:lpstr>Monotype Sorts</vt:lpstr>
      <vt:lpstr>StarSymbol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Resolução Atricon nº 04/2014 </vt:lpstr>
      <vt:lpstr>    Resolução Atricon nº 05/2014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Breno Spindola</dc:creator>
  <cp:lastModifiedBy>Breno Spindola</cp:lastModifiedBy>
  <cp:revision>9</cp:revision>
  <dcterms:modified xsi:type="dcterms:W3CDTF">2015-05-28T11:48:22Z</dcterms:modified>
</cp:coreProperties>
</file>