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9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10080625" cy="7559675"/>
  <p:notesSz cx="6858000" cy="9236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FE82A-6353-4DD4-8669-7CA42E3708D2}" type="doc">
      <dgm:prSet loTypeId="urn:microsoft.com/office/officeart/2005/8/layout/radial2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3BE64ACB-B359-4C59-8773-F247D13C0957}">
      <dgm:prSet/>
      <dgm:spPr/>
      <dgm:t>
        <a:bodyPr/>
        <a:lstStyle/>
        <a:p>
          <a:pPr rtl="0"/>
          <a:r>
            <a:rPr lang="pl-PL" dirty="0" smtClean="0"/>
            <a:t>FMC</a:t>
          </a:r>
          <a:endParaRPr lang="pl-PL" dirty="0"/>
        </a:p>
      </dgm:t>
    </dgm:pt>
    <dgm:pt modelId="{4D76EBF5-DB46-43DD-A127-A589407D923A}" type="parTrans" cxnId="{3CEC970E-0902-4781-BEC6-6EBDDCDBBE70}">
      <dgm:prSet/>
      <dgm:spPr/>
      <dgm:t>
        <a:bodyPr/>
        <a:lstStyle/>
        <a:p>
          <a:endParaRPr lang="pl-PL"/>
        </a:p>
      </dgm:t>
    </dgm:pt>
    <dgm:pt modelId="{257420B1-ACDA-41E3-819A-DE73391635AE}" type="sibTrans" cxnId="{3CEC970E-0902-4781-BEC6-6EBDDCDBBE70}">
      <dgm:prSet/>
      <dgm:spPr/>
      <dgm:t>
        <a:bodyPr/>
        <a:lstStyle/>
        <a:p>
          <a:endParaRPr lang="pl-PL"/>
        </a:p>
      </dgm:t>
    </dgm:pt>
    <dgm:pt modelId="{3D3AA029-7F53-4B79-86FB-09D284DAD052}">
      <dgm:prSet/>
      <dgm:spPr/>
      <dgm:t>
        <a:bodyPr/>
        <a:lstStyle/>
        <a:p>
          <a:pPr rtl="0"/>
          <a:r>
            <a:rPr lang="pl-PL" dirty="0" smtClean="0"/>
            <a:t>IA</a:t>
          </a:r>
          <a:endParaRPr lang="pl-PL" dirty="0"/>
        </a:p>
      </dgm:t>
    </dgm:pt>
    <dgm:pt modelId="{F57D38D1-4C03-43DC-A491-6318B650FBEC}" type="parTrans" cxnId="{4F2F3E87-FA56-4F2C-8AA6-DEB1981BA122}">
      <dgm:prSet/>
      <dgm:spPr/>
      <dgm:t>
        <a:bodyPr/>
        <a:lstStyle/>
        <a:p>
          <a:endParaRPr lang="pl-PL"/>
        </a:p>
      </dgm:t>
    </dgm:pt>
    <dgm:pt modelId="{772AB2E3-EA90-4ED6-97A9-F5271DB9CD98}" type="sibTrans" cxnId="{4F2F3E87-FA56-4F2C-8AA6-DEB1981BA122}">
      <dgm:prSet/>
      <dgm:spPr/>
      <dgm:t>
        <a:bodyPr/>
        <a:lstStyle/>
        <a:p>
          <a:endParaRPr lang="pl-PL"/>
        </a:p>
      </dgm:t>
    </dgm:pt>
    <dgm:pt modelId="{7A875029-AF46-491E-B1CB-44A96DABC852}">
      <dgm:prSet/>
      <dgm:spPr/>
      <dgm:t>
        <a:bodyPr/>
        <a:lstStyle/>
        <a:p>
          <a:pPr rtl="0"/>
          <a:r>
            <a:rPr lang="pl-PL" dirty="0" smtClean="0"/>
            <a:t>CHU</a:t>
          </a:r>
          <a:endParaRPr lang="pl-PL" dirty="0"/>
        </a:p>
      </dgm:t>
    </dgm:pt>
    <dgm:pt modelId="{8366F29E-74E8-4413-A08B-A768990828CB}" type="parTrans" cxnId="{4DEB6B28-665E-4411-A729-7D826408598D}">
      <dgm:prSet/>
      <dgm:spPr/>
      <dgm:t>
        <a:bodyPr/>
        <a:lstStyle/>
        <a:p>
          <a:endParaRPr lang="pl-PL"/>
        </a:p>
      </dgm:t>
    </dgm:pt>
    <dgm:pt modelId="{993DBF2F-B79F-42CC-A595-C0F41E303002}" type="sibTrans" cxnId="{4DEB6B28-665E-4411-A729-7D826408598D}">
      <dgm:prSet/>
      <dgm:spPr/>
      <dgm:t>
        <a:bodyPr/>
        <a:lstStyle/>
        <a:p>
          <a:endParaRPr lang="pl-PL"/>
        </a:p>
      </dgm:t>
    </dgm:pt>
    <dgm:pt modelId="{7FFE042D-746A-4919-857C-DE4227216726}" type="pres">
      <dgm:prSet presAssocID="{29CFE82A-6353-4DD4-8669-7CA42E3708D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C1670E3-E7AB-467F-B32C-23531B53A839}" type="pres">
      <dgm:prSet presAssocID="{29CFE82A-6353-4DD4-8669-7CA42E3708D2}" presName="cycle" presStyleCnt="0"/>
      <dgm:spPr/>
    </dgm:pt>
    <dgm:pt modelId="{EABEA67D-53E6-498C-AE8B-EC3EFB081785}" type="pres">
      <dgm:prSet presAssocID="{29CFE82A-6353-4DD4-8669-7CA42E3708D2}" presName="centerShape" presStyleCnt="0"/>
      <dgm:spPr/>
    </dgm:pt>
    <dgm:pt modelId="{BEEC65AF-3624-4A1D-A0E8-5633BDB0D300}" type="pres">
      <dgm:prSet presAssocID="{29CFE82A-6353-4DD4-8669-7CA42E3708D2}" presName="connSite" presStyleLbl="node1" presStyleIdx="0" presStyleCnt="4"/>
      <dgm:spPr/>
    </dgm:pt>
    <dgm:pt modelId="{3B415699-E731-4012-9BAC-5225966CBE2F}" type="pres">
      <dgm:prSet presAssocID="{29CFE82A-6353-4DD4-8669-7CA42E3708D2}" presName="visible" presStyleLbl="node1" presStyleIdx="0" presStyleCnt="4" custScaleX="172434" custLinFactNeighborX="1582" custLinFactNeighborY="53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89A85E7-195C-4B80-9620-D61DF934E2C5}" type="pres">
      <dgm:prSet presAssocID="{4D76EBF5-DB46-43DD-A127-A589407D923A}" presName="Name25" presStyleLbl="parChTrans1D1" presStyleIdx="0" presStyleCnt="3"/>
      <dgm:spPr/>
      <dgm:t>
        <a:bodyPr/>
        <a:lstStyle/>
        <a:p>
          <a:endParaRPr lang="pl-PL"/>
        </a:p>
      </dgm:t>
    </dgm:pt>
    <dgm:pt modelId="{4F7EAF60-56F7-4075-84F7-C40817B2695D}" type="pres">
      <dgm:prSet presAssocID="{3BE64ACB-B359-4C59-8773-F247D13C0957}" presName="node" presStyleCnt="0"/>
      <dgm:spPr/>
    </dgm:pt>
    <dgm:pt modelId="{59DFF9F2-DC56-4444-B593-CD8E032E591D}" type="pres">
      <dgm:prSet presAssocID="{3BE64ACB-B359-4C59-8773-F247D13C0957}" presName="parentNode" presStyleLbl="node1" presStyleIdx="1" presStyleCnt="4" custScaleX="204081" custLinFactX="64435" custLinFactNeighborX="100000" custLinFactNeighborY="599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099A44-3BC4-4B42-A00F-FD08693EBAB5}" type="pres">
      <dgm:prSet presAssocID="{3BE64ACB-B359-4C59-8773-F247D13C0957}" presName="childNode" presStyleLbl="revTx" presStyleIdx="0" presStyleCnt="0">
        <dgm:presLayoutVars>
          <dgm:bulletEnabled val="1"/>
        </dgm:presLayoutVars>
      </dgm:prSet>
      <dgm:spPr/>
    </dgm:pt>
    <dgm:pt modelId="{83B831BF-70E2-41E0-9568-2CC26B158547}" type="pres">
      <dgm:prSet presAssocID="{F57D38D1-4C03-43DC-A491-6318B650FBEC}" presName="Name25" presStyleLbl="parChTrans1D1" presStyleIdx="1" presStyleCnt="3"/>
      <dgm:spPr/>
      <dgm:t>
        <a:bodyPr/>
        <a:lstStyle/>
        <a:p>
          <a:endParaRPr lang="pl-PL"/>
        </a:p>
      </dgm:t>
    </dgm:pt>
    <dgm:pt modelId="{94F26AC2-1066-4B44-B6C3-FB03B8E93271}" type="pres">
      <dgm:prSet presAssocID="{3D3AA029-7F53-4B79-86FB-09D284DAD052}" presName="node" presStyleCnt="0"/>
      <dgm:spPr/>
    </dgm:pt>
    <dgm:pt modelId="{B37294FC-1453-4E15-A1A1-7C32E87B5C8D}" type="pres">
      <dgm:prSet presAssocID="{3D3AA029-7F53-4B79-86FB-09D284DAD052}" presName="parentNode" presStyleLbl="node1" presStyleIdx="2" presStyleCnt="4" custScaleX="215074" custLinFactX="69223" custLinFactNeighborX="100000" custLinFactNeighborY="415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39FC18-19A3-4E5C-AEF7-3A3F78B8C879}" type="pres">
      <dgm:prSet presAssocID="{3D3AA029-7F53-4B79-86FB-09D284DAD052}" presName="childNode" presStyleLbl="revTx" presStyleIdx="0" presStyleCnt="0">
        <dgm:presLayoutVars>
          <dgm:bulletEnabled val="1"/>
        </dgm:presLayoutVars>
      </dgm:prSet>
      <dgm:spPr/>
    </dgm:pt>
    <dgm:pt modelId="{9B317DB2-E6C3-4892-9B77-8F933968220B}" type="pres">
      <dgm:prSet presAssocID="{8366F29E-74E8-4413-A08B-A768990828CB}" presName="Name25" presStyleLbl="parChTrans1D1" presStyleIdx="2" presStyleCnt="3"/>
      <dgm:spPr/>
      <dgm:t>
        <a:bodyPr/>
        <a:lstStyle/>
        <a:p>
          <a:endParaRPr lang="pl-PL"/>
        </a:p>
      </dgm:t>
    </dgm:pt>
    <dgm:pt modelId="{8773DDC3-E2B8-4C85-B3F7-1A7A580B3D57}" type="pres">
      <dgm:prSet presAssocID="{7A875029-AF46-491E-B1CB-44A96DABC852}" presName="node" presStyleCnt="0"/>
      <dgm:spPr/>
    </dgm:pt>
    <dgm:pt modelId="{5D47F8CA-8E60-482C-8AB6-83290A59E237}" type="pres">
      <dgm:prSet presAssocID="{7A875029-AF46-491E-B1CB-44A96DABC852}" presName="parentNode" presStyleLbl="node1" presStyleIdx="3" presStyleCnt="4" custScaleX="221621" custLinFactX="52606" custLinFactNeighborX="100000" custLinFactNeighborY="1331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7BF8C3-E3F9-419A-BE8F-7A157B326481}" type="pres">
      <dgm:prSet presAssocID="{7A875029-AF46-491E-B1CB-44A96DABC85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CEC970E-0902-4781-BEC6-6EBDDCDBBE70}" srcId="{29CFE82A-6353-4DD4-8669-7CA42E3708D2}" destId="{3BE64ACB-B359-4C59-8773-F247D13C0957}" srcOrd="0" destOrd="0" parTransId="{4D76EBF5-DB46-43DD-A127-A589407D923A}" sibTransId="{257420B1-ACDA-41E3-819A-DE73391635AE}"/>
    <dgm:cxn modelId="{C71AED22-330C-43D2-935A-D8085805288F}" type="presOf" srcId="{7A875029-AF46-491E-B1CB-44A96DABC852}" destId="{5D47F8CA-8E60-482C-8AB6-83290A59E237}" srcOrd="0" destOrd="0" presId="urn:microsoft.com/office/officeart/2005/8/layout/radial2"/>
    <dgm:cxn modelId="{2F865A9D-C04E-4212-8B55-B81DB7C411E3}" type="presOf" srcId="{3BE64ACB-B359-4C59-8773-F247D13C0957}" destId="{59DFF9F2-DC56-4444-B593-CD8E032E591D}" srcOrd="0" destOrd="0" presId="urn:microsoft.com/office/officeart/2005/8/layout/radial2"/>
    <dgm:cxn modelId="{63617763-8239-42B8-AFA8-392DBC795C17}" type="presOf" srcId="{29CFE82A-6353-4DD4-8669-7CA42E3708D2}" destId="{7FFE042D-746A-4919-857C-DE4227216726}" srcOrd="0" destOrd="0" presId="urn:microsoft.com/office/officeart/2005/8/layout/radial2"/>
    <dgm:cxn modelId="{03CF83F9-D624-4E94-85A5-5A530B0A2DB4}" type="presOf" srcId="{F57D38D1-4C03-43DC-A491-6318B650FBEC}" destId="{83B831BF-70E2-41E0-9568-2CC26B158547}" srcOrd="0" destOrd="0" presId="urn:microsoft.com/office/officeart/2005/8/layout/radial2"/>
    <dgm:cxn modelId="{4DEB6B28-665E-4411-A729-7D826408598D}" srcId="{29CFE82A-6353-4DD4-8669-7CA42E3708D2}" destId="{7A875029-AF46-491E-B1CB-44A96DABC852}" srcOrd="2" destOrd="0" parTransId="{8366F29E-74E8-4413-A08B-A768990828CB}" sibTransId="{993DBF2F-B79F-42CC-A595-C0F41E303002}"/>
    <dgm:cxn modelId="{DFB443F0-5EE1-424B-AF09-100591CE0E2D}" type="presOf" srcId="{8366F29E-74E8-4413-A08B-A768990828CB}" destId="{9B317DB2-E6C3-4892-9B77-8F933968220B}" srcOrd="0" destOrd="0" presId="urn:microsoft.com/office/officeart/2005/8/layout/radial2"/>
    <dgm:cxn modelId="{99028C9A-BC1B-45C4-B4CD-6A7DCF871C71}" type="presOf" srcId="{4D76EBF5-DB46-43DD-A127-A589407D923A}" destId="{D89A85E7-195C-4B80-9620-D61DF934E2C5}" srcOrd="0" destOrd="0" presId="urn:microsoft.com/office/officeart/2005/8/layout/radial2"/>
    <dgm:cxn modelId="{A63FEA23-CDBA-42F0-BA41-AD97EC3AA271}" type="presOf" srcId="{3D3AA029-7F53-4B79-86FB-09D284DAD052}" destId="{B37294FC-1453-4E15-A1A1-7C32E87B5C8D}" srcOrd="0" destOrd="0" presId="urn:microsoft.com/office/officeart/2005/8/layout/radial2"/>
    <dgm:cxn modelId="{4F2F3E87-FA56-4F2C-8AA6-DEB1981BA122}" srcId="{29CFE82A-6353-4DD4-8669-7CA42E3708D2}" destId="{3D3AA029-7F53-4B79-86FB-09D284DAD052}" srcOrd="1" destOrd="0" parTransId="{F57D38D1-4C03-43DC-A491-6318B650FBEC}" sibTransId="{772AB2E3-EA90-4ED6-97A9-F5271DB9CD98}"/>
    <dgm:cxn modelId="{9C871487-170D-4BCE-B4E3-9FC30E020B26}" type="presParOf" srcId="{7FFE042D-746A-4919-857C-DE4227216726}" destId="{4C1670E3-E7AB-467F-B32C-23531B53A839}" srcOrd="0" destOrd="0" presId="urn:microsoft.com/office/officeart/2005/8/layout/radial2"/>
    <dgm:cxn modelId="{B156533F-059B-4D20-A661-93ACB5661874}" type="presParOf" srcId="{4C1670E3-E7AB-467F-B32C-23531B53A839}" destId="{EABEA67D-53E6-498C-AE8B-EC3EFB081785}" srcOrd="0" destOrd="0" presId="urn:microsoft.com/office/officeart/2005/8/layout/radial2"/>
    <dgm:cxn modelId="{89293068-ED0E-4A24-B84E-BD3C0F12C361}" type="presParOf" srcId="{EABEA67D-53E6-498C-AE8B-EC3EFB081785}" destId="{BEEC65AF-3624-4A1D-A0E8-5633BDB0D300}" srcOrd="0" destOrd="0" presId="urn:microsoft.com/office/officeart/2005/8/layout/radial2"/>
    <dgm:cxn modelId="{D2DD963B-6CF1-4E2F-8241-06C214656B5D}" type="presParOf" srcId="{EABEA67D-53E6-498C-AE8B-EC3EFB081785}" destId="{3B415699-E731-4012-9BAC-5225966CBE2F}" srcOrd="1" destOrd="0" presId="urn:microsoft.com/office/officeart/2005/8/layout/radial2"/>
    <dgm:cxn modelId="{A8CC0DFE-4128-4B77-B8F2-64D1EDD97314}" type="presParOf" srcId="{4C1670E3-E7AB-467F-B32C-23531B53A839}" destId="{D89A85E7-195C-4B80-9620-D61DF934E2C5}" srcOrd="1" destOrd="0" presId="urn:microsoft.com/office/officeart/2005/8/layout/radial2"/>
    <dgm:cxn modelId="{B359E2F4-EB14-44AA-BC46-C97C43EC7617}" type="presParOf" srcId="{4C1670E3-E7AB-467F-B32C-23531B53A839}" destId="{4F7EAF60-56F7-4075-84F7-C40817B2695D}" srcOrd="2" destOrd="0" presId="urn:microsoft.com/office/officeart/2005/8/layout/radial2"/>
    <dgm:cxn modelId="{5E17CFE8-99E0-4890-B990-485008C99DCB}" type="presParOf" srcId="{4F7EAF60-56F7-4075-84F7-C40817B2695D}" destId="{59DFF9F2-DC56-4444-B593-CD8E032E591D}" srcOrd="0" destOrd="0" presId="urn:microsoft.com/office/officeart/2005/8/layout/radial2"/>
    <dgm:cxn modelId="{CA2992EB-AD82-49DB-9AA8-712FA10D12C9}" type="presParOf" srcId="{4F7EAF60-56F7-4075-84F7-C40817B2695D}" destId="{EF099A44-3BC4-4B42-A00F-FD08693EBAB5}" srcOrd="1" destOrd="0" presId="urn:microsoft.com/office/officeart/2005/8/layout/radial2"/>
    <dgm:cxn modelId="{86E03609-D682-449F-8B96-617919EF9950}" type="presParOf" srcId="{4C1670E3-E7AB-467F-B32C-23531B53A839}" destId="{83B831BF-70E2-41E0-9568-2CC26B158547}" srcOrd="3" destOrd="0" presId="urn:microsoft.com/office/officeart/2005/8/layout/radial2"/>
    <dgm:cxn modelId="{DCC57FBE-6F89-4BC5-8E8D-9CF6207CC4E2}" type="presParOf" srcId="{4C1670E3-E7AB-467F-B32C-23531B53A839}" destId="{94F26AC2-1066-4B44-B6C3-FB03B8E93271}" srcOrd="4" destOrd="0" presId="urn:microsoft.com/office/officeart/2005/8/layout/radial2"/>
    <dgm:cxn modelId="{09D63856-B148-481A-A09C-4A80D7BB2191}" type="presParOf" srcId="{94F26AC2-1066-4B44-B6C3-FB03B8E93271}" destId="{B37294FC-1453-4E15-A1A1-7C32E87B5C8D}" srcOrd="0" destOrd="0" presId="urn:microsoft.com/office/officeart/2005/8/layout/radial2"/>
    <dgm:cxn modelId="{82A49038-F3C8-47FB-AA0B-782C7678E479}" type="presParOf" srcId="{94F26AC2-1066-4B44-B6C3-FB03B8E93271}" destId="{3839FC18-19A3-4E5C-AEF7-3A3F78B8C879}" srcOrd="1" destOrd="0" presId="urn:microsoft.com/office/officeart/2005/8/layout/radial2"/>
    <dgm:cxn modelId="{4E678FD0-F584-4DB2-A81B-004C19612AC7}" type="presParOf" srcId="{4C1670E3-E7AB-467F-B32C-23531B53A839}" destId="{9B317DB2-E6C3-4892-9B77-8F933968220B}" srcOrd="5" destOrd="0" presId="urn:microsoft.com/office/officeart/2005/8/layout/radial2"/>
    <dgm:cxn modelId="{A087CD6E-2A36-49BF-984D-3AAA253D51AC}" type="presParOf" srcId="{4C1670E3-E7AB-467F-B32C-23531B53A839}" destId="{8773DDC3-E2B8-4C85-B3F7-1A7A580B3D57}" srcOrd="6" destOrd="0" presId="urn:microsoft.com/office/officeart/2005/8/layout/radial2"/>
    <dgm:cxn modelId="{EBE8E05F-5BE9-4BBD-8B00-FC0DE20B8470}" type="presParOf" srcId="{8773DDC3-E2B8-4C85-B3F7-1A7A580B3D57}" destId="{5D47F8CA-8E60-482C-8AB6-83290A59E237}" srcOrd="0" destOrd="0" presId="urn:microsoft.com/office/officeart/2005/8/layout/radial2"/>
    <dgm:cxn modelId="{D0F8BAE4-712B-4F69-92BF-F5DDE77F1635}" type="presParOf" srcId="{8773DDC3-E2B8-4C85-B3F7-1A7A580B3D57}" destId="{1E7BF8C3-E3F9-419A-BE8F-7A157B32648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7F447E-0F17-4D9E-98E9-173179BBCED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75716D27-9EE8-45B1-88C7-977BF4D98E96}">
      <dgm:prSet phldrT="[Text]" custT="1"/>
      <dgm:spPr>
        <a:solidFill>
          <a:schemeClr val="accent5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>
              <a:solidFill>
                <a:schemeClr val="bg1"/>
              </a:solidFill>
            </a:rPr>
            <a:t>UHC de AI e FMC no</a:t>
          </a:r>
          <a:endParaRPr lang="bg-BG" sz="2400" b="1" dirty="0" smtClean="0">
            <a:solidFill>
              <a:schemeClr val="bg1"/>
            </a:solidFill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err="1" smtClean="0">
              <a:solidFill>
                <a:schemeClr val="bg1"/>
              </a:solidFill>
            </a:rPr>
            <a:t>Ministério</a:t>
          </a:r>
          <a:r>
            <a:rPr lang="en-US" sz="2400" b="1" dirty="0" smtClean="0">
              <a:solidFill>
                <a:schemeClr val="bg1"/>
              </a:solidFill>
            </a:rPr>
            <a:t> das </a:t>
          </a:r>
          <a:r>
            <a:rPr lang="en-US" sz="2400" b="1" dirty="0" err="1" smtClean="0">
              <a:solidFill>
                <a:schemeClr val="bg1"/>
              </a:solidFill>
            </a:rPr>
            <a:t>Finanças</a:t>
          </a:r>
          <a:endParaRPr lang="en-US" sz="2400" b="1" dirty="0" smtClean="0">
            <a:solidFill>
              <a:schemeClr val="bg1"/>
            </a:solidFill>
          </a:endParaRPr>
        </a:p>
      </dgm:t>
    </dgm:pt>
    <dgm:pt modelId="{BF959CEC-5B00-4604-94C7-59AB7369DC2E}" type="parTrans" cxnId="{5AB9A8D2-AD81-4E87-9237-860AD1E8C53B}">
      <dgm:prSet/>
      <dgm:spPr/>
      <dgm:t>
        <a:bodyPr/>
        <a:lstStyle/>
        <a:p>
          <a:endParaRPr lang="bg-BG"/>
        </a:p>
      </dgm:t>
    </dgm:pt>
    <dgm:pt modelId="{3D27CACC-7627-4BFF-9A49-35CFD6181ECF}" type="sibTrans" cxnId="{5AB9A8D2-AD81-4E87-9237-860AD1E8C53B}">
      <dgm:prSet/>
      <dgm:spPr/>
      <dgm:t>
        <a:bodyPr/>
        <a:lstStyle/>
        <a:p>
          <a:endParaRPr lang="bg-BG"/>
        </a:p>
      </dgm:t>
    </dgm:pt>
    <dgm:pt modelId="{12FBC59B-0594-4302-BD46-A021C7038E4C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900" b="1" dirty="0" err="1" smtClean="0">
              <a:solidFill>
                <a:schemeClr val="accent5">
                  <a:lumMod val="50000"/>
                </a:schemeClr>
              </a:solidFill>
            </a:rPr>
            <a:t>Municipios</a:t>
          </a:r>
          <a:endParaRPr lang="bg-BG" sz="1900" b="1" dirty="0">
            <a:solidFill>
              <a:schemeClr val="accent5">
                <a:lumMod val="50000"/>
              </a:schemeClr>
            </a:solidFill>
          </a:endParaRPr>
        </a:p>
      </dgm:t>
    </dgm:pt>
    <dgm:pt modelId="{E90A5EE3-4474-49B0-BFDC-08CCBC1EDE2A}" type="parTrans" cxnId="{FF7DF9EF-D166-4E12-A137-B6003BC3E235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bg-BG"/>
        </a:p>
      </dgm:t>
    </dgm:pt>
    <dgm:pt modelId="{05DF9328-2850-4AA2-9405-FD7A3AA56595}" type="sibTrans" cxnId="{FF7DF9EF-D166-4E12-A137-B6003BC3E235}">
      <dgm:prSet/>
      <dgm:spPr/>
      <dgm:t>
        <a:bodyPr/>
        <a:lstStyle/>
        <a:p>
          <a:endParaRPr lang="bg-BG"/>
        </a:p>
      </dgm:t>
    </dgm:pt>
    <dgm:pt modelId="{D5201009-2B48-437D-A6AC-5D772B968076}">
      <dgm:prSet phldrT="[Text]"/>
      <dgm:spPr>
        <a:solidFill>
          <a:schemeClr val="accent3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b="1" dirty="0" err="1" smtClean="0"/>
            <a:t>Outras</a:t>
          </a:r>
          <a:r>
            <a:rPr lang="en-US" b="1" dirty="0" smtClean="0"/>
            <a:t>  </a:t>
          </a:r>
          <a:r>
            <a:rPr lang="en-US" b="1" dirty="0" err="1" smtClean="0"/>
            <a:t>organizações</a:t>
          </a:r>
          <a:endParaRPr lang="bg-BG" b="1" dirty="0"/>
        </a:p>
      </dgm:t>
    </dgm:pt>
    <dgm:pt modelId="{DA739FE2-A6E7-44A8-AFA0-6FCFD2128FD1}" type="parTrans" cxnId="{2195C661-E102-43F5-9C4C-F0B6D027411B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bg-BG"/>
        </a:p>
      </dgm:t>
    </dgm:pt>
    <dgm:pt modelId="{CC0C274E-BD6F-4F23-80C2-31C2B24B4E6A}" type="sibTrans" cxnId="{2195C661-E102-43F5-9C4C-F0B6D027411B}">
      <dgm:prSet/>
      <dgm:spPr/>
      <dgm:t>
        <a:bodyPr/>
        <a:lstStyle/>
        <a:p>
          <a:endParaRPr lang="bg-BG"/>
        </a:p>
      </dgm:t>
    </dgm:pt>
    <dgm:pt modelId="{B53BC605-2D19-4AB2-BCF2-660B9D830A25}">
      <dgm:prSet phldrT="[Text]" custT="1"/>
      <dgm:spPr>
        <a:solidFill>
          <a:srgbClr val="00B0F0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000" b="1" dirty="0" err="1" smtClean="0"/>
            <a:t>Ministérios</a:t>
          </a:r>
          <a:endParaRPr lang="bg-BG" sz="2000" b="1" dirty="0"/>
        </a:p>
      </dgm:t>
    </dgm:pt>
    <dgm:pt modelId="{A5082ECE-B131-4352-A9CA-667ABCED7DBA}" type="parTrans" cxnId="{6D403A7D-DFA1-4B68-AC7A-BF810D656CC2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bg-BG"/>
        </a:p>
      </dgm:t>
    </dgm:pt>
    <dgm:pt modelId="{24CE576F-95F0-4A0A-B931-3F045F69FBA7}" type="sibTrans" cxnId="{6D403A7D-DFA1-4B68-AC7A-BF810D656CC2}">
      <dgm:prSet/>
      <dgm:spPr/>
      <dgm:t>
        <a:bodyPr/>
        <a:lstStyle/>
        <a:p>
          <a:endParaRPr lang="bg-BG"/>
        </a:p>
      </dgm:t>
    </dgm:pt>
    <dgm:pt modelId="{9AF046B1-9AB4-4036-BF73-F1DBE693CAE3}" type="pres">
      <dgm:prSet presAssocID="{897F447E-0F17-4D9E-98E9-173179BBCE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0BD685F5-FD7E-4D8E-8779-C8D17D0EEA46}" type="pres">
      <dgm:prSet presAssocID="{75716D27-9EE8-45B1-88C7-977BF4D98E96}" presName="centerShape" presStyleLbl="node0" presStyleIdx="0" presStyleCnt="1" custScaleX="208427" custScaleY="114399" custLinFactNeighborX="-2364" custLinFactNeighborY="-38292"/>
      <dgm:spPr/>
      <dgm:t>
        <a:bodyPr/>
        <a:lstStyle/>
        <a:p>
          <a:endParaRPr lang="bg-BG"/>
        </a:p>
      </dgm:t>
    </dgm:pt>
    <dgm:pt modelId="{0FD39DE7-3211-46F9-9095-491892439B35}" type="pres">
      <dgm:prSet presAssocID="{E90A5EE3-4474-49B0-BFDC-08CCBC1EDE2A}" presName="Name9" presStyleLbl="parChTrans1D2" presStyleIdx="0" presStyleCnt="3"/>
      <dgm:spPr/>
      <dgm:t>
        <a:bodyPr/>
        <a:lstStyle/>
        <a:p>
          <a:endParaRPr lang="bg-BG"/>
        </a:p>
      </dgm:t>
    </dgm:pt>
    <dgm:pt modelId="{12719205-41DE-4CA8-A37D-CD735D2C9C4A}" type="pres">
      <dgm:prSet presAssocID="{E90A5EE3-4474-49B0-BFDC-08CCBC1EDE2A}" presName="connTx" presStyleLbl="parChTrans1D2" presStyleIdx="0" presStyleCnt="3"/>
      <dgm:spPr/>
      <dgm:t>
        <a:bodyPr/>
        <a:lstStyle/>
        <a:p>
          <a:endParaRPr lang="bg-BG"/>
        </a:p>
      </dgm:t>
    </dgm:pt>
    <dgm:pt modelId="{DC361EFD-3268-45F2-96BE-CAC2E3F3C133}" type="pres">
      <dgm:prSet presAssocID="{12FBC59B-0594-4302-BD46-A021C7038E4C}" presName="node" presStyleLbl="node1" presStyleIdx="0" presStyleCnt="3" custScaleX="161591" custScaleY="91852" custRadScaleRad="128493" custRadScaleInc="-16694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EDFB4B9-32E7-43CB-A2C0-A529EEA4E79F}" type="pres">
      <dgm:prSet presAssocID="{DA739FE2-A6E7-44A8-AFA0-6FCFD2128FD1}" presName="Name9" presStyleLbl="parChTrans1D2" presStyleIdx="1" presStyleCnt="3"/>
      <dgm:spPr/>
      <dgm:t>
        <a:bodyPr/>
        <a:lstStyle/>
        <a:p>
          <a:endParaRPr lang="bg-BG"/>
        </a:p>
      </dgm:t>
    </dgm:pt>
    <dgm:pt modelId="{2B1EB87B-5885-4148-87F1-6B3B3AA20E91}" type="pres">
      <dgm:prSet presAssocID="{DA739FE2-A6E7-44A8-AFA0-6FCFD2128FD1}" presName="connTx" presStyleLbl="parChTrans1D2" presStyleIdx="1" presStyleCnt="3"/>
      <dgm:spPr/>
      <dgm:t>
        <a:bodyPr/>
        <a:lstStyle/>
        <a:p>
          <a:endParaRPr lang="bg-BG"/>
        </a:p>
      </dgm:t>
    </dgm:pt>
    <dgm:pt modelId="{E9169169-E424-4A69-8F0D-B4D5B12FEF49}" type="pres">
      <dgm:prSet presAssocID="{D5201009-2B48-437D-A6AC-5D772B968076}" presName="node" presStyleLbl="node1" presStyleIdx="1" presStyleCnt="3" custScaleX="155403" custScaleY="96776" custRadScaleRad="129966" custRadScaleInc="-3417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644D65B-8EB9-490E-AE00-D80F54D73FAD}" type="pres">
      <dgm:prSet presAssocID="{A5082ECE-B131-4352-A9CA-667ABCED7DBA}" presName="Name9" presStyleLbl="parChTrans1D2" presStyleIdx="2" presStyleCnt="3"/>
      <dgm:spPr/>
      <dgm:t>
        <a:bodyPr/>
        <a:lstStyle/>
        <a:p>
          <a:endParaRPr lang="bg-BG"/>
        </a:p>
      </dgm:t>
    </dgm:pt>
    <dgm:pt modelId="{F7BEBB5A-14AD-4887-A3F6-FAF8D0F5D2E7}" type="pres">
      <dgm:prSet presAssocID="{A5082ECE-B131-4352-A9CA-667ABCED7DBA}" presName="connTx" presStyleLbl="parChTrans1D2" presStyleIdx="2" presStyleCnt="3"/>
      <dgm:spPr/>
      <dgm:t>
        <a:bodyPr/>
        <a:lstStyle/>
        <a:p>
          <a:endParaRPr lang="bg-BG"/>
        </a:p>
      </dgm:t>
    </dgm:pt>
    <dgm:pt modelId="{7B8A0437-6BA3-4C29-8E0C-EDB86DF68D04}" type="pres">
      <dgm:prSet presAssocID="{B53BC605-2D19-4AB2-BCF2-660B9D830A25}" presName="node" presStyleLbl="node1" presStyleIdx="2" presStyleCnt="3" custScaleX="147103" custRadScaleRad="29087" custRadScaleInc="-10989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2D1C9929-B808-46E8-919F-26AE16A71771}" type="presOf" srcId="{B53BC605-2D19-4AB2-BCF2-660B9D830A25}" destId="{7B8A0437-6BA3-4C29-8E0C-EDB86DF68D04}" srcOrd="0" destOrd="0" presId="urn:microsoft.com/office/officeart/2005/8/layout/radial1"/>
    <dgm:cxn modelId="{FF7DF9EF-D166-4E12-A137-B6003BC3E235}" srcId="{75716D27-9EE8-45B1-88C7-977BF4D98E96}" destId="{12FBC59B-0594-4302-BD46-A021C7038E4C}" srcOrd="0" destOrd="0" parTransId="{E90A5EE3-4474-49B0-BFDC-08CCBC1EDE2A}" sibTransId="{05DF9328-2850-4AA2-9405-FD7A3AA56595}"/>
    <dgm:cxn modelId="{62374167-CA00-4957-9B8D-901A73335D9B}" type="presOf" srcId="{75716D27-9EE8-45B1-88C7-977BF4D98E96}" destId="{0BD685F5-FD7E-4D8E-8779-C8D17D0EEA46}" srcOrd="0" destOrd="0" presId="urn:microsoft.com/office/officeart/2005/8/layout/radial1"/>
    <dgm:cxn modelId="{17051BBB-E12E-4C78-A42A-1B489C49CA4A}" type="presOf" srcId="{897F447E-0F17-4D9E-98E9-173179BBCED5}" destId="{9AF046B1-9AB4-4036-BF73-F1DBE693CAE3}" srcOrd="0" destOrd="0" presId="urn:microsoft.com/office/officeart/2005/8/layout/radial1"/>
    <dgm:cxn modelId="{925C58DE-7E56-4E69-8BD4-3CE3C99AF95B}" type="presOf" srcId="{E90A5EE3-4474-49B0-BFDC-08CCBC1EDE2A}" destId="{12719205-41DE-4CA8-A37D-CD735D2C9C4A}" srcOrd="1" destOrd="0" presId="urn:microsoft.com/office/officeart/2005/8/layout/radial1"/>
    <dgm:cxn modelId="{5AB9A8D2-AD81-4E87-9237-860AD1E8C53B}" srcId="{897F447E-0F17-4D9E-98E9-173179BBCED5}" destId="{75716D27-9EE8-45B1-88C7-977BF4D98E96}" srcOrd="0" destOrd="0" parTransId="{BF959CEC-5B00-4604-94C7-59AB7369DC2E}" sibTransId="{3D27CACC-7627-4BFF-9A49-35CFD6181ECF}"/>
    <dgm:cxn modelId="{A9D77065-ED6F-4319-94C6-04DCCC854C93}" type="presOf" srcId="{A5082ECE-B131-4352-A9CA-667ABCED7DBA}" destId="{E644D65B-8EB9-490E-AE00-D80F54D73FAD}" srcOrd="0" destOrd="0" presId="urn:microsoft.com/office/officeart/2005/8/layout/radial1"/>
    <dgm:cxn modelId="{66E3CC02-7BD1-4CC6-9CA2-7CC279A632F3}" type="presOf" srcId="{A5082ECE-B131-4352-A9CA-667ABCED7DBA}" destId="{F7BEBB5A-14AD-4887-A3F6-FAF8D0F5D2E7}" srcOrd="1" destOrd="0" presId="urn:microsoft.com/office/officeart/2005/8/layout/radial1"/>
    <dgm:cxn modelId="{4D899408-BAC6-47B0-9460-64334ED386C6}" type="presOf" srcId="{12FBC59B-0594-4302-BD46-A021C7038E4C}" destId="{DC361EFD-3268-45F2-96BE-CAC2E3F3C133}" srcOrd="0" destOrd="0" presId="urn:microsoft.com/office/officeart/2005/8/layout/radial1"/>
    <dgm:cxn modelId="{2195C661-E102-43F5-9C4C-F0B6D027411B}" srcId="{75716D27-9EE8-45B1-88C7-977BF4D98E96}" destId="{D5201009-2B48-437D-A6AC-5D772B968076}" srcOrd="1" destOrd="0" parTransId="{DA739FE2-A6E7-44A8-AFA0-6FCFD2128FD1}" sibTransId="{CC0C274E-BD6F-4F23-80C2-31C2B24B4E6A}"/>
    <dgm:cxn modelId="{E45D841E-ED55-4BAD-A6CE-B1E9E98DA87F}" type="presOf" srcId="{E90A5EE3-4474-49B0-BFDC-08CCBC1EDE2A}" destId="{0FD39DE7-3211-46F9-9095-491892439B35}" srcOrd="0" destOrd="0" presId="urn:microsoft.com/office/officeart/2005/8/layout/radial1"/>
    <dgm:cxn modelId="{77E6CDB1-09A0-4F14-9C72-AFF5867DCA86}" type="presOf" srcId="{D5201009-2B48-437D-A6AC-5D772B968076}" destId="{E9169169-E424-4A69-8F0D-B4D5B12FEF49}" srcOrd="0" destOrd="0" presId="urn:microsoft.com/office/officeart/2005/8/layout/radial1"/>
    <dgm:cxn modelId="{6D403A7D-DFA1-4B68-AC7A-BF810D656CC2}" srcId="{75716D27-9EE8-45B1-88C7-977BF4D98E96}" destId="{B53BC605-2D19-4AB2-BCF2-660B9D830A25}" srcOrd="2" destOrd="0" parTransId="{A5082ECE-B131-4352-A9CA-667ABCED7DBA}" sibTransId="{24CE576F-95F0-4A0A-B931-3F045F69FBA7}"/>
    <dgm:cxn modelId="{B8842417-AB89-40B1-9E88-72D0EE4B322E}" type="presOf" srcId="{DA739FE2-A6E7-44A8-AFA0-6FCFD2128FD1}" destId="{2B1EB87B-5885-4148-87F1-6B3B3AA20E91}" srcOrd="1" destOrd="0" presId="urn:microsoft.com/office/officeart/2005/8/layout/radial1"/>
    <dgm:cxn modelId="{AA9F67F1-5C20-40D6-ABD6-CE35DE1DE585}" type="presOf" srcId="{DA739FE2-A6E7-44A8-AFA0-6FCFD2128FD1}" destId="{2EDFB4B9-32E7-43CB-A2C0-A529EEA4E79F}" srcOrd="0" destOrd="0" presId="urn:microsoft.com/office/officeart/2005/8/layout/radial1"/>
    <dgm:cxn modelId="{0A1439A0-B67A-4AC8-97D8-9F60B1395D3D}" type="presParOf" srcId="{9AF046B1-9AB4-4036-BF73-F1DBE693CAE3}" destId="{0BD685F5-FD7E-4D8E-8779-C8D17D0EEA46}" srcOrd="0" destOrd="0" presId="urn:microsoft.com/office/officeart/2005/8/layout/radial1"/>
    <dgm:cxn modelId="{B3BC5634-5F1D-47BA-9F74-9F6348EB0402}" type="presParOf" srcId="{9AF046B1-9AB4-4036-BF73-F1DBE693CAE3}" destId="{0FD39DE7-3211-46F9-9095-491892439B35}" srcOrd="1" destOrd="0" presId="urn:microsoft.com/office/officeart/2005/8/layout/radial1"/>
    <dgm:cxn modelId="{9B94139D-6700-4B5C-A1CC-E4C0ED45D564}" type="presParOf" srcId="{0FD39DE7-3211-46F9-9095-491892439B35}" destId="{12719205-41DE-4CA8-A37D-CD735D2C9C4A}" srcOrd="0" destOrd="0" presId="urn:microsoft.com/office/officeart/2005/8/layout/radial1"/>
    <dgm:cxn modelId="{2D318D40-33FF-4EB7-A2D0-7CF4E09BDA81}" type="presParOf" srcId="{9AF046B1-9AB4-4036-BF73-F1DBE693CAE3}" destId="{DC361EFD-3268-45F2-96BE-CAC2E3F3C133}" srcOrd="2" destOrd="0" presId="urn:microsoft.com/office/officeart/2005/8/layout/radial1"/>
    <dgm:cxn modelId="{C833CDE6-FA3F-4E1B-994E-DB2D0D449871}" type="presParOf" srcId="{9AF046B1-9AB4-4036-BF73-F1DBE693CAE3}" destId="{2EDFB4B9-32E7-43CB-A2C0-A529EEA4E79F}" srcOrd="3" destOrd="0" presId="urn:microsoft.com/office/officeart/2005/8/layout/radial1"/>
    <dgm:cxn modelId="{52178AED-A2B5-4549-B801-6A58530FD978}" type="presParOf" srcId="{2EDFB4B9-32E7-43CB-A2C0-A529EEA4E79F}" destId="{2B1EB87B-5885-4148-87F1-6B3B3AA20E91}" srcOrd="0" destOrd="0" presId="urn:microsoft.com/office/officeart/2005/8/layout/radial1"/>
    <dgm:cxn modelId="{244C8BB6-7C3A-4694-B57B-2ACFF3C646C6}" type="presParOf" srcId="{9AF046B1-9AB4-4036-BF73-F1DBE693CAE3}" destId="{E9169169-E424-4A69-8F0D-B4D5B12FEF49}" srcOrd="4" destOrd="0" presId="urn:microsoft.com/office/officeart/2005/8/layout/radial1"/>
    <dgm:cxn modelId="{71786C83-BA97-462D-976F-2B6764486123}" type="presParOf" srcId="{9AF046B1-9AB4-4036-BF73-F1DBE693CAE3}" destId="{E644D65B-8EB9-490E-AE00-D80F54D73FAD}" srcOrd="5" destOrd="0" presId="urn:microsoft.com/office/officeart/2005/8/layout/radial1"/>
    <dgm:cxn modelId="{32CE22F3-6957-417F-981D-ADA587797037}" type="presParOf" srcId="{E644D65B-8EB9-490E-AE00-D80F54D73FAD}" destId="{F7BEBB5A-14AD-4887-A3F6-FAF8D0F5D2E7}" srcOrd="0" destOrd="0" presId="urn:microsoft.com/office/officeart/2005/8/layout/radial1"/>
    <dgm:cxn modelId="{8D47ED2B-319B-4D9F-897F-5DF99E2F8C5A}" type="presParOf" srcId="{9AF046B1-9AB4-4036-BF73-F1DBE693CAE3}" destId="{7B8A0437-6BA3-4C29-8E0C-EDB86DF68D04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2D8938-BE5D-4375-8114-7CD4E5BA0D9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EF6B1BF-DEAC-47B8-8315-CF5B7A7B2FA1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rgbClr val="133DB3"/>
              </a:solidFill>
            </a:rPr>
            <a:t>Unidades</a:t>
          </a:r>
          <a:r>
            <a:rPr lang="en-US" sz="1600" b="1" dirty="0" smtClean="0">
              <a:solidFill>
                <a:srgbClr val="133DB3"/>
              </a:solidFill>
            </a:rPr>
            <a:t> de Auditoria </a:t>
          </a:r>
          <a:r>
            <a:rPr lang="en-US" sz="1600" b="1" dirty="0" err="1" smtClean="0">
              <a:solidFill>
                <a:srgbClr val="133DB3"/>
              </a:solidFill>
            </a:rPr>
            <a:t>Interna</a:t>
          </a:r>
          <a:endParaRPr lang="bg-BG" sz="1600" b="1" dirty="0">
            <a:solidFill>
              <a:srgbClr val="133DB3"/>
            </a:solidFill>
          </a:endParaRPr>
        </a:p>
      </dgm:t>
    </dgm:pt>
    <dgm:pt modelId="{8DDDC15B-063A-4914-ABE5-BD5E7E7C6979}" type="parTrans" cxnId="{2632B219-F11D-471E-AB88-08AE5EBCED86}">
      <dgm:prSet/>
      <dgm:spPr/>
      <dgm:t>
        <a:bodyPr/>
        <a:lstStyle/>
        <a:p>
          <a:endParaRPr lang="bg-BG"/>
        </a:p>
      </dgm:t>
    </dgm:pt>
    <dgm:pt modelId="{FE29DC0C-EB32-4615-A64A-8B9ED534CE9A}" type="sibTrans" cxnId="{2632B219-F11D-471E-AB88-08AE5EBCED86}">
      <dgm:prSet/>
      <dgm:spPr/>
      <dgm:t>
        <a:bodyPr/>
        <a:lstStyle/>
        <a:p>
          <a:endParaRPr lang="bg-BG"/>
        </a:p>
      </dgm:t>
    </dgm:pt>
    <dgm:pt modelId="{4986ED07-F956-451C-BA99-4C6501643EC4}">
      <dgm:prSet phldrT="[Text]"/>
      <dgm:spPr/>
      <dgm:t>
        <a:bodyPr/>
        <a:lstStyle/>
        <a:p>
          <a:r>
            <a:rPr lang="en-US" b="1" dirty="0" err="1" smtClean="0">
              <a:solidFill>
                <a:schemeClr val="tx2">
                  <a:lumMod val="75000"/>
                </a:schemeClr>
              </a:solidFill>
            </a:rPr>
            <a:t>Ministérios</a:t>
          </a:r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 -</a:t>
          </a:r>
        </a:p>
        <a:p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15</a:t>
          </a:r>
          <a:endParaRPr lang="bg-BG" b="1" dirty="0">
            <a:solidFill>
              <a:schemeClr val="tx2">
                <a:lumMod val="75000"/>
              </a:schemeClr>
            </a:solidFill>
          </a:endParaRPr>
        </a:p>
      </dgm:t>
    </dgm:pt>
    <dgm:pt modelId="{85E52309-602E-496D-BE7D-0D8668AC6B96}" type="parTrans" cxnId="{E05F47D8-3D1D-47B6-969E-5E8549B022F1}">
      <dgm:prSet/>
      <dgm:spPr/>
      <dgm:t>
        <a:bodyPr/>
        <a:lstStyle/>
        <a:p>
          <a:endParaRPr lang="bg-BG"/>
        </a:p>
      </dgm:t>
    </dgm:pt>
    <dgm:pt modelId="{77C0A44E-4EF4-46E7-A8B2-C7EA044D43BD}" type="sibTrans" cxnId="{E05F47D8-3D1D-47B6-969E-5E8549B022F1}">
      <dgm:prSet/>
      <dgm:spPr/>
      <dgm:t>
        <a:bodyPr/>
        <a:lstStyle/>
        <a:p>
          <a:endParaRPr lang="bg-BG"/>
        </a:p>
      </dgm:t>
    </dgm:pt>
    <dgm:pt modelId="{5D7E01F7-CFD1-453C-BCF3-4F0B229F54B4}">
      <dgm:prSet phldrT="[Text]"/>
      <dgm:spPr/>
      <dgm:t>
        <a:bodyPr/>
        <a:lstStyle/>
        <a:p>
          <a:r>
            <a:rPr lang="en-US" b="1" dirty="0" err="1" smtClean="0">
              <a:solidFill>
                <a:schemeClr val="tx2">
                  <a:lumMod val="75000"/>
                </a:schemeClr>
              </a:solidFill>
            </a:rPr>
            <a:t>Outras</a:t>
          </a:r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  </a:t>
          </a:r>
          <a:r>
            <a:rPr lang="en-US" b="1" dirty="0" err="1" smtClean="0">
              <a:solidFill>
                <a:srgbClr val="133DB3"/>
              </a:solidFill>
            </a:rPr>
            <a:t>organizações</a:t>
          </a:r>
          <a:r>
            <a:rPr lang="en-US" b="1" dirty="0" smtClean="0">
              <a:solidFill>
                <a:srgbClr val="133DB3"/>
              </a:solidFill>
            </a:rPr>
            <a:t> -</a:t>
          </a:r>
        </a:p>
        <a:p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20</a:t>
          </a:r>
          <a:endParaRPr lang="bg-BG" b="1" dirty="0">
            <a:solidFill>
              <a:schemeClr val="tx2">
                <a:lumMod val="75000"/>
              </a:schemeClr>
            </a:solidFill>
          </a:endParaRPr>
        </a:p>
      </dgm:t>
    </dgm:pt>
    <dgm:pt modelId="{18C2F1A0-31DA-4830-952A-4E9155F4E4C1}" type="parTrans" cxnId="{9871C2C4-3EB3-43A0-8BCE-CE959B0DDA2E}">
      <dgm:prSet/>
      <dgm:spPr/>
      <dgm:t>
        <a:bodyPr/>
        <a:lstStyle/>
        <a:p>
          <a:endParaRPr lang="bg-BG"/>
        </a:p>
      </dgm:t>
    </dgm:pt>
    <dgm:pt modelId="{87C1FF8D-0EA7-4C83-AE82-8912420AA136}" type="sibTrans" cxnId="{9871C2C4-3EB3-43A0-8BCE-CE959B0DDA2E}">
      <dgm:prSet/>
      <dgm:spPr/>
      <dgm:t>
        <a:bodyPr/>
        <a:lstStyle/>
        <a:p>
          <a:endParaRPr lang="bg-BG"/>
        </a:p>
      </dgm:t>
    </dgm:pt>
    <dgm:pt modelId="{617456DE-BB34-4233-9576-715E3DC316F4}">
      <dgm:prSet/>
      <dgm:spPr/>
      <dgm:t>
        <a:bodyPr/>
        <a:lstStyle/>
        <a:p>
          <a:r>
            <a:rPr lang="en-US" b="1" dirty="0" err="1" smtClean="0">
              <a:solidFill>
                <a:schemeClr val="tx2">
                  <a:lumMod val="75000"/>
                </a:schemeClr>
              </a:solidFill>
            </a:rPr>
            <a:t>Municipios</a:t>
          </a:r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-</a:t>
          </a:r>
        </a:p>
        <a:p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122</a:t>
          </a:r>
          <a:endParaRPr lang="bg-BG" b="1" dirty="0">
            <a:solidFill>
              <a:schemeClr val="tx2">
                <a:lumMod val="75000"/>
              </a:schemeClr>
            </a:solidFill>
          </a:endParaRPr>
        </a:p>
      </dgm:t>
    </dgm:pt>
    <dgm:pt modelId="{82ADF030-5082-4CE5-B38B-FC85102E9EF7}" type="parTrans" cxnId="{3A2F6165-CA46-4E9D-967F-D94D3B5C3C15}">
      <dgm:prSet/>
      <dgm:spPr/>
      <dgm:t>
        <a:bodyPr/>
        <a:lstStyle/>
        <a:p>
          <a:endParaRPr lang="bg-BG"/>
        </a:p>
      </dgm:t>
    </dgm:pt>
    <dgm:pt modelId="{46D22000-80EA-4BC5-ABA9-20BBBEA2322D}" type="sibTrans" cxnId="{3A2F6165-CA46-4E9D-967F-D94D3B5C3C15}">
      <dgm:prSet/>
      <dgm:spPr/>
      <dgm:t>
        <a:bodyPr/>
        <a:lstStyle/>
        <a:p>
          <a:endParaRPr lang="bg-BG"/>
        </a:p>
      </dgm:t>
    </dgm:pt>
    <dgm:pt modelId="{7CC51E60-AB4E-4766-B729-A2D29D02AFB3}">
      <dgm:prSet/>
      <dgm:spPr/>
      <dgm:t>
        <a:bodyPr/>
        <a:lstStyle/>
        <a:p>
          <a:r>
            <a:rPr lang="en-US" b="1" dirty="0" err="1" smtClean="0">
              <a:solidFill>
                <a:schemeClr val="tx2">
                  <a:lumMod val="75000"/>
                </a:schemeClr>
              </a:solidFill>
            </a:rPr>
            <a:t>Unidades</a:t>
          </a:r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 de </a:t>
          </a:r>
          <a:r>
            <a:rPr lang="en-US" b="1" dirty="0" err="1" smtClean="0">
              <a:solidFill>
                <a:schemeClr val="tx2">
                  <a:lumMod val="75000"/>
                </a:schemeClr>
              </a:solidFill>
            </a:rPr>
            <a:t>gastode</a:t>
          </a:r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  </a:t>
          </a:r>
          <a:r>
            <a:rPr lang="en-US" b="1" dirty="0" err="1" smtClean="0">
              <a:solidFill>
                <a:schemeClr val="tx2">
                  <a:lumMod val="75000"/>
                </a:schemeClr>
              </a:solidFill>
            </a:rPr>
            <a:t>segundo</a:t>
          </a:r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75000"/>
                </a:schemeClr>
              </a:solidFill>
            </a:rPr>
            <a:t>nível</a:t>
          </a:r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 13</a:t>
          </a:r>
          <a:endParaRPr lang="bg-BG" b="1" dirty="0">
            <a:solidFill>
              <a:schemeClr val="tx2">
                <a:lumMod val="75000"/>
              </a:schemeClr>
            </a:solidFill>
          </a:endParaRPr>
        </a:p>
      </dgm:t>
    </dgm:pt>
    <dgm:pt modelId="{F4E1AE9F-F0A6-4E68-A823-93AE8D4D59EE}" type="parTrans" cxnId="{96983E91-7566-430B-9E45-A1B127F38D27}">
      <dgm:prSet/>
      <dgm:spPr/>
      <dgm:t>
        <a:bodyPr/>
        <a:lstStyle/>
        <a:p>
          <a:endParaRPr lang="bg-BG"/>
        </a:p>
      </dgm:t>
    </dgm:pt>
    <dgm:pt modelId="{7B417DA8-2B82-49AB-928B-3A765DDFA5E9}" type="sibTrans" cxnId="{96983E91-7566-430B-9E45-A1B127F38D27}">
      <dgm:prSet/>
      <dgm:spPr/>
      <dgm:t>
        <a:bodyPr/>
        <a:lstStyle/>
        <a:p>
          <a:endParaRPr lang="bg-BG"/>
        </a:p>
      </dgm:t>
    </dgm:pt>
    <dgm:pt modelId="{2BA88D72-B837-44D8-8E67-98FBE0D0124C}">
      <dgm:prSet/>
      <dgm:spPr/>
      <dgm:t>
        <a:bodyPr/>
        <a:lstStyle/>
        <a:p>
          <a:r>
            <a:rPr lang="en-US" b="1" dirty="0" err="1" smtClean="0">
              <a:solidFill>
                <a:schemeClr val="tx2">
                  <a:lumMod val="75000"/>
                </a:schemeClr>
              </a:solidFill>
            </a:rPr>
            <a:t>Empresas</a:t>
          </a:r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b="1" dirty="0" err="1" smtClean="0">
              <a:solidFill>
                <a:schemeClr val="tx2">
                  <a:lumMod val="75000"/>
                </a:schemeClr>
              </a:solidFill>
            </a:rPr>
            <a:t>Públicas</a:t>
          </a:r>
          <a:endParaRPr lang="bg-BG" b="1" dirty="0">
            <a:solidFill>
              <a:schemeClr val="tx2">
                <a:lumMod val="75000"/>
              </a:schemeClr>
            </a:solidFill>
          </a:endParaRPr>
        </a:p>
      </dgm:t>
    </dgm:pt>
    <dgm:pt modelId="{9FCE3D86-C69C-4235-8821-F7BA7370F35D}" type="parTrans" cxnId="{D5A24AE6-9E39-4CB2-9474-5CF2E8E6ADB4}">
      <dgm:prSet/>
      <dgm:spPr/>
      <dgm:t>
        <a:bodyPr/>
        <a:lstStyle/>
        <a:p>
          <a:endParaRPr lang="bg-BG"/>
        </a:p>
      </dgm:t>
    </dgm:pt>
    <dgm:pt modelId="{00E53C27-F198-4BD6-9C7C-F0B7566BF4B7}" type="sibTrans" cxnId="{D5A24AE6-9E39-4CB2-9474-5CF2E8E6ADB4}">
      <dgm:prSet/>
      <dgm:spPr/>
      <dgm:t>
        <a:bodyPr/>
        <a:lstStyle/>
        <a:p>
          <a:endParaRPr lang="bg-BG"/>
        </a:p>
      </dgm:t>
    </dgm:pt>
    <dgm:pt modelId="{48878F93-7A9E-4946-A3C3-36BC955DD39C}" type="pres">
      <dgm:prSet presAssocID="{652D8938-BE5D-4375-8114-7CD4E5BA0D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2841B448-26AF-4C5F-AACB-D6A1A20882DD}" type="pres">
      <dgm:prSet presAssocID="{1EF6B1BF-DEAC-47B8-8315-CF5B7A7B2FA1}" presName="hierRoot1" presStyleCnt="0"/>
      <dgm:spPr/>
    </dgm:pt>
    <dgm:pt modelId="{5BA15840-E317-4B92-B56D-4C19AAB935F1}" type="pres">
      <dgm:prSet presAssocID="{1EF6B1BF-DEAC-47B8-8315-CF5B7A7B2FA1}" presName="composite" presStyleCnt="0"/>
      <dgm:spPr/>
    </dgm:pt>
    <dgm:pt modelId="{119A90A1-D8BA-4F27-B6DB-AA055C85D8EF}" type="pres">
      <dgm:prSet presAssocID="{1EF6B1BF-DEAC-47B8-8315-CF5B7A7B2FA1}" presName="background" presStyleLbl="node0" presStyleIdx="0" presStyleCnt="1"/>
      <dgm:spPr/>
    </dgm:pt>
    <dgm:pt modelId="{4B056E70-A9F2-4B0A-BE60-88444DA39A0F}" type="pres">
      <dgm:prSet presAssocID="{1EF6B1BF-DEAC-47B8-8315-CF5B7A7B2FA1}" presName="text" presStyleLbl="fgAcc0" presStyleIdx="0" presStyleCnt="1" custLinFactNeighborX="-218" custLinFactNeighborY="-2563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13E96B68-6E18-4B01-995E-58BAD0F474D0}" type="pres">
      <dgm:prSet presAssocID="{1EF6B1BF-DEAC-47B8-8315-CF5B7A7B2FA1}" presName="hierChild2" presStyleCnt="0"/>
      <dgm:spPr/>
    </dgm:pt>
    <dgm:pt modelId="{3235D0F4-5ED9-4547-8EE3-E0E75C2184DF}" type="pres">
      <dgm:prSet presAssocID="{85E52309-602E-496D-BE7D-0D8668AC6B96}" presName="Name10" presStyleLbl="parChTrans1D2" presStyleIdx="0" presStyleCnt="5"/>
      <dgm:spPr/>
      <dgm:t>
        <a:bodyPr/>
        <a:lstStyle/>
        <a:p>
          <a:endParaRPr lang="bg-BG"/>
        </a:p>
      </dgm:t>
    </dgm:pt>
    <dgm:pt modelId="{7F523FB6-AD67-4317-B20E-0000D485E3DB}" type="pres">
      <dgm:prSet presAssocID="{4986ED07-F956-451C-BA99-4C6501643EC4}" presName="hierRoot2" presStyleCnt="0"/>
      <dgm:spPr/>
    </dgm:pt>
    <dgm:pt modelId="{9A542CB7-787D-4F9E-9562-F7A78A9FFE73}" type="pres">
      <dgm:prSet presAssocID="{4986ED07-F956-451C-BA99-4C6501643EC4}" presName="composite2" presStyleCnt="0"/>
      <dgm:spPr/>
    </dgm:pt>
    <dgm:pt modelId="{C462B679-ED63-4A12-A2D6-EBF13B062C77}" type="pres">
      <dgm:prSet presAssocID="{4986ED07-F956-451C-BA99-4C6501643EC4}" presName="background2" presStyleLbl="node2" presStyleIdx="0" presStyleCnt="5"/>
      <dgm:spPr/>
    </dgm:pt>
    <dgm:pt modelId="{4816AB23-7AC4-49C8-8AFF-1C9CB533A4A3}" type="pres">
      <dgm:prSet presAssocID="{4986ED07-F956-451C-BA99-4C6501643EC4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4CD93459-5022-40B6-9331-1E25AC46C42A}" type="pres">
      <dgm:prSet presAssocID="{4986ED07-F956-451C-BA99-4C6501643EC4}" presName="hierChild3" presStyleCnt="0"/>
      <dgm:spPr/>
    </dgm:pt>
    <dgm:pt modelId="{CB1B2112-0F47-429E-A9B8-0B4A68CBD996}" type="pres">
      <dgm:prSet presAssocID="{18C2F1A0-31DA-4830-952A-4E9155F4E4C1}" presName="Name10" presStyleLbl="parChTrans1D2" presStyleIdx="1" presStyleCnt="5"/>
      <dgm:spPr/>
      <dgm:t>
        <a:bodyPr/>
        <a:lstStyle/>
        <a:p>
          <a:endParaRPr lang="bg-BG"/>
        </a:p>
      </dgm:t>
    </dgm:pt>
    <dgm:pt modelId="{C39764B9-D91C-4063-A157-0A7ECA68DD1C}" type="pres">
      <dgm:prSet presAssocID="{5D7E01F7-CFD1-453C-BCF3-4F0B229F54B4}" presName="hierRoot2" presStyleCnt="0"/>
      <dgm:spPr/>
    </dgm:pt>
    <dgm:pt modelId="{26AF056F-C2BF-48E7-BA0F-EB2F23AEDFA4}" type="pres">
      <dgm:prSet presAssocID="{5D7E01F7-CFD1-453C-BCF3-4F0B229F54B4}" presName="composite2" presStyleCnt="0"/>
      <dgm:spPr/>
    </dgm:pt>
    <dgm:pt modelId="{B69A00D6-4ACE-4079-9ED1-DF920BDD1D92}" type="pres">
      <dgm:prSet presAssocID="{5D7E01F7-CFD1-453C-BCF3-4F0B229F54B4}" presName="background2" presStyleLbl="node2" presStyleIdx="1" presStyleCnt="5"/>
      <dgm:spPr/>
      <dgm:t>
        <a:bodyPr/>
        <a:lstStyle/>
        <a:p>
          <a:endParaRPr lang="bg-BG"/>
        </a:p>
      </dgm:t>
    </dgm:pt>
    <dgm:pt modelId="{B9637887-C0C3-4C5F-8781-673ACACDCFB2}" type="pres">
      <dgm:prSet presAssocID="{5D7E01F7-CFD1-453C-BCF3-4F0B229F54B4}" presName="text2" presStyleLbl="fgAcc2" presStyleIdx="1" presStyleCnt="5" custScaleX="111111" custScaleY="15126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FEFE7EA-2CB6-4DC8-A057-BAAEDEAC20D3}" type="pres">
      <dgm:prSet presAssocID="{5D7E01F7-CFD1-453C-BCF3-4F0B229F54B4}" presName="hierChild3" presStyleCnt="0"/>
      <dgm:spPr/>
    </dgm:pt>
    <dgm:pt modelId="{1F90C6DB-BDCA-492D-B39A-EDFF11A30917}" type="pres">
      <dgm:prSet presAssocID="{82ADF030-5082-4CE5-B38B-FC85102E9EF7}" presName="Name10" presStyleLbl="parChTrans1D2" presStyleIdx="2" presStyleCnt="5"/>
      <dgm:spPr/>
      <dgm:t>
        <a:bodyPr/>
        <a:lstStyle/>
        <a:p>
          <a:endParaRPr lang="bg-BG"/>
        </a:p>
      </dgm:t>
    </dgm:pt>
    <dgm:pt modelId="{96A21C8E-38FC-4D59-A7A3-23B3FD94DB7D}" type="pres">
      <dgm:prSet presAssocID="{617456DE-BB34-4233-9576-715E3DC316F4}" presName="hierRoot2" presStyleCnt="0"/>
      <dgm:spPr/>
    </dgm:pt>
    <dgm:pt modelId="{98AA3615-0B37-4789-A367-0E32CF04AEDD}" type="pres">
      <dgm:prSet presAssocID="{617456DE-BB34-4233-9576-715E3DC316F4}" presName="composite2" presStyleCnt="0"/>
      <dgm:spPr/>
    </dgm:pt>
    <dgm:pt modelId="{D3F0B910-0FE1-41FA-AFFF-94A43295F1CD}" type="pres">
      <dgm:prSet presAssocID="{617456DE-BB34-4233-9576-715E3DC316F4}" presName="background2" presStyleLbl="node2" presStyleIdx="2" presStyleCnt="5"/>
      <dgm:spPr/>
    </dgm:pt>
    <dgm:pt modelId="{86F3DEB5-36EC-429B-9CDF-48564B54792E}" type="pres">
      <dgm:prSet presAssocID="{617456DE-BB34-4233-9576-715E3DC316F4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5FA63DB2-B41C-4A5F-9744-03DE4CC418EF}" type="pres">
      <dgm:prSet presAssocID="{617456DE-BB34-4233-9576-715E3DC316F4}" presName="hierChild3" presStyleCnt="0"/>
      <dgm:spPr/>
    </dgm:pt>
    <dgm:pt modelId="{B0670C5C-8990-4FE2-81B6-E99D2B93F238}" type="pres">
      <dgm:prSet presAssocID="{F4E1AE9F-F0A6-4E68-A823-93AE8D4D59EE}" presName="Name10" presStyleLbl="parChTrans1D2" presStyleIdx="3" presStyleCnt="5"/>
      <dgm:spPr/>
      <dgm:t>
        <a:bodyPr/>
        <a:lstStyle/>
        <a:p>
          <a:endParaRPr lang="bg-BG"/>
        </a:p>
      </dgm:t>
    </dgm:pt>
    <dgm:pt modelId="{DFA13670-FCDF-4406-AE56-13126D36A946}" type="pres">
      <dgm:prSet presAssocID="{7CC51E60-AB4E-4766-B729-A2D29D02AFB3}" presName="hierRoot2" presStyleCnt="0"/>
      <dgm:spPr/>
    </dgm:pt>
    <dgm:pt modelId="{793FD064-CA9D-4CDA-988F-77ECFDEAE8A8}" type="pres">
      <dgm:prSet presAssocID="{7CC51E60-AB4E-4766-B729-A2D29D02AFB3}" presName="composite2" presStyleCnt="0"/>
      <dgm:spPr/>
    </dgm:pt>
    <dgm:pt modelId="{957E054D-6F37-4F77-B0C6-B0C244D04D1D}" type="pres">
      <dgm:prSet presAssocID="{7CC51E60-AB4E-4766-B729-A2D29D02AFB3}" presName="background2" presStyleLbl="node2" presStyleIdx="3" presStyleCnt="5"/>
      <dgm:spPr/>
    </dgm:pt>
    <dgm:pt modelId="{A872D2DE-448D-42EC-AB84-27F892053E55}" type="pres">
      <dgm:prSet presAssocID="{7CC51E60-AB4E-4766-B729-A2D29D02AFB3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E9EECEFA-F1AF-466E-A46E-EBF3F8F93EE7}" type="pres">
      <dgm:prSet presAssocID="{7CC51E60-AB4E-4766-B729-A2D29D02AFB3}" presName="hierChild3" presStyleCnt="0"/>
      <dgm:spPr/>
    </dgm:pt>
    <dgm:pt modelId="{DBCE94FF-BBDA-498E-8F08-867FB83E5951}" type="pres">
      <dgm:prSet presAssocID="{9FCE3D86-C69C-4235-8821-F7BA7370F35D}" presName="Name10" presStyleLbl="parChTrans1D2" presStyleIdx="4" presStyleCnt="5"/>
      <dgm:spPr/>
      <dgm:t>
        <a:bodyPr/>
        <a:lstStyle/>
        <a:p>
          <a:endParaRPr lang="bg-BG"/>
        </a:p>
      </dgm:t>
    </dgm:pt>
    <dgm:pt modelId="{8D5EB7C8-EEB0-4D1C-B87E-6D873707BB1F}" type="pres">
      <dgm:prSet presAssocID="{2BA88D72-B837-44D8-8E67-98FBE0D0124C}" presName="hierRoot2" presStyleCnt="0"/>
      <dgm:spPr/>
    </dgm:pt>
    <dgm:pt modelId="{FA9098A2-34B2-466F-A999-0709E3605007}" type="pres">
      <dgm:prSet presAssocID="{2BA88D72-B837-44D8-8E67-98FBE0D0124C}" presName="composite2" presStyleCnt="0"/>
      <dgm:spPr/>
    </dgm:pt>
    <dgm:pt modelId="{064198B9-566D-4558-97FD-758DF9F287A2}" type="pres">
      <dgm:prSet presAssocID="{2BA88D72-B837-44D8-8E67-98FBE0D0124C}" presName="background2" presStyleLbl="node2" presStyleIdx="4" presStyleCnt="5"/>
      <dgm:spPr/>
    </dgm:pt>
    <dgm:pt modelId="{3D96C88A-85C7-4CE7-9827-E643D5938F55}" type="pres">
      <dgm:prSet presAssocID="{2BA88D72-B837-44D8-8E67-98FBE0D0124C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C8DFBF94-7248-48A5-938C-B7D9F1E0716D}" type="pres">
      <dgm:prSet presAssocID="{2BA88D72-B837-44D8-8E67-98FBE0D0124C}" presName="hierChild3" presStyleCnt="0"/>
      <dgm:spPr/>
    </dgm:pt>
  </dgm:ptLst>
  <dgm:cxnLst>
    <dgm:cxn modelId="{207D60F4-6E7D-474B-8D21-C34511B1BCDC}" type="presOf" srcId="{2BA88D72-B837-44D8-8E67-98FBE0D0124C}" destId="{3D96C88A-85C7-4CE7-9827-E643D5938F55}" srcOrd="0" destOrd="0" presId="urn:microsoft.com/office/officeart/2005/8/layout/hierarchy1"/>
    <dgm:cxn modelId="{34B94B5C-9437-4635-A77D-A9D423F86147}" type="presOf" srcId="{7CC51E60-AB4E-4766-B729-A2D29D02AFB3}" destId="{A872D2DE-448D-42EC-AB84-27F892053E55}" srcOrd="0" destOrd="0" presId="urn:microsoft.com/office/officeart/2005/8/layout/hierarchy1"/>
    <dgm:cxn modelId="{E05F47D8-3D1D-47B6-969E-5E8549B022F1}" srcId="{1EF6B1BF-DEAC-47B8-8315-CF5B7A7B2FA1}" destId="{4986ED07-F956-451C-BA99-4C6501643EC4}" srcOrd="0" destOrd="0" parTransId="{85E52309-602E-496D-BE7D-0D8668AC6B96}" sibTransId="{77C0A44E-4EF4-46E7-A8B2-C7EA044D43BD}"/>
    <dgm:cxn modelId="{9871C2C4-3EB3-43A0-8BCE-CE959B0DDA2E}" srcId="{1EF6B1BF-DEAC-47B8-8315-CF5B7A7B2FA1}" destId="{5D7E01F7-CFD1-453C-BCF3-4F0B229F54B4}" srcOrd="1" destOrd="0" parTransId="{18C2F1A0-31DA-4830-952A-4E9155F4E4C1}" sibTransId="{87C1FF8D-0EA7-4C83-AE82-8912420AA136}"/>
    <dgm:cxn modelId="{392290D9-E128-436E-8D37-A309C2575DFB}" type="presOf" srcId="{18C2F1A0-31DA-4830-952A-4E9155F4E4C1}" destId="{CB1B2112-0F47-429E-A9B8-0B4A68CBD996}" srcOrd="0" destOrd="0" presId="urn:microsoft.com/office/officeart/2005/8/layout/hierarchy1"/>
    <dgm:cxn modelId="{2632B219-F11D-471E-AB88-08AE5EBCED86}" srcId="{652D8938-BE5D-4375-8114-7CD4E5BA0D96}" destId="{1EF6B1BF-DEAC-47B8-8315-CF5B7A7B2FA1}" srcOrd="0" destOrd="0" parTransId="{8DDDC15B-063A-4914-ABE5-BD5E7E7C6979}" sibTransId="{FE29DC0C-EB32-4615-A64A-8B9ED534CE9A}"/>
    <dgm:cxn modelId="{D92A89ED-35AB-463F-ABE2-AD07E5DD64D8}" type="presOf" srcId="{5D7E01F7-CFD1-453C-BCF3-4F0B229F54B4}" destId="{B9637887-C0C3-4C5F-8781-673ACACDCFB2}" srcOrd="0" destOrd="0" presId="urn:microsoft.com/office/officeart/2005/8/layout/hierarchy1"/>
    <dgm:cxn modelId="{CF1AABBB-0193-4EEA-86D6-29B4023778A3}" type="presOf" srcId="{617456DE-BB34-4233-9576-715E3DC316F4}" destId="{86F3DEB5-36EC-429B-9CDF-48564B54792E}" srcOrd="0" destOrd="0" presId="urn:microsoft.com/office/officeart/2005/8/layout/hierarchy1"/>
    <dgm:cxn modelId="{96159847-9AE8-4220-860D-3E634BB1DA26}" type="presOf" srcId="{82ADF030-5082-4CE5-B38B-FC85102E9EF7}" destId="{1F90C6DB-BDCA-492D-B39A-EDFF11A30917}" srcOrd="0" destOrd="0" presId="urn:microsoft.com/office/officeart/2005/8/layout/hierarchy1"/>
    <dgm:cxn modelId="{3A2F6165-CA46-4E9D-967F-D94D3B5C3C15}" srcId="{1EF6B1BF-DEAC-47B8-8315-CF5B7A7B2FA1}" destId="{617456DE-BB34-4233-9576-715E3DC316F4}" srcOrd="2" destOrd="0" parTransId="{82ADF030-5082-4CE5-B38B-FC85102E9EF7}" sibTransId="{46D22000-80EA-4BC5-ABA9-20BBBEA2322D}"/>
    <dgm:cxn modelId="{96983E91-7566-430B-9E45-A1B127F38D27}" srcId="{1EF6B1BF-DEAC-47B8-8315-CF5B7A7B2FA1}" destId="{7CC51E60-AB4E-4766-B729-A2D29D02AFB3}" srcOrd="3" destOrd="0" parTransId="{F4E1AE9F-F0A6-4E68-A823-93AE8D4D59EE}" sibTransId="{7B417DA8-2B82-49AB-928B-3A765DDFA5E9}"/>
    <dgm:cxn modelId="{B8E85BA6-D046-45BC-BE8B-BDC9AB35532D}" type="presOf" srcId="{F4E1AE9F-F0A6-4E68-A823-93AE8D4D59EE}" destId="{B0670C5C-8990-4FE2-81B6-E99D2B93F238}" srcOrd="0" destOrd="0" presId="urn:microsoft.com/office/officeart/2005/8/layout/hierarchy1"/>
    <dgm:cxn modelId="{56D9F22E-A9B4-4C5D-9DD9-3A58ABB7AEAB}" type="presOf" srcId="{4986ED07-F956-451C-BA99-4C6501643EC4}" destId="{4816AB23-7AC4-49C8-8AFF-1C9CB533A4A3}" srcOrd="0" destOrd="0" presId="urn:microsoft.com/office/officeart/2005/8/layout/hierarchy1"/>
    <dgm:cxn modelId="{24FFD0B5-9599-4EEB-8023-518409FD198B}" type="presOf" srcId="{85E52309-602E-496D-BE7D-0D8668AC6B96}" destId="{3235D0F4-5ED9-4547-8EE3-E0E75C2184DF}" srcOrd="0" destOrd="0" presId="urn:microsoft.com/office/officeart/2005/8/layout/hierarchy1"/>
    <dgm:cxn modelId="{184B20FC-35C6-4E11-B88E-1ABAF3F1D448}" type="presOf" srcId="{9FCE3D86-C69C-4235-8821-F7BA7370F35D}" destId="{DBCE94FF-BBDA-498E-8F08-867FB83E5951}" srcOrd="0" destOrd="0" presId="urn:microsoft.com/office/officeart/2005/8/layout/hierarchy1"/>
    <dgm:cxn modelId="{693858EE-A0CA-4B8E-9123-1D73ACC2A124}" type="presOf" srcId="{652D8938-BE5D-4375-8114-7CD4E5BA0D96}" destId="{48878F93-7A9E-4946-A3C3-36BC955DD39C}" srcOrd="0" destOrd="0" presId="urn:microsoft.com/office/officeart/2005/8/layout/hierarchy1"/>
    <dgm:cxn modelId="{DB1E4778-C1C5-482D-BA06-73AC2FF5E59B}" type="presOf" srcId="{1EF6B1BF-DEAC-47B8-8315-CF5B7A7B2FA1}" destId="{4B056E70-A9F2-4B0A-BE60-88444DA39A0F}" srcOrd="0" destOrd="0" presId="urn:microsoft.com/office/officeart/2005/8/layout/hierarchy1"/>
    <dgm:cxn modelId="{D5A24AE6-9E39-4CB2-9474-5CF2E8E6ADB4}" srcId="{1EF6B1BF-DEAC-47B8-8315-CF5B7A7B2FA1}" destId="{2BA88D72-B837-44D8-8E67-98FBE0D0124C}" srcOrd="4" destOrd="0" parTransId="{9FCE3D86-C69C-4235-8821-F7BA7370F35D}" sibTransId="{00E53C27-F198-4BD6-9C7C-F0B7566BF4B7}"/>
    <dgm:cxn modelId="{8F9E8BB1-9D3F-4A17-AFEF-C81D3386FF2E}" type="presParOf" srcId="{48878F93-7A9E-4946-A3C3-36BC955DD39C}" destId="{2841B448-26AF-4C5F-AACB-D6A1A20882DD}" srcOrd="0" destOrd="0" presId="urn:microsoft.com/office/officeart/2005/8/layout/hierarchy1"/>
    <dgm:cxn modelId="{124A2785-97B3-4D41-82CD-2F5151EF5FC7}" type="presParOf" srcId="{2841B448-26AF-4C5F-AACB-D6A1A20882DD}" destId="{5BA15840-E317-4B92-B56D-4C19AAB935F1}" srcOrd="0" destOrd="0" presId="urn:microsoft.com/office/officeart/2005/8/layout/hierarchy1"/>
    <dgm:cxn modelId="{5E2FB846-3E15-4640-BE27-AA84D42541AB}" type="presParOf" srcId="{5BA15840-E317-4B92-B56D-4C19AAB935F1}" destId="{119A90A1-D8BA-4F27-B6DB-AA055C85D8EF}" srcOrd="0" destOrd="0" presId="urn:microsoft.com/office/officeart/2005/8/layout/hierarchy1"/>
    <dgm:cxn modelId="{4E4FC857-65B4-4512-A75E-5860A3BC158A}" type="presParOf" srcId="{5BA15840-E317-4B92-B56D-4C19AAB935F1}" destId="{4B056E70-A9F2-4B0A-BE60-88444DA39A0F}" srcOrd="1" destOrd="0" presId="urn:microsoft.com/office/officeart/2005/8/layout/hierarchy1"/>
    <dgm:cxn modelId="{1772141C-5B6E-4A12-927F-A684230CD90A}" type="presParOf" srcId="{2841B448-26AF-4C5F-AACB-D6A1A20882DD}" destId="{13E96B68-6E18-4B01-995E-58BAD0F474D0}" srcOrd="1" destOrd="0" presId="urn:microsoft.com/office/officeart/2005/8/layout/hierarchy1"/>
    <dgm:cxn modelId="{0B843AE7-F825-46B2-9051-71DBBDEF5AB2}" type="presParOf" srcId="{13E96B68-6E18-4B01-995E-58BAD0F474D0}" destId="{3235D0F4-5ED9-4547-8EE3-E0E75C2184DF}" srcOrd="0" destOrd="0" presId="urn:microsoft.com/office/officeart/2005/8/layout/hierarchy1"/>
    <dgm:cxn modelId="{DFC48C03-6099-49FB-84D8-7EF3D793BFC9}" type="presParOf" srcId="{13E96B68-6E18-4B01-995E-58BAD0F474D0}" destId="{7F523FB6-AD67-4317-B20E-0000D485E3DB}" srcOrd="1" destOrd="0" presId="urn:microsoft.com/office/officeart/2005/8/layout/hierarchy1"/>
    <dgm:cxn modelId="{99E33DCB-A58D-4EA6-AFD4-362047BE200B}" type="presParOf" srcId="{7F523FB6-AD67-4317-B20E-0000D485E3DB}" destId="{9A542CB7-787D-4F9E-9562-F7A78A9FFE73}" srcOrd="0" destOrd="0" presId="urn:microsoft.com/office/officeart/2005/8/layout/hierarchy1"/>
    <dgm:cxn modelId="{982A7A83-B22D-4E79-969D-81DDCB99E108}" type="presParOf" srcId="{9A542CB7-787D-4F9E-9562-F7A78A9FFE73}" destId="{C462B679-ED63-4A12-A2D6-EBF13B062C77}" srcOrd="0" destOrd="0" presId="urn:microsoft.com/office/officeart/2005/8/layout/hierarchy1"/>
    <dgm:cxn modelId="{763B2D76-2403-4A94-9917-978341C5D25A}" type="presParOf" srcId="{9A542CB7-787D-4F9E-9562-F7A78A9FFE73}" destId="{4816AB23-7AC4-49C8-8AFF-1C9CB533A4A3}" srcOrd="1" destOrd="0" presId="urn:microsoft.com/office/officeart/2005/8/layout/hierarchy1"/>
    <dgm:cxn modelId="{FB7FDCA6-D36E-4FE3-BA27-EE175271AF25}" type="presParOf" srcId="{7F523FB6-AD67-4317-B20E-0000D485E3DB}" destId="{4CD93459-5022-40B6-9331-1E25AC46C42A}" srcOrd="1" destOrd="0" presId="urn:microsoft.com/office/officeart/2005/8/layout/hierarchy1"/>
    <dgm:cxn modelId="{8540B062-6DF6-44C2-A3F2-321975504FE0}" type="presParOf" srcId="{13E96B68-6E18-4B01-995E-58BAD0F474D0}" destId="{CB1B2112-0F47-429E-A9B8-0B4A68CBD996}" srcOrd="2" destOrd="0" presId="urn:microsoft.com/office/officeart/2005/8/layout/hierarchy1"/>
    <dgm:cxn modelId="{1BEDBA05-0A9D-45E2-8BAB-2828B3A5AD09}" type="presParOf" srcId="{13E96B68-6E18-4B01-995E-58BAD0F474D0}" destId="{C39764B9-D91C-4063-A157-0A7ECA68DD1C}" srcOrd="3" destOrd="0" presId="urn:microsoft.com/office/officeart/2005/8/layout/hierarchy1"/>
    <dgm:cxn modelId="{6BB1829A-A764-46C2-9775-64E4789A66FD}" type="presParOf" srcId="{C39764B9-D91C-4063-A157-0A7ECA68DD1C}" destId="{26AF056F-C2BF-48E7-BA0F-EB2F23AEDFA4}" srcOrd="0" destOrd="0" presId="urn:microsoft.com/office/officeart/2005/8/layout/hierarchy1"/>
    <dgm:cxn modelId="{65DFEB5F-425E-4A33-860B-4CF67EA7DF35}" type="presParOf" srcId="{26AF056F-C2BF-48E7-BA0F-EB2F23AEDFA4}" destId="{B69A00D6-4ACE-4079-9ED1-DF920BDD1D92}" srcOrd="0" destOrd="0" presId="urn:microsoft.com/office/officeart/2005/8/layout/hierarchy1"/>
    <dgm:cxn modelId="{2F135159-B038-4C11-90E6-D5733F5D7868}" type="presParOf" srcId="{26AF056F-C2BF-48E7-BA0F-EB2F23AEDFA4}" destId="{B9637887-C0C3-4C5F-8781-673ACACDCFB2}" srcOrd="1" destOrd="0" presId="urn:microsoft.com/office/officeart/2005/8/layout/hierarchy1"/>
    <dgm:cxn modelId="{F8142A4B-AA2E-4E9F-920A-F5B68418A548}" type="presParOf" srcId="{C39764B9-D91C-4063-A157-0A7ECA68DD1C}" destId="{0FEFE7EA-2CB6-4DC8-A057-BAAEDEAC20D3}" srcOrd="1" destOrd="0" presId="urn:microsoft.com/office/officeart/2005/8/layout/hierarchy1"/>
    <dgm:cxn modelId="{E1DCD9D3-CB6C-4888-B0F6-85C41BA5AEC7}" type="presParOf" srcId="{13E96B68-6E18-4B01-995E-58BAD0F474D0}" destId="{1F90C6DB-BDCA-492D-B39A-EDFF11A30917}" srcOrd="4" destOrd="0" presId="urn:microsoft.com/office/officeart/2005/8/layout/hierarchy1"/>
    <dgm:cxn modelId="{21D0F19A-7A34-4256-8F6A-3E346493DE3E}" type="presParOf" srcId="{13E96B68-6E18-4B01-995E-58BAD0F474D0}" destId="{96A21C8E-38FC-4D59-A7A3-23B3FD94DB7D}" srcOrd="5" destOrd="0" presId="urn:microsoft.com/office/officeart/2005/8/layout/hierarchy1"/>
    <dgm:cxn modelId="{A42E7ECF-3372-4572-9DB2-BD64CED2407B}" type="presParOf" srcId="{96A21C8E-38FC-4D59-A7A3-23B3FD94DB7D}" destId="{98AA3615-0B37-4789-A367-0E32CF04AEDD}" srcOrd="0" destOrd="0" presId="urn:microsoft.com/office/officeart/2005/8/layout/hierarchy1"/>
    <dgm:cxn modelId="{1CD7CDF1-721B-41FA-AAB7-E3879C002A43}" type="presParOf" srcId="{98AA3615-0B37-4789-A367-0E32CF04AEDD}" destId="{D3F0B910-0FE1-41FA-AFFF-94A43295F1CD}" srcOrd="0" destOrd="0" presId="urn:microsoft.com/office/officeart/2005/8/layout/hierarchy1"/>
    <dgm:cxn modelId="{5DEE95EE-A988-479C-90EE-6584FEDB348A}" type="presParOf" srcId="{98AA3615-0B37-4789-A367-0E32CF04AEDD}" destId="{86F3DEB5-36EC-429B-9CDF-48564B54792E}" srcOrd="1" destOrd="0" presId="urn:microsoft.com/office/officeart/2005/8/layout/hierarchy1"/>
    <dgm:cxn modelId="{0417CA5F-5974-476F-81E9-7809987AE6AF}" type="presParOf" srcId="{96A21C8E-38FC-4D59-A7A3-23B3FD94DB7D}" destId="{5FA63DB2-B41C-4A5F-9744-03DE4CC418EF}" srcOrd="1" destOrd="0" presId="urn:microsoft.com/office/officeart/2005/8/layout/hierarchy1"/>
    <dgm:cxn modelId="{472DD9D6-B4A0-4F81-843A-04968C13497E}" type="presParOf" srcId="{13E96B68-6E18-4B01-995E-58BAD0F474D0}" destId="{B0670C5C-8990-4FE2-81B6-E99D2B93F238}" srcOrd="6" destOrd="0" presId="urn:microsoft.com/office/officeart/2005/8/layout/hierarchy1"/>
    <dgm:cxn modelId="{6B23CE90-7066-4FF9-B8B5-D15D8DA71889}" type="presParOf" srcId="{13E96B68-6E18-4B01-995E-58BAD0F474D0}" destId="{DFA13670-FCDF-4406-AE56-13126D36A946}" srcOrd="7" destOrd="0" presId="urn:microsoft.com/office/officeart/2005/8/layout/hierarchy1"/>
    <dgm:cxn modelId="{6CE4E4E3-3F24-43D9-94C9-EED717A239D3}" type="presParOf" srcId="{DFA13670-FCDF-4406-AE56-13126D36A946}" destId="{793FD064-CA9D-4CDA-988F-77ECFDEAE8A8}" srcOrd="0" destOrd="0" presId="urn:microsoft.com/office/officeart/2005/8/layout/hierarchy1"/>
    <dgm:cxn modelId="{157D98BF-ED2F-424C-857A-A5EC777ECD86}" type="presParOf" srcId="{793FD064-CA9D-4CDA-988F-77ECFDEAE8A8}" destId="{957E054D-6F37-4F77-B0C6-B0C244D04D1D}" srcOrd="0" destOrd="0" presId="urn:microsoft.com/office/officeart/2005/8/layout/hierarchy1"/>
    <dgm:cxn modelId="{F778CD31-041A-4EC4-A1FA-92EE8A68B64A}" type="presParOf" srcId="{793FD064-CA9D-4CDA-988F-77ECFDEAE8A8}" destId="{A872D2DE-448D-42EC-AB84-27F892053E55}" srcOrd="1" destOrd="0" presId="urn:microsoft.com/office/officeart/2005/8/layout/hierarchy1"/>
    <dgm:cxn modelId="{4BCB2B32-23B6-4A6E-B00C-6C1B10001FF4}" type="presParOf" srcId="{DFA13670-FCDF-4406-AE56-13126D36A946}" destId="{E9EECEFA-F1AF-466E-A46E-EBF3F8F93EE7}" srcOrd="1" destOrd="0" presId="urn:microsoft.com/office/officeart/2005/8/layout/hierarchy1"/>
    <dgm:cxn modelId="{19B32ED2-6631-42CC-907F-F23028CCFE76}" type="presParOf" srcId="{13E96B68-6E18-4B01-995E-58BAD0F474D0}" destId="{DBCE94FF-BBDA-498E-8F08-867FB83E5951}" srcOrd="8" destOrd="0" presId="urn:microsoft.com/office/officeart/2005/8/layout/hierarchy1"/>
    <dgm:cxn modelId="{A5E008F3-75D2-4422-A103-C251B07E53CF}" type="presParOf" srcId="{13E96B68-6E18-4B01-995E-58BAD0F474D0}" destId="{8D5EB7C8-EEB0-4D1C-B87E-6D873707BB1F}" srcOrd="9" destOrd="0" presId="urn:microsoft.com/office/officeart/2005/8/layout/hierarchy1"/>
    <dgm:cxn modelId="{86EF6C96-CEBA-4246-949C-AD451D7E2F6F}" type="presParOf" srcId="{8D5EB7C8-EEB0-4D1C-B87E-6D873707BB1F}" destId="{FA9098A2-34B2-466F-A999-0709E3605007}" srcOrd="0" destOrd="0" presId="urn:microsoft.com/office/officeart/2005/8/layout/hierarchy1"/>
    <dgm:cxn modelId="{94809FEB-8C4C-4B96-840D-9639DE45C8C0}" type="presParOf" srcId="{FA9098A2-34B2-466F-A999-0709E3605007}" destId="{064198B9-566D-4558-97FD-758DF9F287A2}" srcOrd="0" destOrd="0" presId="urn:microsoft.com/office/officeart/2005/8/layout/hierarchy1"/>
    <dgm:cxn modelId="{603C4DB6-1690-402F-AA74-46AF202D0923}" type="presParOf" srcId="{FA9098A2-34B2-466F-A999-0709E3605007}" destId="{3D96C88A-85C7-4CE7-9827-E643D5938F55}" srcOrd="1" destOrd="0" presId="urn:microsoft.com/office/officeart/2005/8/layout/hierarchy1"/>
    <dgm:cxn modelId="{01CD0D8B-A78B-405A-8999-2CDB68EBEC8F}" type="presParOf" srcId="{8D5EB7C8-EEB0-4D1C-B87E-6D873707BB1F}" destId="{C8DFBF94-7248-48A5-938C-B7D9F1E071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E0F82-3A8F-424F-827B-6B6E752BF08C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25"/>
            <a:ext cx="2972421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772525"/>
            <a:ext cx="2972421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503DE-6018-4774-BBCA-84E8348389E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95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72" cy="463518"/>
          </a:xfrm>
          <a:prstGeom prst="rect">
            <a:avLst/>
          </a:prstGeom>
        </p:spPr>
        <p:txBody>
          <a:bodyPr vert="horz" lIns="81391" tIns="40695" rIns="81391" bIns="40695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88" y="0"/>
            <a:ext cx="2972472" cy="463518"/>
          </a:xfrm>
          <a:prstGeom prst="rect">
            <a:avLst/>
          </a:prstGeom>
        </p:spPr>
        <p:txBody>
          <a:bodyPr vert="horz" lIns="81391" tIns="40695" rIns="81391" bIns="40695" rtlCol="0"/>
          <a:lstStyle>
            <a:lvl1pPr algn="r">
              <a:defRPr sz="1100"/>
            </a:lvl1pPr>
          </a:lstStyle>
          <a:p>
            <a:fld id="{A7B0AAF1-95FD-4001-8E40-F33656B23F49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391" tIns="40695" rIns="81391" bIns="40695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513" y="4444562"/>
            <a:ext cx="5486976" cy="3636833"/>
          </a:xfrm>
          <a:prstGeom prst="rect">
            <a:avLst/>
          </a:prstGeom>
        </p:spPr>
        <p:txBody>
          <a:bodyPr vert="horz" lIns="81391" tIns="40695" rIns="81391" bIns="4069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557"/>
            <a:ext cx="2972472" cy="463518"/>
          </a:xfrm>
          <a:prstGeom prst="rect">
            <a:avLst/>
          </a:prstGeom>
        </p:spPr>
        <p:txBody>
          <a:bodyPr vert="horz" lIns="81391" tIns="40695" rIns="81391" bIns="40695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88" y="8772557"/>
            <a:ext cx="2972472" cy="463518"/>
          </a:xfrm>
          <a:prstGeom prst="rect">
            <a:avLst/>
          </a:prstGeom>
        </p:spPr>
        <p:txBody>
          <a:bodyPr vert="horz" lIns="81391" tIns="40695" rIns="81391" bIns="40695" rtlCol="0" anchor="b"/>
          <a:lstStyle>
            <a:lvl1pPr algn="r">
              <a:defRPr sz="1100"/>
            </a:lvl1pPr>
          </a:lstStyle>
          <a:p>
            <a:fld id="{2194C6FF-F856-4902-8F55-BB57A8DC7AB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66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61300" indent="-25434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17384" indent="-203477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24338" indent="-203477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31292" indent="-203477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238245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645199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052153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459107" indent="-2034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E6A41FD-81E7-46F5-B898-A7F656B4D6B6}" type="slidenum">
              <a:rPr lang="en-GB" altLang="en-US" smtClean="0"/>
              <a:pPr eaLnBrk="1" hangingPunct="1"/>
              <a:t>14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88675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D2A7-6110-40D7-A03A-72B19F4DA67E}" type="slidenum">
              <a:rPr lang="bg-BG" smtClean="0"/>
              <a:t>33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857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D2A7-6110-40D7-A03A-72B19F4DA67E}" type="slidenum">
              <a:rPr lang="bg-BG" smtClean="0"/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4981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D2A7-6110-40D7-A03A-72B19F4DA67E}" type="slidenum">
              <a:rPr lang="bg-BG" smtClean="0"/>
              <a:t>35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0415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D2A7-6110-40D7-A03A-72B19F4DA67E}" type="slidenum">
              <a:rPr lang="bg-BG" smtClean="0"/>
              <a:t>36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3931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bg-BG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ED56148-A461-4775-9C93-B248027535F5}" type="slidenum">
              <a:rPr lang="en-US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77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D2A7-6110-40D7-A03A-72B19F4DA67E}" type="slidenum">
              <a:rPr lang="bg-BG" smtClean="0">
                <a:solidFill>
                  <a:prstClr val="black"/>
                </a:solidFill>
              </a:rPr>
              <a:pPr/>
              <a:t>38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72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D2A7-6110-40D7-A03A-72B19F4DA67E}" type="slidenum">
              <a:rPr lang="bg-BG" smtClean="0">
                <a:solidFill>
                  <a:prstClr val="black"/>
                </a:solidFill>
              </a:rPr>
              <a:pPr/>
              <a:t>39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85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D2A7-6110-40D7-A03A-72B19F4DA67E}" type="slidenum">
              <a:rPr lang="bg-BG" smtClean="0">
                <a:solidFill>
                  <a:prstClr val="black"/>
                </a:solidFill>
              </a:rPr>
              <a:pPr/>
              <a:t>40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0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D2A7-6110-40D7-A03A-72B19F4DA67E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102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D2A7-6110-40D7-A03A-72B19F4DA67E}" type="slidenum">
              <a:rPr lang="bg-BG" smtClean="0"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6561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D2A7-6110-40D7-A03A-72B19F4DA67E}" type="slidenum">
              <a:rPr lang="bg-BG" smtClean="0">
                <a:solidFill>
                  <a:prstClr val="black"/>
                </a:solidFill>
              </a:rPr>
              <a:pPr/>
              <a:t>26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5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D2A7-6110-40D7-A03A-72B19F4DA67E}" type="slidenum">
              <a:rPr lang="bg-BG" smtClean="0"/>
              <a:t>28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4947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D2A7-6110-40D7-A03A-72B19F4DA67E}" type="slidenum">
              <a:rPr lang="bg-BG" smtClean="0"/>
              <a:t>29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207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D2A7-6110-40D7-A03A-72B19F4DA67E}" type="slidenum">
              <a:rPr lang="bg-BG" smtClean="0"/>
              <a:t>30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686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D2A7-6110-40D7-A03A-72B19F4DA67E}" type="slidenum">
              <a:rPr lang="bg-BG" smtClean="0"/>
              <a:t>31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982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D2A7-6110-40D7-A03A-72B19F4DA67E}" type="slidenum">
              <a:rPr lang="bg-BG" smtClean="0"/>
              <a:t>32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342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6"/>
          <p:cNvSpPr txBox="1">
            <a:spLocks/>
          </p:cNvSpPr>
          <p:nvPr userDrawn="1"/>
        </p:nvSpPr>
        <p:spPr>
          <a:xfrm>
            <a:off x="4585011" y="7022336"/>
            <a:ext cx="2352146" cy="402483"/>
          </a:xfrm>
          <a:prstGeom prst="rect">
            <a:avLst/>
          </a:prstGeom>
        </p:spPr>
        <p:txBody>
          <a:bodyPr vert="horz" lIns="30239" tIns="50398" rIns="50398" bIns="50398" rtlCol="0" anchor="ctr"/>
          <a:lstStyle>
            <a:defPPr>
              <a:defRPr lang="bg-BG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35CF09-96C2-46F2-B5C6-6BE50865BE52}" type="slidenum">
              <a:rPr lang="pt-BR" sz="1323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pt-BR" sz="1323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budget/pic/lib/book/compendium/HTML/index.html" TargetMode="External"/><Relationship Id="rId2" Type="http://schemas.openxmlformats.org/officeDocument/2006/relationships/hyperlink" Target="http://ec.europa.eu/budget/pic/compendium/index_en.cfm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emf"/><Relationship Id="rId4" Type="http://schemas.openxmlformats.org/officeDocument/2006/relationships/hyperlink" Target="http://ec.europa.eu/budget/pic/conference/index_en.cf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3571875"/>
            <a:ext cx="6686550" cy="1695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</p:spPr>
      </p:sp>
      <p:sp>
        <p:nvSpPr>
          <p:cNvPr id="103" name="CustomShape 2"/>
          <p:cNvSpPr/>
          <p:nvPr/>
        </p:nvSpPr>
        <p:spPr>
          <a:xfrm>
            <a:off x="504000" y="1769040"/>
            <a:ext cx="8868240" cy="4382640"/>
          </a:xfrm>
          <a:prstGeom prst="rect">
            <a:avLst/>
          </a:prstGeom>
        </p:spPr>
      </p:sp>
      <p:sp>
        <p:nvSpPr>
          <p:cNvPr id="104" name="TextShape 3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dirty="0">
                <a:solidFill>
                  <a:schemeClr val="bg1"/>
                </a:solidFill>
              </a:rPr>
              <a:t>Definição de Controle Interno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2200" y="3092145"/>
            <a:ext cx="9071640" cy="126216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GB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(COSO, INTOSAI)</a:t>
            </a:r>
          </a:p>
          <a:p>
            <a:pPr marL="457200" lvl="1" indent="0">
              <a:buNone/>
              <a:defRPr/>
            </a:pPr>
            <a:endParaRPr lang="en-GB" altLang="en-US" sz="2000" dirty="0">
              <a:solidFill>
                <a:schemeClr val="bg1"/>
              </a:solidFill>
            </a:endParaRPr>
          </a:p>
          <a:p>
            <a:pPr marL="457200" lvl="1" indent="0">
              <a:buNone/>
              <a:defRPr/>
            </a:pPr>
            <a:r>
              <a:rPr lang="en-GB" altLang="en-US" sz="2000" dirty="0">
                <a:solidFill>
                  <a:schemeClr val="bg1"/>
                </a:solidFill>
              </a:rPr>
              <a:t>Um </a:t>
            </a:r>
            <a:r>
              <a:rPr lang="en-GB" altLang="en-US" sz="2000" dirty="0" err="1">
                <a:solidFill>
                  <a:schemeClr val="bg1"/>
                </a:solidFill>
              </a:rPr>
              <a:t>processo</a:t>
            </a:r>
            <a:r>
              <a:rPr lang="en-GB" altLang="en-US" sz="2000" dirty="0">
                <a:solidFill>
                  <a:schemeClr val="bg1"/>
                </a:solidFill>
              </a:rPr>
              <a:t>, </a:t>
            </a:r>
            <a:r>
              <a:rPr lang="en-GB" altLang="en-US" sz="2000" dirty="0" err="1">
                <a:solidFill>
                  <a:schemeClr val="bg1"/>
                </a:solidFill>
              </a:rPr>
              <a:t>efetivado</a:t>
            </a:r>
            <a:r>
              <a:rPr lang="en-GB" altLang="en-US" sz="2000" dirty="0">
                <a:solidFill>
                  <a:schemeClr val="bg1"/>
                </a:solidFill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</a:rPr>
              <a:t>pelo</a:t>
            </a:r>
            <a:r>
              <a:rPr lang="en-GB" altLang="en-US" sz="2000" dirty="0">
                <a:solidFill>
                  <a:schemeClr val="bg1"/>
                </a:solidFill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</a:rPr>
              <a:t>comitê</a:t>
            </a:r>
            <a:r>
              <a:rPr lang="en-GB" altLang="en-US" sz="2000" dirty="0">
                <a:solidFill>
                  <a:schemeClr val="bg1"/>
                </a:solidFill>
              </a:rPr>
              <a:t> de </a:t>
            </a:r>
            <a:r>
              <a:rPr lang="en-GB" altLang="en-US" sz="2000" dirty="0" err="1" smtClean="0">
                <a:solidFill>
                  <a:schemeClr val="bg1"/>
                </a:solidFill>
              </a:rPr>
              <a:t>diretores</a:t>
            </a:r>
            <a:r>
              <a:rPr lang="en-GB" altLang="en-US" sz="2000" dirty="0" smtClean="0">
                <a:solidFill>
                  <a:schemeClr val="bg1"/>
                </a:solidFill>
              </a:rPr>
              <a:t>, </a:t>
            </a:r>
            <a:r>
              <a:rPr lang="en-GB" altLang="en-US" sz="2000" dirty="0" err="1" smtClean="0">
                <a:solidFill>
                  <a:schemeClr val="bg1"/>
                </a:solidFill>
              </a:rPr>
              <a:t>gerência</a:t>
            </a:r>
            <a:r>
              <a:rPr lang="en-GB" altLang="en-US" sz="2000" dirty="0" smtClean="0">
                <a:solidFill>
                  <a:schemeClr val="bg1"/>
                </a:solidFill>
              </a:rPr>
              <a:t>, </a:t>
            </a:r>
            <a:r>
              <a:rPr lang="en-GB" altLang="en-US" sz="2000" dirty="0">
                <a:solidFill>
                  <a:schemeClr val="bg1"/>
                </a:solidFill>
              </a:rPr>
              <a:t>e outros </a:t>
            </a:r>
            <a:endParaRPr lang="en-GB" altLang="en-US" sz="2000" dirty="0" smtClean="0">
              <a:solidFill>
                <a:schemeClr val="bg1"/>
              </a:solidFill>
            </a:endParaRPr>
          </a:p>
          <a:p>
            <a:pPr marL="457200" lvl="1" indent="0">
              <a:buNone/>
              <a:defRPr/>
            </a:pPr>
            <a:r>
              <a:rPr lang="en-GB" altLang="en-US" sz="2000" dirty="0" err="1" smtClean="0">
                <a:solidFill>
                  <a:schemeClr val="bg1"/>
                </a:solidFill>
              </a:rPr>
              <a:t>Funcionários</a:t>
            </a:r>
            <a:r>
              <a:rPr lang="en-GB" altLang="en-US" sz="2000" dirty="0" smtClean="0">
                <a:solidFill>
                  <a:schemeClr val="bg1"/>
                </a:solidFill>
              </a:rPr>
              <a:t> da </a:t>
            </a:r>
            <a:r>
              <a:rPr lang="en-GB" altLang="en-US" sz="2000" dirty="0" err="1" smtClean="0">
                <a:solidFill>
                  <a:schemeClr val="bg1"/>
                </a:solidFill>
              </a:rPr>
              <a:t>entidade</a:t>
            </a:r>
            <a:r>
              <a:rPr lang="en-GB" altLang="en-US" sz="2000" dirty="0" smtClean="0">
                <a:solidFill>
                  <a:schemeClr val="bg1"/>
                </a:solidFill>
              </a:rPr>
              <a:t>, </a:t>
            </a:r>
            <a:r>
              <a:rPr lang="en-GB" altLang="en-US" sz="2000" dirty="0" err="1" smtClean="0">
                <a:solidFill>
                  <a:schemeClr val="bg1"/>
                </a:solidFill>
              </a:rPr>
              <a:t>desenhado</a:t>
            </a:r>
            <a:r>
              <a:rPr lang="en-GB" altLang="en-US" sz="2000" dirty="0" smtClean="0">
                <a:solidFill>
                  <a:schemeClr val="bg1"/>
                </a:solidFill>
              </a:rPr>
              <a:t> </a:t>
            </a:r>
            <a:r>
              <a:rPr lang="en-GB" altLang="en-US" sz="2000" dirty="0">
                <a:solidFill>
                  <a:schemeClr val="bg1"/>
                </a:solidFill>
              </a:rPr>
              <a:t>para </a:t>
            </a:r>
            <a:r>
              <a:rPr lang="en-GB" altLang="en-US" sz="2000" dirty="0" err="1">
                <a:solidFill>
                  <a:schemeClr val="bg1"/>
                </a:solidFill>
              </a:rPr>
              <a:t>prover</a:t>
            </a:r>
            <a:r>
              <a:rPr lang="en-GB" altLang="en-US" sz="2000" dirty="0">
                <a:solidFill>
                  <a:schemeClr val="bg1"/>
                </a:solidFill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</a:rPr>
              <a:t>segurança</a:t>
            </a:r>
            <a:r>
              <a:rPr lang="en-GB" altLang="en-US" sz="2000" dirty="0">
                <a:solidFill>
                  <a:schemeClr val="bg1"/>
                </a:solidFill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</a:rPr>
              <a:t>razoável</a:t>
            </a:r>
            <a:r>
              <a:rPr lang="en-GB" altLang="en-US" sz="2000" dirty="0">
                <a:solidFill>
                  <a:schemeClr val="bg1"/>
                </a:solidFill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</a:rPr>
              <a:t>em</a:t>
            </a:r>
            <a:r>
              <a:rPr lang="en-GB" altLang="en-US" sz="2000" dirty="0">
                <a:solidFill>
                  <a:schemeClr val="bg1"/>
                </a:solidFill>
              </a:rPr>
              <a:t> </a:t>
            </a:r>
            <a:endParaRPr lang="en-GB" altLang="en-US" sz="2000" dirty="0" smtClean="0">
              <a:solidFill>
                <a:schemeClr val="bg1"/>
              </a:solidFill>
            </a:endParaRPr>
          </a:p>
          <a:p>
            <a:pPr marL="457200" lvl="1" indent="0">
              <a:buNone/>
              <a:defRPr/>
            </a:pPr>
            <a:r>
              <a:rPr lang="en-GB" altLang="en-US" sz="2000" dirty="0" err="1" smtClean="0">
                <a:solidFill>
                  <a:schemeClr val="bg1"/>
                </a:solidFill>
              </a:rPr>
              <a:t>relação</a:t>
            </a:r>
            <a:r>
              <a:rPr lang="en-GB" altLang="en-US" sz="2000" dirty="0" smtClean="0">
                <a:solidFill>
                  <a:schemeClr val="bg1"/>
                </a:solidFill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</a:rPr>
              <a:t>ao</a:t>
            </a:r>
            <a:r>
              <a:rPr lang="en-GB" altLang="en-US" sz="2000" dirty="0">
                <a:solidFill>
                  <a:schemeClr val="bg1"/>
                </a:solidFill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</a:rPr>
              <a:t>atingimento</a:t>
            </a:r>
            <a:r>
              <a:rPr lang="en-GB" altLang="en-US" sz="2000" dirty="0">
                <a:solidFill>
                  <a:schemeClr val="bg1"/>
                </a:solidFill>
              </a:rPr>
              <a:t> dos </a:t>
            </a:r>
            <a:r>
              <a:rPr lang="en-GB" altLang="en-US" sz="2000" dirty="0" err="1">
                <a:solidFill>
                  <a:schemeClr val="bg1"/>
                </a:solidFill>
              </a:rPr>
              <a:t>objetivos</a:t>
            </a:r>
            <a:r>
              <a:rPr lang="en-GB" altLang="en-US" sz="2000" dirty="0">
                <a:solidFill>
                  <a:schemeClr val="bg1"/>
                </a:solidFill>
              </a:rPr>
              <a:t> das </a:t>
            </a:r>
            <a:r>
              <a:rPr lang="en-GB" altLang="en-US" sz="2000" dirty="0" err="1">
                <a:solidFill>
                  <a:schemeClr val="bg1"/>
                </a:solidFill>
              </a:rPr>
              <a:t>seguintes</a:t>
            </a:r>
            <a:r>
              <a:rPr lang="en-GB" altLang="en-US" sz="2000" dirty="0">
                <a:solidFill>
                  <a:schemeClr val="bg1"/>
                </a:solidFill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</a:rPr>
              <a:t>categorias</a:t>
            </a:r>
            <a:r>
              <a:rPr lang="en-GB" altLang="en-US" sz="2000" dirty="0">
                <a:solidFill>
                  <a:schemeClr val="bg1"/>
                </a:solidFill>
              </a:rPr>
              <a:t>:</a:t>
            </a:r>
          </a:p>
          <a:p>
            <a:pPr marL="457200" lvl="1" indent="0">
              <a:buNone/>
              <a:defRPr/>
            </a:pPr>
            <a:endParaRPr lang="en-GB" altLang="en-US" sz="2000" dirty="0">
              <a:solidFill>
                <a:schemeClr val="bg1"/>
              </a:solidFill>
            </a:endParaRPr>
          </a:p>
          <a:p>
            <a:pPr marL="857250" lvl="2" indent="-285750">
              <a:buFont typeface="Wingdings" panose="05000000000000000000" pitchFamily="2" charset="2"/>
              <a:buChar char="§"/>
              <a:defRPr/>
            </a:pPr>
            <a:r>
              <a:rPr lang="en-GB" altLang="en-US" dirty="0" err="1">
                <a:solidFill>
                  <a:schemeClr val="bg1"/>
                </a:solidFill>
              </a:rPr>
              <a:t>Eficiência</a:t>
            </a:r>
            <a:r>
              <a:rPr lang="en-GB" altLang="en-US" dirty="0">
                <a:solidFill>
                  <a:schemeClr val="bg1"/>
                </a:solidFill>
              </a:rPr>
              <a:t> e </a:t>
            </a:r>
            <a:r>
              <a:rPr lang="en-GB" altLang="en-US" dirty="0" err="1">
                <a:solidFill>
                  <a:schemeClr val="bg1"/>
                </a:solidFill>
              </a:rPr>
              <a:t>efetividade</a:t>
            </a:r>
            <a:r>
              <a:rPr lang="en-GB" altLang="en-US" dirty="0">
                <a:solidFill>
                  <a:schemeClr val="bg1"/>
                </a:solidFill>
              </a:rPr>
              <a:t> das </a:t>
            </a:r>
            <a:r>
              <a:rPr lang="en-GB" altLang="en-US" dirty="0" err="1">
                <a:solidFill>
                  <a:schemeClr val="bg1"/>
                </a:solidFill>
              </a:rPr>
              <a:t>operações</a:t>
            </a:r>
            <a:r>
              <a:rPr lang="en-GB" altLang="en-US" dirty="0">
                <a:solidFill>
                  <a:schemeClr val="bg1"/>
                </a:solidFill>
              </a:rPr>
              <a:t> – </a:t>
            </a:r>
            <a:endParaRPr lang="en-GB" altLang="en-US" dirty="0" smtClean="0">
              <a:solidFill>
                <a:schemeClr val="bg1"/>
              </a:solidFill>
            </a:endParaRPr>
          </a:p>
          <a:p>
            <a:pPr marL="857250" lvl="2" indent="-285750">
              <a:buFont typeface="Wingdings" panose="05000000000000000000" pitchFamily="2" charset="2"/>
              <a:buChar char="§"/>
              <a:defRPr/>
            </a:pPr>
            <a:endParaRPr lang="en-GB" altLang="en-US" dirty="0">
              <a:solidFill>
                <a:schemeClr val="bg1"/>
              </a:solidFill>
            </a:endParaRPr>
          </a:p>
          <a:p>
            <a:pPr marL="857250" lvl="2" indent="-285750">
              <a:buFont typeface="Wingdings" panose="05000000000000000000" pitchFamily="2" charset="2"/>
              <a:buChar char="§"/>
              <a:defRPr/>
            </a:pPr>
            <a:r>
              <a:rPr lang="en-GB" altLang="en-US" dirty="0" err="1">
                <a:solidFill>
                  <a:schemeClr val="bg1"/>
                </a:solidFill>
              </a:rPr>
              <a:t>Confiança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nos</a:t>
            </a:r>
            <a:r>
              <a:rPr lang="en-GB" altLang="en-US" dirty="0">
                <a:solidFill>
                  <a:schemeClr val="bg1"/>
                </a:solidFill>
              </a:rPr>
              <a:t> </a:t>
            </a:r>
            <a:r>
              <a:rPr lang="en-GB" altLang="en-US" dirty="0" err="1">
                <a:solidFill>
                  <a:schemeClr val="bg1"/>
                </a:solidFill>
              </a:rPr>
              <a:t>relatórios</a:t>
            </a:r>
            <a:r>
              <a:rPr lang="en-GB" altLang="en-US" dirty="0">
                <a:solidFill>
                  <a:schemeClr val="bg1"/>
                </a:solidFill>
              </a:rPr>
              <a:t> (</a:t>
            </a:r>
            <a:r>
              <a:rPr lang="en-GB" altLang="en-US" dirty="0" err="1">
                <a:solidFill>
                  <a:schemeClr val="bg1"/>
                </a:solidFill>
              </a:rPr>
              <a:t>financeiros</a:t>
            </a:r>
            <a:r>
              <a:rPr lang="en-GB" altLang="en-US" dirty="0">
                <a:solidFill>
                  <a:schemeClr val="bg1"/>
                </a:solidFill>
              </a:rPr>
              <a:t> e outros) </a:t>
            </a:r>
            <a:r>
              <a:rPr lang="en-GB" altLang="en-US" dirty="0" smtClean="0">
                <a:solidFill>
                  <a:schemeClr val="bg1"/>
                </a:solidFill>
              </a:rPr>
              <a:t>–</a:t>
            </a:r>
          </a:p>
          <a:p>
            <a:pPr marL="857250" lvl="2" indent="-285750">
              <a:buFont typeface="Wingdings" panose="05000000000000000000" pitchFamily="2" charset="2"/>
              <a:buChar char="§"/>
              <a:defRPr/>
            </a:pPr>
            <a:endParaRPr lang="en-GB" altLang="en-US" dirty="0">
              <a:solidFill>
                <a:schemeClr val="bg1"/>
              </a:solidFill>
            </a:endParaRPr>
          </a:p>
          <a:p>
            <a:pPr marL="857250" lvl="2" indent="-285750">
              <a:buFont typeface="Wingdings" panose="05000000000000000000" pitchFamily="2" charset="2"/>
              <a:buChar char="§"/>
              <a:defRPr/>
            </a:pPr>
            <a:r>
              <a:rPr lang="en-GB" altLang="en-US" dirty="0" err="1">
                <a:solidFill>
                  <a:schemeClr val="bg1"/>
                </a:solidFill>
              </a:rPr>
              <a:t>Observância</a:t>
            </a:r>
            <a:r>
              <a:rPr lang="en-GB" altLang="en-US" dirty="0">
                <a:solidFill>
                  <a:schemeClr val="bg1"/>
                </a:solidFill>
              </a:rPr>
              <a:t> das leis e </a:t>
            </a:r>
            <a:r>
              <a:rPr lang="en-GB" altLang="en-US" dirty="0" err="1" smtClean="0">
                <a:solidFill>
                  <a:schemeClr val="bg1"/>
                </a:solidFill>
              </a:rPr>
              <a:t>regulações</a:t>
            </a:r>
            <a:endParaRPr lang="en-GB" altLang="en-US" dirty="0" smtClean="0">
              <a:solidFill>
                <a:schemeClr val="bg1"/>
              </a:solidFill>
            </a:endParaRPr>
          </a:p>
          <a:p>
            <a:pPr marL="857250" lvl="2" indent="-285750">
              <a:buFont typeface="Wingdings" panose="05000000000000000000" pitchFamily="2" charset="2"/>
              <a:buChar char="§"/>
              <a:defRPr/>
            </a:pPr>
            <a:endParaRPr lang="en-GB" altLang="en-US" dirty="0">
              <a:solidFill>
                <a:schemeClr val="bg1"/>
              </a:solidFill>
            </a:endParaRPr>
          </a:p>
          <a:p>
            <a:pPr marL="857250" lvl="2" indent="-285750">
              <a:buFont typeface="Wingdings" panose="05000000000000000000" pitchFamily="2" charset="2"/>
              <a:buChar char="§"/>
              <a:defRPr/>
            </a:pPr>
            <a:r>
              <a:rPr lang="en-GB" altLang="en-US" dirty="0" err="1">
                <a:solidFill>
                  <a:schemeClr val="bg1"/>
                </a:solidFill>
              </a:rPr>
              <a:t>Salvaguarda</a:t>
            </a:r>
            <a:r>
              <a:rPr lang="en-GB" altLang="en-US" dirty="0">
                <a:solidFill>
                  <a:schemeClr val="bg1"/>
                </a:solidFill>
              </a:rPr>
              <a:t> dos </a:t>
            </a:r>
            <a:r>
              <a:rPr lang="en-GB" altLang="en-US" dirty="0" err="1">
                <a:solidFill>
                  <a:schemeClr val="bg1"/>
                </a:solidFill>
              </a:rPr>
              <a:t>ativos</a:t>
            </a:r>
            <a:endParaRPr lang="en-GB" alt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2801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</p:spPr>
      </p:sp>
      <p:sp>
        <p:nvSpPr>
          <p:cNvPr id="103" name="CustomShape 2"/>
          <p:cNvSpPr/>
          <p:nvPr/>
        </p:nvSpPr>
        <p:spPr>
          <a:xfrm>
            <a:off x="504000" y="1769040"/>
            <a:ext cx="8868240" cy="4382640"/>
          </a:xfrm>
          <a:prstGeom prst="rect">
            <a:avLst/>
          </a:prstGeom>
        </p:spPr>
      </p:sp>
      <p:sp>
        <p:nvSpPr>
          <p:cNvPr id="104" name="TextShape 3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bg1"/>
                </a:solidFill>
              </a:rPr>
              <a:t>Definição</a:t>
            </a:r>
            <a:r>
              <a:rPr lang="en-GB" b="1" dirty="0">
                <a:solidFill>
                  <a:schemeClr val="bg1"/>
                </a:solidFill>
              </a:rPr>
              <a:t> de Auditoria </a:t>
            </a:r>
            <a:r>
              <a:rPr lang="en-GB" b="1" dirty="0" err="1">
                <a:solidFill>
                  <a:schemeClr val="bg1"/>
                </a:solidFill>
              </a:rPr>
              <a:t>interna</a:t>
            </a:r>
            <a:r>
              <a:rPr lang="pt-BR" b="1" dirty="0">
                <a:solidFill>
                  <a:schemeClr val="tx2"/>
                </a:solidFill>
              </a:rPr>
              <a:t/>
            </a:r>
            <a:br>
              <a:rPr lang="pt-BR" b="1" dirty="0">
                <a:solidFill>
                  <a:schemeClr val="tx2"/>
                </a:solidFill>
              </a:rPr>
            </a:br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361162" y="1893200"/>
            <a:ext cx="2592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(IPPF </a:t>
            </a:r>
            <a:r>
              <a:rPr lang="en-GB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725" y="2562225"/>
            <a:ext cx="8524515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“Auditoria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independente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consultoria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asseguração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destinada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agregar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valor e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aperfeiçoar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operações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pt-BR" sz="2205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US" altLang="pt-BR" sz="220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altLang="pt-BR" sz="220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empregar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abordagem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sistemática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disciplinada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com a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finalidade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aperfeiçoar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efetividade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processos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riscos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controles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(</a:t>
            </a:r>
            <a:r>
              <a:rPr lang="en-US" altLang="pt-BR" sz="220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tradução</a:t>
            </a:r>
            <a:r>
              <a:rPr lang="en-US" altLang="pt-BR" sz="220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livre - IIA)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673023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</p:spPr>
      </p:sp>
      <p:sp>
        <p:nvSpPr>
          <p:cNvPr id="103" name="CustomShape 2"/>
          <p:cNvSpPr/>
          <p:nvPr/>
        </p:nvSpPr>
        <p:spPr>
          <a:xfrm>
            <a:off x="705600" y="1769040"/>
            <a:ext cx="8868240" cy="4382640"/>
          </a:xfrm>
          <a:prstGeom prst="rect">
            <a:avLst/>
          </a:prstGeom>
        </p:spPr>
      </p:sp>
      <p:sp>
        <p:nvSpPr>
          <p:cNvPr id="104" name="TextShape 3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200" b="1" dirty="0">
                <a:solidFill>
                  <a:schemeClr val="bg1"/>
                </a:solidFill>
              </a:rPr>
              <a:t>Sistema de Controle Interno </a:t>
            </a:r>
            <a:r>
              <a:rPr lang="en-GB" sz="4200" b="1" dirty="0" err="1">
                <a:solidFill>
                  <a:schemeClr val="bg1"/>
                </a:solidFill>
              </a:rPr>
              <a:t>na</a:t>
            </a:r>
            <a:r>
              <a:rPr lang="en-GB" sz="4200" b="1" dirty="0">
                <a:solidFill>
                  <a:schemeClr val="bg1"/>
                </a:solidFill>
              </a:rPr>
              <a:t> UE</a:t>
            </a:r>
            <a:r>
              <a:rPr lang="pt-BR" b="1" dirty="0">
                <a:solidFill>
                  <a:schemeClr val="tx2"/>
                </a:solidFill>
              </a:rPr>
              <a:t/>
            </a:r>
            <a:br>
              <a:rPr lang="pt-BR" b="1" dirty="0">
                <a:solidFill>
                  <a:schemeClr val="tx2"/>
                </a:solidFill>
              </a:rPr>
            </a:b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1840" y="3329280"/>
            <a:ext cx="9072000" cy="12621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24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Dois</a:t>
            </a:r>
            <a:r>
              <a:rPr lang="en-GB" alt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en-US" sz="24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principais</a:t>
            </a:r>
            <a:r>
              <a:rPr lang="en-GB" alt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en-US" sz="24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modelos</a:t>
            </a:r>
            <a:r>
              <a:rPr lang="en-GB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  <a:defRPr/>
            </a:pPr>
            <a:endParaRPr lang="en-GB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Modelo</a:t>
            </a: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Nórdico</a:t>
            </a: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– </a:t>
            </a:r>
            <a:r>
              <a:rPr lang="en-GB" altLang="en-US" sz="2400" dirty="0" err="1">
                <a:solidFill>
                  <a:schemeClr val="bg1"/>
                </a:solidFill>
                <a:cs typeface="Arial" panose="020B0604020202020204" pitchFamily="34" charset="0"/>
              </a:rPr>
              <a:t>Dinamarca</a:t>
            </a:r>
            <a:r>
              <a:rPr lang="en-GB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, Holanda, </a:t>
            </a:r>
            <a:r>
              <a:rPr lang="en-GB" altLang="en-US" sz="2400" dirty="0" err="1">
                <a:solidFill>
                  <a:schemeClr val="bg1"/>
                </a:solidFill>
                <a:cs typeface="Arial" panose="020B0604020202020204" pitchFamily="34" charset="0"/>
              </a:rPr>
              <a:t>Suécia</a:t>
            </a:r>
            <a:r>
              <a:rPr lang="en-GB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, UK, 13 </a:t>
            </a:r>
            <a:r>
              <a:rPr lang="en-GB" altLang="en-US" sz="2400" dirty="0" err="1">
                <a:solidFill>
                  <a:schemeClr val="bg1"/>
                </a:solidFill>
                <a:cs typeface="Arial" panose="020B0604020202020204" pitchFamily="34" charset="0"/>
              </a:rPr>
              <a:t>novos</a:t>
            </a:r>
            <a:r>
              <a:rPr lang="en-GB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GB" altLang="en-US" sz="24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altLang="en-US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Estados</a:t>
            </a:r>
            <a:r>
              <a:rPr lang="en-GB" alt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Membros</a:t>
            </a:r>
            <a:endParaRPr lang="en-GB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457200" lvl="1">
              <a:buFont typeface="Wingdings" panose="05000000000000000000" pitchFamily="2" charset="2"/>
              <a:buChar char="Ø"/>
              <a:defRPr/>
            </a:pP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Baseado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na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total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decentralização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da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responsabilidade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gerencial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e </a:t>
            </a:r>
            <a:endParaRPr lang="en-GB" altLang="en-US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lvl="1">
              <a:buNone/>
              <a:defRPr/>
            </a:pP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en-GB" altLang="en-US" sz="20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funcionalidade</a:t>
            </a:r>
            <a:r>
              <a:rPr lang="en-GB" alt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independente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de auditoria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interna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marL="457200" lvl="1">
              <a:buFont typeface="Wingdings" panose="05000000000000000000" pitchFamily="2" charset="2"/>
              <a:buChar char="Ø"/>
              <a:defRPr/>
            </a:pP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Gerente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é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responsável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por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atingir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os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objetivos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organizacionais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GB" altLang="en-US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lvl="1">
              <a:buNone/>
              <a:defRPr/>
            </a:pP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  (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financeiro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e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não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financeiro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  <a:defRPr/>
            </a:pPr>
            <a:endParaRPr lang="en-GB" alt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alt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Modelo</a:t>
            </a:r>
            <a:r>
              <a:rPr lang="en-GB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Latino</a:t>
            </a:r>
          </a:p>
          <a:p>
            <a:pPr marL="457200" lvl="1">
              <a:buFont typeface="Wingdings" panose="05000000000000000000" pitchFamily="2" charset="2"/>
              <a:buChar char="Ø"/>
              <a:defRPr/>
            </a:pP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Função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controle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centralizado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focando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em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controles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à priori,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algumas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GB" altLang="en-US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lvl="1">
              <a:buNone/>
              <a:defRPr/>
            </a:pP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  sub-</a:t>
            </a:r>
            <a:r>
              <a:rPr lang="en-GB" altLang="en-US" sz="20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funções</a:t>
            </a:r>
            <a:r>
              <a:rPr lang="en-GB" alt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podem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ser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delegadas</a:t>
            </a:r>
            <a:endParaRPr lang="en-GB" alt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lvl="1">
              <a:buFont typeface="Wingdings" panose="05000000000000000000" pitchFamily="2" charset="2"/>
              <a:buChar char="Ø"/>
              <a:defRPr/>
            </a:pP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Controle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Interno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como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uma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responsabilidade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coletiva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centralizada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em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relação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GB" altLang="en-US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 lvl="1">
              <a:buNone/>
              <a:defRPr/>
            </a:pP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   </a:t>
            </a:r>
            <a:r>
              <a:rPr lang="en-GB" altLang="en-US" sz="20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ao</a:t>
            </a:r>
            <a:r>
              <a:rPr lang="en-GB" alt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controle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dos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fundos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públicos</a:t>
            </a:r>
            <a:endParaRPr lang="en-GB" alt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45720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20573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</p:spPr>
      </p:sp>
      <p:sp>
        <p:nvSpPr>
          <p:cNvPr id="103" name="CustomShape 2"/>
          <p:cNvSpPr/>
          <p:nvPr/>
        </p:nvSpPr>
        <p:spPr>
          <a:xfrm>
            <a:off x="504000" y="1769040"/>
            <a:ext cx="8868240" cy="4382640"/>
          </a:xfrm>
          <a:prstGeom prst="rect">
            <a:avLst/>
          </a:prstGeom>
        </p:spPr>
      </p:sp>
      <p:sp>
        <p:nvSpPr>
          <p:cNvPr id="104" name="TextShape 3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0" y="254160"/>
            <a:ext cx="9072000" cy="1262160"/>
          </a:xfrm>
        </p:spPr>
        <p:txBody>
          <a:bodyPr/>
          <a:lstStyle/>
          <a:p>
            <a:r>
              <a:rPr lang="pt-BR" sz="4200" b="1" dirty="0">
                <a:solidFill>
                  <a:schemeClr val="bg1"/>
                </a:solidFill>
              </a:rPr>
              <a:t>Sistema </a:t>
            </a:r>
            <a:r>
              <a:rPr lang="pt-BR" sz="4200" b="1" dirty="0" smtClean="0">
                <a:solidFill>
                  <a:schemeClr val="bg1"/>
                </a:solidFill>
              </a:rPr>
              <a:t>de </a:t>
            </a:r>
            <a:r>
              <a:rPr lang="pt-BR" sz="4200" b="1" dirty="0">
                <a:solidFill>
                  <a:schemeClr val="bg1"/>
                </a:solidFill>
              </a:rPr>
              <a:t>Controle Interno na </a:t>
            </a:r>
            <a:r>
              <a:rPr lang="en-GB" sz="4200" b="1" dirty="0">
                <a:solidFill>
                  <a:schemeClr val="bg1"/>
                </a:solidFill>
              </a:rPr>
              <a:t>UE (1)</a:t>
            </a:r>
            <a:r>
              <a:rPr lang="pt-BR" sz="4200" b="1" dirty="0">
                <a:solidFill>
                  <a:schemeClr val="bg1"/>
                </a:solidFill>
              </a:rPr>
              <a:t/>
            </a:r>
            <a:br>
              <a:rPr lang="pt-BR" sz="4200" b="1" dirty="0">
                <a:solidFill>
                  <a:schemeClr val="bg1"/>
                </a:solidFill>
              </a:rPr>
            </a:br>
            <a:endParaRPr lang="pt-BR" sz="4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300240" y="3329280"/>
            <a:ext cx="9072000" cy="12621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GB" altLang="en-US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Reformas</a:t>
            </a:r>
            <a:r>
              <a:rPr lang="en-GB" altLang="en-US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em</a:t>
            </a:r>
            <a:r>
              <a:rPr lang="en-GB" altLang="en-US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b="1" dirty="0" err="1">
                <a:solidFill>
                  <a:schemeClr val="bg1"/>
                </a:solidFill>
                <a:cs typeface="Arial" panose="020B0604020202020204" pitchFamily="34" charset="0"/>
              </a:rPr>
              <a:t>andamento</a:t>
            </a:r>
            <a:r>
              <a:rPr lang="en-GB" altLang="en-US" sz="2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GB" altLang="en-US" sz="26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GB" altLang="en-US" sz="2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Tendência</a:t>
            </a:r>
            <a:r>
              <a:rPr lang="en-US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a </a:t>
            </a:r>
            <a:r>
              <a:rPr lang="en-US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chegar</a:t>
            </a:r>
            <a:r>
              <a:rPr lang="en-US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perto</a:t>
            </a:r>
            <a:r>
              <a:rPr lang="en-US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dos </a:t>
            </a:r>
            <a:r>
              <a:rPr lang="en-US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modelos</a:t>
            </a:r>
            <a:r>
              <a:rPr lang="en-US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Nórdicos</a:t>
            </a:r>
            <a:endParaRPr lang="en-US" altLang="en-US" sz="26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endParaRPr lang="en-GB" altLang="en-US" sz="2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Controle</a:t>
            </a: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Interno</a:t>
            </a: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é </a:t>
            </a:r>
            <a:r>
              <a:rPr lang="en-GB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amplamente</a:t>
            </a: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usado</a:t>
            </a: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e </a:t>
            </a:r>
            <a:r>
              <a:rPr lang="en-GB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integra</a:t>
            </a: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todos</a:t>
            </a: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os</a:t>
            </a: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GB" altLang="en-US" sz="26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28600">
              <a:defRPr/>
            </a:pP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dirty="0" smtClean="0">
                <a:solidFill>
                  <a:schemeClr val="bg1"/>
                </a:solidFill>
                <a:cs typeface="Arial" panose="020B0604020202020204" pitchFamily="34" charset="0"/>
              </a:rPr>
              <a:t>     </a:t>
            </a:r>
            <a:r>
              <a:rPr lang="en-GB" altLang="en-US" sz="26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sistemas</a:t>
            </a:r>
            <a:r>
              <a:rPr lang="en-GB" altLang="en-US" sz="26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de </a:t>
            </a:r>
            <a:r>
              <a:rPr lang="en-GB" altLang="en-US" sz="26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governança</a:t>
            </a:r>
            <a:endParaRPr lang="en-GB" altLang="en-US" sz="26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endParaRPr lang="en-GB" altLang="en-US" sz="2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Partes</a:t>
            </a: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interessadas</a:t>
            </a: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exigem</a:t>
            </a:r>
            <a:r>
              <a:rPr lang="en-GB" altLang="en-US" sz="26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melhores</a:t>
            </a: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resultados</a:t>
            </a: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GB" altLang="en-US" sz="26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28600">
              <a:defRPr/>
            </a:pP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dirty="0" smtClean="0">
                <a:solidFill>
                  <a:schemeClr val="bg1"/>
                </a:solidFill>
                <a:cs typeface="Arial" panose="020B0604020202020204" pitchFamily="34" charset="0"/>
              </a:rPr>
              <a:t>   de </a:t>
            </a:r>
            <a:r>
              <a:rPr lang="en-GB" altLang="en-US" sz="26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qualidade</a:t>
            </a:r>
            <a:r>
              <a:rPr lang="en-GB" altLang="en-US" sz="2600" dirty="0" smtClean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GB" altLang="en-US" sz="26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responsabilidade</a:t>
            </a:r>
            <a:r>
              <a:rPr lang="en-GB" altLang="en-US" sz="2600" dirty="0" smtClean="0">
                <a:solidFill>
                  <a:schemeClr val="bg1"/>
                </a:solidFill>
                <a:cs typeface="Arial" panose="020B0604020202020204" pitchFamily="34" charset="0"/>
              </a:rPr>
              <a:t> e </a:t>
            </a:r>
            <a:r>
              <a:rPr lang="en-GB" altLang="en-US" sz="26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transparência</a:t>
            </a:r>
            <a:endParaRPr lang="en-GB" altLang="en-US" sz="26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endParaRPr lang="en-GB" altLang="en-US" sz="2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600" dirty="0" smtClean="0">
                <a:solidFill>
                  <a:schemeClr val="bg1"/>
                </a:solidFill>
                <a:cs typeface="Arial" panose="020B0604020202020204" pitchFamily="34" charset="0"/>
              </a:rPr>
              <a:t>O </a:t>
            </a:r>
            <a:r>
              <a:rPr lang="en-GB" altLang="en-US" sz="26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foco</a:t>
            </a:r>
            <a:r>
              <a:rPr lang="en-GB" altLang="en-US" sz="2600" dirty="0" smtClean="0">
                <a:solidFill>
                  <a:schemeClr val="bg1"/>
                </a:solidFill>
                <a:cs typeface="Arial" panose="020B0604020202020204" pitchFamily="34" charset="0"/>
              </a:rPr>
              <a:t> das </a:t>
            </a:r>
            <a:r>
              <a:rPr lang="en-GB" altLang="en-US" sz="26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reformas</a:t>
            </a:r>
            <a:r>
              <a:rPr lang="en-GB" altLang="en-US" sz="2600" dirty="0" smtClean="0">
                <a:solidFill>
                  <a:schemeClr val="bg1"/>
                </a:solidFill>
                <a:cs typeface="Arial" panose="020B0604020202020204" pitchFamily="34" charset="0"/>
              </a:rPr>
              <a:t> é </a:t>
            </a:r>
            <a:r>
              <a:rPr lang="en-GB" altLang="en-US" sz="26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na</a:t>
            </a:r>
            <a:r>
              <a:rPr lang="en-GB" altLang="en-US" sz="26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racionalização</a:t>
            </a: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e </a:t>
            </a:r>
            <a:r>
              <a:rPr lang="en-GB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por</a:t>
            </a: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tornar</a:t>
            </a:r>
            <a:r>
              <a:rPr lang="en-GB" altLang="en-US" sz="26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os</a:t>
            </a: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GB" altLang="en-US" sz="26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28600">
              <a:defRPr/>
            </a:pP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dirty="0" smtClean="0">
                <a:solidFill>
                  <a:schemeClr val="bg1"/>
                </a:solidFill>
                <a:cs typeface="Arial" panose="020B0604020202020204" pitchFamily="34" charset="0"/>
              </a:rPr>
              <a:t>   </a:t>
            </a:r>
            <a:r>
              <a:rPr lang="en-GB" altLang="en-US" sz="26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arranjos</a:t>
            </a:r>
            <a:r>
              <a:rPr lang="en-GB" altLang="en-US" sz="26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existes</a:t>
            </a: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mais</a:t>
            </a:r>
            <a:r>
              <a:rPr lang="en-GB" altLang="en-US" sz="2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600" dirty="0" err="1">
                <a:solidFill>
                  <a:schemeClr val="bg1"/>
                </a:solidFill>
                <a:cs typeface="Arial" panose="020B0604020202020204" pitchFamily="34" charset="0"/>
              </a:rPr>
              <a:t>eficientes</a:t>
            </a:r>
            <a:endParaRPr lang="en-GB" altLang="en-US" sz="2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59603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383763" y="128565"/>
            <a:ext cx="9339703" cy="13500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pt-BR" sz="4500" b="1" dirty="0">
                <a:solidFill>
                  <a:schemeClr val="bg1"/>
                </a:solidFill>
              </a:rPr>
              <a:t>Sistema </a:t>
            </a:r>
            <a:r>
              <a:rPr lang="pt-BR" sz="4500" b="1" dirty="0" smtClean="0">
                <a:solidFill>
                  <a:schemeClr val="bg1"/>
                </a:solidFill>
              </a:rPr>
              <a:t>de </a:t>
            </a:r>
            <a:r>
              <a:rPr lang="pt-BR" sz="4500" b="1" dirty="0">
                <a:solidFill>
                  <a:schemeClr val="bg1"/>
                </a:solidFill>
              </a:rPr>
              <a:t>Controle Interno na </a:t>
            </a:r>
            <a:r>
              <a:rPr lang="en-GB" sz="4500" b="1" dirty="0">
                <a:solidFill>
                  <a:schemeClr val="bg1"/>
                </a:solidFill>
              </a:rPr>
              <a:t>UE (2)</a:t>
            </a:r>
            <a:endParaRPr lang="pt-BR" sz="4500" b="1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pt-BR" sz="529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6147" name="Espaço Reservado para Texto 5"/>
          <p:cNvSpPr txBox="1">
            <a:spLocks/>
          </p:cNvSpPr>
          <p:nvPr/>
        </p:nvSpPr>
        <p:spPr bwMode="auto">
          <a:xfrm>
            <a:off x="245950" y="1398881"/>
            <a:ext cx="9048862" cy="515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646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Desafios</a:t>
            </a:r>
            <a:r>
              <a:rPr lang="en-US" altLang="en-US" sz="2646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GB" altLang="en-US" sz="2646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8572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Aumentar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a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atenção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relação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aos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objetivos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 à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gestão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GB" altLang="en-US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desempenho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; 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para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riscos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e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governança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como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um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todo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; </a:t>
            </a:r>
          </a:p>
          <a:p>
            <a:pPr marL="8572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Mandatos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legais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e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descrição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das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funções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controle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interno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auditoria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interna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e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inspeção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financeira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mais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claramente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definidos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8572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Madatos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claros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e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descrição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funções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para 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controle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 a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profissionalização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de auditoria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interna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esquemas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certificação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marL="85725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Tipos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engajamento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(de </a:t>
            </a:r>
            <a:r>
              <a:rPr lang="en-GB" altLang="en-US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auditorias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GB" altLang="en-US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asseguração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a </a:t>
            </a:r>
            <a:r>
              <a:rPr lang="en-GB" altLang="en-US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auditorias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 </a:t>
            </a:r>
            <a:r>
              <a:rPr lang="en-GB" altLang="en-US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desempenho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consultoria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GB" altLang="en-US" sz="2646" dirty="0">
              <a:solidFill>
                <a:srgbClr val="130D67"/>
              </a:solidFill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GB" altLang="en-US" sz="2646" dirty="0">
              <a:solidFill>
                <a:srgbClr val="130D67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GB" altLang="en-US" sz="2646" b="1" dirty="0">
              <a:solidFill>
                <a:srgbClr val="130D67"/>
              </a:solidFill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en-GB" altLang="en-US" sz="2646" dirty="0">
              <a:solidFill>
                <a:srgbClr val="130D67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GB" altLang="en-US" sz="2646" b="1" dirty="0">
              <a:solidFill>
                <a:srgbClr val="130D67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721" y="2023392"/>
            <a:ext cx="94456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Função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de Auditoria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Interna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é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estabelecida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em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todos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os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Estados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Membros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. </a:t>
            </a:r>
          </a:p>
          <a:p>
            <a:endParaRPr lang="en-US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+mj-lt"/>
              </a:rPr>
              <a:t>Inspeção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Financeira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(FI)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existe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na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metade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dos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Estados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Membros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da UE. </a:t>
            </a:r>
            <a:endParaRPr lang="en-US" sz="2000" b="1" dirty="0" smtClean="0">
              <a:solidFill>
                <a:srgbClr val="FF0000"/>
              </a:solidFill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pPr marL="314982" indent="-314982" algn="just">
              <a:buFont typeface="Wingdings" pitchFamily="2" charset="2"/>
              <a:buChar char="Ø"/>
            </a:pPr>
            <a:r>
              <a:rPr lang="en-US" sz="1500" dirty="0">
                <a:solidFill>
                  <a:schemeClr val="bg1"/>
                </a:solidFill>
                <a:latin typeface="+mj-lt"/>
              </a:rPr>
              <a:t>Na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maioria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dos </a:t>
            </a:r>
            <a:r>
              <a:rPr lang="en-US" sz="1500" b="1" dirty="0">
                <a:solidFill>
                  <a:schemeClr val="bg1"/>
                </a:solidFill>
                <a:latin typeface="+mj-lt"/>
              </a:rPr>
              <a:t>13 </a:t>
            </a:r>
            <a:r>
              <a:rPr lang="en-US" sz="1500" b="1" dirty="0" err="1">
                <a:solidFill>
                  <a:schemeClr val="bg1"/>
                </a:solidFill>
                <a:latin typeface="+mj-lt"/>
              </a:rPr>
              <a:t>novos</a:t>
            </a:r>
            <a:r>
              <a:rPr lang="en-US" sz="15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+mj-lt"/>
              </a:rPr>
              <a:t>Estados</a:t>
            </a:r>
            <a:r>
              <a:rPr lang="en-US" sz="15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+mj-lt"/>
              </a:rPr>
              <a:t>Membros</a:t>
            </a:r>
            <a:r>
              <a:rPr lang="en-US" sz="15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en-US" sz="1500" b="1" dirty="0" err="1">
                <a:solidFill>
                  <a:schemeClr val="bg1"/>
                </a:solidFill>
                <a:latin typeface="+mj-lt"/>
              </a:rPr>
              <a:t>Bulgária</a:t>
            </a:r>
            <a:r>
              <a:rPr lang="en-US" sz="15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+mj-lt"/>
              </a:rPr>
              <a:t>Croácia</a:t>
            </a:r>
            <a:r>
              <a:rPr lang="en-US" sz="15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+mj-lt"/>
              </a:rPr>
              <a:t>Hungria</a:t>
            </a:r>
            <a:r>
              <a:rPr lang="en-US" sz="15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+mj-lt"/>
              </a:rPr>
              <a:t>Polônia</a:t>
            </a:r>
            <a:r>
              <a:rPr lang="en-US" sz="15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+mj-lt"/>
              </a:rPr>
              <a:t>Romenia</a:t>
            </a:r>
            <a:r>
              <a:rPr lang="en-US" sz="15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+mj-lt"/>
              </a:rPr>
              <a:t>Eslováquia</a:t>
            </a:r>
            <a:r>
              <a:rPr lang="en-US" sz="15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457200" algn="just"/>
            <a:r>
              <a:rPr lang="en-US" sz="1500" dirty="0">
                <a:solidFill>
                  <a:schemeClr val="bg1"/>
                </a:solidFill>
                <a:latin typeface="+mj-lt"/>
              </a:rPr>
              <a:t>FI é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estabelecido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separadamente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da Auditoria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Interna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. FI is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necessário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até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que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descentralização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controle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interno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sz="1500" dirty="0" err="1" smtClean="0">
                <a:solidFill>
                  <a:schemeClr val="bg1"/>
                </a:solidFill>
                <a:latin typeface="+mj-lt"/>
              </a:rPr>
              <a:t>até</a:t>
            </a:r>
            <a:r>
              <a:rPr lang="en-US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+mj-lt"/>
              </a:rPr>
              <a:t>que</a:t>
            </a:r>
            <a:r>
              <a:rPr lang="en-US" sz="1500" dirty="0" smtClean="0">
                <a:solidFill>
                  <a:schemeClr val="bg1"/>
                </a:solidFill>
                <a:latin typeface="+mj-lt"/>
              </a:rPr>
              <a:t> a auditoria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interna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fiquem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totalmente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incorporados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+mj-lt"/>
              </a:rPr>
              <a:t>na</a:t>
            </a:r>
            <a:r>
              <a:rPr lang="en-US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cultura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administrativa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. FI,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usualmente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500" dirty="0" err="1" smtClean="0">
                <a:solidFill>
                  <a:schemeClr val="bg1"/>
                </a:solidFill>
                <a:latin typeface="+mj-lt"/>
              </a:rPr>
              <a:t>reporta</a:t>
            </a:r>
            <a:r>
              <a:rPr lang="en-US" sz="1500" dirty="0" smtClean="0">
                <a:solidFill>
                  <a:schemeClr val="bg1"/>
                </a:solidFill>
                <a:latin typeface="+mj-lt"/>
              </a:rPr>
              <a:t>-se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ao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Ministro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das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Finanças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just"/>
            <a:endParaRPr lang="en-US" sz="1500" dirty="0">
              <a:solidFill>
                <a:schemeClr val="bg1"/>
              </a:solidFill>
              <a:latin typeface="+mj-lt"/>
            </a:endParaRPr>
          </a:p>
          <a:p>
            <a:pPr marL="314982" indent="-314982">
              <a:buFont typeface="Wingdings" pitchFamily="2" charset="2"/>
              <a:buChar char="Ø"/>
            </a:pPr>
            <a:r>
              <a:rPr lang="en-US" sz="1500" dirty="0" err="1">
                <a:solidFill>
                  <a:schemeClr val="bg1"/>
                </a:solidFill>
                <a:latin typeface="+mj-lt"/>
              </a:rPr>
              <a:t>Assim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como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chemeClr val="bg1"/>
                </a:solidFill>
                <a:latin typeface="+mj-lt"/>
              </a:rPr>
              <a:t>Bélgica</a:t>
            </a:r>
            <a:r>
              <a:rPr lang="en-US" sz="15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+mj-lt"/>
              </a:rPr>
              <a:t>França</a:t>
            </a:r>
            <a:r>
              <a:rPr lang="en-US" sz="15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+mj-lt"/>
              </a:rPr>
              <a:t>Grécia</a:t>
            </a:r>
            <a:r>
              <a:rPr lang="en-US" sz="15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500" b="1" dirty="0" err="1">
                <a:solidFill>
                  <a:schemeClr val="bg1"/>
                </a:solidFill>
                <a:latin typeface="+mj-lt"/>
              </a:rPr>
              <a:t>Itália</a:t>
            </a:r>
            <a:r>
              <a:rPr lang="en-US" sz="1500" b="1" dirty="0">
                <a:solidFill>
                  <a:schemeClr val="bg1"/>
                </a:solidFill>
                <a:latin typeface="+mj-lt"/>
              </a:rPr>
              <a:t>, Portugal e </a:t>
            </a:r>
            <a:r>
              <a:rPr lang="en-US" sz="1500" b="1" dirty="0" err="1">
                <a:solidFill>
                  <a:schemeClr val="bg1"/>
                </a:solidFill>
                <a:latin typeface="+mj-lt"/>
              </a:rPr>
              <a:t>Espanha</a:t>
            </a:r>
            <a:r>
              <a:rPr lang="en-US" sz="15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457200" algn="just"/>
            <a:r>
              <a:rPr lang="en-US" sz="1500" dirty="0" err="1">
                <a:solidFill>
                  <a:schemeClr val="bg1"/>
                </a:solidFill>
                <a:latin typeface="+mj-lt"/>
              </a:rPr>
              <a:t>Inspeção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Financeira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é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uma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parte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importante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do Sistema de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Controle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emprega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muitos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funcionários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Aonde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a </a:t>
            </a:r>
            <a:r>
              <a:rPr lang="en-US" sz="1500" dirty="0" err="1" smtClean="0">
                <a:solidFill>
                  <a:schemeClr val="bg1"/>
                </a:solidFill>
                <a:latin typeface="+mj-lt"/>
              </a:rPr>
              <a:t>Entidade</a:t>
            </a:r>
            <a:r>
              <a:rPr lang="en-US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+mj-lt"/>
              </a:rPr>
              <a:t>Fiscalizadora</a:t>
            </a:r>
            <a:r>
              <a:rPr lang="en-US" sz="1500" dirty="0" smtClean="0">
                <a:solidFill>
                  <a:schemeClr val="bg1"/>
                </a:solidFill>
                <a:latin typeface="+mj-lt"/>
              </a:rPr>
              <a:t> Superior (SAI) é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organizada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como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latin typeface="+mj-lt"/>
              </a:rPr>
              <a:t>um Tribunal de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Contas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com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poderes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judiciais</a:t>
            </a:r>
            <a:r>
              <a:rPr lang="en-US" sz="1500" dirty="0" smtClean="0">
                <a:solidFill>
                  <a:schemeClr val="bg1"/>
                </a:solidFill>
                <a:latin typeface="+mj-lt"/>
              </a:rPr>
              <a:t>, a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Inspeção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Financeira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também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tem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que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  <a:latin typeface="+mj-lt"/>
              </a:rPr>
              <a:t>relatar</a:t>
            </a:r>
            <a:r>
              <a:rPr lang="en-US" sz="15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quaisquer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+mj-lt"/>
              </a:rPr>
              <a:t>irregularizadades</a:t>
            </a:r>
            <a:r>
              <a:rPr lang="en-US" sz="15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latin typeface="+mj-lt"/>
              </a:rPr>
              <a:t>a </a:t>
            </a:r>
            <a:r>
              <a:rPr lang="en-US" sz="1500" dirty="0" err="1" smtClean="0">
                <a:solidFill>
                  <a:schemeClr val="bg1"/>
                </a:solidFill>
                <a:latin typeface="+mj-lt"/>
              </a:rPr>
              <a:t>esse</a:t>
            </a:r>
            <a:r>
              <a:rPr lang="en-US" sz="1500" dirty="0" smtClean="0">
                <a:solidFill>
                  <a:schemeClr val="bg1"/>
                </a:solidFill>
                <a:latin typeface="+mj-lt"/>
              </a:rPr>
              <a:t> Tribunal.</a:t>
            </a:r>
            <a:endParaRPr lang="en-US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032" y="4628"/>
            <a:ext cx="9961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Auditoria </a:t>
            </a:r>
            <a:r>
              <a:rPr lang="en-US" sz="4000" b="1" dirty="0" err="1">
                <a:solidFill>
                  <a:schemeClr val="bg1"/>
                </a:solidFill>
                <a:ea typeface="+mj-ea"/>
                <a:cs typeface="+mj-cs"/>
              </a:rPr>
              <a:t>Interna</a:t>
            </a: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 e </a:t>
            </a:r>
            <a:r>
              <a:rPr lang="en-US" sz="4000" b="1" dirty="0" err="1">
                <a:solidFill>
                  <a:schemeClr val="bg1"/>
                </a:solidFill>
                <a:ea typeface="+mj-ea"/>
                <a:cs typeface="+mj-cs"/>
              </a:rPr>
              <a:t>Inspeção</a:t>
            </a: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a typeface="+mj-ea"/>
                <a:cs typeface="+mj-cs"/>
              </a:rPr>
              <a:t>Financeira</a:t>
            </a: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a typeface="+mj-ea"/>
                <a:cs typeface="+mj-cs"/>
              </a:rPr>
              <a:t>nos</a:t>
            </a: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a typeface="+mj-ea"/>
                <a:cs typeface="+mj-cs"/>
              </a:rPr>
              <a:t>Estados</a:t>
            </a: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a typeface="+mj-ea"/>
                <a:cs typeface="+mj-cs"/>
              </a:rPr>
              <a:t>Membros</a:t>
            </a:r>
            <a:r>
              <a:rPr lang="en-US" sz="40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da UE</a:t>
            </a:r>
          </a:p>
        </p:txBody>
      </p:sp>
    </p:spTree>
    <p:extLst>
      <p:ext uri="{BB962C8B-B14F-4D97-AF65-F5344CB8AC3E}">
        <p14:creationId xmlns:p14="http://schemas.microsoft.com/office/powerpoint/2010/main" val="27702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5"/>
          <p:cNvSpPr txBox="1">
            <a:spLocks/>
          </p:cNvSpPr>
          <p:nvPr/>
        </p:nvSpPr>
        <p:spPr>
          <a:xfrm>
            <a:off x="436534" y="366691"/>
            <a:ext cx="9366306" cy="124303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  <a:r>
              <a:rPr lang="en-GB" sz="36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Base do Sistema de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Controle</a:t>
            </a:r>
            <a:r>
              <a:rPr lang="en-GB" sz="36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Interno</a:t>
            </a:r>
            <a:r>
              <a:rPr lang="en-GB" sz="36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  <a:endParaRPr lang="en-GB" sz="3600" b="1" dirty="0" smtClean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GB" sz="3600" b="1" dirty="0" err="1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na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  <a:r>
              <a:rPr lang="en-GB" sz="36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UE</a:t>
            </a:r>
            <a:endParaRPr lang="pt-BR" sz="3600" b="1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7412" name="Espaço Reservado para Texto 5"/>
          <p:cNvSpPr txBox="1">
            <a:spLocks/>
          </p:cNvSpPr>
          <p:nvPr/>
        </p:nvSpPr>
        <p:spPr bwMode="auto">
          <a:xfrm>
            <a:off x="781572" y="1772490"/>
            <a:ext cx="8334892" cy="49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 eaLnBrk="1" hangingPunct="1">
              <a:buNone/>
              <a:defRPr/>
            </a:pPr>
            <a:r>
              <a:rPr lang="en-GB" altLang="en-US" sz="3086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25 dos 28 </a:t>
            </a:r>
            <a:r>
              <a:rPr lang="en-GB" altLang="en-US" sz="3086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Estados</a:t>
            </a:r>
            <a:r>
              <a:rPr lang="en-GB" altLang="en-US" sz="3086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3086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Membros</a:t>
            </a:r>
            <a:r>
              <a:rPr lang="en-GB" altLang="en-US" sz="3086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3086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baseiam</a:t>
            </a:r>
            <a:r>
              <a:rPr lang="en-GB" altLang="en-US" sz="3086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3086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seus</a:t>
            </a:r>
            <a:r>
              <a:rPr lang="en-GB" altLang="en-US" sz="3086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3086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Sistemas</a:t>
            </a:r>
            <a:r>
              <a:rPr lang="en-GB" altLang="en-US" sz="3086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3086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no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COSO framework (</a:t>
            </a:r>
            <a:r>
              <a:rPr lang="en-GB" alt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incluindo</a:t>
            </a:r>
            <a:r>
              <a:rPr lang="en-GB" alt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GB" altLang="en-US" sz="28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normas</a:t>
            </a:r>
            <a:r>
              <a:rPr lang="en-GB" altLang="en-US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 INTOSAI para </a:t>
            </a:r>
            <a:r>
              <a:rPr lang="en-GB" altLang="en-US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 </a:t>
            </a:r>
            <a:r>
              <a:rPr lang="en-GB" altLang="en-US" sz="28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Controle</a:t>
            </a:r>
            <a:r>
              <a:rPr lang="en-GB" altLang="en-US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Interno</a:t>
            </a:r>
            <a:r>
              <a:rPr lang="en-GB" altLang="en-US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en-GB" altLang="en-US" sz="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IPPF com </a:t>
            </a:r>
            <a:r>
              <a:rPr lang="en-GB" alt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padrões</a:t>
            </a:r>
            <a:r>
              <a:rPr lang="en-GB" alt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orientados</a:t>
            </a:r>
            <a:r>
              <a:rPr lang="en-GB" altLang="en-US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para auditoria </a:t>
            </a:r>
            <a:r>
              <a:rPr lang="en-GB" altLang="en-US" sz="28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Interna</a:t>
            </a:r>
            <a:endParaRPr lang="en-GB" alt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lvl="1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Quer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o 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IPPF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diretamente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aplicável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na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lei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nacional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lvl="1" algn="just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Ou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padrões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nacionais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que</a:t>
            </a:r>
            <a:r>
              <a:rPr lang="en-GB" altLang="en-US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‘</a:t>
            </a:r>
            <a:r>
              <a:rPr lang="en-GB" altLang="en-US" sz="24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copiam</a:t>
            </a:r>
            <a:r>
              <a:rPr lang="en-GB" alt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’ o  IPPF</a:t>
            </a:r>
          </a:p>
          <a:p>
            <a:pPr marL="0" indent="0" algn="just" eaLnBrk="1" hangingPunct="1">
              <a:buNone/>
              <a:defRPr/>
            </a:pPr>
            <a:endParaRPr lang="en-GB" altLang="en-US" sz="3086" dirty="0">
              <a:solidFill>
                <a:srgbClr val="130D67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89288" y="1684863"/>
            <a:ext cx="6032482" cy="4936537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endParaRPr lang="en-GB" altLang="en-US" sz="882" b="1" u="sng" dirty="0"/>
          </a:p>
          <a:p>
            <a:pPr marL="0" indent="0">
              <a:buNone/>
              <a:defRPr/>
            </a:pPr>
            <a:r>
              <a:rPr lang="en-GB" altLang="en-US" sz="2646" dirty="0" smtClean="0">
                <a:solidFill>
                  <a:schemeClr val="bg1"/>
                </a:solidFill>
              </a:rPr>
              <a:t> Compendium </a:t>
            </a:r>
            <a:r>
              <a:rPr lang="en-GB" altLang="en-US" sz="2646" dirty="0">
                <a:solidFill>
                  <a:schemeClr val="bg1"/>
                </a:solidFill>
              </a:rPr>
              <a:t>(2</a:t>
            </a:r>
            <a:r>
              <a:rPr lang="en-GB" altLang="en-US" baseline="30000" dirty="0">
                <a:solidFill>
                  <a:schemeClr val="bg1"/>
                </a:solidFill>
              </a:rPr>
              <a:t>a</a:t>
            </a:r>
            <a:r>
              <a:rPr lang="en-GB" altLang="en-US" sz="2646" dirty="0">
                <a:solidFill>
                  <a:schemeClr val="bg1"/>
                </a:solidFill>
              </a:rPr>
              <a:t> </a:t>
            </a:r>
            <a:r>
              <a:rPr lang="en-GB" altLang="en-US" sz="2646" dirty="0" err="1">
                <a:solidFill>
                  <a:schemeClr val="bg1"/>
                </a:solidFill>
              </a:rPr>
              <a:t>edição</a:t>
            </a:r>
            <a:r>
              <a:rPr lang="en-GB" altLang="en-US" sz="2646" dirty="0">
                <a:solidFill>
                  <a:schemeClr val="bg1"/>
                </a:solidFill>
              </a:rPr>
              <a:t> 2014</a:t>
            </a:r>
            <a:r>
              <a:rPr lang="en-GB" altLang="en-US" sz="2646" u="sng" dirty="0">
                <a:solidFill>
                  <a:schemeClr val="bg1"/>
                </a:solidFill>
              </a:rPr>
              <a:t>)</a:t>
            </a:r>
          </a:p>
          <a:p>
            <a:pPr>
              <a:defRPr/>
            </a:pPr>
            <a:r>
              <a:rPr lang="en-GB" altLang="en-US" sz="1400" dirty="0">
                <a:solidFill>
                  <a:srgbClr val="182C80"/>
                </a:solidFill>
                <a:hlinkClick r:id="rId2"/>
              </a:rPr>
              <a:t>http://ec.europa.eu/budget/pic/compendium/index_en.cfm</a:t>
            </a:r>
            <a:r>
              <a:rPr lang="en-GB" altLang="en-US" sz="1400" dirty="0">
                <a:solidFill>
                  <a:srgbClr val="182C80"/>
                </a:solidFill>
              </a:rPr>
              <a:t> </a:t>
            </a:r>
          </a:p>
          <a:p>
            <a:pPr>
              <a:defRPr/>
            </a:pPr>
            <a:r>
              <a:rPr lang="en-GB" altLang="en-US" sz="1400" dirty="0">
                <a:solidFill>
                  <a:srgbClr val="182C80"/>
                </a:solidFill>
                <a:hlinkClick r:id="rId3"/>
              </a:rPr>
              <a:t>http://ec.europa.eu/budget/pic/lib/book/compendium/HTML/index.html</a:t>
            </a:r>
            <a:r>
              <a:rPr lang="en-GB" altLang="en-US" sz="1400" dirty="0">
                <a:solidFill>
                  <a:srgbClr val="182C80"/>
                </a:solidFill>
              </a:rPr>
              <a:t> </a:t>
            </a:r>
          </a:p>
          <a:p>
            <a:pPr>
              <a:defRPr/>
            </a:pPr>
            <a:endParaRPr lang="en-GB" altLang="en-US" sz="2094" dirty="0">
              <a:solidFill>
                <a:srgbClr val="182C80"/>
              </a:solidFill>
            </a:endParaRPr>
          </a:p>
          <a:p>
            <a:pPr>
              <a:defRPr/>
            </a:pPr>
            <a:endParaRPr lang="en-GB" altLang="en-US" sz="2094" dirty="0">
              <a:solidFill>
                <a:srgbClr val="182C80"/>
              </a:solidFill>
            </a:endParaRPr>
          </a:p>
          <a:p>
            <a:pPr marL="0" indent="0">
              <a:buNone/>
              <a:defRPr/>
            </a:pPr>
            <a:r>
              <a:rPr lang="en-GB" altLang="en-US" sz="2646" dirty="0" smtClean="0">
                <a:solidFill>
                  <a:schemeClr val="bg1"/>
                </a:solidFill>
              </a:rPr>
              <a:t> 2014 </a:t>
            </a:r>
            <a:r>
              <a:rPr lang="en-GB" altLang="en-US" sz="2646" dirty="0">
                <a:solidFill>
                  <a:schemeClr val="bg1"/>
                </a:solidFill>
              </a:rPr>
              <a:t>PIC </a:t>
            </a:r>
            <a:r>
              <a:rPr lang="en-GB" altLang="en-US" sz="2646" dirty="0" err="1">
                <a:solidFill>
                  <a:schemeClr val="bg1"/>
                </a:solidFill>
              </a:rPr>
              <a:t>conferência</a:t>
            </a:r>
            <a:endParaRPr lang="en-GB" altLang="en-US" sz="2646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altLang="en-US" sz="1800" dirty="0">
                <a:solidFill>
                  <a:srgbClr val="182C80"/>
                </a:solidFill>
                <a:hlinkClick r:id="rId4"/>
              </a:rPr>
              <a:t>http://ec.europa.eu/budget/pic/conference/index_en.cfm</a:t>
            </a:r>
            <a:endParaRPr lang="en-GB" altLang="en-US" sz="1800" dirty="0">
              <a:solidFill>
                <a:srgbClr val="182C80"/>
              </a:solidFill>
            </a:endParaRPr>
          </a:p>
          <a:p>
            <a:pPr marL="0" indent="0">
              <a:buNone/>
              <a:defRPr/>
            </a:pPr>
            <a:endParaRPr lang="en-GB" altLang="en-US" sz="2094" b="1" u="sng" dirty="0">
              <a:solidFill>
                <a:srgbClr val="182C80"/>
              </a:solidFill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" y="1059127"/>
            <a:ext cx="3923109" cy="522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0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56" y="0"/>
            <a:ext cx="8686244" cy="1707768"/>
          </a:xfrm>
        </p:spPr>
        <p:txBody>
          <a:bodyPr/>
          <a:lstStyle/>
          <a:p>
            <a:r>
              <a:rPr lang="en-US" sz="4500" b="1" dirty="0">
                <a:solidFill>
                  <a:schemeClr val="bg1"/>
                </a:solidFill>
              </a:rPr>
              <a:t>PIFC </a:t>
            </a:r>
            <a:r>
              <a:rPr lang="en-US" sz="4500" b="1" dirty="0" err="1">
                <a:solidFill>
                  <a:schemeClr val="bg1"/>
                </a:solidFill>
              </a:rPr>
              <a:t>reformas</a:t>
            </a:r>
            <a:r>
              <a:rPr lang="en-US" sz="4500" b="1" dirty="0">
                <a:solidFill>
                  <a:schemeClr val="bg1"/>
                </a:solidFill>
              </a:rPr>
              <a:t> </a:t>
            </a:r>
            <a:r>
              <a:rPr lang="en-US" sz="4500" b="1" dirty="0" err="1">
                <a:solidFill>
                  <a:schemeClr val="bg1"/>
                </a:solidFill>
              </a:rPr>
              <a:t>na</a:t>
            </a:r>
            <a:r>
              <a:rPr lang="en-US" sz="4500" b="1" dirty="0">
                <a:solidFill>
                  <a:schemeClr val="bg1"/>
                </a:solidFill>
              </a:rPr>
              <a:t> </a:t>
            </a:r>
            <a:r>
              <a:rPr lang="en-US" sz="4500" b="1" dirty="0" err="1">
                <a:solidFill>
                  <a:schemeClr val="bg1"/>
                </a:solidFill>
              </a:rPr>
              <a:t>Bulgária</a:t>
            </a:r>
            <a:r>
              <a:rPr lang="en-US" sz="4500" b="1" dirty="0">
                <a:solidFill>
                  <a:schemeClr val="bg1"/>
                </a:solidFill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</a:rPr>
              <a:t>–</a:t>
            </a:r>
            <a:br>
              <a:rPr lang="en-US" sz="4500" b="1" dirty="0" smtClean="0">
                <a:solidFill>
                  <a:schemeClr val="bg1"/>
                </a:solidFill>
              </a:rPr>
            </a:br>
            <a:r>
              <a:rPr lang="en-US" sz="4500" b="1" dirty="0" err="1" smtClean="0">
                <a:solidFill>
                  <a:schemeClr val="bg1"/>
                </a:solidFill>
              </a:rPr>
              <a:t>história</a:t>
            </a:r>
            <a:r>
              <a:rPr lang="en-US" sz="4500" b="1" dirty="0" smtClean="0">
                <a:solidFill>
                  <a:schemeClr val="bg1"/>
                </a:solidFill>
              </a:rPr>
              <a:t> </a:t>
            </a:r>
            <a:r>
              <a:rPr lang="en-US" sz="4500" b="1" dirty="0">
                <a:solidFill>
                  <a:schemeClr val="bg1"/>
                </a:solidFill>
              </a:rPr>
              <a:t>(1)</a:t>
            </a:r>
            <a:endParaRPr lang="bg-BG" sz="45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125" y="1707768"/>
            <a:ext cx="824865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solidFill>
                  <a:schemeClr val="bg1"/>
                </a:solidFill>
              </a:rPr>
              <a:t>Até</a:t>
            </a:r>
            <a:r>
              <a:rPr lang="en-US" b="1" dirty="0">
                <a:solidFill>
                  <a:schemeClr val="bg1"/>
                </a:solidFill>
              </a:rPr>
              <a:t>  2000 -  </a:t>
            </a:r>
            <a:r>
              <a:rPr lang="en-US" b="1" dirty="0" err="1">
                <a:solidFill>
                  <a:schemeClr val="bg1"/>
                </a:solidFill>
              </a:rPr>
              <a:t>Controles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Financeiros</a:t>
            </a:r>
            <a:r>
              <a:rPr lang="en-US" b="1" dirty="0">
                <a:solidFill>
                  <a:schemeClr val="bg1"/>
                </a:solidFill>
              </a:rPr>
              <a:t> do Estado </a:t>
            </a:r>
            <a:r>
              <a:rPr lang="en-US" b="1" dirty="0" err="1">
                <a:solidFill>
                  <a:schemeClr val="bg1"/>
                </a:solidFill>
              </a:rPr>
              <a:t>estavam</a:t>
            </a:r>
            <a:r>
              <a:rPr lang="en-US" b="1" dirty="0">
                <a:solidFill>
                  <a:schemeClr val="bg1"/>
                </a:solidFill>
              </a:rPr>
              <a:t> sob o </a:t>
            </a:r>
            <a:r>
              <a:rPr lang="en-US" b="1" dirty="0" err="1">
                <a:solidFill>
                  <a:schemeClr val="bg1"/>
                </a:solidFill>
              </a:rPr>
              <a:t>Ministério</a:t>
            </a:r>
            <a:r>
              <a:rPr lang="en-US" b="1" dirty="0">
                <a:solidFill>
                  <a:schemeClr val="bg1"/>
                </a:solidFill>
              </a:rPr>
              <a:t> das </a:t>
            </a:r>
            <a:r>
              <a:rPr lang="en-US" b="1" dirty="0" err="1">
                <a:solidFill>
                  <a:schemeClr val="bg1"/>
                </a:solidFill>
              </a:rPr>
              <a:t>Finanças</a:t>
            </a:r>
            <a:endParaRPr lang="en-US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solidFill>
                  <a:schemeClr val="bg1"/>
                </a:solidFill>
              </a:rPr>
              <a:t>Principais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características</a:t>
            </a:r>
            <a:r>
              <a:rPr lang="en-US" b="1" dirty="0">
                <a:solidFill>
                  <a:schemeClr val="bg1"/>
                </a:solidFill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" dirty="0">
              <a:solidFill>
                <a:schemeClr val="bg1"/>
              </a:solidFill>
            </a:endParaRPr>
          </a:p>
          <a:p>
            <a:pPr marL="571500" indent="-4000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Uma e </a:t>
            </a:r>
            <a:r>
              <a:rPr lang="en-US" dirty="0" err="1">
                <a:solidFill>
                  <a:schemeClr val="bg1"/>
                </a:solidFill>
              </a:rPr>
              <a:t>única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instituição</a:t>
            </a:r>
            <a:r>
              <a:rPr lang="en-US" dirty="0">
                <a:solidFill>
                  <a:schemeClr val="bg1"/>
                </a:solidFill>
              </a:rPr>
              <a:t> para </a:t>
            </a:r>
            <a:r>
              <a:rPr lang="en-US" dirty="0" err="1">
                <a:solidFill>
                  <a:schemeClr val="bg1"/>
                </a:solidFill>
              </a:rPr>
              <a:t>controle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inspeção</a:t>
            </a:r>
            <a:r>
              <a:rPr lang="en-US" dirty="0">
                <a:solidFill>
                  <a:schemeClr val="bg1"/>
                </a:solidFill>
              </a:rPr>
              <a:t> (o SAI </a:t>
            </a:r>
            <a:r>
              <a:rPr lang="en-US" dirty="0" err="1">
                <a:solidFill>
                  <a:schemeClr val="bg1"/>
                </a:solidFill>
              </a:rPr>
              <a:t>foi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estabelecido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1995, a Auditoria </a:t>
            </a:r>
            <a:r>
              <a:rPr lang="en-US" dirty="0" err="1">
                <a:solidFill>
                  <a:schemeClr val="bg1"/>
                </a:solidFill>
              </a:rPr>
              <a:t>Interna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existe</a:t>
            </a:r>
            <a:r>
              <a:rPr lang="en-US" dirty="0">
                <a:solidFill>
                  <a:schemeClr val="bg1"/>
                </a:solidFill>
              </a:rPr>
              <a:t>); </a:t>
            </a:r>
          </a:p>
          <a:p>
            <a:pPr marL="571500" indent="-4000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Relações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próximas</a:t>
            </a:r>
            <a:r>
              <a:rPr lang="en-US" dirty="0">
                <a:solidFill>
                  <a:schemeClr val="bg1"/>
                </a:solidFill>
              </a:rPr>
              <a:t> com o </a:t>
            </a:r>
            <a:r>
              <a:rPr lang="en-US" dirty="0" err="1">
                <a:solidFill>
                  <a:schemeClr val="bg1"/>
                </a:solidFill>
              </a:rPr>
              <a:t>escritório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Promotor</a:t>
            </a:r>
            <a:r>
              <a:rPr lang="en-US" dirty="0">
                <a:solidFill>
                  <a:schemeClr val="bg1"/>
                </a:solidFill>
              </a:rPr>
              <a:t>; </a:t>
            </a:r>
          </a:p>
          <a:p>
            <a:pPr marL="571500" indent="-4000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Tipo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controle</a:t>
            </a:r>
            <a:r>
              <a:rPr lang="en-US" dirty="0">
                <a:solidFill>
                  <a:schemeClr val="bg1"/>
                </a:solidFill>
              </a:rPr>
              <a:t> –  </a:t>
            </a:r>
            <a:r>
              <a:rPr lang="en-US" dirty="0" err="1">
                <a:solidFill>
                  <a:schemeClr val="bg1"/>
                </a:solidFill>
              </a:rPr>
              <a:t>inspeção</a:t>
            </a:r>
            <a:r>
              <a:rPr lang="en-US" dirty="0">
                <a:solidFill>
                  <a:schemeClr val="bg1"/>
                </a:solidFill>
              </a:rPr>
              <a:t> à posteriori</a:t>
            </a:r>
          </a:p>
          <a:p>
            <a:pPr marL="571500" indent="-4000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Direito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investigar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impor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sanções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administrativas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financeiras</a:t>
            </a:r>
            <a:endParaRPr lang="en-US" dirty="0">
              <a:solidFill>
                <a:schemeClr val="bg1"/>
              </a:solidFill>
            </a:endParaRPr>
          </a:p>
          <a:p>
            <a:pPr marL="571500" indent="-4000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Vasto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poder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sobre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administração</a:t>
            </a:r>
            <a:r>
              <a:rPr lang="en-US" dirty="0">
                <a:solidFill>
                  <a:schemeClr val="bg1"/>
                </a:solidFill>
              </a:rPr>
              <a:t> central, local e </a:t>
            </a:r>
            <a:r>
              <a:rPr lang="en-US" dirty="0" err="1">
                <a:solidFill>
                  <a:schemeClr val="bg1"/>
                </a:solidFill>
              </a:rPr>
              <a:t>empresas</a:t>
            </a: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bg-BG" sz="12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807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07" y="203787"/>
            <a:ext cx="8360825" cy="1524642"/>
          </a:xfrm>
        </p:spPr>
        <p:txBody>
          <a:bodyPr/>
          <a:lstStyle/>
          <a:p>
            <a:r>
              <a:rPr lang="en-US" sz="4500" b="1" dirty="0">
                <a:solidFill>
                  <a:schemeClr val="bg1"/>
                </a:solidFill>
              </a:rPr>
              <a:t>PIFC </a:t>
            </a:r>
            <a:r>
              <a:rPr lang="en-US" sz="4500" b="1" dirty="0" err="1">
                <a:solidFill>
                  <a:schemeClr val="bg1"/>
                </a:solidFill>
              </a:rPr>
              <a:t>reforma</a:t>
            </a:r>
            <a:r>
              <a:rPr lang="en-US" sz="4500" b="1" dirty="0">
                <a:solidFill>
                  <a:schemeClr val="bg1"/>
                </a:solidFill>
              </a:rPr>
              <a:t> </a:t>
            </a:r>
            <a:r>
              <a:rPr lang="en-US" sz="4500" b="1" dirty="0" err="1">
                <a:solidFill>
                  <a:schemeClr val="bg1"/>
                </a:solidFill>
              </a:rPr>
              <a:t>na</a:t>
            </a:r>
            <a:r>
              <a:rPr lang="en-US" sz="4500" b="1" dirty="0">
                <a:solidFill>
                  <a:schemeClr val="bg1"/>
                </a:solidFill>
              </a:rPr>
              <a:t> </a:t>
            </a:r>
            <a:r>
              <a:rPr lang="en-US" sz="4500" b="1" dirty="0" err="1">
                <a:solidFill>
                  <a:schemeClr val="bg1"/>
                </a:solidFill>
              </a:rPr>
              <a:t>Bulgária</a:t>
            </a:r>
            <a:r>
              <a:rPr lang="en-US" sz="4500" b="1" dirty="0">
                <a:solidFill>
                  <a:schemeClr val="bg1"/>
                </a:solidFill>
              </a:rPr>
              <a:t> -</a:t>
            </a:r>
            <a:br>
              <a:rPr lang="en-US" sz="4500" b="1" dirty="0">
                <a:solidFill>
                  <a:schemeClr val="bg1"/>
                </a:solidFill>
              </a:rPr>
            </a:br>
            <a:r>
              <a:rPr lang="en-US" sz="4500" b="1" dirty="0" err="1">
                <a:solidFill>
                  <a:schemeClr val="bg1"/>
                </a:solidFill>
              </a:rPr>
              <a:t>história</a:t>
            </a:r>
            <a:r>
              <a:rPr lang="en-US" sz="4500" b="1" dirty="0">
                <a:solidFill>
                  <a:schemeClr val="bg1"/>
                </a:solidFill>
              </a:rPr>
              <a:t> (2)</a:t>
            </a:r>
            <a:endParaRPr lang="bg-BG" sz="45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507" y="2011680"/>
            <a:ext cx="8700748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solidFill>
                  <a:schemeClr val="bg1"/>
                </a:solidFill>
              </a:rPr>
              <a:t>Após</a:t>
            </a:r>
            <a:r>
              <a:rPr lang="en-US" b="1" dirty="0">
                <a:solidFill>
                  <a:schemeClr val="bg1"/>
                </a:solidFill>
              </a:rPr>
              <a:t> 2000 – </a:t>
            </a:r>
            <a:r>
              <a:rPr lang="en-US" b="1" dirty="0" err="1">
                <a:solidFill>
                  <a:schemeClr val="bg1"/>
                </a:solidFill>
              </a:rPr>
              <a:t>reformas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dois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en-US" b="1" dirty="0" err="1">
                <a:solidFill>
                  <a:schemeClr val="bg1"/>
                </a:solidFill>
              </a:rPr>
              <a:t>estágios</a:t>
            </a:r>
            <a:r>
              <a:rPr lang="en-US" b="1" dirty="0">
                <a:solidFill>
                  <a:schemeClr val="bg1"/>
                </a:solidFill>
              </a:rPr>
              <a:t>:</a:t>
            </a:r>
          </a:p>
          <a:p>
            <a:pPr marL="346075" indent="-3460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2000 – 2006:</a:t>
            </a:r>
            <a:endParaRPr lang="en-US" sz="1200" dirty="0">
              <a:solidFill>
                <a:schemeClr val="bg1"/>
              </a:solidFill>
            </a:endParaRPr>
          </a:p>
          <a:p>
            <a:pPr marL="509588" indent="-2778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Manual de </a:t>
            </a:r>
            <a:r>
              <a:rPr lang="en-US" sz="1600" dirty="0" err="1" smtClean="0">
                <a:solidFill>
                  <a:schemeClr val="bg1"/>
                </a:solidFill>
              </a:rPr>
              <a:t>Políticas</a:t>
            </a:r>
            <a:r>
              <a:rPr lang="en-US" sz="1600" dirty="0" smtClean="0">
                <a:solidFill>
                  <a:schemeClr val="bg1"/>
                </a:solidFill>
              </a:rPr>
              <a:t> PIFC (Policy </a:t>
            </a:r>
            <a:r>
              <a:rPr lang="en-US" sz="1600" dirty="0">
                <a:solidFill>
                  <a:schemeClr val="bg1"/>
                </a:solidFill>
              </a:rPr>
              <a:t>Paper) </a:t>
            </a:r>
          </a:p>
          <a:p>
            <a:pPr marL="509588" indent="-2778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Nova </a:t>
            </a:r>
            <a:r>
              <a:rPr lang="en-US" sz="1600" dirty="0" err="1">
                <a:solidFill>
                  <a:schemeClr val="bg1"/>
                </a:solidFill>
              </a:rPr>
              <a:t>legislação</a:t>
            </a:r>
            <a:endParaRPr lang="en-US" sz="1600" dirty="0">
              <a:solidFill>
                <a:schemeClr val="bg1"/>
              </a:solidFill>
            </a:endParaRPr>
          </a:p>
          <a:p>
            <a:pPr marL="509588" indent="-2778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Introdução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conceito</a:t>
            </a:r>
            <a:r>
              <a:rPr lang="en-US" sz="1600" dirty="0">
                <a:solidFill>
                  <a:schemeClr val="bg1"/>
                </a:solidFill>
              </a:rPr>
              <a:t> PIFC e </a:t>
            </a:r>
            <a:r>
              <a:rPr lang="en-US" sz="1600" dirty="0" err="1" smtClean="0">
                <a:solidFill>
                  <a:schemeClr val="bg1"/>
                </a:solidFill>
              </a:rPr>
              <a:t>elementos</a:t>
            </a:r>
            <a:r>
              <a:rPr lang="en-US" sz="1600" dirty="0" smtClean="0">
                <a:solidFill>
                  <a:schemeClr val="bg1"/>
                </a:solidFill>
              </a:rPr>
              <a:t> do </a:t>
            </a:r>
            <a:r>
              <a:rPr lang="en-US" sz="1600" dirty="0">
                <a:solidFill>
                  <a:schemeClr val="bg1"/>
                </a:solidFill>
              </a:rPr>
              <a:t>COSO </a:t>
            </a:r>
          </a:p>
          <a:p>
            <a:pPr marL="509588" indent="-2778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Introdução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à </a:t>
            </a:r>
            <a:r>
              <a:rPr lang="en-US" sz="1600" dirty="0" err="1" smtClean="0">
                <a:solidFill>
                  <a:schemeClr val="bg1"/>
                </a:solidFill>
              </a:rPr>
              <a:t>função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de auditoria </a:t>
            </a:r>
            <a:r>
              <a:rPr lang="en-US" sz="1600" dirty="0" err="1">
                <a:solidFill>
                  <a:schemeClr val="bg1"/>
                </a:solidFill>
              </a:rPr>
              <a:t>interna</a:t>
            </a:r>
            <a:r>
              <a:rPr lang="en-US" sz="1600" dirty="0">
                <a:solidFill>
                  <a:schemeClr val="bg1"/>
                </a:solidFill>
              </a:rPr>
              <a:t> - </a:t>
            </a:r>
            <a:r>
              <a:rPr lang="en-US" sz="1600" dirty="0" err="1">
                <a:solidFill>
                  <a:schemeClr val="bg1"/>
                </a:solidFill>
              </a:rPr>
              <a:t>centralizada</a:t>
            </a:r>
            <a:endParaRPr lang="en-US" sz="1600" dirty="0">
              <a:solidFill>
                <a:schemeClr val="bg1"/>
              </a:solidFill>
            </a:endParaRPr>
          </a:p>
          <a:p>
            <a:pPr marL="509588" indent="-2778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Mudanças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Institucionais</a:t>
            </a:r>
            <a:r>
              <a:rPr lang="en-US" sz="1600" dirty="0">
                <a:solidFill>
                  <a:schemeClr val="bg1"/>
                </a:solidFill>
              </a:rPr>
              <a:t> – </a:t>
            </a:r>
            <a:r>
              <a:rPr lang="en-US" sz="1600" dirty="0" err="1">
                <a:solidFill>
                  <a:schemeClr val="bg1"/>
                </a:solidFill>
              </a:rPr>
              <a:t>Agência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Publica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Controle</a:t>
            </a:r>
            <a:r>
              <a:rPr lang="en-US" sz="1600" dirty="0">
                <a:solidFill>
                  <a:schemeClr val="bg1"/>
                </a:solidFill>
              </a:rPr>
              <a:t>  </a:t>
            </a:r>
            <a:r>
              <a:rPr lang="en-US" sz="1600" dirty="0" err="1">
                <a:solidFill>
                  <a:schemeClr val="bg1"/>
                </a:solidFill>
              </a:rPr>
              <a:t>Interno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dirty="0" err="1">
                <a:solidFill>
                  <a:schemeClr val="bg1"/>
                </a:solidFill>
              </a:rPr>
              <a:t>como</a:t>
            </a:r>
            <a:r>
              <a:rPr lang="en-US" sz="1600" dirty="0">
                <a:solidFill>
                  <a:schemeClr val="bg1"/>
                </a:solidFill>
              </a:rPr>
              <a:t> um </a:t>
            </a:r>
            <a:r>
              <a:rPr lang="en-US" sz="1600" dirty="0" err="1">
                <a:solidFill>
                  <a:schemeClr val="bg1"/>
                </a:solidFill>
              </a:rPr>
              <a:t>modelo</a:t>
            </a:r>
            <a:r>
              <a:rPr lang="en-US" sz="1600" dirty="0">
                <a:solidFill>
                  <a:schemeClr val="bg1"/>
                </a:solidFill>
              </a:rPr>
              <a:t> similar </a:t>
            </a:r>
            <a:r>
              <a:rPr lang="en-US" sz="1600" dirty="0" err="1">
                <a:solidFill>
                  <a:schemeClr val="bg1"/>
                </a:solidFill>
              </a:rPr>
              <a:t>aos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sistemas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Francês</a:t>
            </a:r>
            <a:r>
              <a:rPr lang="en-US" sz="1600" dirty="0">
                <a:solidFill>
                  <a:schemeClr val="bg1"/>
                </a:solidFill>
              </a:rPr>
              <a:t> e </a:t>
            </a:r>
            <a:r>
              <a:rPr lang="en-US" sz="1600" dirty="0" err="1">
                <a:solidFill>
                  <a:schemeClr val="bg1"/>
                </a:solidFill>
              </a:rPr>
              <a:t>Espanhol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marL="509588" indent="-2778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Função</a:t>
            </a:r>
            <a:r>
              <a:rPr lang="en-US" sz="1600" dirty="0">
                <a:solidFill>
                  <a:schemeClr val="bg1"/>
                </a:solidFill>
              </a:rPr>
              <a:t> de Auditoria </a:t>
            </a:r>
            <a:r>
              <a:rPr lang="en-US" sz="1600" dirty="0" err="1">
                <a:solidFill>
                  <a:schemeClr val="bg1"/>
                </a:solidFill>
              </a:rPr>
              <a:t>Interna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está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misturada</a:t>
            </a:r>
            <a:r>
              <a:rPr lang="en-US" sz="1600" dirty="0">
                <a:solidFill>
                  <a:schemeClr val="bg1"/>
                </a:solidFill>
              </a:rPr>
              <a:t> com </a:t>
            </a:r>
            <a:r>
              <a:rPr lang="en-US" sz="1600" dirty="0" err="1">
                <a:solidFill>
                  <a:schemeClr val="bg1"/>
                </a:solidFill>
              </a:rPr>
              <a:t>imposição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sanções</a:t>
            </a:r>
            <a:r>
              <a:rPr lang="en-US" sz="1600" dirty="0">
                <a:solidFill>
                  <a:schemeClr val="bg1"/>
                </a:solidFill>
              </a:rPr>
              <a:t> pela </a:t>
            </a:r>
            <a:r>
              <a:rPr lang="en-US" sz="1600" dirty="0" err="1">
                <a:solidFill>
                  <a:schemeClr val="bg1"/>
                </a:solidFill>
              </a:rPr>
              <a:t>violação</a:t>
            </a:r>
            <a:r>
              <a:rPr lang="en-US" sz="1600" dirty="0">
                <a:solidFill>
                  <a:schemeClr val="bg1"/>
                </a:solidFill>
              </a:rPr>
              <a:t> da lei</a:t>
            </a:r>
          </a:p>
          <a:p>
            <a:pPr marL="509588" indent="-2778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Necessidade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reforma</a:t>
            </a:r>
            <a:r>
              <a:rPr lang="en-US" sz="1600" dirty="0">
                <a:solidFill>
                  <a:schemeClr val="bg1"/>
                </a:solidFill>
              </a:rPr>
              <a:t> – o principal </a:t>
            </a:r>
            <a:r>
              <a:rPr lang="en-US" sz="1600" dirty="0" err="1">
                <a:solidFill>
                  <a:schemeClr val="bg1"/>
                </a:solidFill>
              </a:rPr>
              <a:t>fator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causador</a:t>
            </a:r>
            <a:r>
              <a:rPr lang="en-US" sz="1600" dirty="0">
                <a:solidFill>
                  <a:schemeClr val="bg1"/>
                </a:solidFill>
              </a:rPr>
              <a:t> da </a:t>
            </a:r>
            <a:r>
              <a:rPr lang="en-US" sz="1600" dirty="0" err="1" smtClean="0">
                <a:solidFill>
                  <a:schemeClr val="bg1"/>
                </a:solidFill>
              </a:rPr>
              <a:t>reforma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– </a:t>
            </a:r>
            <a:r>
              <a:rPr lang="en-US" sz="1600" dirty="0" err="1">
                <a:solidFill>
                  <a:schemeClr val="bg1"/>
                </a:solidFill>
              </a:rPr>
              <a:t>processo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negociação</a:t>
            </a:r>
            <a:r>
              <a:rPr lang="en-US" sz="1600" dirty="0">
                <a:solidFill>
                  <a:schemeClr val="bg1"/>
                </a:solidFill>
              </a:rPr>
              <a:t> da </a:t>
            </a:r>
            <a:r>
              <a:rPr lang="en-US" sz="1600" dirty="0" err="1">
                <a:solidFill>
                  <a:schemeClr val="bg1"/>
                </a:solidFill>
              </a:rPr>
              <a:t>Bulgária</a:t>
            </a:r>
            <a:r>
              <a:rPr lang="en-US" sz="1600" dirty="0">
                <a:solidFill>
                  <a:schemeClr val="bg1"/>
                </a:solidFill>
              </a:rPr>
              <a:t> para </a:t>
            </a:r>
            <a:r>
              <a:rPr lang="en-US" sz="1600" dirty="0" err="1">
                <a:solidFill>
                  <a:schemeClr val="bg1"/>
                </a:solidFill>
              </a:rPr>
              <a:t>entrar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</a:t>
            </a:r>
            <a:r>
              <a:rPr lang="en-US" sz="1600" dirty="0">
                <a:solidFill>
                  <a:schemeClr val="bg1"/>
                </a:solidFill>
              </a:rPr>
              <a:t> UE</a:t>
            </a:r>
          </a:p>
          <a:p>
            <a:pPr marL="509588" indent="-277813"/>
            <a:endParaRPr lang="en-US" b="1" dirty="0">
              <a:solidFill>
                <a:srgbClr val="2E4A98"/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bg-B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74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2"/>
          <p:cNvSpPr/>
          <p:nvPr/>
        </p:nvSpPr>
        <p:spPr>
          <a:xfrm>
            <a:off x="504000" y="1769040"/>
            <a:ext cx="8868240" cy="4382640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00" y="506880"/>
            <a:ext cx="9072000" cy="1262160"/>
          </a:xfrm>
        </p:spPr>
        <p:txBody>
          <a:bodyPr/>
          <a:lstStyle/>
          <a:p>
            <a:r>
              <a:rPr lang="en-US" sz="3400" b="1" dirty="0" err="1">
                <a:solidFill>
                  <a:schemeClr val="bg1"/>
                </a:solidFill>
              </a:rPr>
              <a:t>Relações</a:t>
            </a:r>
            <a:r>
              <a:rPr lang="en-US" sz="3400" b="1" dirty="0">
                <a:solidFill>
                  <a:schemeClr val="bg1"/>
                </a:solidFill>
              </a:rPr>
              <a:t>: </a:t>
            </a:r>
            <a:r>
              <a:rPr lang="en-US" sz="3400" b="1" dirty="0" smtClean="0">
                <a:solidFill>
                  <a:schemeClr val="bg1"/>
                </a:solidFill>
              </a:rPr>
              <a:t>Auditoria </a:t>
            </a:r>
            <a:r>
              <a:rPr lang="en-US" sz="3400" b="1" dirty="0" err="1" smtClean="0">
                <a:solidFill>
                  <a:schemeClr val="bg1"/>
                </a:solidFill>
              </a:rPr>
              <a:t>Interna-Inspeção</a:t>
            </a:r>
            <a:r>
              <a:rPr lang="en-US" sz="3400" b="1" dirty="0">
                <a:solidFill>
                  <a:schemeClr val="bg1"/>
                </a:solidFill>
              </a:rPr>
              <a:t/>
            </a:r>
            <a:br>
              <a:rPr lang="en-US" sz="3400" b="1" dirty="0">
                <a:solidFill>
                  <a:schemeClr val="bg1"/>
                </a:solidFill>
              </a:rPr>
            </a:br>
            <a:r>
              <a:rPr lang="en-US" sz="3400" b="1" dirty="0" err="1" smtClean="0">
                <a:solidFill>
                  <a:schemeClr val="bg1"/>
                </a:solidFill>
              </a:rPr>
              <a:t>Financeira</a:t>
            </a:r>
            <a:r>
              <a:rPr lang="en-US" sz="3400" b="1" dirty="0" smtClean="0">
                <a:solidFill>
                  <a:schemeClr val="bg1"/>
                </a:solidFill>
              </a:rPr>
              <a:t>-Auditoria </a:t>
            </a:r>
            <a:r>
              <a:rPr lang="en-US" sz="3400" b="1" dirty="0" err="1">
                <a:solidFill>
                  <a:schemeClr val="bg1"/>
                </a:solidFill>
              </a:rPr>
              <a:t>Externa</a:t>
            </a:r>
            <a:endParaRPr lang="pt-BR" sz="34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95" y="3785082"/>
            <a:ext cx="3158783" cy="210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200" y="2705100"/>
            <a:ext cx="783037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800" b="1" dirty="0">
                <a:solidFill>
                  <a:schemeClr val="bg1"/>
                </a:solidFill>
              </a:rPr>
              <a:t>Experiência dos Países da União Européia</a:t>
            </a:r>
          </a:p>
          <a:p>
            <a:endParaRPr lang="en-US" dirty="0"/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Svilena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Simeonova</a:t>
            </a:r>
            <a:r>
              <a:rPr lang="en-US" b="1" dirty="0">
                <a:solidFill>
                  <a:schemeClr val="bg1"/>
                </a:solidFill>
              </a:rPr>
              <a:t>, 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Diretora</a:t>
            </a:r>
            <a:r>
              <a:rPr lang="en-US" b="1" dirty="0">
                <a:solidFill>
                  <a:schemeClr val="bg1"/>
                </a:solidFill>
              </a:rPr>
              <a:t> da </a:t>
            </a:r>
            <a:r>
              <a:rPr lang="en-US" b="1" dirty="0" err="1">
                <a:solidFill>
                  <a:schemeClr val="bg1"/>
                </a:solidFill>
              </a:rPr>
              <a:t>Direção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Controle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Interno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Ministério</a:t>
            </a:r>
            <a:r>
              <a:rPr lang="en-US" b="1" dirty="0">
                <a:solidFill>
                  <a:schemeClr val="bg1"/>
                </a:solidFill>
              </a:rPr>
              <a:t> das </a:t>
            </a:r>
            <a:r>
              <a:rPr lang="en-US" b="1" dirty="0" err="1">
                <a:solidFill>
                  <a:schemeClr val="bg1"/>
                </a:solidFill>
              </a:rPr>
              <a:t>Finanças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Bulgária</a:t>
            </a:r>
            <a:endParaRPr lang="en-US" b="1" dirty="0">
              <a:solidFill>
                <a:schemeClr val="bg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779781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40" y="158751"/>
            <a:ext cx="9457085" cy="1160446"/>
          </a:xfrm>
        </p:spPr>
        <p:txBody>
          <a:bodyPr/>
          <a:lstStyle/>
          <a:p>
            <a:r>
              <a:rPr lang="en-US" sz="4500" b="1" dirty="0">
                <a:solidFill>
                  <a:schemeClr val="bg1"/>
                </a:solidFill>
              </a:rPr>
              <a:t>PIFC </a:t>
            </a:r>
            <a:r>
              <a:rPr lang="en-US" sz="4500" b="1" dirty="0" err="1">
                <a:solidFill>
                  <a:schemeClr val="bg1"/>
                </a:solidFill>
              </a:rPr>
              <a:t>reformas</a:t>
            </a:r>
            <a:r>
              <a:rPr lang="en-US" sz="4500" b="1" dirty="0">
                <a:solidFill>
                  <a:schemeClr val="bg1"/>
                </a:solidFill>
              </a:rPr>
              <a:t> </a:t>
            </a:r>
            <a:r>
              <a:rPr lang="en-US" sz="4500" b="1" dirty="0" err="1">
                <a:solidFill>
                  <a:schemeClr val="bg1"/>
                </a:solidFill>
              </a:rPr>
              <a:t>na</a:t>
            </a:r>
            <a:r>
              <a:rPr lang="en-US" sz="4500" b="1" dirty="0">
                <a:solidFill>
                  <a:schemeClr val="bg1"/>
                </a:solidFill>
              </a:rPr>
              <a:t> </a:t>
            </a:r>
            <a:r>
              <a:rPr lang="en-US" sz="4500" b="1" dirty="0" err="1">
                <a:solidFill>
                  <a:schemeClr val="bg1"/>
                </a:solidFill>
              </a:rPr>
              <a:t>Bulgária</a:t>
            </a:r>
            <a:r>
              <a:rPr lang="en-US" sz="4500" b="1" dirty="0">
                <a:solidFill>
                  <a:schemeClr val="bg1"/>
                </a:solidFill>
              </a:rPr>
              <a:t> -</a:t>
            </a:r>
            <a:br>
              <a:rPr lang="en-US" sz="4500" b="1" dirty="0">
                <a:solidFill>
                  <a:schemeClr val="bg1"/>
                </a:solidFill>
              </a:rPr>
            </a:br>
            <a:r>
              <a:rPr lang="en-US" sz="4500" b="1" dirty="0" err="1">
                <a:solidFill>
                  <a:schemeClr val="bg1"/>
                </a:solidFill>
              </a:rPr>
              <a:t>história</a:t>
            </a:r>
            <a:r>
              <a:rPr lang="en-US" sz="4500" b="1" dirty="0">
                <a:solidFill>
                  <a:schemeClr val="bg1"/>
                </a:solidFill>
              </a:rPr>
              <a:t> (3)</a:t>
            </a:r>
            <a:endParaRPr lang="bg-BG" sz="45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540" y="1552575"/>
            <a:ext cx="8658225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2006 – </a:t>
            </a:r>
            <a:r>
              <a:rPr lang="en-US" b="1" dirty="0" err="1">
                <a:solidFill>
                  <a:schemeClr val="bg1"/>
                </a:solidFill>
              </a:rPr>
              <a:t>atualmente</a:t>
            </a:r>
            <a:endParaRPr lang="en-US" b="1" dirty="0">
              <a:solidFill>
                <a:schemeClr val="bg1"/>
              </a:solidFill>
            </a:endParaRPr>
          </a:p>
          <a:p>
            <a:pPr marL="509588" indent="-2778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Três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novas</a:t>
            </a:r>
            <a:r>
              <a:rPr lang="en-US" sz="1600" dirty="0">
                <a:solidFill>
                  <a:schemeClr val="bg1"/>
                </a:solidFill>
              </a:rPr>
              <a:t> leis </a:t>
            </a:r>
            <a:r>
              <a:rPr lang="en-US" sz="1600" dirty="0" err="1">
                <a:solidFill>
                  <a:schemeClr val="bg1"/>
                </a:solidFill>
              </a:rPr>
              <a:t>em</a:t>
            </a:r>
            <a:r>
              <a:rPr lang="en-US" sz="1600" dirty="0">
                <a:solidFill>
                  <a:schemeClr val="bg1"/>
                </a:solidFill>
              </a:rPr>
              <a:t> vigor </a:t>
            </a:r>
            <a:r>
              <a:rPr lang="en-US" sz="1600" dirty="0" smtClean="0">
                <a:solidFill>
                  <a:schemeClr val="bg1"/>
                </a:solidFill>
              </a:rPr>
              <a:t>– </a:t>
            </a:r>
            <a:r>
              <a:rPr lang="en-US" sz="1600" dirty="0" err="1" smtClean="0">
                <a:solidFill>
                  <a:schemeClr val="bg1"/>
                </a:solidFill>
              </a:rPr>
              <a:t>Gestão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Financeira</a:t>
            </a:r>
            <a:r>
              <a:rPr lang="en-US" sz="1600" dirty="0">
                <a:solidFill>
                  <a:schemeClr val="bg1"/>
                </a:solidFill>
              </a:rPr>
              <a:t> e </a:t>
            </a:r>
            <a:r>
              <a:rPr lang="en-US" sz="1600" dirty="0" err="1">
                <a:solidFill>
                  <a:schemeClr val="bg1"/>
                </a:solidFill>
              </a:rPr>
              <a:t>Controle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no </a:t>
            </a:r>
            <a:r>
              <a:rPr lang="en-US" sz="1600" dirty="0" err="1" smtClean="0">
                <a:solidFill>
                  <a:schemeClr val="bg1"/>
                </a:solidFill>
              </a:rPr>
              <a:t>Setor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Público</a:t>
            </a:r>
            <a:r>
              <a:rPr lang="en-US" sz="1600" dirty="0">
                <a:solidFill>
                  <a:schemeClr val="bg1"/>
                </a:solidFill>
              </a:rPr>
              <a:t>, Auditoria </a:t>
            </a:r>
            <a:r>
              <a:rPr lang="en-US" sz="1600" dirty="0" err="1">
                <a:solidFill>
                  <a:schemeClr val="bg1"/>
                </a:solidFill>
              </a:rPr>
              <a:t>Interna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no </a:t>
            </a:r>
            <a:r>
              <a:rPr lang="en-US" sz="1600" dirty="0" err="1" smtClean="0">
                <a:solidFill>
                  <a:schemeClr val="bg1"/>
                </a:solidFill>
              </a:rPr>
              <a:t>Setor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Público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Inspeção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Financeira</a:t>
            </a:r>
            <a:r>
              <a:rPr lang="en-US" sz="1600" dirty="0" smtClean="0">
                <a:solidFill>
                  <a:schemeClr val="bg1"/>
                </a:solidFill>
              </a:rPr>
              <a:t> no Estado</a:t>
            </a:r>
            <a:endParaRPr lang="en-US" sz="1600" dirty="0">
              <a:solidFill>
                <a:schemeClr val="bg1"/>
              </a:solidFill>
            </a:endParaRPr>
          </a:p>
          <a:p>
            <a:pPr marL="509588" indent="-2778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Melhoria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requisitos</a:t>
            </a:r>
            <a:r>
              <a:rPr lang="en-US" sz="1600" dirty="0">
                <a:solidFill>
                  <a:schemeClr val="bg1"/>
                </a:solidFill>
              </a:rPr>
              <a:t> do Sistema de </a:t>
            </a:r>
            <a:r>
              <a:rPr lang="en-US" sz="1600" dirty="0" err="1">
                <a:solidFill>
                  <a:schemeClr val="bg1"/>
                </a:solidFill>
              </a:rPr>
              <a:t>Controle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Interno</a:t>
            </a:r>
            <a:r>
              <a:rPr lang="en-US" sz="1600" dirty="0">
                <a:solidFill>
                  <a:schemeClr val="bg1"/>
                </a:solidFill>
              </a:rPr>
              <a:t> do </a:t>
            </a:r>
            <a:r>
              <a:rPr lang="en-US" sz="1600" dirty="0" err="1">
                <a:solidFill>
                  <a:schemeClr val="bg1"/>
                </a:solidFill>
              </a:rPr>
              <a:t>Setor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Público</a:t>
            </a:r>
            <a:r>
              <a:rPr lang="en-US" sz="1600" dirty="0">
                <a:solidFill>
                  <a:schemeClr val="bg1"/>
                </a:solidFill>
              </a:rPr>
              <a:t> – </a:t>
            </a:r>
            <a:r>
              <a:rPr lang="en-US" sz="1600" dirty="0" err="1">
                <a:solidFill>
                  <a:schemeClr val="bg1"/>
                </a:solidFill>
              </a:rPr>
              <a:t>ambiente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controle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gestão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risco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relatórios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anuais</a:t>
            </a:r>
            <a:endParaRPr lang="en-US" sz="1600" dirty="0">
              <a:solidFill>
                <a:schemeClr val="bg1"/>
              </a:solidFill>
            </a:endParaRPr>
          </a:p>
          <a:p>
            <a:pPr marL="509588" indent="-2778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Rascunho</a:t>
            </a:r>
            <a:r>
              <a:rPr lang="en-US" sz="1600" dirty="0">
                <a:solidFill>
                  <a:schemeClr val="bg1"/>
                </a:solidFill>
              </a:rPr>
              <a:t> do </a:t>
            </a:r>
            <a:r>
              <a:rPr lang="en-US" sz="1600" dirty="0" err="1" smtClean="0">
                <a:solidFill>
                  <a:schemeClr val="bg1"/>
                </a:solidFill>
              </a:rPr>
              <a:t>guia</a:t>
            </a:r>
            <a:r>
              <a:rPr lang="en-US" sz="1600" dirty="0" smtClean="0">
                <a:solidFill>
                  <a:schemeClr val="bg1"/>
                </a:solidFill>
              </a:rPr>
              <a:t> e </a:t>
            </a:r>
            <a:r>
              <a:rPr lang="en-US" sz="1600" dirty="0" err="1" smtClean="0">
                <a:solidFill>
                  <a:schemeClr val="bg1"/>
                </a:solidFill>
              </a:rPr>
              <a:t>instruções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de </a:t>
            </a:r>
            <a:r>
              <a:rPr lang="en-US" sz="1600" dirty="0" err="1">
                <a:solidFill>
                  <a:schemeClr val="bg1"/>
                </a:solidFill>
              </a:rPr>
              <a:t>Controle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Interno</a:t>
            </a:r>
            <a:r>
              <a:rPr lang="en-US" sz="1600" dirty="0">
                <a:solidFill>
                  <a:schemeClr val="bg1"/>
                </a:solidFill>
              </a:rPr>
              <a:t>  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509588" indent="-2778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Segregação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entre Auditoria </a:t>
            </a:r>
            <a:r>
              <a:rPr lang="en-US" sz="1600" dirty="0" err="1">
                <a:solidFill>
                  <a:schemeClr val="bg1"/>
                </a:solidFill>
              </a:rPr>
              <a:t>Interna</a:t>
            </a:r>
            <a:r>
              <a:rPr lang="en-US" sz="1600" dirty="0">
                <a:solidFill>
                  <a:schemeClr val="bg1"/>
                </a:solidFill>
              </a:rPr>
              <a:t> e </a:t>
            </a:r>
            <a:r>
              <a:rPr lang="en-US" sz="1600" dirty="0" err="1">
                <a:solidFill>
                  <a:schemeClr val="bg1"/>
                </a:solidFill>
              </a:rPr>
              <a:t>Inspeção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Financeira</a:t>
            </a:r>
            <a:endParaRPr lang="en-US" sz="1600" dirty="0">
              <a:solidFill>
                <a:schemeClr val="bg1"/>
              </a:solidFill>
            </a:endParaRPr>
          </a:p>
          <a:p>
            <a:pPr marL="509588" indent="-2778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Decentralização</a:t>
            </a:r>
            <a:r>
              <a:rPr lang="en-US" sz="1600" dirty="0">
                <a:solidFill>
                  <a:schemeClr val="bg1"/>
                </a:solidFill>
              </a:rPr>
              <a:t> das </a:t>
            </a:r>
            <a:r>
              <a:rPr lang="en-US" sz="1600" dirty="0" err="1">
                <a:solidFill>
                  <a:schemeClr val="bg1"/>
                </a:solidFill>
              </a:rPr>
              <a:t>funções</a:t>
            </a:r>
            <a:r>
              <a:rPr lang="en-US" sz="1600" dirty="0">
                <a:solidFill>
                  <a:schemeClr val="bg1"/>
                </a:solidFill>
              </a:rPr>
              <a:t> de Auditoria </a:t>
            </a:r>
            <a:r>
              <a:rPr lang="en-US" sz="1600" dirty="0" err="1">
                <a:solidFill>
                  <a:schemeClr val="bg1"/>
                </a:solidFill>
              </a:rPr>
              <a:t>Interna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dirty="0" err="1">
                <a:solidFill>
                  <a:schemeClr val="bg1"/>
                </a:solidFill>
              </a:rPr>
              <a:t>Controle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Interno</a:t>
            </a:r>
            <a:r>
              <a:rPr lang="en-US" sz="1600" dirty="0">
                <a:solidFill>
                  <a:schemeClr val="bg1"/>
                </a:solidFill>
              </a:rPr>
              <a:t> e Auditoria </a:t>
            </a:r>
            <a:r>
              <a:rPr lang="en-US" sz="1600" dirty="0" err="1">
                <a:solidFill>
                  <a:schemeClr val="bg1"/>
                </a:solidFill>
              </a:rPr>
              <a:t>Interna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são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parecidas</a:t>
            </a:r>
            <a:r>
              <a:rPr lang="en-US" sz="1600" dirty="0">
                <a:solidFill>
                  <a:schemeClr val="bg1"/>
                </a:solidFill>
              </a:rPr>
              <a:t> com o </a:t>
            </a:r>
            <a:r>
              <a:rPr lang="en-US" sz="1600" dirty="0" err="1">
                <a:solidFill>
                  <a:schemeClr val="bg1"/>
                </a:solidFill>
              </a:rPr>
              <a:t>modelo</a:t>
            </a:r>
            <a:r>
              <a:rPr lang="en-US" sz="1600" dirty="0">
                <a:solidFill>
                  <a:schemeClr val="bg1"/>
                </a:solidFill>
              </a:rPr>
              <a:t> Anglo-</a:t>
            </a:r>
            <a:r>
              <a:rPr lang="en-US" sz="1600" dirty="0" err="1">
                <a:solidFill>
                  <a:schemeClr val="bg1"/>
                </a:solidFill>
              </a:rPr>
              <a:t>Saxônico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marL="509588" indent="-2778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Estabelecimento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Unidades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de </a:t>
            </a:r>
            <a:r>
              <a:rPr lang="en-US" sz="1600" dirty="0" err="1" smtClean="0">
                <a:solidFill>
                  <a:schemeClr val="bg1"/>
                </a:solidFill>
              </a:rPr>
              <a:t>Harmonização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Centrais</a:t>
            </a:r>
            <a:r>
              <a:rPr lang="en-US" sz="1600" dirty="0" smtClean="0">
                <a:solidFill>
                  <a:schemeClr val="bg1"/>
                </a:solidFill>
              </a:rPr>
              <a:t> para o </a:t>
            </a:r>
            <a:r>
              <a:rPr lang="en-US" sz="1600" dirty="0" err="1" smtClean="0">
                <a:solidFill>
                  <a:schemeClr val="bg1"/>
                </a:solidFill>
              </a:rPr>
              <a:t>Controle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Interno</a:t>
            </a:r>
            <a:r>
              <a:rPr lang="en-US" sz="1600" dirty="0">
                <a:solidFill>
                  <a:schemeClr val="bg1"/>
                </a:solidFill>
              </a:rPr>
              <a:t> e Auditoria </a:t>
            </a:r>
            <a:r>
              <a:rPr lang="en-US" sz="1600" dirty="0" err="1">
                <a:solidFill>
                  <a:schemeClr val="bg1"/>
                </a:solidFill>
              </a:rPr>
              <a:t>Interna</a:t>
            </a:r>
            <a:r>
              <a:rPr lang="en-US" sz="1600" dirty="0">
                <a:solidFill>
                  <a:schemeClr val="bg1"/>
                </a:solidFill>
              </a:rPr>
              <a:t> no </a:t>
            </a:r>
            <a:r>
              <a:rPr lang="en-US" sz="1600" dirty="0" err="1">
                <a:solidFill>
                  <a:schemeClr val="bg1"/>
                </a:solidFill>
              </a:rPr>
              <a:t>Ministério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Finanças</a:t>
            </a:r>
            <a:endParaRPr lang="en-US" sz="1600" dirty="0">
              <a:solidFill>
                <a:schemeClr val="bg1"/>
              </a:solidFill>
            </a:endParaRPr>
          </a:p>
          <a:p>
            <a:pPr marL="509588" indent="-2778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Desenvolvimento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padrões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nacionais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baseados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padrões</a:t>
            </a:r>
            <a:r>
              <a:rPr lang="en-US" sz="1600" dirty="0">
                <a:solidFill>
                  <a:schemeClr val="bg1"/>
                </a:solidFill>
              </a:rPr>
              <a:t> do IIA </a:t>
            </a:r>
          </a:p>
          <a:p>
            <a:pPr marL="509588" indent="-2778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Desenvolvimento</a:t>
            </a:r>
            <a:r>
              <a:rPr lang="en-US" sz="1600" dirty="0">
                <a:solidFill>
                  <a:schemeClr val="bg1"/>
                </a:solidFill>
              </a:rPr>
              <a:t>  da </a:t>
            </a:r>
            <a:r>
              <a:rPr lang="en-US" sz="1600" dirty="0" err="1">
                <a:solidFill>
                  <a:schemeClr val="bg1"/>
                </a:solidFill>
              </a:rPr>
              <a:t>metodologia</a:t>
            </a:r>
            <a:r>
              <a:rPr lang="en-US" sz="1600" dirty="0">
                <a:solidFill>
                  <a:schemeClr val="bg1"/>
                </a:solidFill>
              </a:rPr>
              <a:t> de Auditoria </a:t>
            </a:r>
            <a:r>
              <a:rPr lang="en-US" sz="1600" dirty="0" err="1">
                <a:solidFill>
                  <a:schemeClr val="bg1"/>
                </a:solidFill>
              </a:rPr>
              <a:t>Interna</a:t>
            </a:r>
            <a:r>
              <a:rPr lang="en-US" sz="1600" dirty="0">
                <a:solidFill>
                  <a:schemeClr val="bg1"/>
                </a:solidFill>
              </a:rPr>
              <a:t> – </a:t>
            </a:r>
            <a:r>
              <a:rPr lang="en-US" sz="1600" dirty="0" err="1">
                <a:solidFill>
                  <a:schemeClr val="bg1"/>
                </a:solidFill>
              </a:rPr>
              <a:t>manuais</a:t>
            </a:r>
            <a:r>
              <a:rPr lang="en-US" sz="1600" dirty="0">
                <a:solidFill>
                  <a:schemeClr val="bg1"/>
                </a:solidFill>
              </a:rPr>
              <a:t> e </a:t>
            </a:r>
            <a:r>
              <a:rPr lang="en-US" sz="1600" dirty="0" err="1">
                <a:solidFill>
                  <a:schemeClr val="bg1"/>
                </a:solidFill>
              </a:rPr>
              <a:t>instruções</a:t>
            </a:r>
            <a:endParaRPr lang="en-US" sz="1600" dirty="0">
              <a:solidFill>
                <a:schemeClr val="bg1"/>
              </a:solidFill>
            </a:endParaRPr>
          </a:p>
          <a:p>
            <a:pPr marL="509588" indent="-2778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Treinamento</a:t>
            </a:r>
            <a:r>
              <a:rPr lang="en-US" sz="1600" dirty="0">
                <a:solidFill>
                  <a:schemeClr val="bg1"/>
                </a:solidFill>
              </a:rPr>
              <a:t> e Sistema de </a:t>
            </a:r>
            <a:r>
              <a:rPr lang="en-US" sz="1600" dirty="0" err="1">
                <a:solidFill>
                  <a:schemeClr val="bg1"/>
                </a:solidFill>
              </a:rPr>
              <a:t>certificação</a:t>
            </a:r>
            <a:r>
              <a:rPr lang="en-US" sz="1600" dirty="0">
                <a:solidFill>
                  <a:schemeClr val="bg1"/>
                </a:solidFill>
              </a:rPr>
              <a:t> para </a:t>
            </a:r>
            <a:r>
              <a:rPr lang="en-US" sz="1600" dirty="0" err="1">
                <a:solidFill>
                  <a:schemeClr val="bg1"/>
                </a:solidFill>
              </a:rPr>
              <a:t>auditores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internos</a:t>
            </a:r>
            <a:endParaRPr lang="en-US" sz="16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72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35" y="147708"/>
            <a:ext cx="10064911" cy="11604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9" b="1" dirty="0" err="1">
                <a:solidFill>
                  <a:schemeClr val="bg1"/>
                </a:solidFill>
              </a:rPr>
              <a:t>Modelos</a:t>
            </a:r>
            <a:r>
              <a:rPr lang="en-US" sz="4409" b="1" dirty="0">
                <a:solidFill>
                  <a:schemeClr val="bg1"/>
                </a:solidFill>
              </a:rPr>
              <a:t> FMC e </a:t>
            </a:r>
            <a:r>
              <a:rPr lang="en-US" sz="4409" b="1" dirty="0" smtClean="0">
                <a:solidFill>
                  <a:schemeClr val="bg1"/>
                </a:solidFill>
              </a:rPr>
              <a:t>AI </a:t>
            </a:r>
            <a:r>
              <a:rPr lang="en-US" sz="4409" b="1" dirty="0" err="1">
                <a:solidFill>
                  <a:schemeClr val="bg1"/>
                </a:solidFill>
              </a:rPr>
              <a:t>na</a:t>
            </a:r>
            <a:r>
              <a:rPr lang="en-US" sz="4409" b="1" dirty="0">
                <a:solidFill>
                  <a:schemeClr val="bg1"/>
                </a:solidFill>
              </a:rPr>
              <a:t> </a:t>
            </a:r>
            <a:r>
              <a:rPr lang="en-US" sz="4409" b="1" dirty="0" err="1">
                <a:solidFill>
                  <a:schemeClr val="bg1"/>
                </a:solidFill>
              </a:rPr>
              <a:t>Bulgária</a:t>
            </a:r>
            <a:endParaRPr lang="bg-BG" sz="4409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5535" y="1157083"/>
            <a:ext cx="9071610" cy="5556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086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157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984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bg-BG" altLang="ko-KR" sz="1984" b="1" dirty="0">
              <a:latin typeface="Garamond" pitchFamily="18" charset="0"/>
            </a:endParaRPr>
          </a:p>
          <a:p>
            <a:pPr>
              <a:lnSpc>
                <a:spcPct val="80000"/>
              </a:lnSpc>
              <a:spcAft>
                <a:spcPct val="20000"/>
              </a:spcAft>
              <a:buNone/>
            </a:pPr>
            <a:endParaRPr lang="bg-BG" altLang="bg-BG" sz="1984" b="1" dirty="0">
              <a:latin typeface="Garamond" pitchFamily="18" charset="0"/>
            </a:endParaRPr>
          </a:p>
          <a:p>
            <a:pPr>
              <a:lnSpc>
                <a:spcPct val="80000"/>
              </a:lnSpc>
              <a:spcAft>
                <a:spcPct val="15000"/>
              </a:spcAft>
            </a:pPr>
            <a:endParaRPr lang="bg-BG" altLang="bg-BG" sz="1984" b="1" dirty="0">
              <a:latin typeface="Garamond" pitchFamily="18" charset="0"/>
            </a:endParaRPr>
          </a:p>
          <a:p>
            <a:pPr>
              <a:lnSpc>
                <a:spcPct val="80000"/>
              </a:lnSpc>
              <a:spcAft>
                <a:spcPct val="15000"/>
              </a:spcAft>
            </a:pPr>
            <a:endParaRPr lang="bg-BG" altLang="bg-BG" sz="1984" b="1" dirty="0">
              <a:latin typeface="Garamond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9463003"/>
              </p:ext>
            </p:extLst>
          </p:nvPr>
        </p:nvGraphicFramePr>
        <p:xfrm>
          <a:off x="657225" y="1390650"/>
          <a:ext cx="9054496" cy="5251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11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08" y="134747"/>
            <a:ext cx="9961063" cy="11604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500" b="1" dirty="0" err="1">
                <a:solidFill>
                  <a:schemeClr val="bg1"/>
                </a:solidFill>
              </a:rPr>
              <a:t>Unidade</a:t>
            </a:r>
            <a:r>
              <a:rPr lang="en-US" sz="4500" b="1" dirty="0">
                <a:solidFill>
                  <a:schemeClr val="bg1"/>
                </a:solidFill>
              </a:rPr>
              <a:t> </a:t>
            </a:r>
            <a:r>
              <a:rPr lang="en-US" sz="4500" b="1" dirty="0" smtClean="0">
                <a:solidFill>
                  <a:schemeClr val="bg1"/>
                </a:solidFill>
              </a:rPr>
              <a:t>de </a:t>
            </a:r>
            <a:r>
              <a:rPr lang="en-US" sz="4500" b="1" dirty="0" err="1" smtClean="0">
                <a:solidFill>
                  <a:schemeClr val="bg1"/>
                </a:solidFill>
              </a:rPr>
              <a:t>Harmonização</a:t>
            </a:r>
            <a:r>
              <a:rPr lang="en-US" sz="4500" b="1" dirty="0" smtClean="0">
                <a:solidFill>
                  <a:schemeClr val="bg1"/>
                </a:solidFill>
              </a:rPr>
              <a:t> Central</a:t>
            </a:r>
            <a:endParaRPr lang="bg-BG" sz="4500" b="1" dirty="0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504507" y="1798048"/>
            <a:ext cx="9071610" cy="498903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bg-BG" altLang="bg-BG" dirty="0" smtClean="0"/>
          </a:p>
          <a:p>
            <a:pPr marL="0" indent="0">
              <a:buNone/>
            </a:pPr>
            <a:endParaRPr lang="bg-BG" altLang="bg-BG" dirty="0" smtClean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83254" y="2150658"/>
            <a:ext cx="9071610" cy="428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00007D"/>
              </a:buClr>
              <a:buNone/>
              <a:defRPr/>
            </a:pPr>
            <a:endParaRPr lang="bg-BG" altLang="bg-BG" sz="3527" kern="0">
              <a:solidFill>
                <a:srgbClr val="000000"/>
              </a:solidFill>
              <a:latin typeface="Arial"/>
            </a:endParaRPr>
          </a:p>
          <a:p>
            <a:pPr marL="0" indent="0" eaLnBrk="1" hangingPunct="1">
              <a:buClr>
                <a:srgbClr val="00007D"/>
              </a:buClr>
              <a:buNone/>
              <a:defRPr/>
            </a:pPr>
            <a:endParaRPr lang="bg-BG" altLang="bg-BG" sz="3527" ker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" y="1637929"/>
            <a:ext cx="9071610" cy="428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97241" y="2323401"/>
            <a:ext cx="9178875" cy="447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00007D"/>
              </a:buClr>
              <a:buNone/>
              <a:defRPr/>
            </a:pPr>
            <a:endParaRPr lang="bg-BG" altLang="bg-BG" sz="3527" kern="0">
              <a:solidFill>
                <a:srgbClr val="000000"/>
              </a:solidFill>
              <a:latin typeface="Arial"/>
            </a:endParaRPr>
          </a:p>
          <a:p>
            <a:pPr marL="0" indent="0" eaLnBrk="1" hangingPunct="1">
              <a:buClr>
                <a:srgbClr val="00007D"/>
              </a:buClr>
              <a:buNone/>
              <a:defRPr/>
            </a:pPr>
            <a:endParaRPr lang="bg-BG" altLang="bg-BG" sz="3527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54118" y="2644527"/>
            <a:ext cx="3333606" cy="1004457"/>
          </a:xfrm>
          <a:prstGeom prst="roundRect">
            <a:avLst/>
          </a:prstGeom>
          <a:solidFill>
            <a:srgbClr val="9999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bg-BG" sz="1984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Diretoria</a:t>
            </a:r>
            <a:r>
              <a:rPr lang="en-US" altLang="bg-BG" sz="1984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1984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r>
              <a:rPr lang="en-US" altLang="bg-BG" sz="1984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Controle</a:t>
            </a:r>
            <a:r>
              <a:rPr lang="en-US" altLang="bg-BG" sz="1984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1984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Interno</a:t>
            </a:r>
            <a:r>
              <a:rPr lang="en-US" altLang="bg-BG" sz="1984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endParaRPr lang="bg-BG" altLang="bg-BG" sz="1984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25760" y="4916755"/>
            <a:ext cx="1706177" cy="1329943"/>
          </a:xfrm>
          <a:prstGeom prst="roundRect">
            <a:avLst/>
          </a:prstGeom>
          <a:solidFill>
            <a:srgbClr val="9999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bg-BG" sz="1764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UHC </a:t>
            </a:r>
            <a:r>
              <a:rPr lang="en-US" altLang="bg-BG" sz="1764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para Auditoria </a:t>
            </a:r>
            <a:r>
              <a:rPr lang="en-US" altLang="bg-BG" sz="1764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Interna</a:t>
            </a:r>
            <a:endParaRPr lang="bg-BG" altLang="bg-BG" sz="1984" kern="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bg-BG" altLang="bg-BG" sz="1984" kern="0" dirty="0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266516" y="4928881"/>
            <a:ext cx="1728052" cy="1329943"/>
          </a:xfrm>
          <a:prstGeom prst="roundRect">
            <a:avLst/>
          </a:prstGeom>
          <a:solidFill>
            <a:srgbClr val="9999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bg-BG" sz="1764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UHC </a:t>
            </a:r>
            <a:r>
              <a:rPr lang="en-US" altLang="bg-BG" sz="1764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para </a:t>
            </a:r>
            <a:r>
              <a:rPr lang="en-US" altLang="bg-BG" sz="1764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Gestão</a:t>
            </a:r>
            <a:r>
              <a:rPr lang="en-US" altLang="bg-BG" sz="1764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bg-BG" sz="1764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Financeira</a:t>
            </a:r>
            <a:r>
              <a:rPr lang="en-US" altLang="bg-BG" sz="1764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 </a:t>
            </a:r>
            <a:r>
              <a:rPr lang="en-US" altLang="bg-BG" sz="1764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Controle</a:t>
            </a:r>
            <a:endParaRPr lang="bg-BG" altLang="bg-BG" sz="1764" kern="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bg-BG" altLang="bg-BG" sz="1984" kern="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bg-BG" altLang="bg-BG" sz="1984" kern="0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444189" y="3800159"/>
            <a:ext cx="694339" cy="1031881"/>
          </a:xfrm>
          <a:prstGeom prst="straightConnector1">
            <a:avLst/>
          </a:prstGeom>
          <a:solidFill>
            <a:srgbClr val="9999FF"/>
          </a:solidFill>
          <a:ln w="41275" cap="flat" cmpd="sng" algn="ctr">
            <a:solidFill>
              <a:srgbClr val="8A8AB9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309304" y="3809103"/>
            <a:ext cx="659425" cy="1031881"/>
          </a:xfrm>
          <a:prstGeom prst="straightConnector1">
            <a:avLst/>
          </a:prstGeom>
          <a:solidFill>
            <a:srgbClr val="9999FF"/>
          </a:solidFill>
          <a:ln w="47625" cap="flat" cmpd="sng" algn="ctr">
            <a:solidFill>
              <a:srgbClr val="9999CC">
                <a:lumMod val="75000"/>
              </a:srgb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ounded Rectangle 7"/>
          <p:cNvSpPr/>
          <p:nvPr/>
        </p:nvSpPr>
        <p:spPr>
          <a:xfrm>
            <a:off x="4302041" y="1999591"/>
            <a:ext cx="5778583" cy="392565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4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Coordenação</a:t>
            </a:r>
            <a:r>
              <a:rPr lang="en-US" sz="198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1984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harmonização</a:t>
            </a:r>
            <a:endParaRPr lang="en-US" sz="1984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98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FMC e </a:t>
            </a:r>
            <a:r>
              <a:rPr lang="en-US" sz="1984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endParaRPr lang="en-US" sz="1984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4982" indent="-314982">
              <a:buFont typeface="Arial" pitchFamily="34" charset="0"/>
              <a:buChar char="•"/>
            </a:pPr>
            <a:r>
              <a:rPr lang="en-US" sz="1984" dirty="0" err="1">
                <a:solidFill>
                  <a:srgbClr val="002060"/>
                </a:solidFill>
              </a:rPr>
              <a:t>Legislação</a:t>
            </a:r>
            <a:r>
              <a:rPr lang="en-US" sz="1984" dirty="0">
                <a:solidFill>
                  <a:srgbClr val="002060"/>
                </a:solidFill>
              </a:rPr>
              <a:t> e </a:t>
            </a:r>
            <a:r>
              <a:rPr lang="en-US" sz="1984" dirty="0" err="1">
                <a:solidFill>
                  <a:srgbClr val="002060"/>
                </a:solidFill>
              </a:rPr>
              <a:t>metodologia</a:t>
            </a:r>
            <a:endParaRPr lang="en-US" sz="1984" dirty="0">
              <a:solidFill>
                <a:srgbClr val="002060"/>
              </a:solidFill>
            </a:endParaRPr>
          </a:p>
          <a:p>
            <a:pPr marL="314982" indent="-314982">
              <a:buFont typeface="Arial" pitchFamily="34" charset="0"/>
              <a:buChar char="•"/>
            </a:pPr>
            <a:r>
              <a:rPr lang="en-US" sz="1984" dirty="0" err="1">
                <a:solidFill>
                  <a:srgbClr val="002060"/>
                </a:solidFill>
              </a:rPr>
              <a:t>Suporte</a:t>
            </a:r>
            <a:r>
              <a:rPr lang="en-US" sz="1984" dirty="0">
                <a:solidFill>
                  <a:srgbClr val="002060"/>
                </a:solidFill>
              </a:rPr>
              <a:t> </a:t>
            </a:r>
            <a:r>
              <a:rPr lang="en-US" sz="1984" dirty="0" err="1">
                <a:solidFill>
                  <a:srgbClr val="002060"/>
                </a:solidFill>
              </a:rPr>
              <a:t>Metodológico</a:t>
            </a:r>
            <a:endParaRPr lang="en-US" sz="1984" dirty="0">
              <a:solidFill>
                <a:srgbClr val="002060"/>
              </a:solidFill>
            </a:endParaRPr>
          </a:p>
          <a:p>
            <a:pPr marL="314982" indent="-314982">
              <a:buFont typeface="Arial" pitchFamily="34" charset="0"/>
              <a:buChar char="•"/>
            </a:pPr>
            <a:r>
              <a:rPr lang="en-US" sz="1984" dirty="0" err="1">
                <a:solidFill>
                  <a:srgbClr val="002060"/>
                </a:solidFill>
              </a:rPr>
              <a:t>Reuniões</a:t>
            </a:r>
            <a:r>
              <a:rPr lang="en-US" sz="1984" dirty="0">
                <a:solidFill>
                  <a:srgbClr val="002060"/>
                </a:solidFill>
              </a:rPr>
              <a:t> e </a:t>
            </a:r>
            <a:r>
              <a:rPr lang="en-US" sz="1984" dirty="0" err="1">
                <a:solidFill>
                  <a:srgbClr val="002060"/>
                </a:solidFill>
              </a:rPr>
              <a:t>discussões</a:t>
            </a:r>
            <a:endParaRPr lang="en-US" sz="1984" dirty="0">
              <a:solidFill>
                <a:srgbClr val="002060"/>
              </a:solidFill>
            </a:endParaRPr>
          </a:p>
          <a:p>
            <a:pPr marL="314982" indent="-314982">
              <a:buFont typeface="Arial" pitchFamily="34" charset="0"/>
              <a:buChar char="•"/>
            </a:pPr>
            <a:r>
              <a:rPr lang="en-US" sz="1984" dirty="0" err="1" smtClean="0">
                <a:solidFill>
                  <a:srgbClr val="002060"/>
                </a:solidFill>
              </a:rPr>
              <a:t>Treinamento</a:t>
            </a:r>
            <a:r>
              <a:rPr lang="en-US" sz="1984" dirty="0" smtClean="0">
                <a:solidFill>
                  <a:srgbClr val="002060"/>
                </a:solidFill>
              </a:rPr>
              <a:t> e </a:t>
            </a:r>
            <a:r>
              <a:rPr lang="en-US" sz="1984" dirty="0" err="1" smtClean="0">
                <a:solidFill>
                  <a:srgbClr val="002060"/>
                </a:solidFill>
              </a:rPr>
              <a:t>Suporte</a:t>
            </a:r>
            <a:r>
              <a:rPr lang="en-US" sz="1984" dirty="0" smtClean="0">
                <a:solidFill>
                  <a:srgbClr val="002060"/>
                </a:solidFill>
              </a:rPr>
              <a:t> </a:t>
            </a:r>
            <a:r>
              <a:rPr lang="en-US" sz="1984" dirty="0" err="1" smtClean="0">
                <a:solidFill>
                  <a:srgbClr val="002060"/>
                </a:solidFill>
              </a:rPr>
              <a:t>Vocacional</a:t>
            </a:r>
            <a:endParaRPr lang="en-US" sz="1984" dirty="0">
              <a:solidFill>
                <a:srgbClr val="002060"/>
              </a:solidFill>
            </a:endParaRPr>
          </a:p>
          <a:p>
            <a:pPr marL="314982" indent="-314982">
              <a:buFont typeface="Arial" pitchFamily="34" charset="0"/>
              <a:buChar char="•"/>
            </a:pPr>
            <a:r>
              <a:rPr lang="en-US" sz="1984" dirty="0" err="1" smtClean="0">
                <a:solidFill>
                  <a:srgbClr val="002060"/>
                </a:solidFill>
              </a:rPr>
              <a:t>Participação</a:t>
            </a:r>
            <a:r>
              <a:rPr lang="en-US" sz="1984" dirty="0" smtClean="0">
                <a:solidFill>
                  <a:srgbClr val="002060"/>
                </a:solidFill>
              </a:rPr>
              <a:t> </a:t>
            </a:r>
            <a:r>
              <a:rPr lang="en-US" sz="1984" dirty="0" err="1">
                <a:solidFill>
                  <a:srgbClr val="002060"/>
                </a:solidFill>
              </a:rPr>
              <a:t>em</a:t>
            </a:r>
            <a:r>
              <a:rPr lang="en-US" sz="1984" dirty="0">
                <a:solidFill>
                  <a:srgbClr val="002060"/>
                </a:solidFill>
              </a:rPr>
              <a:t> </a:t>
            </a:r>
            <a:r>
              <a:rPr lang="en-US" sz="1984" dirty="0" err="1">
                <a:solidFill>
                  <a:srgbClr val="002060"/>
                </a:solidFill>
              </a:rPr>
              <a:t>conferências</a:t>
            </a:r>
            <a:r>
              <a:rPr lang="en-US" sz="1984" dirty="0">
                <a:solidFill>
                  <a:srgbClr val="002060"/>
                </a:solidFill>
              </a:rPr>
              <a:t> e </a:t>
            </a:r>
            <a:r>
              <a:rPr lang="en-US" sz="1984" dirty="0" err="1">
                <a:solidFill>
                  <a:srgbClr val="002060"/>
                </a:solidFill>
              </a:rPr>
              <a:t>seminários</a:t>
            </a:r>
            <a:endParaRPr lang="en-US" sz="1984" dirty="0">
              <a:solidFill>
                <a:srgbClr val="002060"/>
              </a:solidFill>
            </a:endParaRPr>
          </a:p>
          <a:p>
            <a:pPr marL="314982" indent="-314982">
              <a:buFont typeface="Arial" pitchFamily="34" charset="0"/>
              <a:buChar char="•"/>
            </a:pPr>
            <a:r>
              <a:rPr lang="en-US" sz="1984" dirty="0" err="1">
                <a:solidFill>
                  <a:srgbClr val="002060"/>
                </a:solidFill>
              </a:rPr>
              <a:t>Avaliações</a:t>
            </a:r>
            <a:r>
              <a:rPr lang="en-US" sz="1984" dirty="0">
                <a:solidFill>
                  <a:srgbClr val="002060"/>
                </a:solidFill>
              </a:rPr>
              <a:t> </a:t>
            </a:r>
            <a:r>
              <a:rPr lang="en-US" sz="1984" dirty="0" err="1">
                <a:solidFill>
                  <a:srgbClr val="002060"/>
                </a:solidFill>
              </a:rPr>
              <a:t>externas</a:t>
            </a:r>
            <a:r>
              <a:rPr lang="en-US" sz="1984" dirty="0">
                <a:solidFill>
                  <a:srgbClr val="002060"/>
                </a:solidFill>
              </a:rPr>
              <a:t> de </a:t>
            </a:r>
            <a:r>
              <a:rPr lang="en-US" sz="1984" dirty="0" err="1">
                <a:solidFill>
                  <a:srgbClr val="002060"/>
                </a:solidFill>
              </a:rPr>
              <a:t>qualidade</a:t>
            </a:r>
            <a:endParaRPr lang="en-US" sz="1984" dirty="0">
              <a:solidFill>
                <a:srgbClr val="002060"/>
              </a:solidFill>
            </a:endParaRPr>
          </a:p>
          <a:p>
            <a:pPr marL="314982" indent="-314982">
              <a:buFont typeface="Arial" pitchFamily="34" charset="0"/>
              <a:buChar char="•"/>
            </a:pPr>
            <a:r>
              <a:rPr lang="en-US" sz="1984" dirty="0">
                <a:solidFill>
                  <a:srgbClr val="002060"/>
                </a:solidFill>
              </a:rPr>
              <a:t>Sistema de </a:t>
            </a:r>
            <a:r>
              <a:rPr lang="en-US" sz="1984" dirty="0" err="1">
                <a:solidFill>
                  <a:srgbClr val="002060"/>
                </a:solidFill>
              </a:rPr>
              <a:t>monitoramento</a:t>
            </a:r>
            <a:endParaRPr lang="en-US" sz="1984" dirty="0">
              <a:solidFill>
                <a:srgbClr val="002060"/>
              </a:solidFill>
            </a:endParaRPr>
          </a:p>
          <a:p>
            <a:pPr marL="314982" indent="-314982">
              <a:buFont typeface="Arial" pitchFamily="34" charset="0"/>
              <a:buChar char="•"/>
            </a:pPr>
            <a:r>
              <a:rPr lang="en-US" sz="1984" dirty="0" err="1">
                <a:solidFill>
                  <a:srgbClr val="002060"/>
                </a:solidFill>
              </a:rPr>
              <a:t>Certificação</a:t>
            </a:r>
            <a:r>
              <a:rPr lang="en-US" sz="1984" dirty="0">
                <a:solidFill>
                  <a:srgbClr val="002060"/>
                </a:solidFill>
              </a:rPr>
              <a:t> Nacional</a:t>
            </a:r>
          </a:p>
          <a:p>
            <a:pPr marL="314982" indent="-314982">
              <a:buFont typeface="Arial" pitchFamily="34" charset="0"/>
              <a:buChar char="•"/>
            </a:pPr>
            <a:r>
              <a:rPr lang="en-US" sz="1984" dirty="0" err="1">
                <a:solidFill>
                  <a:srgbClr val="002060"/>
                </a:solidFill>
              </a:rPr>
              <a:t>Relatórios</a:t>
            </a:r>
            <a:r>
              <a:rPr lang="en-US" sz="1984" dirty="0">
                <a:solidFill>
                  <a:srgbClr val="002060"/>
                </a:solidFill>
              </a:rPr>
              <a:t> </a:t>
            </a:r>
            <a:r>
              <a:rPr lang="en-US" sz="1984" dirty="0" err="1">
                <a:solidFill>
                  <a:srgbClr val="002060"/>
                </a:solidFill>
              </a:rPr>
              <a:t>anuais</a:t>
            </a:r>
            <a:r>
              <a:rPr lang="en-US" sz="1984" dirty="0">
                <a:solidFill>
                  <a:srgbClr val="002060"/>
                </a:solidFill>
              </a:rPr>
              <a:t> </a:t>
            </a:r>
            <a:r>
              <a:rPr lang="en-US" sz="1984" dirty="0" err="1" smtClean="0">
                <a:solidFill>
                  <a:srgbClr val="002060"/>
                </a:solidFill>
              </a:rPr>
              <a:t>Consolidados</a:t>
            </a:r>
            <a:r>
              <a:rPr lang="en-US" sz="1984" dirty="0" smtClean="0">
                <a:solidFill>
                  <a:srgbClr val="002060"/>
                </a:solidFill>
              </a:rPr>
              <a:t> </a:t>
            </a:r>
            <a:r>
              <a:rPr lang="en-US" sz="1984" dirty="0" err="1" smtClean="0">
                <a:solidFill>
                  <a:srgbClr val="002060"/>
                </a:solidFill>
              </a:rPr>
              <a:t>sobre</a:t>
            </a:r>
            <a:r>
              <a:rPr lang="en-US" sz="1984" dirty="0" smtClean="0">
                <a:solidFill>
                  <a:srgbClr val="002060"/>
                </a:solidFill>
              </a:rPr>
              <a:t> o </a:t>
            </a:r>
            <a:r>
              <a:rPr lang="en-US" sz="1984" dirty="0" err="1" smtClean="0">
                <a:solidFill>
                  <a:srgbClr val="002060"/>
                </a:solidFill>
              </a:rPr>
              <a:t>estado</a:t>
            </a:r>
            <a:r>
              <a:rPr lang="en-US" sz="1984" dirty="0" smtClean="0">
                <a:solidFill>
                  <a:srgbClr val="002060"/>
                </a:solidFill>
              </a:rPr>
              <a:t> do </a:t>
            </a:r>
            <a:r>
              <a:rPr lang="en-US" sz="1984" dirty="0" err="1">
                <a:solidFill>
                  <a:srgbClr val="002060"/>
                </a:solidFill>
              </a:rPr>
              <a:t>Controle</a:t>
            </a:r>
            <a:r>
              <a:rPr lang="en-US" sz="1984" dirty="0">
                <a:solidFill>
                  <a:srgbClr val="002060"/>
                </a:solidFill>
              </a:rPr>
              <a:t> </a:t>
            </a:r>
            <a:r>
              <a:rPr lang="en-US" sz="1984" dirty="0" err="1" smtClean="0">
                <a:solidFill>
                  <a:srgbClr val="002060"/>
                </a:solidFill>
              </a:rPr>
              <a:t>Interno</a:t>
            </a:r>
            <a:r>
              <a:rPr lang="en-US" sz="1984" dirty="0" smtClean="0">
                <a:solidFill>
                  <a:srgbClr val="002060"/>
                </a:solidFill>
              </a:rPr>
              <a:t> </a:t>
            </a:r>
            <a:r>
              <a:rPr lang="en-US" sz="1984" dirty="0">
                <a:solidFill>
                  <a:srgbClr val="002060"/>
                </a:solidFill>
              </a:rPr>
              <a:t>no </a:t>
            </a:r>
            <a:r>
              <a:rPr lang="en-US" sz="1984" dirty="0" err="1">
                <a:solidFill>
                  <a:srgbClr val="002060"/>
                </a:solidFill>
              </a:rPr>
              <a:t>Setor</a:t>
            </a:r>
            <a:r>
              <a:rPr lang="en-US" sz="1984" dirty="0">
                <a:solidFill>
                  <a:srgbClr val="002060"/>
                </a:solidFill>
              </a:rPr>
              <a:t> </a:t>
            </a:r>
            <a:r>
              <a:rPr lang="en-US" sz="1984" dirty="0" err="1">
                <a:solidFill>
                  <a:srgbClr val="002060"/>
                </a:solidFill>
              </a:rPr>
              <a:t>Público</a:t>
            </a:r>
            <a:endParaRPr lang="bg-BG" sz="1984" dirty="0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7" r="42068" b="37079"/>
          <a:stretch/>
        </p:blipFill>
        <p:spPr bwMode="auto">
          <a:xfrm>
            <a:off x="35657" y="1340282"/>
            <a:ext cx="4301513" cy="108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0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32" y="127317"/>
            <a:ext cx="9961063" cy="11604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291" b="1" dirty="0">
                <a:solidFill>
                  <a:schemeClr val="bg1"/>
                </a:solidFill>
              </a:rPr>
              <a:t>Auditoria </a:t>
            </a:r>
            <a:r>
              <a:rPr lang="en-US" sz="5291" b="1" dirty="0" err="1">
                <a:solidFill>
                  <a:schemeClr val="bg1"/>
                </a:solidFill>
              </a:rPr>
              <a:t>Interna</a:t>
            </a:r>
            <a:r>
              <a:rPr lang="en-US" sz="5291" b="1" dirty="0">
                <a:solidFill>
                  <a:schemeClr val="bg1"/>
                </a:solidFill>
              </a:rPr>
              <a:t> </a:t>
            </a:r>
            <a:r>
              <a:rPr lang="en-US" sz="5291" b="1" dirty="0" err="1">
                <a:solidFill>
                  <a:schemeClr val="bg1"/>
                </a:solidFill>
              </a:rPr>
              <a:t>na</a:t>
            </a:r>
            <a:r>
              <a:rPr lang="en-US" sz="5291" b="1" dirty="0">
                <a:solidFill>
                  <a:schemeClr val="bg1"/>
                </a:solidFill>
              </a:rPr>
              <a:t> </a:t>
            </a:r>
            <a:r>
              <a:rPr lang="en-US" sz="5291" b="1" dirty="0" err="1">
                <a:solidFill>
                  <a:schemeClr val="bg1"/>
                </a:solidFill>
              </a:rPr>
              <a:t>Bulgária</a:t>
            </a:r>
            <a:endParaRPr lang="bg-BG" sz="5291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450" y="1685925"/>
            <a:ext cx="8791575" cy="555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Legislativo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Auditoria </a:t>
            </a:r>
            <a:r>
              <a:rPr lang="en-US" dirty="0" err="1">
                <a:solidFill>
                  <a:schemeClr val="bg1"/>
                </a:solidFill>
              </a:rPr>
              <a:t>Interna</a:t>
            </a:r>
            <a:r>
              <a:rPr lang="en-US" dirty="0">
                <a:solidFill>
                  <a:schemeClr val="bg1"/>
                </a:solidFill>
              </a:rPr>
              <a:t> no </a:t>
            </a:r>
            <a:r>
              <a:rPr lang="en-US" dirty="0" err="1">
                <a:solidFill>
                  <a:schemeClr val="bg1"/>
                </a:solidFill>
              </a:rPr>
              <a:t>Setor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Público</a:t>
            </a:r>
            <a:r>
              <a:rPr lang="en-US" dirty="0">
                <a:solidFill>
                  <a:schemeClr val="bg1"/>
                </a:solidFill>
              </a:rPr>
              <a:t> - 2006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Padrões</a:t>
            </a:r>
            <a:r>
              <a:rPr lang="en-US" dirty="0">
                <a:solidFill>
                  <a:schemeClr val="bg1"/>
                </a:solidFill>
              </a:rPr>
              <a:t> de Auditoria </a:t>
            </a:r>
            <a:r>
              <a:rPr lang="en-US" dirty="0" err="1">
                <a:solidFill>
                  <a:schemeClr val="bg1"/>
                </a:solidFill>
              </a:rPr>
              <a:t>Interna</a:t>
            </a:r>
            <a:r>
              <a:rPr lang="en-US" dirty="0">
                <a:solidFill>
                  <a:schemeClr val="bg1"/>
                </a:solidFill>
              </a:rPr>
              <a:t> - 2007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Manual de Auditoria </a:t>
            </a:r>
            <a:r>
              <a:rPr lang="en-US" dirty="0" err="1">
                <a:solidFill>
                  <a:schemeClr val="bg1"/>
                </a:solidFill>
              </a:rPr>
              <a:t>Interna</a:t>
            </a:r>
            <a:r>
              <a:rPr lang="en-US" dirty="0">
                <a:solidFill>
                  <a:schemeClr val="bg1"/>
                </a:solidFill>
              </a:rPr>
              <a:t> – 2009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Código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Ética</a:t>
            </a:r>
            <a:r>
              <a:rPr lang="en-US" dirty="0">
                <a:solidFill>
                  <a:schemeClr val="bg1"/>
                </a:solidFill>
              </a:rPr>
              <a:t> – 2006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Guia</a:t>
            </a:r>
            <a:r>
              <a:rPr lang="en-US" dirty="0">
                <a:solidFill>
                  <a:schemeClr val="bg1"/>
                </a:solidFill>
              </a:rPr>
              <a:t> para </a:t>
            </a:r>
            <a:r>
              <a:rPr lang="en-US" dirty="0" err="1">
                <a:solidFill>
                  <a:schemeClr val="bg1"/>
                </a:solidFill>
              </a:rPr>
              <a:t>preparação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Regimento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Auditoria </a:t>
            </a:r>
            <a:r>
              <a:rPr lang="en-US" dirty="0" err="1">
                <a:solidFill>
                  <a:schemeClr val="bg1"/>
                </a:solidFill>
              </a:rPr>
              <a:t>Interna</a:t>
            </a:r>
            <a:r>
              <a:rPr lang="en-US" dirty="0">
                <a:solidFill>
                  <a:schemeClr val="bg1"/>
                </a:solidFill>
              </a:rPr>
              <a:t> – 2006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Portaria</a:t>
            </a:r>
            <a:r>
              <a:rPr lang="en-US" dirty="0">
                <a:solidFill>
                  <a:schemeClr val="bg1"/>
                </a:solidFill>
              </a:rPr>
              <a:t> para </a:t>
            </a:r>
            <a:r>
              <a:rPr lang="en-US" dirty="0" err="1">
                <a:solidFill>
                  <a:schemeClr val="bg1"/>
                </a:solidFill>
              </a:rPr>
              <a:t>executar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avaliações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externas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qualidade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das </a:t>
            </a:r>
            <a:r>
              <a:rPr lang="en-US" dirty="0" err="1">
                <a:solidFill>
                  <a:schemeClr val="bg1"/>
                </a:solidFill>
              </a:rPr>
              <a:t>atividades</a:t>
            </a:r>
            <a:r>
              <a:rPr lang="en-US" dirty="0">
                <a:solidFill>
                  <a:schemeClr val="bg1"/>
                </a:solidFill>
              </a:rPr>
              <a:t> de auditoria </a:t>
            </a:r>
            <a:r>
              <a:rPr lang="en-US" dirty="0" err="1">
                <a:solidFill>
                  <a:schemeClr val="bg1"/>
                </a:solidFill>
              </a:rPr>
              <a:t>interna</a:t>
            </a:r>
            <a:r>
              <a:rPr lang="en-US" dirty="0">
                <a:solidFill>
                  <a:schemeClr val="bg1"/>
                </a:solidFill>
              </a:rPr>
              <a:t> – 2011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Manual para </a:t>
            </a:r>
            <a:r>
              <a:rPr lang="en-US" dirty="0" err="1" smtClean="0">
                <a:solidFill>
                  <a:schemeClr val="bg1"/>
                </a:solidFill>
              </a:rPr>
              <a:t>fazer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avaliações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n-US" dirty="0" err="1">
                <a:solidFill>
                  <a:schemeClr val="bg1"/>
                </a:solidFill>
              </a:rPr>
              <a:t>qualidade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das </a:t>
            </a:r>
            <a:r>
              <a:rPr lang="en-US" dirty="0" err="1">
                <a:solidFill>
                  <a:schemeClr val="bg1"/>
                </a:solidFill>
              </a:rPr>
              <a:t>atividades</a:t>
            </a:r>
            <a:r>
              <a:rPr lang="en-US" dirty="0">
                <a:solidFill>
                  <a:schemeClr val="bg1"/>
                </a:solidFill>
              </a:rPr>
              <a:t> de auditoria </a:t>
            </a:r>
            <a:r>
              <a:rPr lang="en-US" dirty="0" err="1">
                <a:solidFill>
                  <a:schemeClr val="bg1"/>
                </a:solidFill>
              </a:rPr>
              <a:t>interna</a:t>
            </a:r>
            <a:r>
              <a:rPr lang="en-US" dirty="0">
                <a:solidFill>
                  <a:schemeClr val="bg1"/>
                </a:solidFill>
              </a:rPr>
              <a:t> - 2014</a:t>
            </a:r>
          </a:p>
          <a:p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bg-BG" altLang="ko-KR" sz="1600" b="1" dirty="0">
              <a:latin typeface="Garamond" pitchFamily="18" charset="0"/>
            </a:endParaRPr>
          </a:p>
          <a:p>
            <a:pPr>
              <a:lnSpc>
                <a:spcPct val="80000"/>
              </a:lnSpc>
              <a:spcAft>
                <a:spcPct val="20000"/>
              </a:spcAft>
              <a:buNone/>
            </a:pPr>
            <a:endParaRPr lang="bg-BG" altLang="bg-BG" sz="1600" b="1" dirty="0">
              <a:latin typeface="Garamond" pitchFamily="18" charset="0"/>
            </a:endParaRPr>
          </a:p>
          <a:p>
            <a:pPr>
              <a:lnSpc>
                <a:spcPct val="80000"/>
              </a:lnSpc>
              <a:spcAft>
                <a:spcPct val="15000"/>
              </a:spcAft>
            </a:pPr>
            <a:endParaRPr lang="bg-BG" altLang="bg-BG" sz="1600" b="1" dirty="0">
              <a:latin typeface="Garamond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639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32" y="127317"/>
            <a:ext cx="9961063" cy="11604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291" b="1" dirty="0">
                <a:solidFill>
                  <a:schemeClr val="bg1"/>
                </a:solidFill>
              </a:rPr>
              <a:t>Auditoria </a:t>
            </a:r>
            <a:r>
              <a:rPr lang="en-US" sz="5291" b="1" dirty="0" err="1">
                <a:solidFill>
                  <a:schemeClr val="bg1"/>
                </a:solidFill>
              </a:rPr>
              <a:t>Interna</a:t>
            </a:r>
            <a:r>
              <a:rPr lang="en-US" sz="5291" b="1" dirty="0">
                <a:solidFill>
                  <a:schemeClr val="bg1"/>
                </a:solidFill>
              </a:rPr>
              <a:t> </a:t>
            </a:r>
            <a:r>
              <a:rPr lang="en-US" sz="5291" b="1" dirty="0" err="1">
                <a:solidFill>
                  <a:schemeClr val="bg1"/>
                </a:solidFill>
              </a:rPr>
              <a:t>na</a:t>
            </a:r>
            <a:r>
              <a:rPr lang="en-US" sz="5291" b="1" dirty="0">
                <a:solidFill>
                  <a:schemeClr val="bg1"/>
                </a:solidFill>
              </a:rPr>
              <a:t> </a:t>
            </a:r>
            <a:r>
              <a:rPr lang="en-US" sz="5291" b="1" dirty="0" err="1">
                <a:solidFill>
                  <a:schemeClr val="bg1"/>
                </a:solidFill>
              </a:rPr>
              <a:t>Bulgária</a:t>
            </a:r>
            <a:endParaRPr lang="bg-BG" sz="5291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4660" y="1295845"/>
            <a:ext cx="8980832" cy="7937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86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</a:t>
            </a:r>
            <a:r>
              <a:rPr lang="en-US" sz="308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</a:t>
            </a:r>
            <a:r>
              <a:rPr lang="en-US" sz="3086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unidades</a:t>
            </a:r>
            <a:r>
              <a:rPr lang="en-US" sz="308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auditoria </a:t>
            </a:r>
            <a:r>
              <a:rPr lang="en-US" sz="3086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157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984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bg-BG" altLang="ko-KR" sz="1984" b="1" dirty="0">
              <a:latin typeface="Garamond" pitchFamily="18" charset="0"/>
            </a:endParaRPr>
          </a:p>
          <a:p>
            <a:pPr>
              <a:lnSpc>
                <a:spcPct val="80000"/>
              </a:lnSpc>
              <a:spcAft>
                <a:spcPct val="20000"/>
              </a:spcAft>
              <a:buNone/>
            </a:pPr>
            <a:endParaRPr lang="bg-BG" altLang="bg-BG" sz="1984" b="1" dirty="0">
              <a:latin typeface="Garamond" pitchFamily="18" charset="0"/>
            </a:endParaRPr>
          </a:p>
          <a:p>
            <a:pPr>
              <a:lnSpc>
                <a:spcPct val="80000"/>
              </a:lnSpc>
              <a:spcAft>
                <a:spcPct val="15000"/>
              </a:spcAft>
            </a:pPr>
            <a:endParaRPr lang="bg-BG" altLang="bg-BG" sz="1984" b="1" dirty="0">
              <a:latin typeface="Garamond" pitchFamily="18" charset="0"/>
            </a:endParaRPr>
          </a:p>
          <a:p>
            <a:pPr>
              <a:lnSpc>
                <a:spcPct val="80000"/>
              </a:lnSpc>
              <a:spcAft>
                <a:spcPct val="15000"/>
              </a:spcAft>
            </a:pPr>
            <a:endParaRPr lang="bg-BG" altLang="bg-BG" sz="1984" b="1" dirty="0">
              <a:latin typeface="Garamond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191728"/>
              </p:ext>
            </p:extLst>
          </p:nvPr>
        </p:nvGraphicFramePr>
        <p:xfrm>
          <a:off x="198408" y="1795450"/>
          <a:ext cx="9525058" cy="508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72338" y="5653101"/>
            <a:ext cx="4683154" cy="70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84" b="1" dirty="0" err="1" smtClean="0">
                <a:solidFill>
                  <a:schemeClr val="bg1"/>
                </a:solidFill>
              </a:rPr>
              <a:t>Numero</a:t>
            </a:r>
            <a:r>
              <a:rPr lang="en-US" sz="1984" b="1" dirty="0" smtClean="0">
                <a:solidFill>
                  <a:schemeClr val="bg1"/>
                </a:solidFill>
              </a:rPr>
              <a:t> </a:t>
            </a:r>
            <a:r>
              <a:rPr lang="en-US" sz="1984" b="1" dirty="0">
                <a:solidFill>
                  <a:schemeClr val="bg1"/>
                </a:solidFill>
              </a:rPr>
              <a:t>Total de </a:t>
            </a:r>
            <a:r>
              <a:rPr lang="en-US" sz="1984" b="1" dirty="0" err="1">
                <a:solidFill>
                  <a:schemeClr val="bg1"/>
                </a:solidFill>
              </a:rPr>
              <a:t>auditores</a:t>
            </a:r>
            <a:r>
              <a:rPr lang="en-US" sz="1984" b="1" dirty="0">
                <a:solidFill>
                  <a:schemeClr val="bg1"/>
                </a:solidFill>
              </a:rPr>
              <a:t> </a:t>
            </a:r>
            <a:r>
              <a:rPr lang="en-US" sz="1984" b="1" dirty="0" err="1">
                <a:solidFill>
                  <a:schemeClr val="bg1"/>
                </a:solidFill>
              </a:rPr>
              <a:t>internos</a:t>
            </a:r>
            <a:r>
              <a:rPr lang="en-US" sz="1984" b="1" dirty="0">
                <a:solidFill>
                  <a:schemeClr val="bg1"/>
                </a:solidFill>
              </a:rPr>
              <a:t> do </a:t>
            </a:r>
            <a:r>
              <a:rPr lang="en-US" sz="1984" b="1" dirty="0" err="1">
                <a:solidFill>
                  <a:schemeClr val="bg1"/>
                </a:solidFill>
              </a:rPr>
              <a:t>Setor</a:t>
            </a:r>
            <a:r>
              <a:rPr lang="en-US" sz="1984" b="1" dirty="0">
                <a:solidFill>
                  <a:schemeClr val="bg1"/>
                </a:solidFill>
              </a:rPr>
              <a:t> </a:t>
            </a:r>
            <a:r>
              <a:rPr lang="en-US" sz="1984" b="1" dirty="0" err="1">
                <a:solidFill>
                  <a:schemeClr val="bg1"/>
                </a:solidFill>
              </a:rPr>
              <a:t>público</a:t>
            </a:r>
            <a:r>
              <a:rPr lang="en-US" sz="1984" b="1" dirty="0">
                <a:solidFill>
                  <a:schemeClr val="bg1"/>
                </a:solidFill>
              </a:rPr>
              <a:t> -  445</a:t>
            </a:r>
            <a:endParaRPr lang="bg-BG" sz="1984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253" y="1297361"/>
            <a:ext cx="89365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82" indent="-31498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Instituição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Centralizada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independente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externa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à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entidade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inspecionada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status –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Agência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subordinada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Ministério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das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Finanças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314982" indent="-31498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Marco Legal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- 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Lei de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Inspeção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Financeira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do Estado,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Regulação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para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implementação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da lei,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Regulação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para a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estrutura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Agência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;</a:t>
            </a:r>
          </a:p>
          <a:p>
            <a:pPr marL="314982" indent="-31498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Capacidade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Administrativa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– 190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inspetores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pessoal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administrativo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22860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    (para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comparação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Escritório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de Auditoria Nacional - 520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auditores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 </a:t>
            </a:r>
          </a:p>
          <a:p>
            <a:pPr marL="22860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   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pessoal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administrativo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Auditores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Internos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no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setor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público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- 445     </a:t>
            </a:r>
          </a:p>
          <a:p>
            <a:pPr marL="22860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   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170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organizações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);</a:t>
            </a:r>
          </a:p>
          <a:p>
            <a:pPr marL="314982" indent="-31498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Tipos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atividades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inspeçao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à posteriori,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checagem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para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observância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das leis,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foco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nos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bens,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despesas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procedimentos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licitação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pública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4604" y="207941"/>
            <a:ext cx="102149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Função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de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Inpeção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Financeira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6751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909" y="1511660"/>
            <a:ext cx="912818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82" indent="-314982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000" b="1" dirty="0" err="1" smtClean="0">
                <a:solidFill>
                  <a:schemeClr val="bg1"/>
                </a:solidFill>
                <a:latin typeface="+mj-lt"/>
              </a:rPr>
              <a:t>Os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principais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objetivos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são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detectar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investigar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penaliar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as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pessoas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instituições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responsáveis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marL="314982" indent="-31498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Escopo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das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entidades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inspecionadas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organizações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orçamentárias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ministérios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agências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; </a:t>
            </a:r>
            <a:r>
              <a:rPr lang="en-US" sz="2000" b="1" dirty="0" err="1" smtClean="0">
                <a:solidFill>
                  <a:schemeClr val="bg1"/>
                </a:solidFill>
                <a:latin typeface="+mj-lt"/>
              </a:rPr>
              <a:t>municipios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empresas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estatais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municipais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; outros;</a:t>
            </a:r>
          </a:p>
          <a:p>
            <a:pPr marL="314982" indent="-31498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Variedade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nas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atividades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inspeção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: </a:t>
            </a:r>
          </a:p>
          <a:p>
            <a:pPr marL="846872" lvl="1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dirty="0" err="1">
                <a:solidFill>
                  <a:schemeClr val="bg1"/>
                </a:solidFill>
                <a:latin typeface="+mj-lt"/>
              </a:rPr>
              <a:t>Basicamente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opera com base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reclamações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sinais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público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solicitado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pelas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instituições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públicas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846872" lvl="1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dirty="0" err="1">
                <a:solidFill>
                  <a:schemeClr val="bg1"/>
                </a:solidFill>
                <a:latin typeface="+mj-lt"/>
              </a:rPr>
              <a:t>Solicitação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Ministro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das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Finanças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Promotor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881950" lvl="1" indent="-377979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Plano Annual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Acordado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apenas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licitação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pública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4604" y="207941"/>
            <a:ext cx="102149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Função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de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Inpeção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Financeira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6926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240113"/>
            <a:ext cx="7858173" cy="4367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84" dirty="0">
              <a:solidFill>
                <a:prstClr val="black"/>
              </a:solidFill>
            </a:endParaRPr>
          </a:p>
          <a:p>
            <a:endParaRPr lang="en-US" sz="1984" dirty="0">
              <a:solidFill>
                <a:prstClr val="black"/>
              </a:solidFill>
            </a:endParaRPr>
          </a:p>
          <a:p>
            <a:endParaRPr lang="en-US" sz="1984" dirty="0">
              <a:solidFill>
                <a:prstClr val="black"/>
              </a:solidFill>
            </a:endParaRPr>
          </a:p>
          <a:p>
            <a:endParaRPr lang="en-US" sz="1984" dirty="0">
              <a:solidFill>
                <a:prstClr val="black"/>
              </a:solidFill>
            </a:endParaRPr>
          </a:p>
          <a:p>
            <a:endParaRPr lang="en-US" sz="1984" dirty="0">
              <a:solidFill>
                <a:prstClr val="black"/>
              </a:solidFill>
            </a:endParaRPr>
          </a:p>
          <a:p>
            <a:endParaRPr lang="en-US" sz="1984" dirty="0">
              <a:solidFill>
                <a:prstClr val="black"/>
              </a:solidFill>
            </a:endParaRPr>
          </a:p>
          <a:p>
            <a:endParaRPr lang="en-US" sz="1984" dirty="0">
              <a:solidFill>
                <a:prstClr val="black"/>
              </a:solidFill>
            </a:endParaRPr>
          </a:p>
          <a:p>
            <a:endParaRPr lang="en-US" sz="1984" dirty="0">
              <a:solidFill>
                <a:prstClr val="black"/>
              </a:solidFill>
            </a:endParaRPr>
          </a:p>
          <a:p>
            <a:endParaRPr lang="en-US" sz="1984" dirty="0">
              <a:solidFill>
                <a:prstClr val="black"/>
              </a:solidFill>
            </a:endParaRPr>
          </a:p>
          <a:p>
            <a:endParaRPr lang="en-US" sz="1984" dirty="0">
              <a:solidFill>
                <a:prstClr val="black"/>
              </a:solidFill>
            </a:endParaRPr>
          </a:p>
          <a:p>
            <a:endParaRPr lang="en-US" sz="1984" dirty="0">
              <a:solidFill>
                <a:prstClr val="black"/>
              </a:solidFill>
            </a:endParaRPr>
          </a:p>
          <a:p>
            <a:endParaRPr lang="en-US" sz="1984" dirty="0">
              <a:solidFill>
                <a:prstClr val="black"/>
              </a:solidFill>
            </a:endParaRPr>
          </a:p>
          <a:p>
            <a:endParaRPr lang="en-US" sz="1984" dirty="0">
              <a:solidFill>
                <a:prstClr val="black"/>
              </a:solidFill>
            </a:endParaRPr>
          </a:p>
          <a:p>
            <a:endParaRPr lang="bg-BG" sz="1984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059" y="1668298"/>
            <a:ext cx="9207556" cy="363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6" b="1" u="sng" dirty="0" err="1">
                <a:solidFill>
                  <a:schemeClr val="bg1"/>
                </a:solidFill>
                <a:latin typeface="+mj-lt"/>
              </a:rPr>
              <a:t>Responsibilidade</a:t>
            </a:r>
            <a:r>
              <a:rPr lang="en-US" sz="2646" b="1" u="sng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646" b="1" u="sng" dirty="0" err="1">
                <a:solidFill>
                  <a:schemeClr val="bg1"/>
                </a:solidFill>
                <a:latin typeface="+mj-lt"/>
              </a:rPr>
              <a:t>poderes</a:t>
            </a:r>
            <a:endParaRPr lang="en-US" sz="2646" b="1" u="sng" dirty="0">
              <a:solidFill>
                <a:schemeClr val="bg1"/>
              </a:solidFill>
              <a:latin typeface="+mj-lt"/>
            </a:endParaRPr>
          </a:p>
          <a:p>
            <a:pPr marL="314982" indent="-314982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Instruções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escritas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mandatórias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314982" indent="-314982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Recomendações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para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os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agentes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competentes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314982" indent="-314982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Recolher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evidência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para o 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Promotor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314982" indent="-31498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Sanções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penalidades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cíveis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administrativas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(a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pessoa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penalizada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tem o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direito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apelação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das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sanções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no tribunal)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314982" indent="-314982">
              <a:buFont typeface="Wingdings" pitchFamily="2" charset="2"/>
              <a:buChar char="§"/>
            </a:pPr>
            <a:endParaRPr lang="bg-BG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4604" y="207941"/>
            <a:ext cx="102149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Função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de </a:t>
            </a:r>
            <a:r>
              <a:rPr lang="en-US" sz="4500" b="1" dirty="0" err="1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Inspeção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Financeira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(3) </a:t>
            </a:r>
          </a:p>
        </p:txBody>
      </p:sp>
    </p:spTree>
    <p:extLst>
      <p:ext uri="{BB962C8B-B14F-4D97-AF65-F5344CB8AC3E}">
        <p14:creationId xmlns:p14="http://schemas.microsoft.com/office/powerpoint/2010/main" val="18766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6083" y="233340"/>
            <a:ext cx="9600945" cy="1901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Auditoria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Interna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e </a:t>
            </a:r>
            <a:endParaRPr lang="en-US" sz="4500" b="1" dirty="0" smtClean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en-US" sz="4500" b="1" dirty="0" err="1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Inspeção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Financeira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(1) </a:t>
            </a:r>
          </a:p>
          <a:p>
            <a:pPr algn="ctr"/>
            <a:endParaRPr lang="en-US" sz="1984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772" b="1" i="1" dirty="0">
              <a:solidFill>
                <a:srgbClr val="130D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220685"/>
              </p:ext>
            </p:extLst>
          </p:nvPr>
        </p:nvGraphicFramePr>
        <p:xfrm>
          <a:off x="1163611" y="2111458"/>
          <a:ext cx="8175675" cy="404814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8175675"/>
              </a:tblGrid>
              <a:tr h="72107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Semelhanças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:</a:t>
                      </a:r>
                      <a:endParaRPr lang="bg-BG" sz="2000" dirty="0"/>
                    </a:p>
                  </a:txBody>
                  <a:tcPr marL="100796" marR="100796" marT="50398" marB="50398"/>
                </a:tc>
              </a:tr>
              <a:tr h="63866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2000" dirty="0" err="1" smtClean="0"/>
                        <a:t>Geralmente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checagens</a:t>
                      </a:r>
                      <a:r>
                        <a:rPr lang="en-US" sz="2000" baseline="0" dirty="0" smtClean="0"/>
                        <a:t> à posteriori</a:t>
                      </a:r>
                      <a:endParaRPr lang="bg-BG" sz="2000" dirty="0"/>
                    </a:p>
                  </a:txBody>
                  <a:tcPr marL="100796" marR="100796" marT="50398" marB="50398"/>
                </a:tc>
              </a:tr>
              <a:tr h="65926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2000" dirty="0" err="1" smtClean="0"/>
                        <a:t>Independência</a:t>
                      </a:r>
                      <a:endParaRPr lang="bg-BG" sz="2000" dirty="0"/>
                    </a:p>
                  </a:txBody>
                  <a:tcPr marL="100796" marR="100796" marT="50398" marB="50398"/>
                </a:tc>
              </a:tr>
              <a:tr h="72107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2000" dirty="0" err="1" smtClean="0"/>
                        <a:t>Acesso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completo</a:t>
                      </a:r>
                      <a:r>
                        <a:rPr lang="en-US" sz="2000" baseline="0" dirty="0" smtClean="0"/>
                        <a:t> à </a:t>
                      </a:r>
                      <a:r>
                        <a:rPr lang="en-US" sz="2000" baseline="0" dirty="0" err="1" smtClean="0"/>
                        <a:t>informação</a:t>
                      </a:r>
                      <a:endParaRPr lang="en-US" sz="2000" baseline="0" dirty="0" smtClean="0"/>
                    </a:p>
                  </a:txBody>
                  <a:tcPr marL="100796" marR="100796" marT="50398" marB="50398"/>
                </a:tc>
              </a:tr>
              <a:tr h="130808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2000" u="none" dirty="0" err="1" smtClean="0"/>
                        <a:t>Competência</a:t>
                      </a:r>
                      <a:r>
                        <a:rPr lang="en-US" sz="2000" u="none" dirty="0" smtClean="0"/>
                        <a:t> para </a:t>
                      </a:r>
                      <a:r>
                        <a:rPr lang="en-US" sz="2000" u="none" dirty="0" err="1" smtClean="0"/>
                        <a:t>dar</a:t>
                      </a:r>
                      <a:r>
                        <a:rPr lang="en-US" sz="2000" u="none" dirty="0" smtClean="0"/>
                        <a:t> </a:t>
                      </a:r>
                      <a:r>
                        <a:rPr lang="en-US" sz="2000" u="none" dirty="0" err="1" smtClean="0"/>
                        <a:t>recomendações</a:t>
                      </a:r>
                      <a:r>
                        <a:rPr lang="en-US" sz="2000" u="none" baseline="0" dirty="0" smtClean="0"/>
                        <a:t> </a:t>
                      </a:r>
                      <a:r>
                        <a:rPr lang="en-US" sz="2000" u="none" baseline="0" dirty="0" err="1" smtClean="0"/>
                        <a:t>como</a:t>
                      </a:r>
                      <a:r>
                        <a:rPr lang="en-US" sz="2000" u="none" baseline="0" dirty="0" smtClean="0"/>
                        <a:t> </a:t>
                      </a:r>
                      <a:r>
                        <a:rPr lang="en-US" sz="2000" u="none" baseline="0" dirty="0" err="1" smtClean="0"/>
                        <a:t>resultado</a:t>
                      </a:r>
                      <a:r>
                        <a:rPr lang="en-US" sz="2000" u="none" baseline="0" dirty="0" smtClean="0"/>
                        <a:t> de </a:t>
                      </a:r>
                      <a:r>
                        <a:rPr lang="en-US" sz="2000" u="none" baseline="0" dirty="0" err="1" smtClean="0"/>
                        <a:t>trabalho</a:t>
                      </a:r>
                      <a:r>
                        <a:rPr lang="en-US" sz="2000" u="none" baseline="0" dirty="0" smtClean="0"/>
                        <a:t> </a:t>
                      </a:r>
                      <a:r>
                        <a:rPr lang="en-US" sz="2000" u="none" baseline="0" dirty="0" err="1" smtClean="0"/>
                        <a:t>efetuado</a:t>
                      </a:r>
                      <a:endParaRPr lang="en-US" sz="2000" dirty="0" smtClean="0"/>
                    </a:p>
                  </a:txBody>
                  <a:tcPr marL="100796" marR="100796" marT="50398" marB="5039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2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57161"/>
              </p:ext>
            </p:extLst>
          </p:nvPr>
        </p:nvGraphicFramePr>
        <p:xfrm>
          <a:off x="418198" y="1636699"/>
          <a:ext cx="9381154" cy="57097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1132"/>
                <a:gridCol w="3311263"/>
                <a:gridCol w="3528759"/>
              </a:tblGrid>
              <a:tr h="8398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DIFERENÇAS:</a:t>
                      </a:r>
                      <a:endParaRPr lang="bg-BG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INSPEÇÃO</a:t>
                      </a:r>
                      <a:r>
                        <a:rPr lang="en-US" sz="2000" baseline="0" dirty="0" smtClean="0"/>
                        <a:t> FINANCEIRA</a:t>
                      </a:r>
                      <a:endParaRPr lang="bg-BG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AUDITORIA</a:t>
                      </a:r>
                      <a:r>
                        <a:rPr lang="en-US" sz="2000" baseline="0" dirty="0" smtClean="0"/>
                        <a:t> INTERNA</a:t>
                      </a:r>
                      <a:endParaRPr lang="bg-BG" sz="2000" dirty="0" smtClean="0"/>
                    </a:p>
                  </a:txBody>
                  <a:tcPr marL="100796" marR="100796" marT="50398" marB="50398"/>
                </a:tc>
              </a:tr>
              <a:tr h="1239712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Posicionamento</a:t>
                      </a:r>
                      <a:r>
                        <a:rPr lang="en-US" sz="1800" b="1" dirty="0" smtClean="0"/>
                        <a:t> e </a:t>
                      </a:r>
                      <a:r>
                        <a:rPr lang="en-US" sz="1800" b="1" dirty="0" err="1" smtClean="0"/>
                        <a:t>Relatórios</a:t>
                      </a:r>
                      <a:endParaRPr lang="bg-BG" sz="1800" b="1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Fora</a:t>
                      </a:r>
                      <a:r>
                        <a:rPr lang="en-US" sz="1800" baseline="0" dirty="0" smtClean="0"/>
                        <a:t> da </a:t>
                      </a:r>
                      <a:r>
                        <a:rPr lang="en-US" sz="1800" baseline="0" dirty="0" err="1" smtClean="0"/>
                        <a:t>organização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r>
                        <a:rPr lang="en-US" sz="1800" dirty="0" err="1" smtClean="0"/>
                        <a:t>Reporta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Ministério</a:t>
                      </a:r>
                      <a:r>
                        <a:rPr lang="en-US" sz="1800" baseline="0" dirty="0" smtClean="0"/>
                        <a:t> das </a:t>
                      </a:r>
                      <a:r>
                        <a:rPr lang="en-US" sz="1800" baseline="0" dirty="0" err="1" smtClean="0"/>
                        <a:t>Finanças</a:t>
                      </a:r>
                      <a:r>
                        <a:rPr lang="en-US" sz="1800" baseline="0" dirty="0" smtClean="0"/>
                        <a:t> e </a:t>
                      </a:r>
                      <a:r>
                        <a:rPr lang="en-US" sz="1800" baseline="0" dirty="0" err="1" smtClean="0"/>
                        <a:t>ao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Governo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Dentro</a:t>
                      </a:r>
                      <a:r>
                        <a:rPr lang="en-US" sz="1800" baseline="0" dirty="0" smtClean="0"/>
                        <a:t> da </a:t>
                      </a:r>
                      <a:r>
                        <a:rPr lang="en-US" sz="1800" baseline="0" dirty="0" err="1" smtClean="0"/>
                        <a:t>organização</a:t>
                      </a:r>
                      <a:endParaRPr lang="en-US" sz="1800" dirty="0" smtClean="0"/>
                    </a:p>
                    <a:p>
                      <a:r>
                        <a:rPr lang="en-US" sz="1800" dirty="0" err="1" smtClean="0"/>
                        <a:t>Reporta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chefe</a:t>
                      </a:r>
                      <a:r>
                        <a:rPr lang="en-US" sz="1800" dirty="0" smtClean="0"/>
                        <a:t> da </a:t>
                      </a:r>
                      <a:r>
                        <a:rPr lang="en-US" sz="1800" dirty="0" err="1" smtClean="0"/>
                        <a:t>organização</a:t>
                      </a:r>
                      <a:r>
                        <a:rPr lang="en-US" sz="1800" baseline="0" dirty="0" smtClean="0"/>
                        <a:t> e </a:t>
                      </a:r>
                      <a:r>
                        <a:rPr lang="en-US" sz="1800" baseline="0" dirty="0" err="1" smtClean="0"/>
                        <a:t>comitê</a:t>
                      </a:r>
                      <a:r>
                        <a:rPr lang="en-US" sz="1800" baseline="0" dirty="0" smtClean="0"/>
                        <a:t> de auditoria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</a:tr>
              <a:tr h="1175949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Iniciação</a:t>
                      </a:r>
                      <a:r>
                        <a:rPr lang="en-US" sz="1800" b="1" dirty="0" smtClean="0"/>
                        <a:t>/ base para as </a:t>
                      </a:r>
                      <a:r>
                        <a:rPr lang="en-US" sz="1800" b="1" dirty="0" err="1" smtClean="0"/>
                        <a:t>atividades</a:t>
                      </a:r>
                      <a:endParaRPr lang="bg-BG" sz="1800" b="1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Reclamações</a:t>
                      </a:r>
                      <a:r>
                        <a:rPr lang="en-US" sz="1800" baseline="0" dirty="0" smtClean="0"/>
                        <a:t> e </a:t>
                      </a:r>
                      <a:r>
                        <a:rPr lang="en-US" sz="1800" baseline="0" dirty="0" err="1" smtClean="0"/>
                        <a:t>solicitações</a:t>
                      </a:r>
                      <a:r>
                        <a:rPr lang="en-US" sz="1800" baseline="0" dirty="0" smtClean="0"/>
                        <a:t> dos </a:t>
                      </a:r>
                      <a:r>
                        <a:rPr lang="en-US" sz="1800" baseline="0" dirty="0" err="1" smtClean="0"/>
                        <a:t>cidadãos</a:t>
                      </a:r>
                      <a:r>
                        <a:rPr lang="en-US" sz="1800" baseline="0" dirty="0" smtClean="0"/>
                        <a:t> e </a:t>
                      </a:r>
                      <a:r>
                        <a:rPr lang="en-US" sz="1800" baseline="0" dirty="0" err="1" smtClean="0"/>
                        <a:t>outras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instituições</a:t>
                      </a:r>
                      <a:endParaRPr lang="en-US" sz="1800" dirty="0" smtClean="0"/>
                    </a:p>
                    <a:p>
                      <a:endParaRPr lang="bg-BG" sz="18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Plano </a:t>
                      </a:r>
                      <a:r>
                        <a:rPr lang="en-US" sz="1800" dirty="0" err="1" smtClean="0"/>
                        <a:t>anual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baseado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em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Risco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</a:tr>
              <a:tr h="1444738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Objetivos</a:t>
                      </a:r>
                      <a:endParaRPr lang="bg-BG" sz="1800" b="1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Detectando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violações</a:t>
                      </a:r>
                      <a:r>
                        <a:rPr lang="en-US" sz="1800" dirty="0" smtClean="0"/>
                        <a:t> e </a:t>
                      </a:r>
                      <a:r>
                        <a:rPr lang="en-US" sz="1800" dirty="0" err="1" smtClean="0"/>
                        <a:t>ações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corretivas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Avaliando</a:t>
                      </a:r>
                      <a:r>
                        <a:rPr lang="en-US" sz="1800" dirty="0" smtClean="0"/>
                        <a:t> o Sistema</a:t>
                      </a:r>
                      <a:r>
                        <a:rPr lang="en-US" sz="1800" baseline="0" dirty="0" smtClean="0"/>
                        <a:t> de </a:t>
                      </a:r>
                      <a:r>
                        <a:rPr lang="en-US" sz="1800" baseline="0" dirty="0" err="1" smtClean="0"/>
                        <a:t>Controle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Interno</a:t>
                      </a:r>
                      <a:r>
                        <a:rPr lang="en-US" sz="1800" baseline="0" dirty="0" smtClean="0"/>
                        <a:t> e </a:t>
                      </a:r>
                      <a:r>
                        <a:rPr lang="en-US" sz="1800" baseline="0" dirty="0" err="1" smtClean="0"/>
                        <a:t>recomendando</a:t>
                      </a:r>
                      <a:r>
                        <a:rPr lang="en-US" sz="1800" baseline="0" dirty="0" smtClean="0"/>
                        <a:t>  </a:t>
                      </a:r>
                      <a:r>
                        <a:rPr lang="en-US" sz="1800" baseline="0" dirty="0" err="1" smtClean="0"/>
                        <a:t>melhorias</a:t>
                      </a:r>
                      <a:endParaRPr lang="en-US" sz="1800" baseline="0" dirty="0" smtClean="0"/>
                    </a:p>
                    <a:p>
                      <a:r>
                        <a:rPr lang="en-US" sz="1800" dirty="0" err="1" smtClean="0"/>
                        <a:t>Funções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deasseguração</a:t>
                      </a:r>
                      <a:r>
                        <a:rPr lang="en-US" sz="1800" dirty="0" smtClean="0"/>
                        <a:t> e </a:t>
                      </a:r>
                      <a:r>
                        <a:rPr lang="en-US" sz="1800" dirty="0" err="1" smtClean="0"/>
                        <a:t>consultoria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</a:tr>
              <a:tr h="959777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Escopo</a:t>
                      </a:r>
                      <a:endParaRPr lang="bg-BG" sz="1800" b="1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Basicamente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transações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financeiras</a:t>
                      </a:r>
                      <a:r>
                        <a:rPr lang="en-US" sz="1800" dirty="0" smtClean="0"/>
                        <a:t> e </a:t>
                      </a:r>
                      <a:r>
                        <a:rPr lang="en-US" sz="1800" dirty="0" err="1" smtClean="0"/>
                        <a:t>procedimentos</a:t>
                      </a:r>
                      <a:r>
                        <a:rPr lang="en-US" sz="1800" dirty="0" smtClean="0"/>
                        <a:t>: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legalidade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Todas</a:t>
                      </a:r>
                      <a:r>
                        <a:rPr lang="en-US" sz="1800" baseline="0" dirty="0" smtClean="0"/>
                        <a:t> as </a:t>
                      </a:r>
                      <a:r>
                        <a:rPr lang="en-US" sz="1800" baseline="0" dirty="0" err="1" smtClean="0"/>
                        <a:t>atividades</a:t>
                      </a:r>
                      <a:r>
                        <a:rPr lang="en-US" sz="1800" baseline="0" dirty="0" smtClean="0"/>
                        <a:t> e </a:t>
                      </a:r>
                      <a:r>
                        <a:rPr lang="en-US" sz="1800" baseline="0" dirty="0" err="1" smtClean="0"/>
                        <a:t>aspectos</a:t>
                      </a:r>
                      <a:r>
                        <a:rPr lang="en-US" sz="1800" baseline="0" dirty="0" smtClean="0"/>
                        <a:t> do Sistema de </a:t>
                      </a:r>
                      <a:r>
                        <a:rPr lang="en-US" sz="1800" baseline="0" dirty="0" err="1" smtClean="0"/>
                        <a:t>Controle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Interno</a:t>
                      </a:r>
                      <a:r>
                        <a:rPr lang="en-US" sz="1800" baseline="0" dirty="0" smtClean="0"/>
                        <a:t>; </a:t>
                      </a:r>
                      <a:r>
                        <a:rPr lang="en-US" sz="1800" baseline="0" dirty="0" err="1" smtClean="0"/>
                        <a:t>legalidade</a:t>
                      </a:r>
                      <a:r>
                        <a:rPr lang="en-US" sz="1800" baseline="0" dirty="0" smtClean="0"/>
                        <a:t> e </a:t>
                      </a:r>
                      <a:r>
                        <a:rPr lang="en-US" sz="1800" baseline="0" dirty="0" err="1" smtClean="0"/>
                        <a:t>desempenho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408" y="-97101"/>
            <a:ext cx="9600945" cy="1596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Auditoria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Interna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e </a:t>
            </a:r>
            <a:endParaRPr lang="en-US" sz="4500" b="1" dirty="0" smtClean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algn="ctr"/>
            <a:r>
              <a:rPr lang="en-US" sz="4500" b="1" dirty="0" err="1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Inspeção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Financeira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(2) 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772" b="1" i="1" dirty="0">
              <a:solidFill>
                <a:srgbClr val="130D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35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2"/>
          <p:cNvSpPr/>
          <p:nvPr/>
        </p:nvSpPr>
        <p:spPr>
          <a:xfrm>
            <a:off x="504000" y="1769040"/>
            <a:ext cx="8868240" cy="4382640"/>
          </a:xfrm>
          <a:prstGeom prst="rect">
            <a:avLst/>
          </a:prstGeom>
        </p:spPr>
      </p:sp>
      <p:sp>
        <p:nvSpPr>
          <p:cNvPr id="105" name="TextShape 4"/>
          <p:cNvSpPr txBox="1"/>
          <p:nvPr/>
        </p:nvSpPr>
        <p:spPr>
          <a:xfrm>
            <a:off x="504000" y="301320"/>
            <a:ext cx="90716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Conteúdo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575" y="1649643"/>
            <a:ext cx="79629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chemeClr val="bg1"/>
                </a:solidFill>
              </a:rPr>
              <a:t>Você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conhece</a:t>
            </a:r>
            <a:r>
              <a:rPr lang="en-US" b="1" dirty="0">
                <a:solidFill>
                  <a:schemeClr val="bg1"/>
                </a:solidFill>
              </a:rPr>
              <a:t> a </a:t>
            </a:r>
            <a:r>
              <a:rPr lang="en-US" b="1" dirty="0" err="1">
                <a:solidFill>
                  <a:schemeClr val="bg1"/>
                </a:solidFill>
              </a:rPr>
              <a:t>Bulgária</a:t>
            </a:r>
            <a:r>
              <a:rPr lang="en-US" b="1" dirty="0">
                <a:solidFill>
                  <a:schemeClr val="bg1"/>
                </a:solidFill>
              </a:rPr>
              <a:t>? </a:t>
            </a:r>
            <a:r>
              <a:rPr lang="en-US" b="1" dirty="0" err="1">
                <a:solidFill>
                  <a:schemeClr val="bg1"/>
                </a:solidFill>
              </a:rPr>
              <a:t>Rápida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Introdução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chemeClr val="bg1"/>
                </a:solidFill>
              </a:rPr>
              <a:t>Modelo</a:t>
            </a:r>
            <a:r>
              <a:rPr lang="en-US" b="1" dirty="0" smtClean="0">
                <a:solidFill>
                  <a:schemeClr val="bg1"/>
                </a:solidFill>
              </a:rPr>
              <a:t> do </a:t>
            </a:r>
            <a:r>
              <a:rPr lang="en-US" b="1" dirty="0" err="1" smtClean="0">
                <a:solidFill>
                  <a:schemeClr val="bg1"/>
                </a:solidFill>
              </a:rPr>
              <a:t>Controle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Interno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Financeiro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Público</a:t>
            </a:r>
            <a:r>
              <a:rPr lang="en-US" b="1" dirty="0">
                <a:solidFill>
                  <a:schemeClr val="bg1"/>
                </a:solidFill>
              </a:rPr>
              <a:t> (PIFC) - </a:t>
            </a:r>
            <a:r>
              <a:rPr lang="en-US" b="1" dirty="0" err="1" smtClean="0">
                <a:solidFill>
                  <a:schemeClr val="bg1"/>
                </a:solidFill>
              </a:rPr>
              <a:t>abordagem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da </a:t>
            </a:r>
            <a:r>
              <a:rPr lang="en-US" b="1" dirty="0" err="1" smtClean="0">
                <a:solidFill>
                  <a:schemeClr val="bg1"/>
                </a:solidFill>
              </a:rPr>
              <a:t>União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Européia</a:t>
            </a:r>
            <a:r>
              <a:rPr lang="en-US" b="1" dirty="0">
                <a:solidFill>
                  <a:schemeClr val="bg1"/>
                </a:solidFill>
              </a:rPr>
              <a:t> (UE)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chemeClr val="bg1"/>
                </a:solidFill>
              </a:rPr>
              <a:t>Função</a:t>
            </a:r>
            <a:r>
              <a:rPr lang="en-US" b="1" dirty="0" smtClean="0">
                <a:solidFill>
                  <a:schemeClr val="bg1"/>
                </a:solidFill>
              </a:rPr>
              <a:t> de Auditoria </a:t>
            </a:r>
            <a:r>
              <a:rPr lang="en-US" b="1" dirty="0" err="1">
                <a:solidFill>
                  <a:schemeClr val="bg1"/>
                </a:solidFill>
              </a:rPr>
              <a:t>Interna</a:t>
            </a:r>
            <a:r>
              <a:rPr lang="en-US" b="1" dirty="0">
                <a:solidFill>
                  <a:schemeClr val="bg1"/>
                </a:solidFill>
              </a:rPr>
              <a:t> e </a:t>
            </a:r>
            <a:r>
              <a:rPr lang="en-US" b="1" dirty="0" smtClean="0">
                <a:solidFill>
                  <a:schemeClr val="bg1"/>
                </a:solidFill>
              </a:rPr>
              <a:t>de </a:t>
            </a:r>
            <a:r>
              <a:rPr lang="en-US" b="1" dirty="0" err="1" smtClean="0">
                <a:solidFill>
                  <a:schemeClr val="bg1"/>
                </a:solidFill>
              </a:rPr>
              <a:t>Inspeção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Financeira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nos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países</a:t>
            </a:r>
            <a:r>
              <a:rPr lang="en-US" b="1" dirty="0">
                <a:solidFill>
                  <a:schemeClr val="bg1"/>
                </a:solidFill>
              </a:rPr>
              <a:t> da UE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chemeClr val="bg1"/>
                </a:solidFill>
              </a:rPr>
              <a:t>Visão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Geral</a:t>
            </a:r>
            <a:r>
              <a:rPr lang="en-US" b="1" dirty="0">
                <a:solidFill>
                  <a:schemeClr val="bg1"/>
                </a:solidFill>
              </a:rPr>
              <a:t> das </a:t>
            </a:r>
            <a:r>
              <a:rPr lang="en-US" b="1" dirty="0" err="1">
                <a:solidFill>
                  <a:schemeClr val="bg1"/>
                </a:solidFill>
              </a:rPr>
              <a:t>reformas</a:t>
            </a:r>
            <a:r>
              <a:rPr lang="en-US" b="1" dirty="0">
                <a:solidFill>
                  <a:schemeClr val="bg1"/>
                </a:solidFill>
              </a:rPr>
              <a:t> do </a:t>
            </a:r>
            <a:r>
              <a:rPr lang="en-US" b="1" dirty="0" smtClean="0">
                <a:solidFill>
                  <a:schemeClr val="bg1"/>
                </a:solidFill>
              </a:rPr>
              <a:t>PIFC </a:t>
            </a:r>
            <a:r>
              <a:rPr lang="en-US" b="1" dirty="0" err="1">
                <a:solidFill>
                  <a:schemeClr val="bg1"/>
                </a:solidFill>
              </a:rPr>
              <a:t>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Bulgária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chemeClr val="bg1"/>
                </a:solidFill>
              </a:rPr>
              <a:t>Similaridades</a:t>
            </a:r>
            <a:r>
              <a:rPr lang="en-US" b="1" dirty="0">
                <a:solidFill>
                  <a:schemeClr val="bg1"/>
                </a:solidFill>
              </a:rPr>
              <a:t> e </a:t>
            </a:r>
            <a:r>
              <a:rPr lang="en-US" b="1" dirty="0" err="1" smtClean="0">
                <a:solidFill>
                  <a:schemeClr val="bg1"/>
                </a:solidFill>
              </a:rPr>
              <a:t>diferenças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entre Auditoria </a:t>
            </a:r>
            <a:r>
              <a:rPr lang="en-US" b="1" dirty="0" err="1">
                <a:solidFill>
                  <a:schemeClr val="bg1"/>
                </a:solidFill>
              </a:rPr>
              <a:t>Interna</a:t>
            </a:r>
            <a:r>
              <a:rPr lang="en-US" b="1" dirty="0">
                <a:solidFill>
                  <a:schemeClr val="bg1"/>
                </a:solidFill>
              </a:rPr>
              <a:t>, Auditoria </a:t>
            </a:r>
            <a:r>
              <a:rPr lang="en-US" b="1" dirty="0" err="1">
                <a:solidFill>
                  <a:schemeClr val="bg1"/>
                </a:solidFill>
              </a:rPr>
              <a:t>Externa</a:t>
            </a:r>
            <a:r>
              <a:rPr lang="en-US" b="1" dirty="0">
                <a:solidFill>
                  <a:schemeClr val="bg1"/>
                </a:solidFill>
              </a:rPr>
              <a:t> e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Inspeção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Financeira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chemeClr val="bg1"/>
                </a:solidFill>
              </a:rPr>
              <a:t>Relações</a:t>
            </a:r>
            <a:r>
              <a:rPr lang="en-US" b="1" dirty="0">
                <a:solidFill>
                  <a:schemeClr val="bg1"/>
                </a:solidFill>
              </a:rPr>
              <a:t> entre Auditoria </a:t>
            </a:r>
            <a:r>
              <a:rPr lang="en-US" b="1" dirty="0" err="1">
                <a:solidFill>
                  <a:schemeClr val="bg1"/>
                </a:solidFill>
              </a:rPr>
              <a:t>Interna</a:t>
            </a:r>
            <a:r>
              <a:rPr lang="en-US" b="1" dirty="0">
                <a:solidFill>
                  <a:schemeClr val="bg1"/>
                </a:solidFill>
              </a:rPr>
              <a:t> , </a:t>
            </a:r>
            <a:r>
              <a:rPr lang="en-US" b="1" dirty="0" err="1">
                <a:solidFill>
                  <a:schemeClr val="bg1"/>
                </a:solidFill>
              </a:rPr>
              <a:t>Inspeção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Financeira</a:t>
            </a:r>
            <a:r>
              <a:rPr lang="en-US" b="1" dirty="0">
                <a:solidFill>
                  <a:schemeClr val="bg1"/>
                </a:solidFill>
              </a:rPr>
              <a:t> e Auditoria </a:t>
            </a:r>
            <a:r>
              <a:rPr lang="en-US" b="1" dirty="0" err="1">
                <a:solidFill>
                  <a:schemeClr val="bg1"/>
                </a:solidFill>
              </a:rPr>
              <a:t>Externa</a:t>
            </a:r>
            <a:r>
              <a:rPr lang="en-US" b="1" dirty="0">
                <a:solidFill>
                  <a:schemeClr val="bg1"/>
                </a:solidFill>
              </a:rPr>
              <a:t> – </a:t>
            </a:r>
            <a:r>
              <a:rPr lang="en-US" b="1" dirty="0" smtClean="0">
                <a:solidFill>
                  <a:schemeClr val="bg1"/>
                </a:solidFill>
              </a:rPr>
              <a:t> boas </a:t>
            </a:r>
            <a:r>
              <a:rPr lang="en-US" b="1" dirty="0" err="1">
                <a:solidFill>
                  <a:schemeClr val="bg1"/>
                </a:solidFill>
              </a:rPr>
              <a:t>práticas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dificuldades</a:t>
            </a:r>
            <a:r>
              <a:rPr lang="en-US" b="1" dirty="0">
                <a:solidFill>
                  <a:schemeClr val="bg1"/>
                </a:solidFill>
              </a:rPr>
              <a:t> e </a:t>
            </a:r>
            <a:r>
              <a:rPr lang="en-US" b="1" dirty="0" err="1">
                <a:solidFill>
                  <a:schemeClr val="bg1"/>
                </a:solidFill>
              </a:rPr>
              <a:t>desafios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chemeClr val="bg1"/>
                </a:solidFill>
              </a:rPr>
              <a:t>Olhando</a:t>
            </a:r>
            <a:r>
              <a:rPr lang="en-US" b="1" dirty="0">
                <a:solidFill>
                  <a:schemeClr val="bg1"/>
                </a:solidFill>
              </a:rPr>
              <a:t> para </a:t>
            </a:r>
            <a:r>
              <a:rPr lang="en-US" b="1" dirty="0" err="1">
                <a:solidFill>
                  <a:schemeClr val="bg1"/>
                </a:solidFill>
              </a:rPr>
              <a:t>frente</a:t>
            </a:r>
            <a:endParaRPr lang="en-US" b="1" dirty="0">
              <a:solidFill>
                <a:schemeClr val="bg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294078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180158"/>
              </p:ext>
            </p:extLst>
          </p:nvPr>
        </p:nvGraphicFramePr>
        <p:xfrm>
          <a:off x="457201" y="1717651"/>
          <a:ext cx="9342152" cy="44150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43707"/>
                <a:gridCol w="3225177"/>
                <a:gridCol w="3473268"/>
              </a:tblGrid>
              <a:tr h="53024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DIFERENÇAS:</a:t>
                      </a:r>
                      <a:endParaRPr lang="bg-BG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INSPEÇÃO</a:t>
                      </a:r>
                      <a:r>
                        <a:rPr lang="en-US" sz="2000" baseline="0" dirty="0" smtClean="0"/>
                        <a:t> FINANCEIRA</a:t>
                      </a:r>
                      <a:endParaRPr lang="bg-BG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AUDITORIA</a:t>
                      </a:r>
                      <a:r>
                        <a:rPr lang="en-US" sz="2000" baseline="0" dirty="0" smtClean="0"/>
                        <a:t> INTERNA</a:t>
                      </a:r>
                      <a:endParaRPr lang="bg-BG" sz="2000" dirty="0" smtClean="0"/>
                    </a:p>
                  </a:txBody>
                  <a:tcPr marL="100796" marR="100796" marT="50398" marB="50398"/>
                </a:tc>
              </a:tr>
              <a:tr h="799624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Perspectiva</a:t>
                      </a:r>
                      <a:endParaRPr lang="bg-BG" sz="1800" b="1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Foca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nos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individuos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conclusão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na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conformidade</a:t>
                      </a:r>
                      <a:r>
                        <a:rPr lang="en-US" sz="1800" baseline="0" dirty="0" smtClean="0"/>
                        <a:t> legal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Foca</a:t>
                      </a:r>
                      <a:r>
                        <a:rPr lang="en-US" sz="1800" baseline="0" dirty="0" smtClean="0"/>
                        <a:t> no </a:t>
                      </a:r>
                      <a:r>
                        <a:rPr lang="en-US" sz="1800" baseline="0" dirty="0" err="1" smtClean="0"/>
                        <a:t>sistema</a:t>
                      </a:r>
                      <a:r>
                        <a:rPr lang="en-US" sz="1800" dirty="0" smtClean="0"/>
                        <a:t> 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</a:tr>
              <a:tr h="1037081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Direção</a:t>
                      </a:r>
                      <a:r>
                        <a:rPr lang="en-US" sz="1800" b="1" baseline="0" dirty="0" smtClean="0"/>
                        <a:t> dos </a:t>
                      </a:r>
                      <a:r>
                        <a:rPr lang="en-US" sz="1800" b="1" baseline="0" dirty="0" err="1" smtClean="0"/>
                        <a:t>Resultados</a:t>
                      </a:r>
                      <a:endParaRPr lang="bg-BG" sz="1800" b="1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Para o </a:t>
                      </a:r>
                      <a:r>
                        <a:rPr lang="en-US" sz="1800" dirty="0" err="1" smtClean="0"/>
                        <a:t>passado</a:t>
                      </a:r>
                      <a:r>
                        <a:rPr lang="en-US" sz="1800" dirty="0" smtClean="0"/>
                        <a:t> – </a:t>
                      </a:r>
                      <a:r>
                        <a:rPr lang="en-US" sz="1800" dirty="0" err="1" smtClean="0"/>
                        <a:t>achar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os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fatos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através</a:t>
                      </a:r>
                      <a:r>
                        <a:rPr lang="en-US" sz="1800" baseline="0" dirty="0" smtClean="0"/>
                        <a:t> da </a:t>
                      </a:r>
                      <a:r>
                        <a:rPr lang="en-US" sz="1800" baseline="0" dirty="0" err="1" smtClean="0"/>
                        <a:t>disciplina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financeira</a:t>
                      </a:r>
                      <a:r>
                        <a:rPr lang="en-US" sz="1800" baseline="0" dirty="0" smtClean="0"/>
                        <a:t> e </a:t>
                      </a:r>
                      <a:r>
                        <a:rPr lang="en-US" sz="1800" baseline="0" dirty="0" err="1" smtClean="0"/>
                        <a:t>orçamentária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Para o </a:t>
                      </a:r>
                      <a:r>
                        <a:rPr lang="en-US" sz="1800" dirty="0" err="1" smtClean="0"/>
                        <a:t>futuro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 - </a:t>
                      </a:r>
                      <a:r>
                        <a:rPr lang="en-US" sz="1800" dirty="0" err="1" smtClean="0"/>
                        <a:t>ajudar</a:t>
                      </a:r>
                      <a:r>
                        <a:rPr lang="en-US" sz="1800" dirty="0" smtClean="0"/>
                        <a:t> a </a:t>
                      </a:r>
                      <a:r>
                        <a:rPr lang="en-US" sz="1800" dirty="0" err="1" smtClean="0"/>
                        <a:t>gerência</a:t>
                      </a:r>
                      <a:r>
                        <a:rPr lang="en-US" sz="1800" dirty="0" smtClean="0"/>
                        <a:t> a </a:t>
                      </a:r>
                      <a:r>
                        <a:rPr lang="en-US" sz="1800" dirty="0" err="1" smtClean="0"/>
                        <a:t>melhorar</a:t>
                      </a:r>
                      <a:r>
                        <a:rPr lang="en-US" sz="1800" dirty="0" smtClean="0"/>
                        <a:t> o Sistema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</a:tr>
              <a:tr h="1274539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Responsibilidades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na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dedicação</a:t>
                      </a:r>
                      <a:r>
                        <a:rPr lang="en-US" sz="1800" b="1" baseline="0" dirty="0" smtClean="0"/>
                        <a:t> e </a:t>
                      </a:r>
                      <a:r>
                        <a:rPr lang="en-US" sz="1800" b="1" baseline="0" dirty="0" err="1" smtClean="0"/>
                        <a:t>investigação</a:t>
                      </a:r>
                      <a:r>
                        <a:rPr lang="en-US" sz="1800" b="1" baseline="0" dirty="0" smtClean="0"/>
                        <a:t> de </a:t>
                      </a:r>
                      <a:r>
                        <a:rPr lang="en-US" sz="1800" b="1" baseline="0" dirty="0" err="1" smtClean="0"/>
                        <a:t>fraude</a:t>
                      </a:r>
                      <a:r>
                        <a:rPr lang="en-US" sz="1800" b="1" baseline="0" dirty="0" smtClean="0"/>
                        <a:t> e </a:t>
                      </a:r>
                      <a:r>
                        <a:rPr lang="en-US" sz="1800" b="1" baseline="0" dirty="0" err="1" smtClean="0"/>
                        <a:t>corrupção</a:t>
                      </a:r>
                      <a:endParaRPr lang="bg-BG" sz="1800" b="1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Detecção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investigação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sançoes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Prevenir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detecção</a:t>
                      </a:r>
                      <a:r>
                        <a:rPr lang="en-US" sz="1800" baseline="0" dirty="0" smtClean="0"/>
                        <a:t> de 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indicadores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</a:tr>
              <a:tr h="562166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Fundamento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Metodológico</a:t>
                      </a:r>
                      <a:endParaRPr lang="bg-BG" sz="1800" b="1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Não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há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padrões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geralmente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aceitos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Padrões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internacionais</a:t>
                      </a:r>
                      <a:r>
                        <a:rPr lang="en-US" sz="1800" baseline="0" dirty="0" smtClean="0"/>
                        <a:t> do </a:t>
                      </a:r>
                      <a:r>
                        <a:rPr lang="en-US" sz="1800" dirty="0" smtClean="0"/>
                        <a:t>IIA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408" y="128565"/>
            <a:ext cx="9600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Auditoria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Interna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e </a:t>
            </a:r>
            <a:endParaRPr lang="en-US" sz="4500" b="1" dirty="0" smtClean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algn="ctr"/>
            <a:r>
              <a:rPr lang="en-US" sz="4500" b="1" dirty="0" err="1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Inspeção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Financeira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(3) </a:t>
            </a:r>
          </a:p>
        </p:txBody>
      </p:sp>
    </p:spTree>
    <p:extLst>
      <p:ext uri="{BB962C8B-B14F-4D97-AF65-F5344CB8AC3E}">
        <p14:creationId xmlns:p14="http://schemas.microsoft.com/office/powerpoint/2010/main" val="30005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734" y="-21789"/>
            <a:ext cx="100525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Auditoria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Externa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(SAI) e </a:t>
            </a:r>
            <a:endParaRPr lang="en-US" sz="4500" b="1" dirty="0" smtClean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en-US" sz="4500" b="1" dirty="0" err="1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Inspeção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Financeira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(1)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07098"/>
              </p:ext>
            </p:extLst>
          </p:nvPr>
        </p:nvGraphicFramePr>
        <p:xfrm>
          <a:off x="1014398" y="1985954"/>
          <a:ext cx="8559839" cy="4127527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8559839"/>
              </a:tblGrid>
              <a:tr h="70163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SEMELHANÇAS:</a:t>
                      </a:r>
                      <a:endParaRPr lang="bg-BG" sz="2000" dirty="0"/>
                    </a:p>
                  </a:txBody>
                  <a:tcPr marL="100796" marR="100796" marT="50398" marB="50398"/>
                </a:tc>
              </a:tr>
              <a:tr h="6794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2000" dirty="0" smtClean="0"/>
                        <a:t>De fora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u="none" baseline="0" dirty="0" err="1" smtClean="0"/>
                        <a:t>Externa</a:t>
                      </a:r>
                      <a:r>
                        <a:rPr lang="en-US" sz="2000" baseline="0" dirty="0" smtClean="0"/>
                        <a:t>)</a:t>
                      </a:r>
                      <a:endParaRPr lang="bg-BG" sz="2000" dirty="0" smtClean="0"/>
                    </a:p>
                  </a:txBody>
                  <a:tcPr marL="100796" marR="100796" marT="50398" marB="50398"/>
                </a:tc>
              </a:tr>
              <a:tr h="601402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Atividades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à Posteriori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bg-BG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796" marR="100796" marT="50398" marB="50398"/>
                </a:tc>
              </a:tr>
              <a:tr h="74172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2000" dirty="0" err="1" smtClean="0"/>
                        <a:t>Cobre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todo</a:t>
                      </a:r>
                      <a:r>
                        <a:rPr lang="en-US" sz="2000" baseline="0" dirty="0" smtClean="0"/>
                        <a:t> o </a:t>
                      </a:r>
                      <a:r>
                        <a:rPr lang="en-US" sz="2000" baseline="0" dirty="0" err="1" smtClean="0"/>
                        <a:t>setor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público</a:t>
                      </a:r>
                      <a:r>
                        <a:rPr lang="en-US" sz="2000" baseline="0" dirty="0" smtClean="0"/>
                        <a:t> </a:t>
                      </a:r>
                      <a:endParaRPr lang="bg-BG" sz="2000" dirty="0"/>
                    </a:p>
                  </a:txBody>
                  <a:tcPr marL="100796" marR="100796" marT="50398" marB="50398"/>
                </a:tc>
              </a:tr>
              <a:tr h="70163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2000" dirty="0" err="1" smtClean="0"/>
                        <a:t>Poder</a:t>
                      </a:r>
                      <a:r>
                        <a:rPr lang="en-US" sz="2000" dirty="0" smtClean="0"/>
                        <a:t> de </a:t>
                      </a:r>
                      <a:r>
                        <a:rPr lang="en-US" sz="2000" dirty="0" err="1" smtClean="0"/>
                        <a:t>Sanção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onde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baseline="0" dirty="0" err="1" smtClean="0"/>
                        <a:t>existe</a:t>
                      </a:r>
                      <a:r>
                        <a:rPr lang="en-US" sz="2000" baseline="0" dirty="0" smtClean="0"/>
                        <a:t>)</a:t>
                      </a:r>
                      <a:endParaRPr lang="en-US" sz="2000" dirty="0" smtClean="0"/>
                    </a:p>
                  </a:txBody>
                  <a:tcPr marL="100796" marR="100796" marT="50398" marB="50398"/>
                </a:tc>
              </a:tr>
              <a:tr h="70163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2000" dirty="0" err="1" smtClean="0"/>
                        <a:t>Mandato</a:t>
                      </a:r>
                      <a:r>
                        <a:rPr lang="en-US" sz="2000" baseline="0" dirty="0" smtClean="0"/>
                        <a:t> de </a:t>
                      </a:r>
                      <a:r>
                        <a:rPr lang="en-US" sz="2000" baseline="0" dirty="0" err="1" smtClean="0"/>
                        <a:t>lutar</a:t>
                      </a:r>
                      <a:r>
                        <a:rPr lang="en-US" sz="2000" baseline="0" dirty="0" smtClean="0"/>
                        <a:t> contra a </a:t>
                      </a:r>
                      <a:r>
                        <a:rPr lang="en-US" sz="2000" baseline="0" dirty="0" err="1" smtClean="0"/>
                        <a:t>fraude</a:t>
                      </a:r>
                      <a:r>
                        <a:rPr lang="en-US" sz="2000" baseline="0" dirty="0" smtClean="0"/>
                        <a:t> e </a:t>
                      </a:r>
                      <a:r>
                        <a:rPr lang="en-US" sz="2000" baseline="0" dirty="0" err="1" smtClean="0"/>
                        <a:t>corrupção</a:t>
                      </a:r>
                      <a:endParaRPr lang="en-US" sz="2000" dirty="0" smtClean="0"/>
                    </a:p>
                  </a:txBody>
                  <a:tcPr marL="100796" marR="100796" marT="50398" marB="5039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6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64792"/>
              </p:ext>
            </p:extLst>
          </p:nvPr>
        </p:nvGraphicFramePr>
        <p:xfrm>
          <a:off x="228601" y="1485213"/>
          <a:ext cx="9658350" cy="48861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1411"/>
                <a:gridCol w="2959688"/>
                <a:gridCol w="4667251"/>
              </a:tblGrid>
              <a:tr h="6073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DIFERÊNÇAS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INSPEÇÃO</a:t>
                      </a:r>
                      <a:r>
                        <a:rPr lang="en-US" sz="1800" baseline="0" dirty="0" smtClean="0"/>
                        <a:t> FINANCEIRA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ESCRITÓRIO</a:t>
                      </a:r>
                      <a:r>
                        <a:rPr lang="en-US" sz="1800" baseline="0" dirty="0" smtClean="0"/>
                        <a:t> NACIONAL DE AUDITORIA </a:t>
                      </a:r>
                      <a:endParaRPr lang="bg-BG" sz="1800" dirty="0" smtClean="0"/>
                    </a:p>
                  </a:txBody>
                  <a:tcPr marL="100796" marR="100796" marT="50398" marB="50398"/>
                </a:tc>
              </a:tr>
              <a:tr h="1586743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Posicionado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na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 err="1" smtClean="0"/>
                        <a:t>estrutura</a:t>
                      </a:r>
                      <a:r>
                        <a:rPr lang="en-US" sz="1800" b="1" baseline="0" dirty="0" smtClean="0"/>
                        <a:t> do </a:t>
                      </a:r>
                      <a:r>
                        <a:rPr lang="en-US" sz="1800" b="1" baseline="0" dirty="0" err="1" smtClean="0"/>
                        <a:t>governo</a:t>
                      </a:r>
                      <a:r>
                        <a:rPr lang="en-US" sz="1800" b="1" baseline="0" dirty="0" smtClean="0"/>
                        <a:t> e </a:t>
                      </a:r>
                      <a:r>
                        <a:rPr lang="en-US" sz="1800" b="1" baseline="0" dirty="0" err="1" smtClean="0"/>
                        <a:t>linhas</a:t>
                      </a:r>
                      <a:r>
                        <a:rPr lang="en-US" sz="1800" b="1" baseline="0" dirty="0" smtClean="0"/>
                        <a:t> de </a:t>
                      </a:r>
                      <a:r>
                        <a:rPr lang="en-US" sz="1800" b="1" baseline="0" dirty="0" err="1" smtClean="0"/>
                        <a:t>relatoria</a:t>
                      </a:r>
                      <a:endParaRPr lang="bg-BG" sz="1800" b="1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Subordinado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ao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Ministério</a:t>
                      </a:r>
                      <a:r>
                        <a:rPr lang="en-US" sz="1800" baseline="0" dirty="0" smtClean="0"/>
                        <a:t> das </a:t>
                      </a:r>
                      <a:r>
                        <a:rPr lang="en-US" sz="1800" baseline="0" dirty="0" err="1" smtClean="0"/>
                        <a:t>Finanças</a:t>
                      </a:r>
                      <a:r>
                        <a:rPr lang="en-US" sz="1800" dirty="0" smtClean="0"/>
                        <a:t>.</a:t>
                      </a:r>
                    </a:p>
                    <a:p>
                      <a:r>
                        <a:rPr lang="en-US" sz="1800" dirty="0" err="1" smtClean="0"/>
                        <a:t>Reporta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ao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Ministério</a:t>
                      </a:r>
                      <a:r>
                        <a:rPr lang="en-US" sz="1800" baseline="0" dirty="0" smtClean="0"/>
                        <a:t> das </a:t>
                      </a:r>
                      <a:r>
                        <a:rPr lang="en-US" sz="1800" baseline="0" dirty="0" err="1" smtClean="0"/>
                        <a:t>Finanças</a:t>
                      </a:r>
                      <a:r>
                        <a:rPr lang="en-US" sz="1800" baseline="0" dirty="0" smtClean="0"/>
                        <a:t> e </a:t>
                      </a:r>
                      <a:r>
                        <a:rPr lang="en-US" sz="1800" baseline="0" dirty="0" err="1" smtClean="0"/>
                        <a:t>ao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Governo</a:t>
                      </a:r>
                      <a:endParaRPr lang="en-US" sz="1800" dirty="0" smtClean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Reporta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ao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Parlamento</a:t>
                      </a:r>
                      <a:r>
                        <a:rPr lang="en-US" sz="1800" baseline="0" dirty="0" smtClean="0"/>
                        <a:t> e </a:t>
                      </a:r>
                      <a:r>
                        <a:rPr lang="en-US" sz="1800" baseline="0" dirty="0" err="1" smtClean="0"/>
                        <a:t>ao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Público</a:t>
                      </a:r>
                      <a:endParaRPr lang="en-US" sz="1800" u="none" dirty="0" smtClean="0"/>
                    </a:p>
                  </a:txBody>
                  <a:tcPr marL="100796" marR="100796" marT="50398" marB="50398"/>
                </a:tc>
              </a:tr>
              <a:tr h="108835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Iniciação</a:t>
                      </a:r>
                      <a:r>
                        <a:rPr lang="en-US" sz="1800" b="1" baseline="0" dirty="0" smtClean="0"/>
                        <a:t> das </a:t>
                      </a:r>
                      <a:r>
                        <a:rPr lang="en-US" sz="1800" b="1" baseline="0" dirty="0" err="1" smtClean="0"/>
                        <a:t>atividades</a:t>
                      </a:r>
                      <a:endParaRPr lang="en-US" sz="1800" b="1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u="none" dirty="0" err="1" smtClean="0"/>
                        <a:t>Atua</a:t>
                      </a:r>
                      <a:r>
                        <a:rPr lang="en-US" sz="1800" u="none" baseline="0" dirty="0" smtClean="0"/>
                        <a:t> </a:t>
                      </a:r>
                      <a:r>
                        <a:rPr lang="en-US" sz="1800" u="none" baseline="0" dirty="0" err="1" smtClean="0"/>
                        <a:t>nas</a:t>
                      </a:r>
                      <a:r>
                        <a:rPr lang="en-US" sz="1800" u="none" baseline="0" dirty="0" smtClean="0"/>
                        <a:t> </a:t>
                      </a:r>
                      <a:r>
                        <a:rPr lang="en-US" sz="1800" u="none" baseline="0" dirty="0" err="1" smtClean="0"/>
                        <a:t>reclamações</a:t>
                      </a:r>
                      <a:r>
                        <a:rPr lang="en-US" sz="1800" u="none" baseline="0" dirty="0" smtClean="0"/>
                        <a:t> e </a:t>
                      </a:r>
                      <a:r>
                        <a:rPr lang="en-US" sz="1800" u="none" baseline="0" dirty="0" err="1" smtClean="0"/>
                        <a:t>solicitações</a:t>
                      </a:r>
                      <a:r>
                        <a:rPr lang="en-US" sz="1800" u="none" baseline="0" dirty="0" smtClean="0"/>
                        <a:t> dos </a:t>
                      </a:r>
                      <a:r>
                        <a:rPr lang="en-US" sz="1800" u="none" baseline="0" dirty="0" err="1" smtClean="0"/>
                        <a:t>cidadãos</a:t>
                      </a:r>
                      <a:r>
                        <a:rPr lang="en-US" sz="1800" u="none" baseline="0" dirty="0" smtClean="0"/>
                        <a:t> e </a:t>
                      </a:r>
                      <a:r>
                        <a:rPr lang="en-US" sz="1800" u="none" baseline="0" dirty="0" err="1" smtClean="0"/>
                        <a:t>outras</a:t>
                      </a:r>
                      <a:r>
                        <a:rPr lang="en-US" sz="1800" u="none" baseline="0" dirty="0" smtClean="0"/>
                        <a:t> </a:t>
                      </a:r>
                      <a:r>
                        <a:rPr lang="en-US" sz="1800" u="none" baseline="0" dirty="0" err="1" smtClean="0"/>
                        <a:t>instituições</a:t>
                      </a:r>
                      <a:endParaRPr lang="en-US" sz="18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u="none" dirty="0" err="1" smtClean="0"/>
                        <a:t>Trabalha</a:t>
                      </a:r>
                      <a:r>
                        <a:rPr lang="en-US" sz="1800" u="none" baseline="0" dirty="0" smtClean="0"/>
                        <a:t> de </a:t>
                      </a:r>
                      <a:r>
                        <a:rPr lang="en-US" sz="1800" u="none" baseline="0" dirty="0" err="1" smtClean="0"/>
                        <a:t>acordo</a:t>
                      </a:r>
                      <a:r>
                        <a:rPr lang="en-US" sz="1800" u="none" baseline="0" dirty="0" smtClean="0"/>
                        <a:t> com o </a:t>
                      </a:r>
                      <a:r>
                        <a:rPr lang="en-US" sz="1800" u="none" baseline="0" dirty="0" err="1" smtClean="0"/>
                        <a:t>plano</a:t>
                      </a:r>
                      <a:r>
                        <a:rPr lang="en-US" sz="1800" u="none" baseline="0" dirty="0" smtClean="0"/>
                        <a:t> </a:t>
                      </a:r>
                      <a:r>
                        <a:rPr lang="en-US" sz="1800" u="none" baseline="0" dirty="0" err="1" smtClean="0"/>
                        <a:t>anual</a:t>
                      </a:r>
                      <a:r>
                        <a:rPr lang="en-US" sz="1800" u="none" baseline="0" dirty="0" smtClean="0"/>
                        <a:t> e </a:t>
                      </a:r>
                      <a:r>
                        <a:rPr lang="en-US" sz="1800" u="none" baseline="0" dirty="0" err="1" smtClean="0"/>
                        <a:t>solicitação</a:t>
                      </a:r>
                      <a:r>
                        <a:rPr lang="en-US" sz="1800" u="none" baseline="0" dirty="0" smtClean="0"/>
                        <a:t> do </a:t>
                      </a:r>
                      <a:r>
                        <a:rPr lang="en-US" sz="1800" u="none" baseline="0" dirty="0" err="1" smtClean="0"/>
                        <a:t>Parlamento</a:t>
                      </a:r>
                      <a:endParaRPr lang="en-US" sz="1800" dirty="0" smtClean="0"/>
                    </a:p>
                    <a:p>
                      <a:endParaRPr lang="bg-BG" sz="1800" dirty="0"/>
                    </a:p>
                  </a:txBody>
                  <a:tcPr marL="100796" marR="100796" marT="50398" marB="50398"/>
                </a:tc>
              </a:tr>
              <a:tr h="1120461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Objetivos</a:t>
                      </a:r>
                      <a:r>
                        <a:rPr lang="en-US" sz="1800" b="1" dirty="0" smtClean="0"/>
                        <a:t> e </a:t>
                      </a:r>
                      <a:r>
                        <a:rPr lang="en-US" sz="1800" b="1" dirty="0" err="1" smtClean="0"/>
                        <a:t>escopo</a:t>
                      </a:r>
                      <a:r>
                        <a:rPr lang="en-US" sz="1800" b="1" baseline="0" dirty="0" smtClean="0"/>
                        <a:t> do </a:t>
                      </a:r>
                      <a:r>
                        <a:rPr lang="en-US" sz="1800" b="1" baseline="0" dirty="0" err="1" smtClean="0"/>
                        <a:t>trabalho</a:t>
                      </a:r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Foca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na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legalidade</a:t>
                      </a:r>
                      <a:endParaRPr lang="en-US" sz="1800" dirty="0" smtClean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700" baseline="0" dirty="0" err="1" smtClean="0"/>
                        <a:t>Legalidade</a:t>
                      </a:r>
                      <a:r>
                        <a:rPr lang="en-US" sz="1700" baseline="0" dirty="0" smtClean="0"/>
                        <a:t>, mas </a:t>
                      </a:r>
                      <a:r>
                        <a:rPr lang="en-US" sz="1700" baseline="0" dirty="0" err="1" smtClean="0"/>
                        <a:t>também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Eficiência</a:t>
                      </a:r>
                      <a:r>
                        <a:rPr lang="en-US" sz="1700" baseline="0" dirty="0" smtClean="0"/>
                        <a:t>, </a:t>
                      </a:r>
                      <a:r>
                        <a:rPr lang="en-US" sz="1700" baseline="0" dirty="0" err="1" smtClean="0"/>
                        <a:t>Efetividade</a:t>
                      </a:r>
                      <a:r>
                        <a:rPr lang="en-US" sz="1700" baseline="0" dirty="0" smtClean="0"/>
                        <a:t> e </a:t>
                      </a:r>
                      <a:r>
                        <a:rPr lang="en-US" sz="1700" baseline="0" dirty="0" err="1" smtClean="0"/>
                        <a:t>Economia</a:t>
                      </a:r>
                      <a:r>
                        <a:rPr lang="en-US" sz="1700" baseline="0" dirty="0" smtClean="0"/>
                        <a:t>. </a:t>
                      </a:r>
                      <a:r>
                        <a:rPr lang="en-US" sz="1700" baseline="0" dirty="0" err="1" smtClean="0"/>
                        <a:t>Também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verifica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os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relatórios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financeiros</a:t>
                      </a:r>
                      <a:r>
                        <a:rPr lang="en-US" sz="1700" baseline="0" dirty="0" smtClean="0"/>
                        <a:t> das </a:t>
                      </a:r>
                      <a:r>
                        <a:rPr lang="en-US" sz="1700" baseline="0" dirty="0" err="1" smtClean="0"/>
                        <a:t>organizações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orçamentárias</a:t>
                      </a:r>
                      <a:r>
                        <a:rPr lang="en-US" sz="1700" baseline="0" dirty="0" smtClean="0"/>
                        <a:t> </a:t>
                      </a:r>
                    </a:p>
                  </a:txBody>
                  <a:tcPr marL="100796" marR="100796" marT="50398" marB="50398"/>
                </a:tc>
              </a:tr>
              <a:tr h="379320">
                <a:tc>
                  <a:txBody>
                    <a:bodyPr/>
                    <a:lstStyle/>
                    <a:p>
                      <a:endParaRPr lang="bg-BG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endParaRPr lang="bg-BG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</a:t>
                      </a:r>
                      <a:endParaRPr lang="bg-BG" sz="2000" dirty="0"/>
                    </a:p>
                  </a:txBody>
                  <a:tcPr marL="100796" marR="100796" marT="50398" marB="50398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9" y="7885"/>
            <a:ext cx="10079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Auditoria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Externa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(SAI) e </a:t>
            </a:r>
            <a:endParaRPr lang="en-US" sz="4500" b="1" dirty="0" smtClean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algn="ctr"/>
            <a:r>
              <a:rPr lang="en-US" sz="4500" b="1" dirty="0" err="1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Inspeção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Financeira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5531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537501"/>
              </p:ext>
            </p:extLst>
          </p:nvPr>
        </p:nvGraphicFramePr>
        <p:xfrm>
          <a:off x="382559" y="1758438"/>
          <a:ext cx="9445684" cy="39242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46260"/>
                <a:gridCol w="3571898"/>
                <a:gridCol w="4127526"/>
              </a:tblGrid>
              <a:tr h="39296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DIFERÊNÇAS</a:t>
                      </a:r>
                      <a:endParaRPr lang="bg-BG" sz="15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INSPEÇÃO</a:t>
                      </a:r>
                      <a:r>
                        <a:rPr lang="en-US" sz="1500" baseline="0" dirty="0" smtClean="0"/>
                        <a:t> FINANCEIRA</a:t>
                      </a:r>
                      <a:endParaRPr lang="bg-BG" sz="15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ESCRITÓRIO</a:t>
                      </a:r>
                      <a:r>
                        <a:rPr lang="en-US" sz="1500" baseline="0" dirty="0" smtClean="0"/>
                        <a:t> DO AUDITOR NACIONAL</a:t>
                      </a:r>
                      <a:endParaRPr lang="bg-BG" sz="1500" dirty="0" smtClean="0"/>
                    </a:p>
                  </a:txBody>
                  <a:tcPr marL="100796" marR="100796" marT="50398" marB="50398"/>
                </a:tc>
              </a:tr>
              <a:tr h="1175949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Condução</a:t>
                      </a:r>
                      <a:endParaRPr lang="bg-BG" sz="1800" b="1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Investigação</a:t>
                      </a:r>
                      <a:r>
                        <a:rPr lang="en-US" sz="1800" baseline="0" dirty="0" smtClean="0"/>
                        <a:t> de </a:t>
                      </a:r>
                      <a:r>
                        <a:rPr lang="en-US" sz="1800" baseline="0" dirty="0" err="1" smtClean="0"/>
                        <a:t>casos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particulares</a:t>
                      </a:r>
                      <a:r>
                        <a:rPr lang="en-US" sz="1800" baseline="0" dirty="0" smtClean="0"/>
                        <a:t> de </a:t>
                      </a:r>
                      <a:r>
                        <a:rPr lang="en-US" sz="1800" baseline="0" dirty="0" err="1" smtClean="0"/>
                        <a:t>irregularidades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violações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legais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fraude</a:t>
                      </a:r>
                      <a:r>
                        <a:rPr lang="en-US" sz="1800" baseline="0" dirty="0" smtClean="0"/>
                        <a:t> e </a:t>
                      </a:r>
                      <a:r>
                        <a:rPr lang="en-US" sz="1800" baseline="0" dirty="0" err="1" smtClean="0"/>
                        <a:t>corrupção</a:t>
                      </a:r>
                      <a:r>
                        <a:rPr lang="en-US" sz="1800" baseline="0" dirty="0" smtClean="0"/>
                        <a:t> - </a:t>
                      </a:r>
                      <a:r>
                        <a:rPr lang="en-US" sz="1800" baseline="0" dirty="0" err="1" smtClean="0"/>
                        <a:t>inspeção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Análise</a:t>
                      </a:r>
                      <a:r>
                        <a:rPr lang="en-US" sz="1800" dirty="0" smtClean="0"/>
                        <a:t> da </a:t>
                      </a:r>
                      <a:r>
                        <a:rPr lang="en-US" sz="1800" dirty="0" err="1" smtClean="0"/>
                        <a:t>implementação</a:t>
                      </a:r>
                      <a:r>
                        <a:rPr lang="en-US" sz="1800" baseline="0" dirty="0" smtClean="0"/>
                        <a:t> d</a:t>
                      </a:r>
                      <a:r>
                        <a:rPr lang="en-US" sz="1800" dirty="0" smtClean="0"/>
                        <a:t>as </a:t>
                      </a:r>
                      <a:r>
                        <a:rPr lang="en-US" sz="1800" dirty="0" err="1" smtClean="0"/>
                        <a:t>políticas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governamentais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conforme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esperado</a:t>
                      </a:r>
                      <a:endParaRPr lang="en-US" sz="1800" dirty="0"/>
                    </a:p>
                  </a:txBody>
                  <a:tcPr marL="100796" marR="100796" marT="50398" marB="50398"/>
                </a:tc>
              </a:tr>
              <a:tr h="658374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Tipos</a:t>
                      </a:r>
                      <a:r>
                        <a:rPr lang="en-US" sz="1800" b="1" baseline="0" dirty="0" smtClean="0"/>
                        <a:t> de </a:t>
                      </a:r>
                      <a:r>
                        <a:rPr lang="en-US" sz="1800" b="1" baseline="0" dirty="0" err="1" smtClean="0"/>
                        <a:t>checagem</a:t>
                      </a:r>
                      <a:endParaRPr lang="bg-BG" sz="1800" b="1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Inspeção</a:t>
                      </a:r>
                      <a:r>
                        <a:rPr lang="en-US" sz="1800" dirty="0" smtClean="0"/>
                        <a:t>: </a:t>
                      </a:r>
                      <a:r>
                        <a:rPr lang="en-US" sz="1800" dirty="0" err="1" smtClean="0"/>
                        <a:t>checagem</a:t>
                      </a:r>
                      <a:r>
                        <a:rPr lang="en-US" sz="1800" baseline="0" dirty="0" smtClean="0"/>
                        <a:t> da </a:t>
                      </a:r>
                      <a:r>
                        <a:rPr lang="en-US" sz="1800" baseline="0" dirty="0" err="1" smtClean="0"/>
                        <a:t>legalidade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 smtClean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Auditorias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financeira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de </a:t>
                      </a:r>
                      <a:r>
                        <a:rPr lang="en-US" sz="1800" baseline="0" dirty="0" err="1" smtClean="0"/>
                        <a:t>conformidade</a:t>
                      </a:r>
                      <a:r>
                        <a:rPr lang="en-US" sz="1800" baseline="0" dirty="0" smtClean="0"/>
                        <a:t> e de </a:t>
                      </a:r>
                      <a:r>
                        <a:rPr lang="en-US" sz="1800" baseline="0" dirty="0" err="1" smtClean="0"/>
                        <a:t>desempenho</a:t>
                      </a:r>
                      <a:endParaRPr lang="en-US" sz="1800" dirty="0" smtClean="0"/>
                    </a:p>
                  </a:txBody>
                  <a:tcPr marL="100796" marR="100796" marT="50398" marB="50398"/>
                </a:tc>
              </a:tr>
              <a:tr h="1247446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Consequências</a:t>
                      </a:r>
                      <a:r>
                        <a:rPr lang="en-US" sz="1800" b="1" baseline="0" dirty="0" smtClean="0"/>
                        <a:t> das </a:t>
                      </a:r>
                      <a:r>
                        <a:rPr lang="en-US" sz="1800" b="1" baseline="0" dirty="0" err="1" smtClean="0"/>
                        <a:t>atividades</a:t>
                      </a:r>
                      <a:endParaRPr lang="en-US" sz="1800" b="1" dirty="0" smtClean="0"/>
                    </a:p>
                    <a:p>
                      <a:endParaRPr lang="bg-BG" sz="2000" b="1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Imposição</a:t>
                      </a:r>
                      <a:r>
                        <a:rPr lang="en-US" sz="1800" baseline="0" dirty="0" smtClean="0"/>
                        <a:t> de </a:t>
                      </a:r>
                      <a:r>
                        <a:rPr lang="en-US" sz="1800" dirty="0" err="1" smtClean="0"/>
                        <a:t>sanções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casos</a:t>
                      </a:r>
                      <a:r>
                        <a:rPr lang="en-US" sz="1800" dirty="0" smtClean="0"/>
                        <a:t> de </a:t>
                      </a:r>
                      <a:r>
                        <a:rPr lang="en-US" sz="1800" dirty="0" err="1" smtClean="0"/>
                        <a:t>referência</a:t>
                      </a:r>
                      <a:r>
                        <a:rPr lang="en-US" sz="1800" baseline="0" dirty="0" smtClean="0"/>
                        <a:t> de </a:t>
                      </a:r>
                      <a:r>
                        <a:rPr lang="en-US" sz="1800" baseline="0" dirty="0" err="1" smtClean="0"/>
                        <a:t>fraude</a:t>
                      </a:r>
                      <a:r>
                        <a:rPr lang="en-US" sz="1800" baseline="0" dirty="0" smtClean="0"/>
                        <a:t> para o </a:t>
                      </a:r>
                      <a:r>
                        <a:rPr lang="en-US" sz="1800" baseline="0" dirty="0" err="1" smtClean="0"/>
                        <a:t>promotor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enviando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instruções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mandatórias</a:t>
                      </a:r>
                      <a:endParaRPr lang="bg-BG" sz="18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Recomendações</a:t>
                      </a:r>
                      <a:r>
                        <a:rPr lang="en-US" sz="1800" dirty="0" smtClean="0"/>
                        <a:t> para </a:t>
                      </a:r>
                      <a:r>
                        <a:rPr lang="en-US" sz="1800" dirty="0" err="1" smtClean="0"/>
                        <a:t>melhorias</a:t>
                      </a:r>
                      <a:endParaRPr lang="en-US" sz="1800" dirty="0" smtClean="0"/>
                    </a:p>
                    <a:p>
                      <a:r>
                        <a:rPr lang="en-US" sz="1800" dirty="0" err="1" smtClean="0"/>
                        <a:t>Usualmente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não</a:t>
                      </a:r>
                      <a:r>
                        <a:rPr lang="en-US" sz="1800" dirty="0" smtClean="0"/>
                        <a:t> tem </a:t>
                      </a:r>
                      <a:r>
                        <a:rPr lang="en-US" sz="1800" dirty="0" err="1" smtClean="0"/>
                        <a:t>sanções</a:t>
                      </a:r>
                      <a:r>
                        <a:rPr lang="en-US" sz="1800" dirty="0" smtClean="0"/>
                        <a:t> (com </a:t>
                      </a:r>
                      <a:r>
                        <a:rPr lang="en-US" sz="1800" dirty="0" err="1" smtClean="0"/>
                        <a:t>exceções</a:t>
                      </a:r>
                      <a:r>
                        <a:rPr lang="en-US" sz="1800" dirty="0" smtClean="0"/>
                        <a:t>)</a:t>
                      </a:r>
                    </a:p>
                    <a:p>
                      <a:endParaRPr lang="en-US" sz="2200" dirty="0"/>
                    </a:p>
                  </a:txBody>
                  <a:tcPr marL="100796" marR="100796" marT="50398" marB="50398"/>
                </a:tc>
              </a:tr>
              <a:tr h="415815">
                <a:tc>
                  <a:txBody>
                    <a:bodyPr/>
                    <a:lstStyle/>
                    <a:p>
                      <a:endParaRPr lang="bg-BG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endParaRPr lang="bg-BG" sz="20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endParaRPr lang="bg-BG" sz="2000" dirty="0"/>
                    </a:p>
                  </a:txBody>
                  <a:tcPr marL="100796" marR="100796" marT="50398" marB="50398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" y="7885"/>
            <a:ext cx="10079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Auditoria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Externa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(SAI) e </a:t>
            </a:r>
            <a:endParaRPr lang="en-US" sz="4500" b="1" dirty="0" smtClean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algn="ctr"/>
            <a:r>
              <a:rPr lang="en-US" sz="4500" b="1" dirty="0" err="1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Inspeção</a:t>
            </a:r>
            <a:r>
              <a:rPr lang="en-US" sz="45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Financeira</a:t>
            </a:r>
            <a:r>
              <a:rPr lang="en-US" sz="45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24536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910" y="1398573"/>
            <a:ext cx="8890054" cy="516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82" indent="-314982" algn="just">
              <a:buFont typeface="Wingdings" pitchFamily="2" charset="2"/>
              <a:buChar char="Ø"/>
            </a:pPr>
            <a:r>
              <a:rPr lang="en-US" sz="1984" b="1" dirty="0" err="1" smtClean="0">
                <a:solidFill>
                  <a:schemeClr val="bg1"/>
                </a:solidFill>
                <a:latin typeface="+mj-lt"/>
              </a:rPr>
              <a:t>Problemas</a:t>
            </a:r>
            <a:r>
              <a:rPr lang="en-US" sz="1984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984" b="1" dirty="0">
                <a:solidFill>
                  <a:schemeClr val="bg1"/>
                </a:solidFill>
                <a:latin typeface="+mj-lt"/>
              </a:rPr>
              <a:t>e </a:t>
            </a:r>
            <a:r>
              <a:rPr lang="en-US" sz="1984" b="1" dirty="0" err="1">
                <a:solidFill>
                  <a:schemeClr val="bg1"/>
                </a:solidFill>
                <a:latin typeface="+mj-lt"/>
              </a:rPr>
              <a:t>desafios</a:t>
            </a:r>
            <a:r>
              <a:rPr lang="en-US" sz="1984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984" b="1" dirty="0" err="1" smtClean="0">
                <a:solidFill>
                  <a:schemeClr val="bg1"/>
                </a:solidFill>
                <a:latin typeface="+mj-lt"/>
              </a:rPr>
              <a:t>onde</a:t>
            </a:r>
            <a:r>
              <a:rPr lang="en-US" sz="1984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984" b="1" dirty="0" err="1" smtClean="0">
                <a:solidFill>
                  <a:schemeClr val="bg1"/>
                </a:solidFill>
                <a:latin typeface="+mj-lt"/>
              </a:rPr>
              <a:t>inspeção</a:t>
            </a:r>
            <a:r>
              <a:rPr lang="en-US" sz="1984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984" b="1" dirty="0" err="1" smtClean="0">
                <a:solidFill>
                  <a:schemeClr val="bg1"/>
                </a:solidFill>
                <a:latin typeface="+mj-lt"/>
              </a:rPr>
              <a:t>financeira</a:t>
            </a:r>
            <a:r>
              <a:rPr lang="en-US" sz="1984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984" b="1" dirty="0" err="1" smtClean="0">
                <a:solidFill>
                  <a:schemeClr val="bg1"/>
                </a:solidFill>
                <a:latin typeface="+mj-lt"/>
              </a:rPr>
              <a:t>centralizada</a:t>
            </a:r>
            <a:r>
              <a:rPr lang="en-US" sz="1984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984" b="1" dirty="0">
                <a:solidFill>
                  <a:schemeClr val="bg1"/>
                </a:solidFill>
                <a:latin typeface="+mj-lt"/>
              </a:rPr>
              <a:t>e </a:t>
            </a:r>
            <a:r>
              <a:rPr lang="en-US" sz="1984" b="1" dirty="0" err="1" smtClean="0">
                <a:solidFill>
                  <a:schemeClr val="bg1"/>
                </a:solidFill>
                <a:latin typeface="+mj-lt"/>
              </a:rPr>
              <a:t>separada</a:t>
            </a:r>
            <a:r>
              <a:rPr lang="en-US" sz="1984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984" b="1" dirty="0" err="1">
                <a:solidFill>
                  <a:schemeClr val="bg1"/>
                </a:solidFill>
                <a:latin typeface="+mj-lt"/>
              </a:rPr>
              <a:t>existe</a:t>
            </a:r>
            <a:r>
              <a:rPr lang="en-US" sz="1984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algn="just"/>
            <a:endParaRPr lang="en-US" dirty="0">
              <a:solidFill>
                <a:schemeClr val="bg1"/>
              </a:solidFill>
              <a:latin typeface="+mj-lt"/>
            </a:endParaRPr>
          </a:p>
          <a:p>
            <a:pPr marL="685800" indent="-342900" algn="just">
              <a:buFont typeface="Wingdings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+mj-lt"/>
              </a:rPr>
              <a:t>FI transversal à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responsabilidade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gerencial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dos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responsáveis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pelo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orçamento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685800" indent="-342900" algn="just">
              <a:buFont typeface="Wingdings" pitchFamily="2" charset="2"/>
              <a:buChar char="q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685800" indent="-342900" algn="just">
              <a:buFont typeface="Wingdings" pitchFamily="2" charset="2"/>
              <a:buChar char="q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Carga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Administrativa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entidade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sendo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inspecionada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auditada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685800" indent="-342900" algn="just">
              <a:buFont typeface="Wingdings" pitchFamily="2" charset="2"/>
              <a:buChar char="q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685800" indent="-342900" algn="just">
              <a:buFont typeface="Wingdings" pitchFamily="2" charset="2"/>
              <a:buChar char="q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Possíveis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diferenças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nas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conclusões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opiniões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sobre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o material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questão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685800" indent="-342900" algn="just">
              <a:buFont typeface="Wingdings" pitchFamily="2" charset="2"/>
              <a:buChar char="q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685800" indent="-342900" algn="just">
              <a:buFont typeface="Wingdings" pitchFamily="2" charset="2"/>
              <a:buChar char="q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Recursos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adicionais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custam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setor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público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685800" indent="-342900" algn="just"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685800" indent="-342900" algn="just">
              <a:buFont typeface="Wingdings" pitchFamily="2" charset="2"/>
              <a:buChar char="q"/>
            </a:pPr>
            <a:r>
              <a:rPr lang="en-US" dirty="0" err="1">
                <a:solidFill>
                  <a:schemeClr val="bg1"/>
                </a:solidFill>
                <a:latin typeface="+mj-lt"/>
              </a:rPr>
              <a:t>Possível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sobreposição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duplicação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tarefas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685800" indent="-342900" algn="just"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685800" indent="-342900" algn="just">
              <a:buFont typeface="Wingdings" pitchFamily="2" charset="2"/>
              <a:buChar char="q"/>
            </a:pPr>
            <a:r>
              <a:rPr lang="en-US" b="1" dirty="0" err="1">
                <a:solidFill>
                  <a:schemeClr val="bg1"/>
                </a:solidFill>
                <a:latin typeface="+mj-lt"/>
              </a:rPr>
              <a:t>Fatores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</a:rPr>
              <a:t>Negativos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–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Falta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respeito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mútuo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baseado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em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falta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entendimento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sobre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as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funções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pouca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comunicação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falta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confiança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até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inveja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imaturidade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dos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sistemas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e 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metodologia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inapropriada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, 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falta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reformas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</a:p>
          <a:p>
            <a:endParaRPr lang="bg-BG" sz="1984" dirty="0"/>
          </a:p>
        </p:txBody>
      </p:sp>
      <p:sp>
        <p:nvSpPr>
          <p:cNvPr id="3" name="TextBox 2"/>
          <p:cNvSpPr txBox="1"/>
          <p:nvPr/>
        </p:nvSpPr>
        <p:spPr>
          <a:xfrm>
            <a:off x="119032" y="293665"/>
            <a:ext cx="9683809" cy="90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91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Relacionamentos</a:t>
            </a:r>
            <a:r>
              <a:rPr lang="en-US" sz="5291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(1)</a:t>
            </a:r>
            <a:endParaRPr lang="en-US" sz="5291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910" y="1594150"/>
            <a:ext cx="8890054" cy="441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86" b="1" u="sng" dirty="0" err="1">
                <a:solidFill>
                  <a:schemeClr val="bg1"/>
                </a:solidFill>
                <a:latin typeface="+mj-lt"/>
              </a:rPr>
              <a:t>Porque</a:t>
            </a:r>
            <a:r>
              <a:rPr lang="en-US" sz="3086" b="1" u="sng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086" b="1" u="sng" dirty="0" err="1">
                <a:solidFill>
                  <a:schemeClr val="bg1"/>
                </a:solidFill>
                <a:latin typeface="+mj-lt"/>
              </a:rPr>
              <a:t>comunicar</a:t>
            </a:r>
            <a:r>
              <a:rPr lang="en-US" sz="3086" b="1" u="sng" dirty="0">
                <a:solidFill>
                  <a:schemeClr val="bg1"/>
                </a:solidFill>
                <a:latin typeface="+mj-lt"/>
              </a:rPr>
              <a:t>? </a:t>
            </a:r>
            <a:r>
              <a:rPr lang="en-US" sz="3086" b="1" u="sng" dirty="0" err="1">
                <a:solidFill>
                  <a:schemeClr val="bg1"/>
                </a:solidFill>
                <a:latin typeface="+mj-lt"/>
              </a:rPr>
              <a:t>Objetivos</a:t>
            </a:r>
            <a:r>
              <a:rPr lang="en-US" sz="3086" b="1" dirty="0">
                <a:solidFill>
                  <a:schemeClr val="bg1"/>
                </a:solidFill>
                <a:latin typeface="+mj-lt"/>
              </a:rPr>
              <a:t> - </a:t>
            </a:r>
          </a:p>
          <a:p>
            <a:pPr algn="just"/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Atingir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eficiência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custo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– Sistema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de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Controle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Público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como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um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todo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algn="just"/>
            <a:endParaRPr lang="en-US" sz="1764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US" sz="3086" b="1" u="sng" dirty="0">
                <a:solidFill>
                  <a:schemeClr val="bg1"/>
                </a:solidFill>
                <a:latin typeface="+mj-lt"/>
              </a:rPr>
              <a:t>Como </a:t>
            </a:r>
            <a:r>
              <a:rPr lang="en-US" sz="3086" b="1" u="sng" dirty="0" err="1">
                <a:solidFill>
                  <a:schemeClr val="bg1"/>
                </a:solidFill>
                <a:latin typeface="+mj-lt"/>
              </a:rPr>
              <a:t>comunicar</a:t>
            </a:r>
            <a:r>
              <a:rPr lang="en-US" sz="3086" b="1" u="sng" dirty="0" smtClean="0">
                <a:solidFill>
                  <a:schemeClr val="bg1"/>
                </a:solidFill>
                <a:latin typeface="+mj-lt"/>
              </a:rPr>
              <a:t>?- </a:t>
            </a:r>
            <a:r>
              <a:rPr lang="en-US" sz="3086" b="1" u="sng" dirty="0" err="1" smtClean="0">
                <a:solidFill>
                  <a:schemeClr val="bg1"/>
                </a:solidFill>
                <a:latin typeface="+mj-lt"/>
              </a:rPr>
              <a:t>formas</a:t>
            </a:r>
            <a:endParaRPr lang="en-US" sz="3086" b="1" u="sng" dirty="0">
              <a:solidFill>
                <a:schemeClr val="bg1"/>
              </a:solidFill>
              <a:latin typeface="+mj-lt"/>
            </a:endParaRPr>
          </a:p>
          <a:p>
            <a:pPr algn="just"/>
            <a:endParaRPr lang="en-US" sz="1543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US" sz="3086" b="1" u="sng" dirty="0" err="1">
                <a:solidFill>
                  <a:schemeClr val="bg1"/>
                </a:solidFill>
                <a:latin typeface="+mj-lt"/>
              </a:rPr>
              <a:t>Requisitos</a:t>
            </a:r>
            <a:r>
              <a:rPr lang="en-US" sz="3086" b="1" u="sng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503972" indent="-503972" algn="just">
              <a:buFont typeface="Wingdings" pitchFamily="2" charset="2"/>
              <a:buChar char="ü"/>
            </a:pP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503972" indent="-503972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Padrões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da INTOSAI – ISSAI 1610, GOV 9150, 9100, 9130, 9140</a:t>
            </a:r>
          </a:p>
          <a:p>
            <a:pPr marL="503972" indent="-503972" algn="just">
              <a:buFont typeface="Wingdings" pitchFamily="2" charset="2"/>
              <a:buChar char="ü"/>
            </a:pPr>
            <a:r>
              <a:rPr lang="en-US" sz="2000" dirty="0" err="1">
                <a:solidFill>
                  <a:schemeClr val="bg1"/>
                </a:solidFill>
                <a:latin typeface="+mj-lt"/>
              </a:rPr>
              <a:t>Padrões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IPPF – 2050</a:t>
            </a:r>
          </a:p>
          <a:p>
            <a:pPr marL="503972" indent="-503972" algn="just">
              <a:buFont typeface="Wingdings" pitchFamily="2" charset="2"/>
              <a:buChar char="ü"/>
            </a:pPr>
            <a:r>
              <a:rPr lang="en-US" sz="2000" dirty="0" err="1">
                <a:solidFill>
                  <a:schemeClr val="bg1"/>
                </a:solidFill>
                <a:latin typeface="+mj-lt"/>
              </a:rPr>
              <a:t>Regulações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Diretivas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da UE</a:t>
            </a:r>
          </a:p>
          <a:p>
            <a:pPr algn="just"/>
            <a:endParaRPr lang="en-US" sz="1764" dirty="0">
              <a:solidFill>
                <a:srgbClr val="2E4A98"/>
              </a:solidFill>
            </a:endParaRPr>
          </a:p>
          <a:p>
            <a:endParaRPr lang="bg-BG" sz="1764" dirty="0"/>
          </a:p>
        </p:txBody>
      </p:sp>
      <p:sp>
        <p:nvSpPr>
          <p:cNvPr id="4" name="TextBox 3"/>
          <p:cNvSpPr txBox="1"/>
          <p:nvPr/>
        </p:nvSpPr>
        <p:spPr>
          <a:xfrm>
            <a:off x="198408" y="207940"/>
            <a:ext cx="9683809" cy="90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91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Relacionamentos</a:t>
            </a:r>
            <a:r>
              <a:rPr lang="en-US" sz="5291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(2)</a:t>
            </a:r>
            <a:endParaRPr lang="en-US" sz="5291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9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140" y="1239822"/>
            <a:ext cx="9445683" cy="5171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46" b="1" dirty="0">
                <a:solidFill>
                  <a:schemeClr val="bg1"/>
                </a:solidFill>
                <a:latin typeface="+mj-lt"/>
              </a:rPr>
              <a:t>CONDIÇÕES </a:t>
            </a:r>
          </a:p>
          <a:p>
            <a:pPr marL="377979" indent="-377979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377979" indent="-377979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Um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mandato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mais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claro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para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cada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função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instituição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377979" indent="-377979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As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leis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estipulam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troca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informação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; outros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tipos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comunicação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são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incluídas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acordos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específicos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são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informais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377979" indent="-377979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Parte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importante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comunicação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é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uma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linguagem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terminologia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comuns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endParaRPr lang="en-US" sz="1764" b="1" dirty="0">
              <a:solidFill>
                <a:schemeClr val="bg1"/>
              </a:solidFill>
              <a:latin typeface="+mj-lt"/>
            </a:endParaRPr>
          </a:p>
          <a:p>
            <a:r>
              <a:rPr lang="en-US" sz="2646" b="1" dirty="0">
                <a:solidFill>
                  <a:schemeClr val="bg1"/>
                </a:solidFill>
                <a:latin typeface="+mj-lt"/>
              </a:rPr>
              <a:t> COOPERAÇÃO EM:</a:t>
            </a:r>
          </a:p>
          <a:p>
            <a:pPr marL="377979" indent="-377979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377979" indent="-377979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Avaliação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do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Controle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Interno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377979" indent="-377979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Conformidade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das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atividades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377979" indent="-377979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+mj-lt"/>
              </a:rPr>
              <a:t>Prevenção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enquadramento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da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Fraude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  <a:p>
            <a:pPr marL="377979" indent="-377979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+mj-lt"/>
              </a:rPr>
              <a:t>Certificação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relatório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dos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demonstrativos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financeiros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endParaRPr lang="en-US" sz="1984" b="1" dirty="0">
              <a:solidFill>
                <a:srgbClr val="000099"/>
              </a:solidFill>
            </a:endParaRPr>
          </a:p>
          <a:p>
            <a:pPr algn="ctr"/>
            <a:endParaRPr lang="en-US" sz="1984" dirty="0"/>
          </a:p>
          <a:p>
            <a:endParaRPr lang="en-US" sz="1984" dirty="0"/>
          </a:p>
        </p:txBody>
      </p:sp>
      <p:sp>
        <p:nvSpPr>
          <p:cNvPr id="4" name="TextBox 3"/>
          <p:cNvSpPr txBox="1"/>
          <p:nvPr/>
        </p:nvSpPr>
        <p:spPr>
          <a:xfrm>
            <a:off x="198408" y="207940"/>
            <a:ext cx="9683809" cy="90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91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Relacionamentos</a:t>
            </a:r>
            <a:r>
              <a:rPr lang="en-US" sz="5291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 (3)</a:t>
            </a:r>
            <a:endParaRPr lang="en-US" sz="5291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2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itle 5"/>
          <p:cNvSpPr>
            <a:spLocks noGrp="1"/>
          </p:cNvSpPr>
          <p:nvPr>
            <p:ph type="ctrTitle"/>
          </p:nvPr>
        </p:nvSpPr>
        <p:spPr>
          <a:xfrm>
            <a:off x="1008484" y="340756"/>
            <a:ext cx="8567632" cy="1091953"/>
          </a:xfrm>
        </p:spPr>
        <p:txBody>
          <a:bodyPr/>
          <a:lstStyle/>
          <a:p>
            <a:r>
              <a:rPr lang="en-US" altLang="bg-BG" sz="5291" b="1" dirty="0" err="1">
                <a:solidFill>
                  <a:schemeClr val="bg1"/>
                </a:solidFill>
              </a:rPr>
              <a:t>Modos</a:t>
            </a:r>
            <a:r>
              <a:rPr lang="en-US" altLang="bg-BG" sz="5291" b="1" dirty="0">
                <a:solidFill>
                  <a:schemeClr val="bg1"/>
                </a:solidFill>
              </a:rPr>
              <a:t> de </a:t>
            </a:r>
            <a:r>
              <a:rPr lang="en-US" altLang="bg-BG" sz="5291" b="1" dirty="0" err="1">
                <a:solidFill>
                  <a:schemeClr val="bg1"/>
                </a:solidFill>
              </a:rPr>
              <a:t>Cooperação</a:t>
            </a:r>
            <a:r>
              <a:rPr lang="en-US" altLang="bg-BG" sz="5291" b="1" dirty="0">
                <a:solidFill>
                  <a:schemeClr val="bg1"/>
                </a:solidFill>
              </a:rPr>
              <a:t> (1)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45491" y="2348741"/>
            <a:ext cx="2782381" cy="839964"/>
            <a:chOff x="1285008" y="2667000"/>
            <a:chExt cx="2753592" cy="762000"/>
          </a:xfrm>
        </p:grpSpPr>
        <p:sp>
          <p:nvSpPr>
            <p:cNvPr id="8" name="Pentagon 7"/>
            <p:cNvSpPr/>
            <p:nvPr/>
          </p:nvSpPr>
          <p:spPr>
            <a:xfrm>
              <a:off x="1295400" y="2667000"/>
              <a:ext cx="2743200" cy="76200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84">
                <a:solidFill>
                  <a:prstClr val="white"/>
                </a:solidFill>
              </a:endParaRPr>
            </a:p>
          </p:txBody>
        </p:sp>
        <p:sp>
          <p:nvSpPr>
            <p:cNvPr id="6168" name="TextBox 8"/>
            <p:cNvSpPr txBox="1">
              <a:spLocks noChangeArrowheads="1"/>
            </p:cNvSpPr>
            <p:nvPr/>
          </p:nvSpPr>
          <p:spPr bwMode="auto">
            <a:xfrm>
              <a:off x="1285008" y="2838281"/>
              <a:ext cx="2514600" cy="360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bg-BG" sz="1984" b="1" dirty="0">
                  <a:solidFill>
                    <a:prstClr val="white"/>
                  </a:solidFill>
                </a:rPr>
                <a:t>COMPROMISSO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018983" y="1466198"/>
            <a:ext cx="2351899" cy="755967"/>
            <a:chOff x="1066800" y="1905000"/>
            <a:chExt cx="2133600" cy="685800"/>
          </a:xfrm>
        </p:grpSpPr>
        <p:sp>
          <p:nvSpPr>
            <p:cNvPr id="20" name="Oval Callout 19"/>
            <p:cNvSpPr/>
            <p:nvPr/>
          </p:nvSpPr>
          <p:spPr>
            <a:xfrm rot="10800000">
              <a:off x="1066800" y="1905000"/>
              <a:ext cx="2133600" cy="685800"/>
            </a:xfrm>
            <a:prstGeom prst="wedgeEllipseCallout">
              <a:avLst>
                <a:gd name="adj1" fmla="val -34133"/>
                <a:gd name="adj2" fmla="val 808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84">
                <a:solidFill>
                  <a:prstClr val="white"/>
                </a:solidFill>
              </a:endParaRPr>
            </a:p>
          </p:txBody>
        </p:sp>
        <p:sp>
          <p:nvSpPr>
            <p:cNvPr id="6166" name="TextBox 21"/>
            <p:cNvSpPr txBox="1">
              <a:spLocks noChangeArrowheads="1"/>
            </p:cNvSpPr>
            <p:nvPr/>
          </p:nvSpPr>
          <p:spPr bwMode="auto">
            <a:xfrm>
              <a:off x="1111468" y="2053302"/>
              <a:ext cx="1981200" cy="360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bg-BG" sz="1984" b="1" dirty="0" smtClean="0">
                  <a:solidFill>
                    <a:prstClr val="white"/>
                  </a:solidFill>
                </a:rPr>
                <a:t>REGRA dos 4 </a:t>
              </a:r>
              <a:r>
                <a:rPr lang="en-US" altLang="bg-BG" sz="1984" b="1" dirty="0">
                  <a:solidFill>
                    <a:prstClr val="white"/>
                  </a:solidFill>
                </a:rPr>
                <a:t>C</a:t>
              </a:r>
            </a:p>
          </p:txBody>
        </p:sp>
      </p:grpSp>
      <p:sp>
        <p:nvSpPr>
          <p:cNvPr id="24" name="Down Arrow 23"/>
          <p:cNvSpPr/>
          <p:nvPr/>
        </p:nvSpPr>
        <p:spPr>
          <a:xfrm>
            <a:off x="1955197" y="2147499"/>
            <a:ext cx="521478" cy="402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84">
              <a:solidFill>
                <a:prstClr val="white"/>
              </a:solidFill>
            </a:endParaRPr>
          </a:p>
        </p:txBody>
      </p:sp>
      <p:sp>
        <p:nvSpPr>
          <p:cNvPr id="25" name="Horizontal Scroll 24"/>
          <p:cNvSpPr/>
          <p:nvPr/>
        </p:nvSpPr>
        <p:spPr>
          <a:xfrm>
            <a:off x="3859113" y="1405072"/>
            <a:ext cx="5963744" cy="169730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84" dirty="0">
                <a:solidFill>
                  <a:prstClr val="white"/>
                </a:solidFill>
              </a:rPr>
              <a:t>A </a:t>
            </a:r>
            <a:r>
              <a:rPr lang="en-US" sz="1984" dirty="0" err="1">
                <a:solidFill>
                  <a:prstClr val="white"/>
                </a:solidFill>
              </a:rPr>
              <a:t>fim</a:t>
            </a:r>
            <a:r>
              <a:rPr lang="en-US" sz="1984" dirty="0">
                <a:solidFill>
                  <a:prstClr val="white"/>
                </a:solidFill>
              </a:rPr>
              <a:t> de </a:t>
            </a:r>
            <a:r>
              <a:rPr lang="en-US" sz="1984" dirty="0" err="1">
                <a:solidFill>
                  <a:prstClr val="white"/>
                </a:solidFill>
              </a:rPr>
              <a:t>evitar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>
                <a:solidFill>
                  <a:prstClr val="white"/>
                </a:solidFill>
              </a:rPr>
              <a:t>sobreposição</a:t>
            </a:r>
            <a:r>
              <a:rPr lang="en-US" sz="1984" dirty="0">
                <a:solidFill>
                  <a:prstClr val="white"/>
                </a:solidFill>
              </a:rPr>
              <a:t>, é </a:t>
            </a:r>
            <a:r>
              <a:rPr lang="en-US" sz="1984" dirty="0" err="1">
                <a:solidFill>
                  <a:prstClr val="white"/>
                </a:solidFill>
              </a:rPr>
              <a:t>importante</a:t>
            </a:r>
            <a:r>
              <a:rPr lang="en-US" sz="1984" dirty="0">
                <a:solidFill>
                  <a:prstClr val="white"/>
                </a:solidFill>
              </a:rPr>
              <a:t> se </a:t>
            </a:r>
            <a:r>
              <a:rPr lang="en-US" sz="1984" dirty="0" err="1">
                <a:solidFill>
                  <a:prstClr val="white"/>
                </a:solidFill>
              </a:rPr>
              <a:t>comprometer</a:t>
            </a:r>
            <a:r>
              <a:rPr lang="en-US" sz="1984" dirty="0">
                <a:solidFill>
                  <a:prstClr val="white"/>
                </a:solidFill>
              </a:rPr>
              <a:t> a </a:t>
            </a:r>
            <a:r>
              <a:rPr lang="en-US" sz="1984" dirty="0" err="1">
                <a:solidFill>
                  <a:prstClr val="white"/>
                </a:solidFill>
              </a:rPr>
              <a:t>cooperar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>
                <a:solidFill>
                  <a:prstClr val="white"/>
                </a:solidFill>
              </a:rPr>
              <a:t>em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>
                <a:solidFill>
                  <a:prstClr val="white"/>
                </a:solidFill>
              </a:rPr>
              <a:t>qualquer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>
                <a:solidFill>
                  <a:prstClr val="white"/>
                </a:solidFill>
              </a:rPr>
              <a:t>assunto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>
                <a:solidFill>
                  <a:prstClr val="white"/>
                </a:solidFill>
              </a:rPr>
              <a:t>durante</a:t>
            </a:r>
            <a:r>
              <a:rPr lang="en-US" sz="1984" dirty="0">
                <a:solidFill>
                  <a:prstClr val="white"/>
                </a:solidFill>
              </a:rPr>
              <a:t> o </a:t>
            </a:r>
            <a:r>
              <a:rPr lang="en-US" sz="1984" dirty="0" err="1">
                <a:solidFill>
                  <a:prstClr val="white"/>
                </a:solidFill>
              </a:rPr>
              <a:t>trabalho</a:t>
            </a:r>
            <a:endParaRPr lang="en-US" sz="1984" dirty="0">
              <a:solidFill>
                <a:prstClr val="white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945491" y="3363574"/>
            <a:ext cx="2771881" cy="839964"/>
            <a:chOff x="1295400" y="2667000"/>
            <a:chExt cx="2743200" cy="762000"/>
          </a:xfrm>
        </p:grpSpPr>
        <p:sp>
          <p:nvSpPr>
            <p:cNvPr id="27" name="Pentagon 26"/>
            <p:cNvSpPr/>
            <p:nvPr/>
          </p:nvSpPr>
          <p:spPr>
            <a:xfrm>
              <a:off x="1295400" y="2667000"/>
              <a:ext cx="2743200" cy="76200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84">
                <a:solidFill>
                  <a:prstClr val="white"/>
                </a:solidFill>
              </a:endParaRPr>
            </a:p>
          </p:txBody>
        </p:sp>
        <p:sp>
          <p:nvSpPr>
            <p:cNvPr id="6164" name="TextBox 27"/>
            <p:cNvSpPr txBox="1">
              <a:spLocks noChangeArrowheads="1"/>
            </p:cNvSpPr>
            <p:nvPr/>
          </p:nvSpPr>
          <p:spPr bwMode="auto">
            <a:xfrm>
              <a:off x="1295400" y="2835166"/>
              <a:ext cx="2514600" cy="360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bg-BG" sz="1984" b="1" dirty="0">
                  <a:solidFill>
                    <a:prstClr val="white"/>
                  </a:solidFill>
                </a:rPr>
                <a:t>CONSULTAS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945490" y="4415611"/>
            <a:ext cx="2771881" cy="839964"/>
            <a:chOff x="1295400" y="2590800"/>
            <a:chExt cx="2743200" cy="762000"/>
          </a:xfrm>
        </p:grpSpPr>
        <p:sp>
          <p:nvSpPr>
            <p:cNvPr id="30" name="Pentagon 29"/>
            <p:cNvSpPr/>
            <p:nvPr/>
          </p:nvSpPr>
          <p:spPr>
            <a:xfrm>
              <a:off x="1295400" y="2590800"/>
              <a:ext cx="2743200" cy="76200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84">
                <a:solidFill>
                  <a:prstClr val="white"/>
                </a:solidFill>
              </a:endParaRPr>
            </a:p>
          </p:txBody>
        </p:sp>
        <p:sp>
          <p:nvSpPr>
            <p:cNvPr id="6162" name="TextBox 30"/>
            <p:cNvSpPr txBox="1">
              <a:spLocks noChangeArrowheads="1"/>
            </p:cNvSpPr>
            <p:nvPr/>
          </p:nvSpPr>
          <p:spPr bwMode="auto">
            <a:xfrm>
              <a:off x="1295400" y="2835166"/>
              <a:ext cx="2514600" cy="360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bg-BG" sz="1984" b="1" dirty="0">
                  <a:solidFill>
                    <a:prstClr val="white"/>
                  </a:solidFill>
                </a:rPr>
                <a:t>COMUNICAÇÃO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945489" y="5467690"/>
            <a:ext cx="2771881" cy="839964"/>
            <a:chOff x="1295400" y="2667000"/>
            <a:chExt cx="2743200" cy="762000"/>
          </a:xfrm>
        </p:grpSpPr>
        <p:sp>
          <p:nvSpPr>
            <p:cNvPr id="33" name="Pentagon 32"/>
            <p:cNvSpPr/>
            <p:nvPr/>
          </p:nvSpPr>
          <p:spPr>
            <a:xfrm>
              <a:off x="1295400" y="2667000"/>
              <a:ext cx="2743200" cy="76200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84">
                <a:solidFill>
                  <a:prstClr val="white"/>
                </a:solidFill>
              </a:endParaRPr>
            </a:p>
          </p:txBody>
        </p:sp>
        <p:sp>
          <p:nvSpPr>
            <p:cNvPr id="6160" name="TextBox 33"/>
            <p:cNvSpPr txBox="1">
              <a:spLocks noChangeArrowheads="1"/>
            </p:cNvSpPr>
            <p:nvPr/>
          </p:nvSpPr>
          <p:spPr bwMode="auto">
            <a:xfrm>
              <a:off x="1295400" y="2835166"/>
              <a:ext cx="2514600" cy="360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bg-BG" sz="1984" b="1" dirty="0">
                  <a:solidFill>
                    <a:prstClr val="white"/>
                  </a:solidFill>
                </a:rPr>
                <a:t>CONFIANÇA</a:t>
              </a:r>
            </a:p>
          </p:txBody>
        </p:sp>
      </p:grpSp>
      <p:sp>
        <p:nvSpPr>
          <p:cNvPr id="35" name="Horizontal Scroll 34"/>
          <p:cNvSpPr/>
          <p:nvPr/>
        </p:nvSpPr>
        <p:spPr>
          <a:xfrm>
            <a:off x="3859113" y="2959871"/>
            <a:ext cx="5963744" cy="125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84" dirty="0" err="1">
                <a:solidFill>
                  <a:prstClr val="white"/>
                </a:solidFill>
              </a:rPr>
              <a:t>Consultas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>
                <a:solidFill>
                  <a:prstClr val="white"/>
                </a:solidFill>
              </a:rPr>
              <a:t>irão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>
                <a:solidFill>
                  <a:prstClr val="white"/>
                </a:solidFill>
              </a:rPr>
              <a:t>prover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>
                <a:solidFill>
                  <a:prstClr val="white"/>
                </a:solidFill>
              </a:rPr>
              <a:t>esclarecimentos</a:t>
            </a:r>
            <a:r>
              <a:rPr lang="en-US" sz="1984" dirty="0">
                <a:solidFill>
                  <a:prstClr val="white"/>
                </a:solidFill>
              </a:rPr>
              <a:t> a </a:t>
            </a:r>
            <a:r>
              <a:rPr lang="en-US" sz="1984" dirty="0" err="1">
                <a:solidFill>
                  <a:prstClr val="white"/>
                </a:solidFill>
              </a:rPr>
              <a:t>assuntos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 smtClean="0">
                <a:solidFill>
                  <a:prstClr val="white"/>
                </a:solidFill>
              </a:rPr>
              <a:t>ambiguos</a:t>
            </a:r>
            <a:r>
              <a:rPr lang="en-US" sz="1984" dirty="0" smtClean="0">
                <a:solidFill>
                  <a:prstClr val="white"/>
                </a:solidFill>
              </a:rPr>
              <a:t> </a:t>
            </a:r>
            <a:r>
              <a:rPr lang="en-US" sz="1984" dirty="0">
                <a:solidFill>
                  <a:prstClr val="white"/>
                </a:solidFill>
              </a:rPr>
              <a:t>e </a:t>
            </a:r>
            <a:r>
              <a:rPr lang="en-US" sz="1984" dirty="0" err="1">
                <a:solidFill>
                  <a:prstClr val="white"/>
                </a:solidFill>
              </a:rPr>
              <a:t>irá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 smtClean="0">
                <a:solidFill>
                  <a:prstClr val="white"/>
                </a:solidFill>
              </a:rPr>
              <a:t>facilitar</a:t>
            </a:r>
            <a:r>
              <a:rPr lang="en-US" sz="1984" dirty="0" smtClean="0">
                <a:solidFill>
                  <a:prstClr val="white"/>
                </a:solidFill>
              </a:rPr>
              <a:t> </a:t>
            </a:r>
            <a:r>
              <a:rPr lang="en-US" sz="1984" dirty="0" err="1" smtClean="0">
                <a:solidFill>
                  <a:prstClr val="white"/>
                </a:solidFill>
              </a:rPr>
              <a:t>os</a:t>
            </a:r>
            <a:r>
              <a:rPr lang="en-US" sz="1984" dirty="0" smtClean="0">
                <a:solidFill>
                  <a:prstClr val="white"/>
                </a:solidFill>
              </a:rPr>
              <a:t> </a:t>
            </a:r>
            <a:r>
              <a:rPr lang="en-US" sz="1984" dirty="0" err="1" smtClean="0">
                <a:solidFill>
                  <a:prstClr val="white"/>
                </a:solidFill>
              </a:rPr>
              <a:t>trabalhos</a:t>
            </a:r>
            <a:endParaRPr lang="en-US" sz="1984" dirty="0">
              <a:solidFill>
                <a:prstClr val="white"/>
              </a:solidFill>
            </a:endParaRPr>
          </a:p>
        </p:txBody>
      </p:sp>
      <p:sp>
        <p:nvSpPr>
          <p:cNvPr id="36" name="Horizontal Scroll 35"/>
          <p:cNvSpPr/>
          <p:nvPr/>
        </p:nvSpPr>
        <p:spPr>
          <a:xfrm>
            <a:off x="3859113" y="4027205"/>
            <a:ext cx="5963744" cy="125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84" dirty="0" err="1">
                <a:solidFill>
                  <a:prstClr val="white"/>
                </a:solidFill>
              </a:rPr>
              <a:t>Comunicação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>
                <a:solidFill>
                  <a:prstClr val="white"/>
                </a:solidFill>
              </a:rPr>
              <a:t>deve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>
                <a:solidFill>
                  <a:prstClr val="white"/>
                </a:solidFill>
              </a:rPr>
              <a:t>ser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>
                <a:solidFill>
                  <a:prstClr val="white"/>
                </a:solidFill>
              </a:rPr>
              <a:t>aberta</a:t>
            </a:r>
            <a:r>
              <a:rPr lang="en-US" sz="1984" dirty="0">
                <a:solidFill>
                  <a:prstClr val="white"/>
                </a:solidFill>
              </a:rPr>
              <a:t> e </a:t>
            </a:r>
            <a:r>
              <a:rPr lang="en-US" sz="1984" dirty="0" err="1">
                <a:solidFill>
                  <a:prstClr val="white"/>
                </a:solidFill>
              </a:rPr>
              <a:t>transparente</a:t>
            </a:r>
            <a:r>
              <a:rPr lang="en-US" sz="1984" dirty="0">
                <a:solidFill>
                  <a:prstClr val="white"/>
                </a:solidFill>
              </a:rPr>
              <a:t> para </a:t>
            </a:r>
            <a:r>
              <a:rPr lang="en-US" sz="1984" dirty="0" err="1">
                <a:solidFill>
                  <a:prstClr val="white"/>
                </a:solidFill>
              </a:rPr>
              <a:t>que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>
                <a:solidFill>
                  <a:prstClr val="white"/>
                </a:solidFill>
              </a:rPr>
              <a:t>possa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 smtClean="0">
                <a:solidFill>
                  <a:prstClr val="white"/>
                </a:solidFill>
              </a:rPr>
              <a:t>construir</a:t>
            </a:r>
            <a:r>
              <a:rPr lang="en-US" sz="1984" dirty="0" smtClean="0">
                <a:solidFill>
                  <a:prstClr val="white"/>
                </a:solidFill>
              </a:rPr>
              <a:t> </a:t>
            </a:r>
            <a:r>
              <a:rPr lang="en-US" sz="1984" dirty="0" err="1">
                <a:solidFill>
                  <a:prstClr val="white"/>
                </a:solidFill>
              </a:rPr>
              <a:t>confiança</a:t>
            </a:r>
            <a:r>
              <a:rPr lang="en-US" sz="1984" dirty="0">
                <a:solidFill>
                  <a:prstClr val="white"/>
                </a:solidFill>
              </a:rPr>
              <a:t> entre </a:t>
            </a:r>
            <a:r>
              <a:rPr lang="en-US" sz="1984" dirty="0" err="1">
                <a:solidFill>
                  <a:prstClr val="white"/>
                </a:solidFill>
              </a:rPr>
              <a:t>todos</a:t>
            </a:r>
            <a:endParaRPr lang="en-US" sz="1984" dirty="0">
              <a:solidFill>
                <a:prstClr val="white"/>
              </a:solidFill>
            </a:endParaRPr>
          </a:p>
        </p:txBody>
      </p:sp>
      <p:sp>
        <p:nvSpPr>
          <p:cNvPr id="37" name="Horizontal Scroll 36"/>
          <p:cNvSpPr/>
          <p:nvPr/>
        </p:nvSpPr>
        <p:spPr>
          <a:xfrm>
            <a:off x="3859113" y="5144643"/>
            <a:ext cx="5963744" cy="12599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84" dirty="0">
                <a:solidFill>
                  <a:prstClr val="white"/>
                </a:solidFill>
              </a:rPr>
              <a:t>As </a:t>
            </a:r>
            <a:r>
              <a:rPr lang="en-US" sz="1984" dirty="0" err="1">
                <a:solidFill>
                  <a:prstClr val="white"/>
                </a:solidFill>
              </a:rPr>
              <a:t>partes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>
                <a:solidFill>
                  <a:prstClr val="white"/>
                </a:solidFill>
              </a:rPr>
              <a:t>devem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>
                <a:solidFill>
                  <a:prstClr val="white"/>
                </a:solidFill>
              </a:rPr>
              <a:t>ter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>
                <a:solidFill>
                  <a:prstClr val="white"/>
                </a:solidFill>
              </a:rPr>
              <a:t>confiança</a:t>
            </a:r>
            <a:r>
              <a:rPr lang="en-US" sz="1984" dirty="0">
                <a:solidFill>
                  <a:prstClr val="white"/>
                </a:solidFill>
              </a:rPr>
              <a:t> para </a:t>
            </a:r>
            <a:r>
              <a:rPr lang="en-US" sz="1984" dirty="0" err="1">
                <a:solidFill>
                  <a:prstClr val="white"/>
                </a:solidFill>
              </a:rPr>
              <a:t>lidar</a:t>
            </a:r>
            <a:r>
              <a:rPr lang="en-US" sz="1984" dirty="0">
                <a:solidFill>
                  <a:prstClr val="white"/>
                </a:solidFill>
              </a:rPr>
              <a:t> </a:t>
            </a:r>
            <a:r>
              <a:rPr lang="en-US" sz="1984" dirty="0" err="1">
                <a:solidFill>
                  <a:prstClr val="white"/>
                </a:solidFill>
              </a:rPr>
              <a:t>umas</a:t>
            </a:r>
            <a:r>
              <a:rPr lang="en-US" sz="1984" dirty="0">
                <a:solidFill>
                  <a:prstClr val="white"/>
                </a:solidFill>
              </a:rPr>
              <a:t> com as </a:t>
            </a:r>
            <a:r>
              <a:rPr lang="en-US" sz="1984" dirty="0" err="1">
                <a:solidFill>
                  <a:prstClr val="white"/>
                </a:solidFill>
              </a:rPr>
              <a:t>outras</a:t>
            </a:r>
            <a:endParaRPr lang="en-US" sz="1984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9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5" grpId="0" animBg="1"/>
      <p:bldP spid="36" grpId="0" animBg="1"/>
      <p:bldP spid="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063" y="1432709"/>
            <a:ext cx="8810679" cy="484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5" b="1" u="sng" dirty="0" err="1">
                <a:solidFill>
                  <a:schemeClr val="bg1"/>
                </a:solidFill>
                <a:latin typeface="+mj-lt"/>
              </a:rPr>
              <a:t>Acordo</a:t>
            </a:r>
            <a:r>
              <a:rPr lang="en-US" sz="2205" b="1" u="sng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205" b="1" u="sng" dirty="0" err="1">
                <a:solidFill>
                  <a:schemeClr val="bg1"/>
                </a:solidFill>
                <a:latin typeface="+mj-lt"/>
              </a:rPr>
              <a:t>Cooperação</a:t>
            </a:r>
            <a:endParaRPr lang="en-US" sz="2205" b="1" u="sng" dirty="0">
              <a:solidFill>
                <a:schemeClr val="bg1"/>
              </a:solidFill>
              <a:latin typeface="+mj-lt"/>
            </a:endParaRPr>
          </a:p>
          <a:p>
            <a:pPr marL="314982" indent="-314982">
              <a:buFont typeface="Arial" pitchFamily="34" charset="0"/>
              <a:buChar char="•"/>
            </a:pPr>
            <a:r>
              <a:rPr lang="en-US" sz="2205" dirty="0" err="1">
                <a:solidFill>
                  <a:schemeClr val="bg1"/>
                </a:solidFill>
                <a:latin typeface="+mj-lt"/>
              </a:rPr>
              <a:t>Partes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acordo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2011</a:t>
            </a:r>
          </a:p>
          <a:p>
            <a:pPr marL="314982" indent="-314982">
              <a:buFont typeface="Arial" pitchFamily="34" charset="0"/>
              <a:buChar char="•"/>
            </a:pPr>
            <a:r>
              <a:rPr lang="en-US" sz="2205" dirty="0" err="1">
                <a:solidFill>
                  <a:schemeClr val="bg1"/>
                </a:solidFill>
                <a:latin typeface="+mj-lt"/>
              </a:rPr>
              <a:t>Objetivos</a:t>
            </a:r>
            <a:endParaRPr lang="en-US" sz="2205" dirty="0">
              <a:solidFill>
                <a:schemeClr val="bg1"/>
              </a:solidFill>
              <a:latin typeface="+mj-lt"/>
            </a:endParaRPr>
          </a:p>
          <a:p>
            <a:pPr marL="314982" indent="-314982">
              <a:buFont typeface="Arial" pitchFamily="34" charset="0"/>
              <a:buChar char="•"/>
            </a:pPr>
            <a:r>
              <a:rPr lang="en-US" sz="2205" dirty="0" err="1">
                <a:solidFill>
                  <a:schemeClr val="bg1"/>
                </a:solidFill>
                <a:latin typeface="+mj-lt"/>
              </a:rPr>
              <a:t>Conteúdo</a:t>
            </a:r>
            <a:endParaRPr lang="en-US" sz="2205" dirty="0">
              <a:solidFill>
                <a:schemeClr val="bg1"/>
              </a:solidFill>
              <a:latin typeface="+mj-lt"/>
            </a:endParaRPr>
          </a:p>
          <a:p>
            <a:pPr marL="314982" indent="-314982">
              <a:buFont typeface="Arial" pitchFamily="34" charset="0"/>
              <a:buChar char="•"/>
            </a:pPr>
            <a:r>
              <a:rPr lang="en-US" sz="2205" dirty="0" err="1">
                <a:solidFill>
                  <a:schemeClr val="bg1"/>
                </a:solidFill>
                <a:latin typeface="+mj-lt"/>
              </a:rPr>
              <a:t>Implementação</a:t>
            </a:r>
            <a:endParaRPr lang="en-US" sz="2205" dirty="0">
              <a:solidFill>
                <a:schemeClr val="bg1"/>
              </a:solidFill>
              <a:latin typeface="+mj-lt"/>
            </a:endParaRPr>
          </a:p>
          <a:p>
            <a:endParaRPr lang="en-US" sz="2205" dirty="0">
              <a:solidFill>
                <a:schemeClr val="bg1"/>
              </a:solidFill>
              <a:latin typeface="+mj-lt"/>
            </a:endParaRPr>
          </a:p>
          <a:p>
            <a:r>
              <a:rPr lang="en-US" sz="2205" b="1" u="sng" dirty="0" err="1">
                <a:solidFill>
                  <a:schemeClr val="bg1"/>
                </a:solidFill>
                <a:latin typeface="+mj-lt"/>
              </a:rPr>
              <a:t>Atividades</a:t>
            </a:r>
            <a:r>
              <a:rPr lang="en-US" sz="2205" b="1" u="sng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b="1" u="sng" dirty="0" err="1">
                <a:solidFill>
                  <a:schemeClr val="bg1"/>
                </a:solidFill>
                <a:latin typeface="+mj-lt"/>
              </a:rPr>
              <a:t>Comuns</a:t>
            </a:r>
            <a:r>
              <a:rPr lang="en-US" sz="2205" b="1" u="sng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314982" indent="-314982">
              <a:buFont typeface="Arial" pitchFamily="34" charset="0"/>
              <a:buChar char="•"/>
            </a:pPr>
            <a:r>
              <a:rPr lang="en-US" sz="2205" dirty="0" err="1">
                <a:solidFill>
                  <a:schemeClr val="bg1"/>
                </a:solidFill>
                <a:latin typeface="+mj-lt"/>
              </a:rPr>
              <a:t>Análise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execução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Orçamentária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smtClean="0">
                <a:solidFill>
                  <a:schemeClr val="bg1"/>
                </a:solidFill>
                <a:latin typeface="+mj-lt"/>
              </a:rPr>
              <a:t>de 2014</a:t>
            </a:r>
            <a:endParaRPr lang="en-US" sz="2205" dirty="0">
              <a:solidFill>
                <a:schemeClr val="bg1"/>
              </a:solidFill>
              <a:latin typeface="+mj-lt"/>
            </a:endParaRPr>
          </a:p>
          <a:p>
            <a:pPr marL="818954" lvl="1" indent="-314982">
              <a:buFont typeface="Wingdings" pitchFamily="2" charset="2"/>
              <a:buChar char="ü"/>
            </a:pPr>
            <a:r>
              <a:rPr lang="en-US" sz="2205" dirty="0" err="1">
                <a:solidFill>
                  <a:schemeClr val="bg1"/>
                </a:solidFill>
                <a:latin typeface="+mj-lt"/>
              </a:rPr>
              <a:t>Organização</a:t>
            </a:r>
            <a:endParaRPr lang="en-US" sz="2205" dirty="0">
              <a:solidFill>
                <a:schemeClr val="bg1"/>
              </a:solidFill>
              <a:latin typeface="+mj-lt"/>
            </a:endParaRPr>
          </a:p>
          <a:p>
            <a:pPr marL="818954" lvl="1" indent="-314982">
              <a:buFont typeface="Wingdings" pitchFamily="2" charset="2"/>
              <a:buChar char="ü"/>
            </a:pPr>
            <a:r>
              <a:rPr lang="en-US" sz="2205" dirty="0" err="1">
                <a:solidFill>
                  <a:schemeClr val="bg1"/>
                </a:solidFill>
                <a:latin typeface="+mj-lt"/>
              </a:rPr>
              <a:t>Desempenho</a:t>
            </a:r>
            <a:endParaRPr lang="en-US" sz="2205" dirty="0">
              <a:solidFill>
                <a:schemeClr val="bg1"/>
              </a:solidFill>
              <a:latin typeface="+mj-lt"/>
            </a:endParaRPr>
          </a:p>
          <a:p>
            <a:pPr marL="818954" lvl="1" indent="-314982">
              <a:buFont typeface="Wingdings" pitchFamily="2" charset="2"/>
              <a:buChar char="ü"/>
            </a:pPr>
            <a:r>
              <a:rPr lang="en-US" sz="2205" dirty="0" err="1">
                <a:solidFill>
                  <a:schemeClr val="bg1"/>
                </a:solidFill>
                <a:latin typeface="+mj-lt"/>
              </a:rPr>
              <a:t>Relatoria</a:t>
            </a:r>
            <a:endParaRPr lang="en-US" sz="2205" dirty="0">
              <a:solidFill>
                <a:schemeClr val="bg1"/>
              </a:solidFill>
              <a:latin typeface="+mj-lt"/>
            </a:endParaRPr>
          </a:p>
          <a:p>
            <a:pPr marL="377979" indent="-377979">
              <a:buFont typeface="Arial" pitchFamily="34" charset="0"/>
              <a:buChar char="•"/>
            </a:pPr>
            <a:r>
              <a:rPr lang="en-US" sz="2205" dirty="0" smtClean="0">
                <a:solidFill>
                  <a:schemeClr val="bg1"/>
                </a:solidFill>
                <a:latin typeface="+mj-lt"/>
              </a:rPr>
              <a:t>Coordenação 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dos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programas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trabalho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achados</a:t>
            </a:r>
            <a:endParaRPr lang="en-US" sz="2205" dirty="0">
              <a:solidFill>
                <a:schemeClr val="bg1"/>
              </a:solidFill>
              <a:latin typeface="+mj-lt"/>
            </a:endParaRPr>
          </a:p>
          <a:p>
            <a:pPr marL="377979" indent="-377979">
              <a:buFont typeface="Arial" pitchFamily="34" charset="0"/>
              <a:buChar char="•"/>
            </a:pPr>
            <a:r>
              <a:rPr lang="en-US" sz="2205" dirty="0" err="1">
                <a:solidFill>
                  <a:schemeClr val="bg1"/>
                </a:solidFill>
                <a:latin typeface="+mj-lt"/>
              </a:rPr>
              <a:t>Reuniões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regulares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treinamentos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conjuntos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troca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sistemática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205" dirty="0" err="1" smtClean="0">
                <a:solidFill>
                  <a:schemeClr val="bg1"/>
                </a:solidFill>
                <a:latin typeface="+mj-lt"/>
              </a:rPr>
              <a:t>informações</a:t>
            </a:r>
            <a:endParaRPr lang="en-US" sz="2205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5" y="1652354"/>
            <a:ext cx="3451180" cy="138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008484" y="340756"/>
            <a:ext cx="8567632" cy="10919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bg-BG" sz="5291" b="1" dirty="0" err="1">
                <a:solidFill>
                  <a:schemeClr val="bg1"/>
                </a:solidFill>
              </a:rPr>
              <a:t>Modos</a:t>
            </a:r>
            <a:r>
              <a:rPr lang="en-US" altLang="bg-BG" sz="5291" b="1" dirty="0">
                <a:solidFill>
                  <a:schemeClr val="bg1"/>
                </a:solidFill>
              </a:rPr>
              <a:t> de </a:t>
            </a:r>
            <a:r>
              <a:rPr lang="en-US" altLang="bg-BG" sz="5291" b="1" dirty="0" err="1">
                <a:solidFill>
                  <a:schemeClr val="bg1"/>
                </a:solidFill>
              </a:rPr>
              <a:t>Cooperação</a:t>
            </a:r>
            <a:r>
              <a:rPr lang="en-US" altLang="bg-BG" sz="5291" b="1" dirty="0">
                <a:solidFill>
                  <a:schemeClr val="bg1"/>
                </a:solidFill>
              </a:rPr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39912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909" y="1477948"/>
            <a:ext cx="8969430" cy="4503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82" indent="-314982">
              <a:buFont typeface="Wingdings" pitchFamily="2" charset="2"/>
              <a:buChar char="Ø"/>
            </a:pPr>
            <a:r>
              <a:rPr lang="en-US" sz="2205" dirty="0" err="1" smtClean="0">
                <a:solidFill>
                  <a:schemeClr val="bg1"/>
                </a:solidFill>
                <a:latin typeface="+mj-lt"/>
              </a:rPr>
              <a:t>Melhoria</a:t>
            </a:r>
            <a:r>
              <a:rPr lang="en-US" sz="2205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Continua </a:t>
            </a:r>
            <a:r>
              <a:rPr lang="en-US" sz="2205" dirty="0" smtClean="0">
                <a:solidFill>
                  <a:schemeClr val="bg1"/>
                </a:solidFill>
                <a:latin typeface="+mj-lt"/>
              </a:rPr>
              <a:t>da 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auditoria do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Setor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Público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smtClean="0">
                <a:solidFill>
                  <a:schemeClr val="bg1"/>
                </a:solidFill>
                <a:latin typeface="+mj-lt"/>
              </a:rPr>
              <a:t>e do 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Sistema de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inspeção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;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melhorando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a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metodologia</a:t>
            </a:r>
            <a:endParaRPr lang="en-US" sz="2205" dirty="0">
              <a:solidFill>
                <a:schemeClr val="bg1"/>
              </a:solidFill>
              <a:latin typeface="+mj-lt"/>
            </a:endParaRPr>
          </a:p>
          <a:p>
            <a:pPr marL="314982" indent="-314982">
              <a:buFont typeface="Wingdings" pitchFamily="2" charset="2"/>
              <a:buChar char="Ø"/>
            </a:pPr>
            <a:r>
              <a:rPr lang="en-US" sz="2205" dirty="0" err="1">
                <a:solidFill>
                  <a:schemeClr val="bg1"/>
                </a:solidFill>
                <a:latin typeface="+mj-lt"/>
              </a:rPr>
              <a:t>Mandato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mais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claro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sobre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cada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função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procedimentos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err="1" smtClean="0">
                <a:solidFill>
                  <a:schemeClr val="bg1"/>
                </a:solidFill>
                <a:latin typeface="+mj-lt"/>
              </a:rPr>
              <a:t>escritos</a:t>
            </a:r>
            <a:r>
              <a:rPr lang="en-US" sz="2205" dirty="0" smtClean="0">
                <a:solidFill>
                  <a:schemeClr val="bg1"/>
                </a:solidFill>
                <a:latin typeface="+mj-lt"/>
              </a:rPr>
              <a:t> para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interação</a:t>
            </a:r>
            <a:endParaRPr lang="en-US" sz="2205" dirty="0">
              <a:solidFill>
                <a:schemeClr val="bg1"/>
              </a:solidFill>
              <a:latin typeface="+mj-lt"/>
            </a:endParaRPr>
          </a:p>
          <a:p>
            <a:pPr marL="314982" indent="-314982">
              <a:buFont typeface="Wingdings" pitchFamily="2" charset="2"/>
              <a:buChar char="Ø"/>
            </a:pPr>
            <a:r>
              <a:rPr lang="en-US" sz="2205" dirty="0" err="1">
                <a:solidFill>
                  <a:schemeClr val="bg1"/>
                </a:solidFill>
                <a:latin typeface="+mj-lt"/>
              </a:rPr>
              <a:t>Posicionamento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ativo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todas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as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partes</a:t>
            </a:r>
            <a:endParaRPr lang="en-US" sz="2205" dirty="0">
              <a:solidFill>
                <a:schemeClr val="bg1"/>
              </a:solidFill>
              <a:latin typeface="+mj-lt"/>
            </a:endParaRPr>
          </a:p>
          <a:p>
            <a:pPr marL="314982" indent="-314982">
              <a:buFont typeface="Wingdings" pitchFamily="2" charset="2"/>
              <a:buChar char="Ø"/>
            </a:pPr>
            <a:r>
              <a:rPr lang="en-US" sz="2205" dirty="0" err="1">
                <a:solidFill>
                  <a:schemeClr val="bg1"/>
                </a:solidFill>
                <a:latin typeface="+mj-lt"/>
              </a:rPr>
              <a:t>Transparência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publicidade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das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atividades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resultados</a:t>
            </a:r>
            <a:endParaRPr lang="en-US" sz="2205" dirty="0">
              <a:solidFill>
                <a:schemeClr val="bg1"/>
              </a:solidFill>
              <a:latin typeface="+mj-lt"/>
            </a:endParaRPr>
          </a:p>
          <a:p>
            <a:pPr marL="314982" indent="-314982">
              <a:buFont typeface="Wingdings" pitchFamily="2" charset="2"/>
              <a:buChar char="Ø"/>
            </a:pPr>
            <a:r>
              <a:rPr lang="en-US" sz="2205" dirty="0" err="1">
                <a:solidFill>
                  <a:schemeClr val="bg1"/>
                </a:solidFill>
                <a:latin typeface="+mj-lt"/>
              </a:rPr>
              <a:t>Construir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uma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rede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para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conhecimento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linguagem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comuns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–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reuniões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regulares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treinamentos</a:t>
            </a:r>
            <a:endParaRPr lang="en-US" sz="2205" dirty="0">
              <a:solidFill>
                <a:schemeClr val="bg1"/>
              </a:solidFill>
              <a:latin typeface="+mj-lt"/>
            </a:endParaRPr>
          </a:p>
          <a:p>
            <a:pPr marL="314982" indent="-314982">
              <a:buFont typeface="Wingdings" pitchFamily="2" charset="2"/>
              <a:buChar char="Ø"/>
            </a:pPr>
            <a:r>
              <a:rPr lang="en-US" sz="2205" dirty="0" err="1">
                <a:solidFill>
                  <a:schemeClr val="bg1"/>
                </a:solidFill>
                <a:latin typeface="+mj-lt"/>
              </a:rPr>
              <a:t>Possibilidade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para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confiança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no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trabalho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achados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dos outros</a:t>
            </a:r>
          </a:p>
          <a:p>
            <a:endParaRPr lang="en-US" sz="2205" dirty="0">
              <a:solidFill>
                <a:schemeClr val="tx2"/>
              </a:solidFill>
              <a:latin typeface="+mj-lt"/>
            </a:endParaRPr>
          </a:p>
          <a:p>
            <a:endParaRPr lang="en-US" sz="2205" dirty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en-US" sz="2205" dirty="0">
                <a:solidFill>
                  <a:schemeClr val="bg1"/>
                </a:solidFill>
                <a:latin typeface="+mj-lt"/>
              </a:rPr>
              <a:t>Coordenação,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eficiência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no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custo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smtClean="0">
                <a:solidFill>
                  <a:schemeClr val="bg1"/>
                </a:solidFill>
                <a:latin typeface="+mj-lt"/>
              </a:rPr>
              <a:t>(cost-efficiency) e</a:t>
            </a:r>
            <a:endParaRPr lang="en-US" sz="2205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205" dirty="0">
                <a:solidFill>
                  <a:schemeClr val="bg1"/>
                </a:solidFill>
                <a:latin typeface="+mj-lt"/>
              </a:rPr>
              <a:t>Auditoria e Sistema de </a:t>
            </a:r>
            <a:r>
              <a:rPr lang="en-US" sz="2205" dirty="0" err="1" smtClean="0">
                <a:solidFill>
                  <a:schemeClr val="bg1"/>
                </a:solidFill>
                <a:latin typeface="+mj-lt"/>
              </a:rPr>
              <a:t>Inspeção</a:t>
            </a:r>
            <a:r>
              <a:rPr lang="en-US" sz="2205" dirty="0" smtClean="0">
                <a:solidFill>
                  <a:schemeClr val="bg1"/>
                </a:solidFill>
                <a:latin typeface="+mj-lt"/>
              </a:rPr>
              <a:t> do </a:t>
            </a:r>
            <a:r>
              <a:rPr lang="en-US" sz="2205" dirty="0" err="1">
                <a:solidFill>
                  <a:schemeClr val="bg1"/>
                </a:solidFill>
                <a:latin typeface="+mj-lt"/>
              </a:rPr>
              <a:t>Setor</a:t>
            </a:r>
            <a:r>
              <a:rPr lang="en-US" sz="2205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err="1" smtClean="0">
                <a:solidFill>
                  <a:schemeClr val="bg1"/>
                </a:solidFill>
                <a:latin typeface="+mj-lt"/>
              </a:rPr>
              <a:t>Público</a:t>
            </a:r>
            <a:r>
              <a:rPr lang="en-US" sz="2205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5" dirty="0" err="1" smtClean="0">
                <a:solidFill>
                  <a:schemeClr val="bg1"/>
                </a:solidFill>
                <a:latin typeface="+mj-lt"/>
              </a:rPr>
              <a:t>útil</a:t>
            </a:r>
            <a:endParaRPr lang="bg-BG" sz="2205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0913" y="251309"/>
            <a:ext cx="7778798" cy="90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91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Olhando</a:t>
            </a:r>
            <a:r>
              <a:rPr lang="en-US" sz="5291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para </a:t>
            </a:r>
            <a:r>
              <a:rPr lang="en-US" sz="5291" b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Frente</a:t>
            </a:r>
            <a:endParaRPr lang="en-US" sz="5291" b="1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515909" y="7034232"/>
            <a:ext cx="2351899" cy="40248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335CF09-96C2-46F2-B5C6-6BE50865BE52}" type="slidenum">
              <a:rPr lang="pt-B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39</a:t>
            </a:fld>
            <a:endParaRPr lang="pt-BR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564059" y="4732344"/>
            <a:ext cx="598491" cy="43973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984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</p:spPr>
      </p:sp>
      <p:sp>
        <p:nvSpPr>
          <p:cNvPr id="104" name="TextShape 3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Sobre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b="1" dirty="0" err="1">
                <a:solidFill>
                  <a:schemeClr val="bg1"/>
                </a:solidFill>
              </a:rPr>
              <a:t>Bulgária</a:t>
            </a:r>
            <a:r>
              <a:rPr lang="en-US" b="1" dirty="0">
                <a:solidFill>
                  <a:schemeClr val="bg1"/>
                </a:solidFill>
              </a:rPr>
              <a:t> (1)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81" y="-50317"/>
            <a:ext cx="2144344" cy="181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83" y="1768680"/>
            <a:ext cx="6778625" cy="4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9920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Резултат с изображение за thank you for your atten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629289"/>
            <a:ext cx="4584171" cy="22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44" b="-18544"/>
          <a:stretch>
            <a:fillRect/>
          </a:stretch>
        </p:blipFill>
        <p:spPr bwMode="auto">
          <a:xfrm>
            <a:off x="529" y="38871"/>
            <a:ext cx="4692915" cy="127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hape 43"/>
          <p:cNvSpPr txBox="1">
            <a:spLocks/>
          </p:cNvSpPr>
          <p:nvPr/>
        </p:nvSpPr>
        <p:spPr>
          <a:xfrm>
            <a:off x="1401740" y="1544629"/>
            <a:ext cx="7381920" cy="150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 algn="l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  <a:lvl2pPr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2pPr>
            <a:lvl3pPr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3pPr>
            <a:lvl4pPr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4pPr>
            <a:lvl5pPr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5pPr>
            <a:lvl6pPr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6pPr>
            <a:lvl7pPr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7pPr>
            <a:lvl8pPr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8pPr>
            <a:lvl9pPr algn="ctr" defTabSz="584200"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9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en-US" sz="2646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 Sistema </a:t>
            </a:r>
            <a:r>
              <a:rPr lang="en-US" sz="2646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</a:t>
            </a:r>
            <a:r>
              <a:rPr lang="en-US" sz="2646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Controle</a:t>
            </a:r>
            <a:r>
              <a:rPr lang="en-US" sz="2646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46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Interno</a:t>
            </a:r>
            <a:r>
              <a:rPr lang="en-US" sz="2646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no </a:t>
            </a:r>
            <a:r>
              <a:rPr lang="en-US" sz="2646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Brasil</a:t>
            </a:r>
            <a:r>
              <a:rPr lang="en-US" sz="2646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en-US" sz="2646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avanço</a:t>
            </a:r>
            <a:r>
              <a:rPr lang="en-US" sz="2646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46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</a:t>
            </a:r>
            <a:r>
              <a:rPr lang="en-US" sz="2646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46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mais</a:t>
            </a:r>
            <a:r>
              <a:rPr lang="en-US" sz="2646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46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eficiência</a:t>
            </a:r>
            <a:endParaRPr lang="en-US" sz="2646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en-US" sz="2646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Brasilia, 28-29 de </a:t>
            </a:r>
            <a:r>
              <a:rPr lang="en-US" sz="2646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Maio</a:t>
            </a:r>
            <a:r>
              <a:rPr lang="en-US" sz="2646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8261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</p:spPr>
      </p:sp>
      <p:sp>
        <p:nvSpPr>
          <p:cNvPr id="103" name="CustomShape 2"/>
          <p:cNvSpPr/>
          <p:nvPr/>
        </p:nvSpPr>
        <p:spPr>
          <a:xfrm>
            <a:off x="504000" y="1769040"/>
            <a:ext cx="8868240" cy="4382640"/>
          </a:xfrm>
          <a:prstGeom prst="rect">
            <a:avLst/>
          </a:prstGeom>
        </p:spPr>
      </p:sp>
      <p:sp>
        <p:nvSpPr>
          <p:cNvPr id="104" name="TextShape 3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Sobre</a:t>
            </a:r>
            <a:r>
              <a:rPr lang="en-US" b="1" dirty="0">
                <a:solidFill>
                  <a:schemeClr val="bg1"/>
                </a:solidFill>
              </a:rPr>
              <a:t> a </a:t>
            </a:r>
            <a:r>
              <a:rPr lang="en-US" b="1" dirty="0" err="1">
                <a:solidFill>
                  <a:schemeClr val="bg1"/>
                </a:solidFill>
              </a:rPr>
              <a:t>Bulgária</a:t>
            </a:r>
            <a:r>
              <a:rPr lang="en-US" b="1" dirty="0">
                <a:solidFill>
                  <a:schemeClr val="bg1"/>
                </a:solidFill>
              </a:rPr>
              <a:t> (2)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04000" y="2806377"/>
            <a:ext cx="9071640" cy="1262160"/>
          </a:xfrm>
        </p:spPr>
        <p:txBody>
          <a:bodyPr/>
          <a:lstStyle/>
          <a:p>
            <a:r>
              <a:rPr lang="en-US" sz="2400" b="1" dirty="0" err="1">
                <a:solidFill>
                  <a:schemeClr val="bg1"/>
                </a:solidFill>
              </a:rPr>
              <a:t>População</a:t>
            </a:r>
            <a:r>
              <a:rPr lang="en-US" sz="2400" dirty="0">
                <a:solidFill>
                  <a:schemeClr val="bg1"/>
                </a:solidFill>
              </a:rPr>
              <a:t> – 7 364 570</a:t>
            </a:r>
          </a:p>
          <a:p>
            <a:r>
              <a:rPr lang="en-US" sz="2400" b="1" dirty="0" err="1">
                <a:solidFill>
                  <a:schemeClr val="bg1"/>
                </a:solidFill>
              </a:rPr>
              <a:t>Área</a:t>
            </a:r>
            <a:r>
              <a:rPr lang="en-US" sz="2400" dirty="0">
                <a:solidFill>
                  <a:schemeClr val="bg1"/>
                </a:solidFill>
              </a:rPr>
              <a:t> - </a:t>
            </a:r>
            <a:r>
              <a:rPr lang="en-AU" sz="2400" dirty="0">
                <a:solidFill>
                  <a:schemeClr val="bg1"/>
                </a:solidFill>
              </a:rPr>
              <a:t>110,994 km</a:t>
            </a:r>
            <a:r>
              <a:rPr lang="en-AU" sz="2400" baseline="30000" dirty="0">
                <a:solidFill>
                  <a:schemeClr val="bg1"/>
                </a:solidFill>
              </a:rPr>
              <a:t>2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PIB</a:t>
            </a:r>
            <a:r>
              <a:rPr lang="en-US" sz="2400" dirty="0">
                <a:solidFill>
                  <a:schemeClr val="bg1"/>
                </a:solidFill>
              </a:rPr>
              <a:t> (nominal)  2015 </a:t>
            </a:r>
            <a:r>
              <a:rPr lang="en-US" sz="2400" dirty="0" err="1">
                <a:solidFill>
                  <a:schemeClr val="bg1"/>
                </a:solidFill>
              </a:rPr>
              <a:t>estimado</a:t>
            </a:r>
            <a:r>
              <a:rPr lang="en-US" sz="2400" dirty="0">
                <a:solidFill>
                  <a:schemeClr val="bg1"/>
                </a:solidFill>
              </a:rPr>
              <a:t> – Total $57.596 </a:t>
            </a:r>
            <a:r>
              <a:rPr lang="en-US" sz="2400" dirty="0" err="1">
                <a:solidFill>
                  <a:schemeClr val="bg1"/>
                </a:solidFill>
              </a:rPr>
              <a:t>bilhões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Capital</a:t>
            </a:r>
            <a:r>
              <a:rPr lang="en-US" sz="2400" dirty="0">
                <a:solidFill>
                  <a:schemeClr val="bg1"/>
                </a:solidFill>
              </a:rPr>
              <a:t> – Sofia, </a:t>
            </a:r>
            <a:r>
              <a:rPr lang="en-US" sz="2400" dirty="0" err="1">
                <a:solidFill>
                  <a:schemeClr val="bg1"/>
                </a:solidFill>
              </a:rPr>
              <a:t>população</a:t>
            </a:r>
            <a:r>
              <a:rPr lang="en-US" sz="2400" dirty="0">
                <a:solidFill>
                  <a:schemeClr val="bg1"/>
                </a:solidFill>
              </a:rPr>
              <a:t> 1 250 000</a:t>
            </a:r>
          </a:p>
          <a:p>
            <a:r>
              <a:rPr lang="en-AU" sz="2400" b="1" dirty="0" err="1">
                <a:solidFill>
                  <a:schemeClr val="bg1"/>
                </a:solidFill>
              </a:rPr>
              <a:t>Língua</a:t>
            </a:r>
            <a:r>
              <a:rPr lang="en-AU" sz="2400" dirty="0">
                <a:solidFill>
                  <a:schemeClr val="bg1"/>
                </a:solidFill>
              </a:rPr>
              <a:t> – </a:t>
            </a:r>
            <a:r>
              <a:rPr lang="en-AU" sz="2400" dirty="0" err="1">
                <a:solidFill>
                  <a:schemeClr val="bg1"/>
                </a:solidFill>
              </a:rPr>
              <a:t>Búlgaro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chemeClr val="bg1"/>
                </a:solidFill>
              </a:rPr>
              <a:t>Alfabeto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dirty="0" err="1">
                <a:solidFill>
                  <a:schemeClr val="bg1"/>
                </a:solidFill>
              </a:rPr>
              <a:t>Cirílico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chemeClr val="bg1"/>
                </a:solidFill>
              </a:rPr>
              <a:t>Democracia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Parlamentar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013737"/>
            <a:ext cx="3875534" cy="328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6560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</p:spPr>
      </p:sp>
      <p:sp>
        <p:nvSpPr>
          <p:cNvPr id="103" name="CustomShape 2"/>
          <p:cNvSpPr/>
          <p:nvPr/>
        </p:nvSpPr>
        <p:spPr>
          <a:xfrm>
            <a:off x="504000" y="1769040"/>
            <a:ext cx="8868240" cy="4382640"/>
          </a:xfrm>
          <a:prstGeom prst="rect">
            <a:avLst/>
          </a:prstGeom>
        </p:spPr>
      </p:sp>
      <p:sp>
        <p:nvSpPr>
          <p:cNvPr id="104" name="TextShape 3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err="1">
                <a:solidFill>
                  <a:schemeClr val="bg1"/>
                </a:solidFill>
              </a:rPr>
              <a:t>Modelo</a:t>
            </a:r>
            <a:r>
              <a:rPr lang="en-US" sz="3000" b="1" dirty="0">
                <a:solidFill>
                  <a:schemeClr val="bg1"/>
                </a:solidFill>
              </a:rPr>
              <a:t> de </a:t>
            </a:r>
            <a:r>
              <a:rPr lang="en-US" sz="3000" b="1" dirty="0" err="1">
                <a:solidFill>
                  <a:schemeClr val="bg1"/>
                </a:solidFill>
              </a:rPr>
              <a:t>Controle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Interno</a:t>
            </a:r>
            <a:r>
              <a:rPr lang="en-US" sz="3000" b="1" dirty="0">
                <a:solidFill>
                  <a:schemeClr val="bg1"/>
                </a:solidFill>
              </a:rPr>
              <a:t> Financeiro </a:t>
            </a:r>
            <a:r>
              <a:rPr lang="en-US" sz="3000" b="1" dirty="0" smtClean="0">
                <a:solidFill>
                  <a:schemeClr val="bg1"/>
                </a:solidFill>
              </a:rPr>
              <a:t/>
            </a:r>
            <a:br>
              <a:rPr lang="en-US" sz="3000" b="1" dirty="0" smtClean="0">
                <a:solidFill>
                  <a:schemeClr val="bg1"/>
                </a:solidFill>
              </a:rPr>
            </a:br>
            <a:r>
              <a:rPr lang="en-US" sz="3000" b="1" dirty="0" err="1" smtClean="0">
                <a:solidFill>
                  <a:schemeClr val="bg1"/>
                </a:solidFill>
              </a:rPr>
              <a:t>Público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na</a:t>
            </a:r>
            <a:r>
              <a:rPr lang="en-US" sz="3000" b="1" dirty="0">
                <a:solidFill>
                  <a:schemeClr val="bg1"/>
                </a:solidFill>
              </a:rPr>
              <a:t> UE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62150"/>
            <a:ext cx="83534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PIFC – </a:t>
            </a:r>
            <a:r>
              <a:rPr lang="en-GB" altLang="en-US" sz="2000" b="1" dirty="0" err="1">
                <a:solidFill>
                  <a:schemeClr val="bg1"/>
                </a:solidFill>
                <a:cs typeface="Arial" panose="020B0604020202020204" pitchFamily="34" charset="0"/>
              </a:rPr>
              <a:t>Controle</a:t>
            </a: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  <a:cs typeface="Arial" panose="020B0604020202020204" pitchFamily="34" charset="0"/>
              </a:rPr>
              <a:t>Interno</a:t>
            </a: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  <a:cs typeface="Arial" panose="020B0604020202020204" pitchFamily="34" charset="0"/>
              </a:rPr>
              <a:t>Financeiro</a:t>
            </a: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  <a:cs typeface="Arial" panose="020B0604020202020204" pitchFamily="34" charset="0"/>
              </a:rPr>
              <a:t>Público</a:t>
            </a:r>
            <a:endParaRPr lang="en-GB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Uma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estrutura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Controle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Interno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para o </a:t>
            </a:r>
            <a:r>
              <a:rPr lang="en-GB" altLang="en-US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Setor</a:t>
            </a:r>
            <a:r>
              <a:rPr lang="en-GB" alt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Público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que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os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países</a:t>
            </a:r>
            <a:r>
              <a:rPr lang="en-GB" alt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candidatos</a:t>
            </a:r>
            <a:r>
              <a:rPr lang="en-GB" alt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devem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adotar</a:t>
            </a:r>
            <a:r>
              <a:rPr lang="en-GB" alt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para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satisfazer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as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condições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/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marcos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de </a:t>
            </a:r>
            <a:endParaRPr lang="en-GB" alt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referência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do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capítulo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negociação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“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Controle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Financeiro</a:t>
            </a:r>
            <a:r>
              <a:rPr lang="en-GB" alt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” para a 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negociação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acesso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a UE,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introduzido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desde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1998-2000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alt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Novo </a:t>
            </a:r>
            <a:r>
              <a:rPr lang="en-GB" altLang="en-US" sz="2000" b="1" dirty="0" err="1">
                <a:solidFill>
                  <a:schemeClr val="bg1"/>
                </a:solidFill>
                <a:cs typeface="Arial" panose="020B0604020202020204" pitchFamily="34" charset="0"/>
              </a:rPr>
              <a:t>Conceito</a:t>
            </a: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 – </a:t>
            </a:r>
            <a:r>
              <a:rPr lang="en-GB" altLang="en-US" sz="2000" b="1" dirty="0" err="1">
                <a:solidFill>
                  <a:schemeClr val="bg1"/>
                </a:solidFill>
                <a:cs typeface="Arial" panose="020B0604020202020204" pitchFamily="34" charset="0"/>
              </a:rPr>
              <a:t>Controle</a:t>
            </a: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  <a:cs typeface="Arial" panose="020B0604020202020204" pitchFamily="34" charset="0"/>
              </a:rPr>
              <a:t>Interno</a:t>
            </a: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  <a:cs typeface="Arial" panose="020B0604020202020204" pitchFamily="34" charset="0"/>
              </a:rPr>
              <a:t>Público</a:t>
            </a: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 PIC –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focaliza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mais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nos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objetivos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e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gestão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de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riscos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, do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que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em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transações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financeiras</a:t>
            </a:r>
            <a:r>
              <a:rPr lang="en-GB" alt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altLang="en-US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Não</a:t>
            </a:r>
            <a:r>
              <a:rPr lang="en-GB" alt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existe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legislação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européia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que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vincula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os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Estados</a:t>
            </a:r>
            <a:r>
              <a:rPr lang="en-GB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en-US" dirty="0" err="1">
                <a:solidFill>
                  <a:schemeClr val="bg1"/>
                </a:solidFill>
                <a:cs typeface="Arial" panose="020B0604020202020204" pitchFamily="34" charset="0"/>
              </a:rPr>
              <a:t>Membros</a:t>
            </a:r>
            <a:endParaRPr lang="en-GB" alt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083450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2"/>
          <p:cNvSpPr/>
          <p:nvPr/>
        </p:nvSpPr>
        <p:spPr>
          <a:xfrm>
            <a:off x="504000" y="1769040"/>
            <a:ext cx="8868240" cy="4382640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chemeClr val="bg1"/>
                </a:solidFill>
              </a:rPr>
              <a:t>Controle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Interno</a:t>
            </a:r>
            <a:r>
              <a:rPr lang="en-US" sz="3600" b="1" dirty="0">
                <a:solidFill>
                  <a:schemeClr val="bg1"/>
                </a:solidFill>
              </a:rPr>
              <a:t> (Financeiro) </a:t>
            </a:r>
            <a:r>
              <a:rPr lang="en-US" sz="3600" b="1" dirty="0" err="1">
                <a:solidFill>
                  <a:schemeClr val="bg1"/>
                </a:solidFill>
              </a:rPr>
              <a:t>Público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– </a:t>
            </a:r>
            <a:r>
              <a:rPr lang="en-GB" sz="3600" b="1" dirty="0" smtClean="0">
                <a:solidFill>
                  <a:schemeClr val="bg1"/>
                </a:solidFill>
              </a:rPr>
              <a:t/>
            </a:r>
            <a:br>
              <a:rPr lang="en-GB" sz="3600" b="1" dirty="0" smtClean="0">
                <a:solidFill>
                  <a:schemeClr val="bg1"/>
                </a:solidFill>
              </a:rPr>
            </a:br>
            <a:r>
              <a:rPr lang="en-GB" sz="3600" b="1" dirty="0" err="1" smtClean="0">
                <a:solidFill>
                  <a:schemeClr val="bg1"/>
                </a:solidFill>
              </a:rPr>
              <a:t>Modelo</a:t>
            </a:r>
            <a:r>
              <a:rPr lang="en-GB" sz="3600" b="1" dirty="0" smtClean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Europeu</a:t>
            </a:r>
            <a:endParaRPr lang="pt-BR" sz="3600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684213" y="1916832"/>
          <a:ext cx="7776219" cy="4085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73850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</p:spPr>
      </p:sp>
      <p:sp>
        <p:nvSpPr>
          <p:cNvPr id="104" name="TextShape 3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chemeClr val="bg1"/>
                </a:solidFill>
              </a:rPr>
              <a:t>Principais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Pilares</a:t>
            </a:r>
            <a:r>
              <a:rPr lang="en-US" sz="4000" b="1" dirty="0">
                <a:solidFill>
                  <a:schemeClr val="bg1"/>
                </a:solidFill>
              </a:rPr>
              <a:t> do </a:t>
            </a:r>
            <a:r>
              <a:rPr lang="en-US" sz="4000" b="1" dirty="0" err="1">
                <a:solidFill>
                  <a:schemeClr val="bg1"/>
                </a:solidFill>
              </a:rPr>
              <a:t>modelo</a:t>
            </a:r>
            <a:r>
              <a:rPr lang="en-US" sz="4000" b="1" dirty="0">
                <a:solidFill>
                  <a:schemeClr val="bg1"/>
                </a:solidFill>
              </a:rPr>
              <a:t> do PIFC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142050" y="3420244"/>
            <a:ext cx="9071640" cy="126216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Fortacendo</a:t>
            </a:r>
            <a:r>
              <a:rPr lang="en-US" sz="1800" dirty="0">
                <a:solidFill>
                  <a:schemeClr val="bg1"/>
                </a:solidFill>
              </a:rPr>
              <a:t> a </a:t>
            </a:r>
            <a:r>
              <a:rPr lang="en-US" sz="1800" dirty="0" err="1">
                <a:solidFill>
                  <a:schemeClr val="bg1"/>
                </a:solidFill>
              </a:rPr>
              <a:t>Responsabilidade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>
                <a:solidFill>
                  <a:schemeClr val="bg1"/>
                </a:solidFill>
              </a:rPr>
              <a:t>Gestão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descentralizada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e o </a:t>
            </a:r>
            <a:r>
              <a:rPr lang="en-US" sz="1800" dirty="0" err="1" smtClean="0">
                <a:solidFill>
                  <a:srgbClr val="FF0000"/>
                </a:solidFill>
              </a:rPr>
              <a:t>Controle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Interno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Estabelecimento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>
                <a:solidFill>
                  <a:schemeClr val="bg1"/>
                </a:solidFill>
              </a:rPr>
              <a:t>uma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Auditoria </a:t>
            </a:r>
            <a:r>
              <a:rPr lang="en-US" sz="1800" dirty="0" err="1">
                <a:solidFill>
                  <a:srgbClr val="FF0000"/>
                </a:solidFill>
              </a:rPr>
              <a:t>Interna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independente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dentro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das </a:t>
            </a:r>
            <a:r>
              <a:rPr lang="en-US" sz="1800" dirty="0" err="1">
                <a:solidFill>
                  <a:schemeClr val="bg1"/>
                </a:solidFill>
              </a:rPr>
              <a:t>organizações</a:t>
            </a:r>
            <a:r>
              <a:rPr lang="en-US" sz="1800" dirty="0">
                <a:solidFill>
                  <a:schemeClr val="bg1"/>
                </a:solidFill>
              </a:rPr>
              <a:t> do </a:t>
            </a:r>
            <a:r>
              <a:rPr lang="en-US" sz="1800" dirty="0" err="1">
                <a:solidFill>
                  <a:schemeClr val="bg1"/>
                </a:solidFill>
              </a:rPr>
              <a:t>setor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endParaRPr lang="en-US" sz="1800" dirty="0" smtClean="0">
              <a:solidFill>
                <a:schemeClr val="bg1"/>
              </a:solidFill>
            </a:endParaRPr>
          </a:p>
          <a:p>
            <a:pPr algn="just"/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  </a:t>
            </a:r>
            <a:r>
              <a:rPr lang="en-US" sz="1800" dirty="0" err="1" smtClean="0">
                <a:solidFill>
                  <a:schemeClr val="bg1"/>
                </a:solidFill>
              </a:rPr>
              <a:t>público</a:t>
            </a:r>
            <a:endParaRPr lang="en-US" sz="18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Coordenação</a:t>
            </a:r>
            <a:r>
              <a:rPr lang="en-US" sz="1800" dirty="0">
                <a:solidFill>
                  <a:srgbClr val="2E4A98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– </a:t>
            </a:r>
            <a:r>
              <a:rPr lang="en-US" sz="1800" dirty="0" err="1">
                <a:solidFill>
                  <a:schemeClr val="bg1"/>
                </a:solidFill>
              </a:rPr>
              <a:t>Estabelecimento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>
                <a:solidFill>
                  <a:schemeClr val="bg1"/>
                </a:solidFill>
              </a:rPr>
              <a:t>Unidades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Centrais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 smtClean="0">
                <a:solidFill>
                  <a:schemeClr val="bg1"/>
                </a:solidFill>
              </a:rPr>
              <a:t>Harmonização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para  </a:t>
            </a:r>
            <a:r>
              <a:rPr lang="en-US" sz="1800" dirty="0" err="1">
                <a:solidFill>
                  <a:schemeClr val="bg1"/>
                </a:solidFill>
              </a:rPr>
              <a:t>Controle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endParaRPr lang="en-US" sz="1800" dirty="0" smtClean="0">
              <a:solidFill>
                <a:schemeClr val="bg1"/>
              </a:solidFill>
            </a:endParaRPr>
          </a:p>
          <a:p>
            <a:pPr algn="just"/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  </a:t>
            </a:r>
            <a:r>
              <a:rPr lang="en-US" sz="1800" dirty="0" err="1" smtClean="0">
                <a:solidFill>
                  <a:schemeClr val="bg1"/>
                </a:solidFill>
              </a:rPr>
              <a:t>Interno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e </a:t>
            </a:r>
            <a:r>
              <a:rPr lang="en-US" sz="1800" dirty="0" smtClean="0">
                <a:solidFill>
                  <a:schemeClr val="bg1"/>
                </a:solidFill>
              </a:rPr>
              <a:t>Auditoria </a:t>
            </a:r>
            <a:r>
              <a:rPr lang="en-US" sz="1800" dirty="0" err="1" smtClean="0">
                <a:solidFill>
                  <a:schemeClr val="bg1"/>
                </a:solidFill>
              </a:rPr>
              <a:t>Interna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algn="just"/>
            <a:endParaRPr lang="en-US" sz="1400" dirty="0" smtClean="0">
              <a:solidFill>
                <a:srgbClr val="FF0000"/>
              </a:solidFill>
            </a:endParaRPr>
          </a:p>
          <a:p>
            <a:pPr algn="just"/>
            <a:endParaRPr lang="en-US" sz="1400" dirty="0">
              <a:solidFill>
                <a:srgbClr val="FF0000"/>
              </a:solidFill>
            </a:endParaRPr>
          </a:p>
          <a:p>
            <a:pPr algn="just"/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FF0000"/>
                </a:solidFill>
              </a:rPr>
              <a:t>Inspeção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Financeira</a:t>
            </a:r>
            <a:r>
              <a:rPr lang="en-US" sz="1800" dirty="0">
                <a:solidFill>
                  <a:srgbClr val="FF0000"/>
                </a:solidFill>
              </a:rPr>
              <a:t> (</a:t>
            </a:r>
            <a:r>
              <a:rPr lang="en-US" sz="1800" dirty="0" err="1">
                <a:solidFill>
                  <a:srgbClr val="FF0000"/>
                </a:solidFill>
              </a:rPr>
              <a:t>como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função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de </a:t>
            </a:r>
            <a:r>
              <a:rPr lang="en-US" sz="1800" dirty="0" err="1">
                <a:solidFill>
                  <a:srgbClr val="FF0000"/>
                </a:solidFill>
              </a:rPr>
              <a:t>investigação</a:t>
            </a:r>
            <a:r>
              <a:rPr lang="en-US" sz="1800" dirty="0">
                <a:solidFill>
                  <a:srgbClr val="FF0000"/>
                </a:solidFill>
              </a:rPr>
              <a:t> de </a:t>
            </a:r>
            <a:r>
              <a:rPr lang="en-US" sz="1800" dirty="0" err="1" smtClean="0">
                <a:solidFill>
                  <a:srgbClr val="FF0000"/>
                </a:solidFill>
              </a:rPr>
              <a:t>fraude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e </a:t>
            </a:r>
            <a:r>
              <a:rPr lang="en-US" sz="1800" dirty="0" err="1">
                <a:solidFill>
                  <a:srgbClr val="FF0000"/>
                </a:solidFill>
              </a:rPr>
              <a:t>corrupção</a:t>
            </a:r>
            <a:r>
              <a:rPr lang="en-US" sz="1800" dirty="0">
                <a:solidFill>
                  <a:srgbClr val="FF0000"/>
                </a:solidFill>
              </a:rPr>
              <a:t>) </a:t>
            </a:r>
            <a:r>
              <a:rPr lang="en-US" sz="1800" dirty="0" err="1">
                <a:solidFill>
                  <a:srgbClr val="FF0000"/>
                </a:solidFill>
              </a:rPr>
              <a:t>não</a:t>
            </a:r>
            <a:r>
              <a:rPr lang="en-US" sz="1800" dirty="0">
                <a:solidFill>
                  <a:srgbClr val="FF0000"/>
                </a:solidFill>
              </a:rPr>
              <a:t> é parte do 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just"/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    </a:t>
            </a:r>
            <a:r>
              <a:rPr lang="en-US" sz="1800" dirty="0" err="1" smtClean="0">
                <a:solidFill>
                  <a:srgbClr val="FF0000"/>
                </a:solidFill>
              </a:rPr>
              <a:t>modelo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  <a:r>
              <a:rPr lang="en-US" sz="1800" dirty="0">
                <a:solidFill>
                  <a:srgbClr val="2E4A98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Na </a:t>
            </a:r>
            <a:r>
              <a:rPr lang="en-US" sz="1800" dirty="0" err="1" smtClean="0">
                <a:solidFill>
                  <a:schemeClr val="bg1"/>
                </a:solidFill>
              </a:rPr>
              <a:t>maioria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dos </a:t>
            </a:r>
            <a:r>
              <a:rPr lang="en-US" sz="1800" dirty="0" err="1" smtClean="0">
                <a:solidFill>
                  <a:schemeClr val="bg1"/>
                </a:solidFill>
              </a:rPr>
              <a:t>países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da UE </a:t>
            </a:r>
            <a:r>
              <a:rPr lang="en-US" sz="1800" dirty="0" err="1">
                <a:solidFill>
                  <a:schemeClr val="bg1"/>
                </a:solidFill>
              </a:rPr>
              <a:t>existe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uma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entidade</a:t>
            </a:r>
            <a:r>
              <a:rPr lang="en-US" sz="1800" dirty="0">
                <a:solidFill>
                  <a:schemeClr val="bg1"/>
                </a:solidFill>
              </a:rPr>
              <a:t> (</a:t>
            </a:r>
            <a:r>
              <a:rPr lang="en-US" sz="1800" dirty="0" err="1">
                <a:solidFill>
                  <a:schemeClr val="bg1"/>
                </a:solidFill>
              </a:rPr>
              <a:t>instituição</a:t>
            </a:r>
            <a:r>
              <a:rPr lang="en-US" sz="1800" dirty="0">
                <a:solidFill>
                  <a:schemeClr val="bg1"/>
                </a:solidFill>
              </a:rPr>
              <a:t>) central </a:t>
            </a:r>
            <a:r>
              <a:rPr lang="en-US" sz="1800" dirty="0" err="1" smtClean="0">
                <a:solidFill>
                  <a:schemeClr val="bg1"/>
                </a:solidFill>
              </a:rPr>
              <a:t>separada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ou</a:t>
            </a:r>
            <a:endParaRPr lang="en-US" sz="1800" dirty="0" smtClean="0">
              <a:solidFill>
                <a:schemeClr val="bg1"/>
              </a:solidFill>
            </a:endParaRPr>
          </a:p>
          <a:p>
            <a:pPr algn="just"/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entre as </a:t>
            </a:r>
            <a:r>
              <a:rPr lang="en-US" sz="1800" dirty="0" err="1">
                <a:solidFill>
                  <a:schemeClr val="bg1"/>
                </a:solidFill>
              </a:rPr>
              <a:t>organizações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junto </a:t>
            </a:r>
            <a:r>
              <a:rPr lang="en-US" sz="1800" dirty="0">
                <a:solidFill>
                  <a:schemeClr val="bg1"/>
                </a:solidFill>
              </a:rPr>
              <a:t>com as </a:t>
            </a:r>
            <a:r>
              <a:rPr lang="en-US" sz="1800" dirty="0" err="1">
                <a:solidFill>
                  <a:schemeClr val="bg1"/>
                </a:solidFill>
              </a:rPr>
              <a:t>funções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smtClean="0">
                <a:solidFill>
                  <a:schemeClr val="bg1"/>
                </a:solidFill>
              </a:rPr>
              <a:t>Auditoria </a:t>
            </a:r>
            <a:r>
              <a:rPr lang="en-US" sz="1800" dirty="0" err="1">
                <a:solidFill>
                  <a:schemeClr val="bg1"/>
                </a:solidFill>
              </a:rPr>
              <a:t>Interna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As </a:t>
            </a:r>
            <a:r>
              <a:rPr lang="en-US" sz="1800" dirty="0" err="1" smtClean="0">
                <a:solidFill>
                  <a:schemeClr val="bg1"/>
                </a:solidFill>
              </a:rPr>
              <a:t>Entidades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Fiscalizadoras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Superiores</a:t>
            </a:r>
            <a:r>
              <a:rPr lang="en-US" sz="1800" dirty="0" smtClean="0">
                <a:solidFill>
                  <a:schemeClr val="bg1"/>
                </a:solidFill>
              </a:rPr>
              <a:t> (SAI) </a:t>
            </a:r>
            <a:r>
              <a:rPr lang="en-US" sz="1800" dirty="0" err="1" smtClean="0">
                <a:solidFill>
                  <a:schemeClr val="bg1"/>
                </a:solidFill>
              </a:rPr>
              <a:t>como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auditores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externos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também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não</a:t>
            </a:r>
            <a:r>
              <a:rPr lang="en-US" sz="1800" dirty="0">
                <a:solidFill>
                  <a:schemeClr val="bg1"/>
                </a:solidFill>
              </a:rPr>
              <a:t> é parte </a:t>
            </a:r>
            <a:endParaRPr lang="en-US" sz="1800" dirty="0" smtClean="0">
              <a:solidFill>
                <a:schemeClr val="bg1"/>
              </a:solidFill>
            </a:endParaRPr>
          </a:p>
          <a:p>
            <a:pPr algn="just"/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  do </a:t>
            </a:r>
            <a:r>
              <a:rPr lang="en-US" sz="1800" dirty="0" err="1" smtClean="0">
                <a:solidFill>
                  <a:schemeClr val="bg1"/>
                </a:solidFill>
              </a:rPr>
              <a:t>modelo</a:t>
            </a:r>
            <a:r>
              <a:rPr lang="en-US" sz="1800" dirty="0" smtClean="0">
                <a:solidFill>
                  <a:schemeClr val="bg1"/>
                </a:solidFill>
              </a:rPr>
              <a:t> PIFC  </a:t>
            </a:r>
            <a:endParaRPr lang="en-US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FF0000"/>
                </a:solidFill>
              </a:rPr>
              <a:t>Existe</a:t>
            </a:r>
            <a:r>
              <a:rPr lang="en-US" sz="1800" dirty="0">
                <a:solidFill>
                  <a:srgbClr val="FF0000"/>
                </a:solidFill>
              </a:rPr>
              <a:t> a </a:t>
            </a:r>
            <a:r>
              <a:rPr lang="en-US" sz="1800" dirty="0" err="1">
                <a:solidFill>
                  <a:srgbClr val="FF0000"/>
                </a:solidFill>
              </a:rPr>
              <a:t>necessidade</a:t>
            </a:r>
            <a:r>
              <a:rPr lang="en-US" sz="1800" dirty="0">
                <a:solidFill>
                  <a:srgbClr val="FF0000"/>
                </a:solidFill>
              </a:rPr>
              <a:t> de boas </a:t>
            </a:r>
            <a:r>
              <a:rPr lang="en-US" sz="1800" dirty="0" err="1">
                <a:solidFill>
                  <a:srgbClr val="FF0000"/>
                </a:solidFill>
              </a:rPr>
              <a:t>relações</a:t>
            </a:r>
            <a:r>
              <a:rPr lang="en-US" sz="1800" dirty="0">
                <a:solidFill>
                  <a:srgbClr val="FF0000"/>
                </a:solidFill>
              </a:rPr>
              <a:t> entre </a:t>
            </a:r>
            <a:r>
              <a:rPr lang="en-US" sz="1800" dirty="0" err="1">
                <a:solidFill>
                  <a:srgbClr val="FF0000"/>
                </a:solidFill>
              </a:rPr>
              <a:t>os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atores</a:t>
            </a:r>
            <a:r>
              <a:rPr lang="en-US" sz="1800" dirty="0">
                <a:solidFill>
                  <a:srgbClr val="FF0000"/>
                </a:solidFill>
              </a:rPr>
              <a:t> do PIFC e </a:t>
            </a:r>
            <a:r>
              <a:rPr lang="en-US" sz="1800" dirty="0" err="1">
                <a:solidFill>
                  <a:srgbClr val="FF0000"/>
                </a:solidFill>
              </a:rPr>
              <a:t>outras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instituições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   – </a:t>
            </a:r>
            <a:r>
              <a:rPr lang="en-US" sz="1800" dirty="0">
                <a:solidFill>
                  <a:srgbClr val="FF0000"/>
                </a:solidFill>
              </a:rPr>
              <a:t>FI, SAI</a:t>
            </a:r>
          </a:p>
          <a:p>
            <a:pPr marL="0" indent="0">
              <a:buNone/>
            </a:pPr>
            <a:endParaRPr lang="pt-BR" sz="1800" dirty="0"/>
          </a:p>
        </p:txBody>
      </p:sp>
      <p:sp>
        <p:nvSpPr>
          <p:cNvPr id="8" name="5-Point Star 7"/>
          <p:cNvSpPr/>
          <p:nvPr/>
        </p:nvSpPr>
        <p:spPr>
          <a:xfrm>
            <a:off x="4234061" y="3331244"/>
            <a:ext cx="720080" cy="720080"/>
          </a:xfrm>
          <a:prstGeom prst="star5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3104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</p:spPr>
      </p:sp>
      <p:sp>
        <p:nvSpPr>
          <p:cNvPr id="103" name="CustomShape 2"/>
          <p:cNvSpPr/>
          <p:nvPr/>
        </p:nvSpPr>
        <p:spPr>
          <a:xfrm>
            <a:off x="504000" y="1769040"/>
            <a:ext cx="8868240" cy="4382640"/>
          </a:xfrm>
          <a:prstGeom prst="rect">
            <a:avLst/>
          </a:prstGeom>
        </p:spPr>
      </p:sp>
      <p:sp>
        <p:nvSpPr>
          <p:cNvPr id="104" name="TextShape 3"/>
          <p:cNvSpPr txBox="1"/>
          <p:nvPr/>
        </p:nvSpPr>
        <p:spPr>
          <a:xfrm>
            <a:off x="504000" y="301320"/>
            <a:ext cx="907164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l-PL" dirty="0" err="1">
                <a:solidFill>
                  <a:schemeClr val="bg1"/>
                </a:solidFill>
              </a:rPr>
              <a:t>Modelo</a:t>
            </a:r>
            <a:r>
              <a:rPr lang="en-US" altLang="pl-PL" dirty="0">
                <a:solidFill>
                  <a:schemeClr val="bg1"/>
                </a:solidFill>
              </a:rPr>
              <a:t> PI</a:t>
            </a:r>
            <a:r>
              <a:rPr lang="pl-PL" altLang="pl-PL" dirty="0">
                <a:solidFill>
                  <a:schemeClr val="bg1"/>
                </a:solidFill>
              </a:rPr>
              <a:t>FC </a:t>
            </a:r>
            <a:r>
              <a:rPr lang="en-US" altLang="pl-PL" dirty="0">
                <a:solidFill>
                  <a:schemeClr val="bg1"/>
                </a:solidFill>
              </a:rPr>
              <a:t>e</a:t>
            </a:r>
            <a:r>
              <a:rPr lang="pl-PL" altLang="pl-PL" dirty="0">
                <a:solidFill>
                  <a:schemeClr val="bg1"/>
                </a:solidFill>
              </a:rPr>
              <a:t> COSO 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Obraz 3" descr="http://img3-cdn.governica.com/Coso_v._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2205038"/>
            <a:ext cx="3960812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2746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2566</Words>
  <Application>Microsoft Office PowerPoint</Application>
  <PresentationFormat>Custom</PresentationFormat>
  <Paragraphs>444</Paragraphs>
  <Slides>40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Bodoni SvtyTwo ITC TT-Book</vt:lpstr>
      <vt:lpstr>Calibri</vt:lpstr>
      <vt:lpstr>Century Gothic</vt:lpstr>
      <vt:lpstr>DejaVu Sans</vt:lpstr>
      <vt:lpstr>Garamond</vt:lpstr>
      <vt:lpstr>StarSymbol</vt:lpstr>
      <vt:lpstr>Symbol</vt:lpstr>
      <vt:lpstr>Wingdings</vt:lpstr>
      <vt:lpstr>Office Theme</vt:lpstr>
      <vt:lpstr>PowerPoint Presentation</vt:lpstr>
      <vt:lpstr>Relações: Auditoria Interna-Inspeção Financeira-Auditoria Externa</vt:lpstr>
      <vt:lpstr>Conteúdo</vt:lpstr>
      <vt:lpstr>Sobre a Bulgária (1)</vt:lpstr>
      <vt:lpstr>Sobre a Bulgária (2)</vt:lpstr>
      <vt:lpstr>Modelo de Controle Interno Financeiro  Público na UE</vt:lpstr>
      <vt:lpstr>Controle Interno (Financeiro) Público –  Modelo Europeu</vt:lpstr>
      <vt:lpstr>Principais Pilares do modelo do PIFC</vt:lpstr>
      <vt:lpstr>Modelo PIFC e COSO </vt:lpstr>
      <vt:lpstr>Definição de Controle Interno</vt:lpstr>
      <vt:lpstr>Definição de Auditoria interna </vt:lpstr>
      <vt:lpstr>Sistema de Controle Interno na UE </vt:lpstr>
      <vt:lpstr>Sistema de Controle Interno na UE (1) </vt:lpstr>
      <vt:lpstr>PowerPoint Presentation</vt:lpstr>
      <vt:lpstr>PowerPoint Presentation</vt:lpstr>
      <vt:lpstr>PowerPoint Presentation</vt:lpstr>
      <vt:lpstr>PowerPoint Presentation</vt:lpstr>
      <vt:lpstr>PIFC reformas na Bulgária – história (1)</vt:lpstr>
      <vt:lpstr>PIFC reforma na Bulgária - história (2)</vt:lpstr>
      <vt:lpstr>PIFC reformas na Bulgária - história (3)</vt:lpstr>
      <vt:lpstr>Modelos FMC e AI na Bulgária</vt:lpstr>
      <vt:lpstr>Unidade de Harmonização Central</vt:lpstr>
      <vt:lpstr>Auditoria Interna na Bulgária</vt:lpstr>
      <vt:lpstr>Auditoria Interna na Bulgária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Modos de Cooperação (1)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Yanny Pollyny do Nascimento Rocha</dc:creator>
  <cp:lastModifiedBy>Yanny Pollyny do Nascimento Rocha</cp:lastModifiedBy>
  <cp:revision>18</cp:revision>
  <cp:lastPrinted>2015-05-28T02:44:48Z</cp:lastPrinted>
  <dcterms:modified xsi:type="dcterms:W3CDTF">2015-05-28T02:48:41Z</dcterms:modified>
</cp:coreProperties>
</file>