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311" r:id="rId4"/>
    <p:sldId id="282" r:id="rId5"/>
    <p:sldId id="283" r:id="rId6"/>
    <p:sldId id="281" r:id="rId7"/>
    <p:sldId id="268" r:id="rId8"/>
    <p:sldId id="292" r:id="rId9"/>
    <p:sldId id="305" r:id="rId10"/>
    <p:sldId id="284" r:id="rId11"/>
    <p:sldId id="259" r:id="rId12"/>
    <p:sldId id="293" r:id="rId13"/>
    <p:sldId id="285" r:id="rId14"/>
    <p:sldId id="270" r:id="rId15"/>
    <p:sldId id="273" r:id="rId16"/>
    <p:sldId id="274" r:id="rId17"/>
    <p:sldId id="294" r:id="rId18"/>
    <p:sldId id="296" r:id="rId19"/>
    <p:sldId id="287" r:id="rId20"/>
    <p:sldId id="295" r:id="rId21"/>
    <p:sldId id="277" r:id="rId22"/>
    <p:sldId id="278" r:id="rId23"/>
    <p:sldId id="297" r:id="rId24"/>
    <p:sldId id="308" r:id="rId25"/>
    <p:sldId id="288" r:id="rId26"/>
    <p:sldId id="309" r:id="rId27"/>
    <p:sldId id="298" r:id="rId28"/>
    <p:sldId id="289" r:id="rId29"/>
    <p:sldId id="306" r:id="rId30"/>
    <p:sldId id="300" r:id="rId31"/>
    <p:sldId id="303" r:id="rId32"/>
    <p:sldId id="304" r:id="rId33"/>
    <p:sldId id="301" r:id="rId34"/>
    <p:sldId id="28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87" autoAdjust="0"/>
  </p:normalViewPr>
  <p:slideViewPr>
    <p:cSldViewPr>
      <p:cViewPr>
        <p:scale>
          <a:sx n="50" d="100"/>
          <a:sy n="50" d="100"/>
        </p:scale>
        <p:origin x="-131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6275E-397D-4658-A966-5E057CF8A75B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7117E6D-828C-46FA-95DC-514D77C2B629}">
      <dgm:prSet phldrT="[Texto]" custT="1"/>
      <dgm:spPr/>
      <dgm:t>
        <a:bodyPr/>
        <a:lstStyle/>
        <a:p>
          <a:r>
            <a:rPr lang="pt-BR" sz="2000" dirty="0" err="1" smtClean="0"/>
            <a:t>Déc</a:t>
          </a:r>
          <a:r>
            <a:rPr lang="pt-BR" sz="2000" dirty="0" smtClean="0"/>
            <a:t>. 60, 70, 80</a:t>
          </a:r>
          <a:endParaRPr lang="pt-BR" sz="2000" dirty="0"/>
        </a:p>
      </dgm:t>
    </dgm:pt>
    <dgm:pt modelId="{7CE6CD9E-CEA4-40FB-9920-A7E720740737}" type="parTrans" cxnId="{18CB75E8-0025-4520-8D31-567B492A5BD2}">
      <dgm:prSet/>
      <dgm:spPr/>
      <dgm:t>
        <a:bodyPr/>
        <a:lstStyle/>
        <a:p>
          <a:endParaRPr lang="pt-BR" sz="3200"/>
        </a:p>
      </dgm:t>
    </dgm:pt>
    <dgm:pt modelId="{F86E916E-E396-4EC5-BABC-C19523A9C326}" type="sibTrans" cxnId="{18CB75E8-0025-4520-8D31-567B492A5BD2}">
      <dgm:prSet/>
      <dgm:spPr/>
      <dgm:t>
        <a:bodyPr/>
        <a:lstStyle/>
        <a:p>
          <a:endParaRPr lang="pt-BR" sz="3200"/>
        </a:p>
      </dgm:t>
    </dgm:pt>
    <dgm:pt modelId="{343F3685-C969-4E64-B4C7-08BFDADB13E3}">
      <dgm:prSet phldrT="[Texto]" custT="1"/>
      <dgm:spPr/>
      <dgm:t>
        <a:bodyPr/>
        <a:lstStyle/>
        <a:p>
          <a:r>
            <a:rPr lang="pt-BR" sz="2800" dirty="0" smtClean="0"/>
            <a:t>Controle Externo</a:t>
          </a:r>
          <a:endParaRPr lang="pt-BR" sz="2800" dirty="0"/>
        </a:p>
      </dgm:t>
    </dgm:pt>
    <dgm:pt modelId="{C3944ACE-EE7F-4A48-BEC4-C1FE312A08FB}" type="parTrans" cxnId="{25BB865D-2A53-4E93-B879-A5EB3C8FCAF4}">
      <dgm:prSet/>
      <dgm:spPr/>
      <dgm:t>
        <a:bodyPr/>
        <a:lstStyle/>
        <a:p>
          <a:endParaRPr lang="pt-BR" sz="3200"/>
        </a:p>
      </dgm:t>
    </dgm:pt>
    <dgm:pt modelId="{DD47C037-9200-49FA-AE8D-282D920A8ABD}" type="sibTrans" cxnId="{25BB865D-2A53-4E93-B879-A5EB3C8FCAF4}">
      <dgm:prSet/>
      <dgm:spPr/>
      <dgm:t>
        <a:bodyPr/>
        <a:lstStyle/>
        <a:p>
          <a:endParaRPr lang="pt-BR" sz="3200"/>
        </a:p>
      </dgm:t>
    </dgm:pt>
    <dgm:pt modelId="{0E97BB26-72E8-4D99-9F82-30187F8D7221}">
      <dgm:prSet phldrT="[Texto]" custT="1"/>
      <dgm:spPr/>
      <dgm:t>
        <a:bodyPr/>
        <a:lstStyle/>
        <a:p>
          <a:r>
            <a:rPr lang="pt-BR" sz="2800" dirty="0" smtClean="0"/>
            <a:t>Déc.90</a:t>
          </a:r>
          <a:endParaRPr lang="pt-BR" sz="2800" dirty="0"/>
        </a:p>
      </dgm:t>
    </dgm:pt>
    <dgm:pt modelId="{6E2DA397-128B-4F12-9870-9964620F2A8F}" type="parTrans" cxnId="{E93F3F56-CF6A-4532-A02A-911991FCE1B2}">
      <dgm:prSet/>
      <dgm:spPr/>
      <dgm:t>
        <a:bodyPr/>
        <a:lstStyle/>
        <a:p>
          <a:endParaRPr lang="pt-BR" sz="3200"/>
        </a:p>
      </dgm:t>
    </dgm:pt>
    <dgm:pt modelId="{818598C7-2A49-4763-A152-C6A22135056F}" type="sibTrans" cxnId="{E93F3F56-CF6A-4532-A02A-911991FCE1B2}">
      <dgm:prSet/>
      <dgm:spPr/>
      <dgm:t>
        <a:bodyPr/>
        <a:lstStyle/>
        <a:p>
          <a:endParaRPr lang="pt-BR" sz="3200"/>
        </a:p>
      </dgm:t>
    </dgm:pt>
    <dgm:pt modelId="{FF048549-9774-478D-A42E-4F067C17727A}">
      <dgm:prSet phldrT="[Texto]" custT="1"/>
      <dgm:spPr/>
      <dgm:t>
        <a:bodyPr/>
        <a:lstStyle/>
        <a:p>
          <a:r>
            <a:rPr lang="pt-BR" sz="2800" dirty="0" smtClean="0"/>
            <a:t>Gestores Federais</a:t>
          </a:r>
          <a:endParaRPr lang="pt-BR" sz="2800" dirty="0"/>
        </a:p>
      </dgm:t>
    </dgm:pt>
    <dgm:pt modelId="{0A628598-5DF7-43B9-828F-03A9A1D467CD}" type="parTrans" cxnId="{D39B765F-0883-4E20-B1D2-CDD245EAD7A5}">
      <dgm:prSet/>
      <dgm:spPr/>
      <dgm:t>
        <a:bodyPr/>
        <a:lstStyle/>
        <a:p>
          <a:endParaRPr lang="pt-BR" sz="3200"/>
        </a:p>
      </dgm:t>
    </dgm:pt>
    <dgm:pt modelId="{3A816FE8-0C3E-4ACE-8346-2EE3B92CA71D}" type="sibTrans" cxnId="{D39B765F-0883-4E20-B1D2-CDD245EAD7A5}">
      <dgm:prSet/>
      <dgm:spPr/>
      <dgm:t>
        <a:bodyPr/>
        <a:lstStyle/>
        <a:p>
          <a:endParaRPr lang="pt-BR" sz="3200"/>
        </a:p>
      </dgm:t>
    </dgm:pt>
    <dgm:pt modelId="{411995D1-D075-4B11-9618-0FDC04F7AFCC}">
      <dgm:prSet phldrT="[Texto]" custT="1"/>
      <dgm:spPr/>
      <dgm:t>
        <a:bodyPr/>
        <a:lstStyle/>
        <a:p>
          <a:r>
            <a:rPr lang="pt-BR" sz="2800" dirty="0" err="1" smtClean="0"/>
            <a:t>Déc</a:t>
          </a:r>
          <a:r>
            <a:rPr lang="pt-BR" sz="2800" dirty="0" smtClean="0"/>
            <a:t>. 2000</a:t>
          </a:r>
          <a:endParaRPr lang="pt-BR" sz="2800" dirty="0"/>
        </a:p>
      </dgm:t>
    </dgm:pt>
    <dgm:pt modelId="{5135262E-FA7F-4E61-B927-45685D6023F4}" type="parTrans" cxnId="{8D51F067-0224-4304-ACB1-435752D9AC6F}">
      <dgm:prSet/>
      <dgm:spPr/>
      <dgm:t>
        <a:bodyPr/>
        <a:lstStyle/>
        <a:p>
          <a:endParaRPr lang="pt-BR" sz="3200"/>
        </a:p>
      </dgm:t>
    </dgm:pt>
    <dgm:pt modelId="{96D837BC-7CE7-4DEB-8FC4-86A04DE57617}" type="sibTrans" cxnId="{8D51F067-0224-4304-ACB1-435752D9AC6F}">
      <dgm:prSet/>
      <dgm:spPr/>
      <dgm:t>
        <a:bodyPr/>
        <a:lstStyle/>
        <a:p>
          <a:endParaRPr lang="pt-BR" sz="3200"/>
        </a:p>
      </dgm:t>
    </dgm:pt>
    <dgm:pt modelId="{2BBDBE81-430E-4FCC-B363-20D380C897BB}">
      <dgm:prSet phldrT="[Texto]" custT="1"/>
      <dgm:spPr/>
      <dgm:t>
        <a:bodyPr/>
        <a:lstStyle/>
        <a:p>
          <a:r>
            <a:rPr lang="pt-BR" sz="2800" dirty="0" smtClean="0"/>
            <a:t>Órgãos de Defesa do Estado</a:t>
          </a:r>
          <a:endParaRPr lang="pt-BR" sz="2800" dirty="0"/>
        </a:p>
      </dgm:t>
    </dgm:pt>
    <dgm:pt modelId="{0D6B2A3D-23A3-4CC9-86C8-D01731D0D057}" type="parTrans" cxnId="{2A49CFF8-8A58-4402-AA86-26BAA7D6A93E}">
      <dgm:prSet/>
      <dgm:spPr/>
      <dgm:t>
        <a:bodyPr/>
        <a:lstStyle/>
        <a:p>
          <a:endParaRPr lang="pt-BR" sz="3200"/>
        </a:p>
      </dgm:t>
    </dgm:pt>
    <dgm:pt modelId="{B4FC4223-889C-47E4-A8A0-DEEFE1E7E619}" type="sibTrans" cxnId="{2A49CFF8-8A58-4402-AA86-26BAA7D6A93E}">
      <dgm:prSet/>
      <dgm:spPr/>
      <dgm:t>
        <a:bodyPr/>
        <a:lstStyle/>
        <a:p>
          <a:endParaRPr lang="pt-BR" sz="3200"/>
        </a:p>
      </dgm:t>
    </dgm:pt>
    <dgm:pt modelId="{3DCEDF69-DB73-4E59-B2CF-8F4EF670DE01}">
      <dgm:prSet custT="1"/>
      <dgm:spPr/>
      <dgm:t>
        <a:bodyPr/>
        <a:lstStyle/>
        <a:p>
          <a:r>
            <a:rPr lang="pt-BR" sz="2800" dirty="0" smtClean="0"/>
            <a:t>Atual</a:t>
          </a:r>
          <a:endParaRPr lang="pt-BR" sz="2800" dirty="0"/>
        </a:p>
      </dgm:t>
    </dgm:pt>
    <dgm:pt modelId="{C554D720-3FE5-44FC-A311-8524CE28B295}" type="parTrans" cxnId="{BC84566A-CCB3-464D-99D1-AE3AE03118CD}">
      <dgm:prSet/>
      <dgm:spPr/>
      <dgm:t>
        <a:bodyPr/>
        <a:lstStyle/>
        <a:p>
          <a:endParaRPr lang="pt-BR" sz="3200"/>
        </a:p>
      </dgm:t>
    </dgm:pt>
    <dgm:pt modelId="{563E7048-C8D2-4820-8FF5-D80830EEA5A7}" type="sibTrans" cxnId="{BC84566A-CCB3-464D-99D1-AE3AE03118CD}">
      <dgm:prSet/>
      <dgm:spPr/>
      <dgm:t>
        <a:bodyPr/>
        <a:lstStyle/>
        <a:p>
          <a:endParaRPr lang="pt-BR" sz="3200"/>
        </a:p>
      </dgm:t>
    </dgm:pt>
    <dgm:pt modelId="{5A7394D1-9126-48D0-AF1B-42A6367D19FB}">
      <dgm:prSet custT="1"/>
      <dgm:spPr/>
      <dgm:t>
        <a:bodyPr/>
        <a:lstStyle/>
        <a:p>
          <a:r>
            <a:rPr lang="pt-BR" sz="2800" dirty="0" smtClean="0"/>
            <a:t>Órgãos Estaduais e Municipais </a:t>
          </a:r>
          <a:endParaRPr lang="pt-BR" sz="2800" dirty="0"/>
        </a:p>
      </dgm:t>
    </dgm:pt>
    <dgm:pt modelId="{119925D1-81FD-464E-AAEA-B5A2DA3EF80D}" type="parTrans" cxnId="{7137C4D0-64F8-49B0-9B6C-B4D80F0F91DA}">
      <dgm:prSet/>
      <dgm:spPr/>
      <dgm:t>
        <a:bodyPr/>
        <a:lstStyle/>
        <a:p>
          <a:endParaRPr lang="pt-BR" sz="3200"/>
        </a:p>
      </dgm:t>
    </dgm:pt>
    <dgm:pt modelId="{8A45C436-5EAD-44D4-BD0B-FDDDC9EFC999}" type="sibTrans" cxnId="{7137C4D0-64F8-49B0-9B6C-B4D80F0F91DA}">
      <dgm:prSet/>
      <dgm:spPr/>
      <dgm:t>
        <a:bodyPr/>
        <a:lstStyle/>
        <a:p>
          <a:endParaRPr lang="pt-BR" sz="3200"/>
        </a:p>
      </dgm:t>
    </dgm:pt>
    <dgm:pt modelId="{9D0B001B-BFD7-4BC7-A2DF-1C620639DC52}" type="pres">
      <dgm:prSet presAssocID="{5AB6275E-397D-4658-A966-5E057CF8A75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4F87A60-0BCD-46A9-AE2A-0327E93E6BA3}" type="pres">
      <dgm:prSet presAssocID="{3DCEDF69-DB73-4E59-B2CF-8F4EF670DE01}" presName="ChildAccent4" presStyleCnt="0"/>
      <dgm:spPr/>
    </dgm:pt>
    <dgm:pt modelId="{252106CE-D8D0-4AB6-8457-A2A9843EDF49}" type="pres">
      <dgm:prSet presAssocID="{3DCEDF69-DB73-4E59-B2CF-8F4EF670DE01}" presName="ChildAccent" presStyleLbl="alignImgPlace1" presStyleIdx="0" presStyleCnt="4" custScaleX="155516" custLinFactNeighborX="37578"/>
      <dgm:spPr/>
      <dgm:t>
        <a:bodyPr/>
        <a:lstStyle/>
        <a:p>
          <a:endParaRPr lang="pt-BR"/>
        </a:p>
      </dgm:t>
    </dgm:pt>
    <dgm:pt modelId="{61B0C4E6-6C9C-4C0E-9FC2-4F275585D033}" type="pres">
      <dgm:prSet presAssocID="{3DCEDF69-DB73-4E59-B2CF-8F4EF670DE01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6C69E9-2F18-49CB-8044-181EFBA5414E}" type="pres">
      <dgm:prSet presAssocID="{3DCEDF69-DB73-4E59-B2CF-8F4EF670DE01}" presName="Parent4" presStyleLbl="node1" presStyleIdx="0" presStyleCnt="4" custScaleX="155516" custLinFactNeighborX="20655" custLinFactNeighborY="-729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4A7E7D-9EB8-4BE6-B364-C05E2B295990}" type="pres">
      <dgm:prSet presAssocID="{411995D1-D075-4B11-9618-0FDC04F7AFCC}" presName="ChildAccent3" presStyleCnt="0"/>
      <dgm:spPr/>
    </dgm:pt>
    <dgm:pt modelId="{4AA823D6-EA55-449B-BCA5-5C75A2A9C51B}" type="pres">
      <dgm:prSet presAssocID="{411995D1-D075-4B11-9618-0FDC04F7AFCC}" presName="ChildAccent" presStyleLbl="alignImgPlace1" presStyleIdx="1" presStyleCnt="4" custScaleX="118498" custScaleY="105376"/>
      <dgm:spPr/>
      <dgm:t>
        <a:bodyPr/>
        <a:lstStyle/>
        <a:p>
          <a:endParaRPr lang="pt-BR"/>
        </a:p>
      </dgm:t>
    </dgm:pt>
    <dgm:pt modelId="{2BCFB32B-1795-41A5-81AD-988F0658C8E3}" type="pres">
      <dgm:prSet presAssocID="{411995D1-D075-4B11-9618-0FDC04F7AFC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2B87F-90FD-405E-856D-27EB287ED432}" type="pres">
      <dgm:prSet presAssocID="{411995D1-D075-4B11-9618-0FDC04F7AFCC}" presName="Parent3" presStyleLbl="node1" presStyleIdx="1" presStyleCnt="4" custScaleX="118498" custLinFactNeighborY="-844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BD77D6-7034-4BCB-89FE-D287B4CA4904}" type="pres">
      <dgm:prSet presAssocID="{0E97BB26-72E8-4D99-9F82-30187F8D7221}" presName="ChildAccent2" presStyleCnt="0"/>
      <dgm:spPr/>
    </dgm:pt>
    <dgm:pt modelId="{30EA5B7C-2E04-4ACF-A299-A38BE03BEA61}" type="pres">
      <dgm:prSet presAssocID="{0E97BB26-72E8-4D99-9F82-30187F8D7221}" presName="ChildAccent" presStyleLbl="alignImgPlace1" presStyleIdx="2" presStyleCnt="4" custScaleX="128927" custScaleY="109400" custLinFactNeighborX="-19679"/>
      <dgm:spPr/>
      <dgm:t>
        <a:bodyPr/>
        <a:lstStyle/>
        <a:p>
          <a:endParaRPr lang="pt-BR"/>
        </a:p>
      </dgm:t>
    </dgm:pt>
    <dgm:pt modelId="{7E7A0754-F627-4E1E-AD73-9CEA5BBACF39}" type="pres">
      <dgm:prSet presAssocID="{0E97BB26-72E8-4D99-9F82-30187F8D722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4189F-18E4-4F60-9387-999F157CBD7B}" type="pres">
      <dgm:prSet presAssocID="{0E97BB26-72E8-4D99-9F82-30187F8D7221}" presName="Parent2" presStyleLbl="node1" presStyleIdx="2" presStyleCnt="4" custScaleX="128927" custLinFactNeighborX="-19679" custLinFactNeighborY="-1742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51454-469D-4958-81BC-FFBA85CF058B}" type="pres">
      <dgm:prSet presAssocID="{57117E6D-828C-46FA-95DC-514D77C2B629}" presName="ChildAccent1" presStyleCnt="0"/>
      <dgm:spPr/>
    </dgm:pt>
    <dgm:pt modelId="{5616E690-CC6B-401A-BD25-491F28910524}" type="pres">
      <dgm:prSet presAssocID="{57117E6D-828C-46FA-95DC-514D77C2B629}" presName="ChildAccent" presStyleLbl="alignImgPlace1" presStyleIdx="3" presStyleCnt="4" custScaleX="134754" custScaleY="114096" custLinFactNeighborX="-37578"/>
      <dgm:spPr/>
      <dgm:t>
        <a:bodyPr/>
        <a:lstStyle/>
        <a:p>
          <a:endParaRPr lang="pt-BR"/>
        </a:p>
      </dgm:t>
    </dgm:pt>
    <dgm:pt modelId="{70F81AB5-3F64-40B6-BFFA-BE7624874F96}" type="pres">
      <dgm:prSet presAssocID="{57117E6D-828C-46FA-95DC-514D77C2B62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0CDA23-E46F-4858-BF02-9418E3C8262B}" type="pres">
      <dgm:prSet presAssocID="{57117E6D-828C-46FA-95DC-514D77C2B629}" presName="Parent1" presStyleLbl="node1" presStyleIdx="3" presStyleCnt="4" custScaleX="134754" custLinFactNeighborX="-20655" custLinFactNeighborY="-2394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C7F06C-A66E-4377-AAC6-3758D3C1687A}" type="presOf" srcId="{411995D1-D075-4B11-9618-0FDC04F7AFCC}" destId="{8752B87F-90FD-405E-856D-27EB287ED432}" srcOrd="0" destOrd="0" presId="urn:microsoft.com/office/officeart/2011/layout/InterconnectedBlockProcess"/>
    <dgm:cxn modelId="{283F9F59-C1AD-4DCF-ACDE-5F852E47FA9F}" type="presOf" srcId="{2BBDBE81-430E-4FCC-B363-20D380C897BB}" destId="{2BCFB32B-1795-41A5-81AD-988F0658C8E3}" srcOrd="1" destOrd="0" presId="urn:microsoft.com/office/officeart/2011/layout/InterconnectedBlockProcess"/>
    <dgm:cxn modelId="{2A49CFF8-8A58-4402-AA86-26BAA7D6A93E}" srcId="{411995D1-D075-4B11-9618-0FDC04F7AFCC}" destId="{2BBDBE81-430E-4FCC-B363-20D380C897BB}" srcOrd="0" destOrd="0" parTransId="{0D6B2A3D-23A3-4CC9-86C8-D01731D0D057}" sibTransId="{B4FC4223-889C-47E4-A8A0-DEEFE1E7E619}"/>
    <dgm:cxn modelId="{4B2C34EB-2F33-4AF5-B44A-383B3D2EA21E}" type="presOf" srcId="{FF048549-9774-478D-A42E-4F067C17727A}" destId="{7E7A0754-F627-4E1E-AD73-9CEA5BBACF39}" srcOrd="1" destOrd="0" presId="urn:microsoft.com/office/officeart/2011/layout/InterconnectedBlockProcess"/>
    <dgm:cxn modelId="{2518BFCC-D434-45C8-9C14-C2EB5889911F}" type="presOf" srcId="{5A7394D1-9126-48D0-AF1B-42A6367D19FB}" destId="{61B0C4E6-6C9C-4C0E-9FC2-4F275585D033}" srcOrd="1" destOrd="0" presId="urn:microsoft.com/office/officeart/2011/layout/InterconnectedBlockProcess"/>
    <dgm:cxn modelId="{D3D4EB4A-7010-4921-B5ED-76D061FFC30D}" type="presOf" srcId="{2BBDBE81-430E-4FCC-B363-20D380C897BB}" destId="{4AA823D6-EA55-449B-BCA5-5C75A2A9C51B}" srcOrd="0" destOrd="0" presId="urn:microsoft.com/office/officeart/2011/layout/InterconnectedBlockProcess"/>
    <dgm:cxn modelId="{6808D956-B9F8-4270-8B83-8F575DD4C5D0}" type="presOf" srcId="{5A7394D1-9126-48D0-AF1B-42A6367D19FB}" destId="{252106CE-D8D0-4AB6-8457-A2A9843EDF49}" srcOrd="0" destOrd="0" presId="urn:microsoft.com/office/officeart/2011/layout/InterconnectedBlockProcess"/>
    <dgm:cxn modelId="{9882324E-20CB-4814-B7C1-175212DB969B}" type="presOf" srcId="{5AB6275E-397D-4658-A966-5E057CF8A75B}" destId="{9D0B001B-BFD7-4BC7-A2DF-1C620639DC52}" srcOrd="0" destOrd="0" presId="urn:microsoft.com/office/officeart/2011/layout/InterconnectedBlockProcess"/>
    <dgm:cxn modelId="{18CB75E8-0025-4520-8D31-567B492A5BD2}" srcId="{5AB6275E-397D-4658-A966-5E057CF8A75B}" destId="{57117E6D-828C-46FA-95DC-514D77C2B629}" srcOrd="0" destOrd="0" parTransId="{7CE6CD9E-CEA4-40FB-9920-A7E720740737}" sibTransId="{F86E916E-E396-4EC5-BABC-C19523A9C326}"/>
    <dgm:cxn modelId="{25BB865D-2A53-4E93-B879-A5EB3C8FCAF4}" srcId="{57117E6D-828C-46FA-95DC-514D77C2B629}" destId="{343F3685-C969-4E64-B4C7-08BFDADB13E3}" srcOrd="0" destOrd="0" parTransId="{C3944ACE-EE7F-4A48-BEC4-C1FE312A08FB}" sibTransId="{DD47C037-9200-49FA-AE8D-282D920A8ABD}"/>
    <dgm:cxn modelId="{8A53D38C-A5AF-4DA4-88E2-EB0F97BB3E20}" type="presOf" srcId="{343F3685-C969-4E64-B4C7-08BFDADB13E3}" destId="{5616E690-CC6B-401A-BD25-491F28910524}" srcOrd="0" destOrd="0" presId="urn:microsoft.com/office/officeart/2011/layout/InterconnectedBlockProcess"/>
    <dgm:cxn modelId="{8D51F067-0224-4304-ACB1-435752D9AC6F}" srcId="{5AB6275E-397D-4658-A966-5E057CF8A75B}" destId="{411995D1-D075-4B11-9618-0FDC04F7AFCC}" srcOrd="2" destOrd="0" parTransId="{5135262E-FA7F-4E61-B927-45685D6023F4}" sibTransId="{96D837BC-7CE7-4DEB-8FC4-86A04DE57617}"/>
    <dgm:cxn modelId="{44E44385-E8D4-4B94-AF88-9A7FCF91E1CC}" type="presOf" srcId="{0E97BB26-72E8-4D99-9F82-30187F8D7221}" destId="{1C44189F-18E4-4F60-9387-999F157CBD7B}" srcOrd="0" destOrd="0" presId="urn:microsoft.com/office/officeart/2011/layout/InterconnectedBlockProcess"/>
    <dgm:cxn modelId="{E93F3F56-CF6A-4532-A02A-911991FCE1B2}" srcId="{5AB6275E-397D-4658-A966-5E057CF8A75B}" destId="{0E97BB26-72E8-4D99-9F82-30187F8D7221}" srcOrd="1" destOrd="0" parTransId="{6E2DA397-128B-4F12-9870-9964620F2A8F}" sibTransId="{818598C7-2A49-4763-A152-C6A22135056F}"/>
    <dgm:cxn modelId="{DEE9D98E-2E97-4406-ACF9-24F04D036274}" type="presOf" srcId="{3DCEDF69-DB73-4E59-B2CF-8F4EF670DE01}" destId="{E76C69E9-2F18-49CB-8044-181EFBA5414E}" srcOrd="0" destOrd="0" presId="urn:microsoft.com/office/officeart/2011/layout/InterconnectedBlockProcess"/>
    <dgm:cxn modelId="{151F6107-890E-4A58-B9AE-6AC26EFFE3AD}" type="presOf" srcId="{57117E6D-828C-46FA-95DC-514D77C2B629}" destId="{D90CDA23-E46F-4858-BF02-9418E3C8262B}" srcOrd="0" destOrd="0" presId="urn:microsoft.com/office/officeart/2011/layout/InterconnectedBlockProcess"/>
    <dgm:cxn modelId="{BC84566A-CCB3-464D-99D1-AE3AE03118CD}" srcId="{5AB6275E-397D-4658-A966-5E057CF8A75B}" destId="{3DCEDF69-DB73-4E59-B2CF-8F4EF670DE01}" srcOrd="3" destOrd="0" parTransId="{C554D720-3FE5-44FC-A311-8524CE28B295}" sibTransId="{563E7048-C8D2-4820-8FF5-D80830EEA5A7}"/>
    <dgm:cxn modelId="{7137C4D0-64F8-49B0-9B6C-B4D80F0F91DA}" srcId="{3DCEDF69-DB73-4E59-B2CF-8F4EF670DE01}" destId="{5A7394D1-9126-48D0-AF1B-42A6367D19FB}" srcOrd="0" destOrd="0" parTransId="{119925D1-81FD-464E-AAEA-B5A2DA3EF80D}" sibTransId="{8A45C436-5EAD-44D4-BD0B-FDDDC9EFC999}"/>
    <dgm:cxn modelId="{D39B765F-0883-4E20-B1D2-CDD245EAD7A5}" srcId="{0E97BB26-72E8-4D99-9F82-30187F8D7221}" destId="{FF048549-9774-478D-A42E-4F067C17727A}" srcOrd="0" destOrd="0" parTransId="{0A628598-5DF7-43B9-828F-03A9A1D467CD}" sibTransId="{3A816FE8-0C3E-4ACE-8346-2EE3B92CA71D}"/>
    <dgm:cxn modelId="{775DB4CE-FAA9-4DE9-9231-D20CA3267B98}" type="presOf" srcId="{FF048549-9774-478D-A42E-4F067C17727A}" destId="{30EA5B7C-2E04-4ACF-A299-A38BE03BEA61}" srcOrd="0" destOrd="0" presId="urn:microsoft.com/office/officeart/2011/layout/InterconnectedBlockProcess"/>
    <dgm:cxn modelId="{A44062AF-5A72-421A-A367-3542FB4C530D}" type="presOf" srcId="{343F3685-C969-4E64-B4C7-08BFDADB13E3}" destId="{70F81AB5-3F64-40B6-BFFA-BE7624874F96}" srcOrd="1" destOrd="0" presId="urn:microsoft.com/office/officeart/2011/layout/InterconnectedBlockProcess"/>
    <dgm:cxn modelId="{E6A38D2A-671C-4EA4-96A6-8D359D8811C2}" type="presParOf" srcId="{9D0B001B-BFD7-4BC7-A2DF-1C620639DC52}" destId="{B4F87A60-0BCD-46A9-AE2A-0327E93E6BA3}" srcOrd="0" destOrd="0" presId="urn:microsoft.com/office/officeart/2011/layout/InterconnectedBlockProcess"/>
    <dgm:cxn modelId="{FAFD7AF7-71E3-49C1-B8BB-064D3456F752}" type="presParOf" srcId="{B4F87A60-0BCD-46A9-AE2A-0327E93E6BA3}" destId="{252106CE-D8D0-4AB6-8457-A2A9843EDF49}" srcOrd="0" destOrd="0" presId="urn:microsoft.com/office/officeart/2011/layout/InterconnectedBlockProcess"/>
    <dgm:cxn modelId="{86366EFB-2D0F-4341-A00D-791EA73F66DA}" type="presParOf" srcId="{9D0B001B-BFD7-4BC7-A2DF-1C620639DC52}" destId="{61B0C4E6-6C9C-4C0E-9FC2-4F275585D033}" srcOrd="1" destOrd="0" presId="urn:microsoft.com/office/officeart/2011/layout/InterconnectedBlockProcess"/>
    <dgm:cxn modelId="{C589F23A-CB0D-4D4E-AD28-4C1F73151ADB}" type="presParOf" srcId="{9D0B001B-BFD7-4BC7-A2DF-1C620639DC52}" destId="{E76C69E9-2F18-49CB-8044-181EFBA5414E}" srcOrd="2" destOrd="0" presId="urn:microsoft.com/office/officeart/2011/layout/InterconnectedBlockProcess"/>
    <dgm:cxn modelId="{ABF7C809-61EA-4459-8099-8B6E47763C80}" type="presParOf" srcId="{9D0B001B-BFD7-4BC7-A2DF-1C620639DC52}" destId="{814A7E7D-9EB8-4BE6-B364-C05E2B295990}" srcOrd="3" destOrd="0" presId="urn:microsoft.com/office/officeart/2011/layout/InterconnectedBlockProcess"/>
    <dgm:cxn modelId="{23A52248-A4BC-40C2-BF65-7EF027A6C9FE}" type="presParOf" srcId="{814A7E7D-9EB8-4BE6-B364-C05E2B295990}" destId="{4AA823D6-EA55-449B-BCA5-5C75A2A9C51B}" srcOrd="0" destOrd="0" presId="urn:microsoft.com/office/officeart/2011/layout/InterconnectedBlockProcess"/>
    <dgm:cxn modelId="{12A6AB68-78E6-4242-BEBD-B638E7364817}" type="presParOf" srcId="{9D0B001B-BFD7-4BC7-A2DF-1C620639DC52}" destId="{2BCFB32B-1795-41A5-81AD-988F0658C8E3}" srcOrd="4" destOrd="0" presId="urn:microsoft.com/office/officeart/2011/layout/InterconnectedBlockProcess"/>
    <dgm:cxn modelId="{4A5A6EF5-CC0B-477E-8833-6C9088A2DF75}" type="presParOf" srcId="{9D0B001B-BFD7-4BC7-A2DF-1C620639DC52}" destId="{8752B87F-90FD-405E-856D-27EB287ED432}" srcOrd="5" destOrd="0" presId="urn:microsoft.com/office/officeart/2011/layout/InterconnectedBlockProcess"/>
    <dgm:cxn modelId="{1344C0E9-CFE4-4839-A0EF-C3C2384B6554}" type="presParOf" srcId="{9D0B001B-BFD7-4BC7-A2DF-1C620639DC52}" destId="{EBBD77D6-7034-4BCB-89FE-D287B4CA4904}" srcOrd="6" destOrd="0" presId="urn:microsoft.com/office/officeart/2011/layout/InterconnectedBlockProcess"/>
    <dgm:cxn modelId="{1D9909F9-94EE-404B-8E4E-EC70EB59F8F3}" type="presParOf" srcId="{EBBD77D6-7034-4BCB-89FE-D287B4CA4904}" destId="{30EA5B7C-2E04-4ACF-A299-A38BE03BEA61}" srcOrd="0" destOrd="0" presId="urn:microsoft.com/office/officeart/2011/layout/InterconnectedBlockProcess"/>
    <dgm:cxn modelId="{2E4EBFB2-28AC-4236-A468-6960704B5D02}" type="presParOf" srcId="{9D0B001B-BFD7-4BC7-A2DF-1C620639DC52}" destId="{7E7A0754-F627-4E1E-AD73-9CEA5BBACF39}" srcOrd="7" destOrd="0" presId="urn:microsoft.com/office/officeart/2011/layout/InterconnectedBlockProcess"/>
    <dgm:cxn modelId="{8C812616-E0C5-4E1C-8682-6A81E939EA84}" type="presParOf" srcId="{9D0B001B-BFD7-4BC7-A2DF-1C620639DC52}" destId="{1C44189F-18E4-4F60-9387-999F157CBD7B}" srcOrd="8" destOrd="0" presId="urn:microsoft.com/office/officeart/2011/layout/InterconnectedBlockProcess"/>
    <dgm:cxn modelId="{CE82FCF4-5503-4138-AB65-AE181BFA7629}" type="presParOf" srcId="{9D0B001B-BFD7-4BC7-A2DF-1C620639DC52}" destId="{29E51454-469D-4958-81BC-FFBA85CF058B}" srcOrd="9" destOrd="0" presId="urn:microsoft.com/office/officeart/2011/layout/InterconnectedBlockProcess"/>
    <dgm:cxn modelId="{7B9DFEB2-89FB-4BC2-9E2D-F4830623924D}" type="presParOf" srcId="{29E51454-469D-4958-81BC-FFBA85CF058B}" destId="{5616E690-CC6B-401A-BD25-491F28910524}" srcOrd="0" destOrd="0" presId="urn:microsoft.com/office/officeart/2011/layout/InterconnectedBlockProcess"/>
    <dgm:cxn modelId="{A269BE1D-1F4E-45BD-89EE-0CB903D6F42D}" type="presParOf" srcId="{9D0B001B-BFD7-4BC7-A2DF-1C620639DC52}" destId="{70F81AB5-3F64-40B6-BFFA-BE7624874F96}" srcOrd="10" destOrd="0" presId="urn:microsoft.com/office/officeart/2011/layout/InterconnectedBlockProcess"/>
    <dgm:cxn modelId="{21A0B42C-75CD-49C8-94F7-AEC989132667}" type="presParOf" srcId="{9D0B001B-BFD7-4BC7-A2DF-1C620639DC52}" destId="{D90CDA23-E46F-4858-BF02-9418E3C8262B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5AFF1-1B44-42CA-9F2A-0D74CC164C8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80E0135-7F75-4A35-A205-E99F83A92A5A}">
      <dgm:prSet phldrT="[Texto]" custT="1"/>
      <dgm:spPr/>
      <dgm:t>
        <a:bodyPr/>
        <a:lstStyle/>
        <a:p>
          <a:r>
            <a:rPr lang="pt-BR" sz="2800" dirty="0" smtClean="0"/>
            <a:t>Planejamento</a:t>
          </a:r>
          <a:endParaRPr lang="pt-BR" sz="2800" dirty="0"/>
        </a:p>
      </dgm:t>
    </dgm:pt>
    <dgm:pt modelId="{A89CEC96-9247-4FD2-A93F-2720BF1F1DC8}" type="parTrans" cxnId="{0338BB65-3420-4FB0-9FC7-5A226CCE2863}">
      <dgm:prSet/>
      <dgm:spPr/>
      <dgm:t>
        <a:bodyPr/>
        <a:lstStyle/>
        <a:p>
          <a:endParaRPr lang="pt-BR" sz="3600"/>
        </a:p>
      </dgm:t>
    </dgm:pt>
    <dgm:pt modelId="{A4715B47-FFB5-4BAA-953A-BB16D8B47C39}" type="sibTrans" cxnId="{0338BB65-3420-4FB0-9FC7-5A226CCE2863}">
      <dgm:prSet/>
      <dgm:spPr/>
      <dgm:t>
        <a:bodyPr/>
        <a:lstStyle/>
        <a:p>
          <a:endParaRPr lang="pt-BR" sz="3600"/>
        </a:p>
      </dgm:t>
    </dgm:pt>
    <dgm:pt modelId="{04D6C6CA-EA32-4F21-812C-C4754169759B}">
      <dgm:prSet phldrT="[Texto]" custT="1"/>
      <dgm:spPr/>
      <dgm:t>
        <a:bodyPr/>
        <a:lstStyle/>
        <a:p>
          <a:r>
            <a:rPr lang="pt-BR" sz="2500" dirty="0" smtClean="0"/>
            <a:t>Execução</a:t>
          </a:r>
          <a:endParaRPr lang="pt-BR" sz="2500" dirty="0"/>
        </a:p>
      </dgm:t>
    </dgm:pt>
    <dgm:pt modelId="{DF8B8F73-C454-4BFE-8E7D-19FEFC0C7967}" type="parTrans" cxnId="{2F73131B-A5EF-48C9-80F1-B3F012AA24A7}">
      <dgm:prSet/>
      <dgm:spPr/>
      <dgm:t>
        <a:bodyPr/>
        <a:lstStyle/>
        <a:p>
          <a:endParaRPr lang="pt-BR" sz="3600"/>
        </a:p>
      </dgm:t>
    </dgm:pt>
    <dgm:pt modelId="{A1FDA667-2FC2-4335-9AC1-FC608DC9DCB4}" type="sibTrans" cxnId="{2F73131B-A5EF-48C9-80F1-B3F012AA24A7}">
      <dgm:prSet/>
      <dgm:spPr/>
      <dgm:t>
        <a:bodyPr/>
        <a:lstStyle/>
        <a:p>
          <a:endParaRPr lang="pt-BR" sz="3600"/>
        </a:p>
      </dgm:t>
    </dgm:pt>
    <dgm:pt modelId="{DE910358-5285-41FA-98B6-D09A87DD7AD8}">
      <dgm:prSet phldrT="[Texto]" custT="1"/>
      <dgm:spPr/>
      <dgm:t>
        <a:bodyPr/>
        <a:lstStyle/>
        <a:p>
          <a:r>
            <a:rPr lang="pt-BR" sz="2800" dirty="0" err="1" smtClean="0"/>
            <a:t>Monito</a:t>
          </a:r>
          <a:endParaRPr lang="pt-BR" sz="2800" dirty="0" smtClean="0"/>
        </a:p>
        <a:p>
          <a:r>
            <a:rPr lang="pt-BR" sz="2800" dirty="0" err="1" smtClean="0"/>
            <a:t>ramento</a:t>
          </a:r>
          <a:endParaRPr lang="pt-BR" sz="2800" dirty="0"/>
        </a:p>
      </dgm:t>
    </dgm:pt>
    <dgm:pt modelId="{FE6F549A-29A1-49A3-8033-E7422E664B3A}" type="parTrans" cxnId="{8D894F7B-866E-4642-9D2D-06E48A453DFF}">
      <dgm:prSet/>
      <dgm:spPr/>
      <dgm:t>
        <a:bodyPr/>
        <a:lstStyle/>
        <a:p>
          <a:endParaRPr lang="pt-BR" sz="3600"/>
        </a:p>
      </dgm:t>
    </dgm:pt>
    <dgm:pt modelId="{F5E147BA-F474-4C0F-8510-6E65DAD04523}" type="sibTrans" cxnId="{8D894F7B-866E-4642-9D2D-06E48A453DFF}">
      <dgm:prSet/>
      <dgm:spPr/>
      <dgm:t>
        <a:bodyPr/>
        <a:lstStyle/>
        <a:p>
          <a:endParaRPr lang="pt-BR" sz="3600"/>
        </a:p>
      </dgm:t>
    </dgm:pt>
    <dgm:pt modelId="{5748C811-261B-4AFF-B70E-76324DCB7FA3}" type="pres">
      <dgm:prSet presAssocID="{0025AFF1-1B44-42CA-9F2A-0D74CC164C8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7A1888B-AC24-4734-9C96-CE30B7B14454}" type="pres">
      <dgm:prSet presAssocID="{780E0135-7F75-4A35-A205-E99F83A92A5A}" presName="Accent1" presStyleCnt="0"/>
      <dgm:spPr/>
    </dgm:pt>
    <dgm:pt modelId="{788D8368-C28B-4A59-8B77-D924327C01BD}" type="pres">
      <dgm:prSet presAssocID="{780E0135-7F75-4A35-A205-E99F83A92A5A}" presName="Accent" presStyleLbl="node1" presStyleIdx="0" presStyleCnt="3"/>
      <dgm:spPr/>
    </dgm:pt>
    <dgm:pt modelId="{1BF83ECD-6E31-4ADB-BA8A-B98E62814D80}" type="pres">
      <dgm:prSet presAssocID="{780E0135-7F75-4A35-A205-E99F83A92A5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31B48E-B16A-43EC-AB39-F22CEA941256}" type="pres">
      <dgm:prSet presAssocID="{04D6C6CA-EA32-4F21-812C-C4754169759B}" presName="Accent2" presStyleCnt="0"/>
      <dgm:spPr/>
    </dgm:pt>
    <dgm:pt modelId="{757876DF-0608-4F4D-9674-1924EE3B237D}" type="pres">
      <dgm:prSet presAssocID="{04D6C6CA-EA32-4F21-812C-C4754169759B}" presName="Accent" presStyleLbl="node1" presStyleIdx="1" presStyleCnt="3"/>
      <dgm:spPr/>
    </dgm:pt>
    <dgm:pt modelId="{9F546762-928D-4885-B35B-D9FD425B65B7}" type="pres">
      <dgm:prSet presAssocID="{04D6C6CA-EA32-4F21-812C-C4754169759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9126B4-5F64-4B62-BC37-0AC0B6CBD1E3}" type="pres">
      <dgm:prSet presAssocID="{DE910358-5285-41FA-98B6-D09A87DD7AD8}" presName="Accent3" presStyleCnt="0"/>
      <dgm:spPr/>
    </dgm:pt>
    <dgm:pt modelId="{56C06437-5E36-44CC-B22C-28932C4E018F}" type="pres">
      <dgm:prSet presAssocID="{DE910358-5285-41FA-98B6-D09A87DD7AD8}" presName="Accent" presStyleLbl="node1" presStyleIdx="2" presStyleCnt="3"/>
      <dgm:spPr/>
    </dgm:pt>
    <dgm:pt modelId="{92B19ECE-77F4-4E42-963E-8CEBBA6EE405}" type="pres">
      <dgm:prSet presAssocID="{DE910358-5285-41FA-98B6-D09A87DD7AD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8443D9-1902-4E3A-9D5F-D45B5F68B378}" type="presOf" srcId="{04D6C6CA-EA32-4F21-812C-C4754169759B}" destId="{9F546762-928D-4885-B35B-D9FD425B65B7}" srcOrd="0" destOrd="0" presId="urn:microsoft.com/office/officeart/2009/layout/CircleArrowProcess"/>
    <dgm:cxn modelId="{2F73131B-A5EF-48C9-80F1-B3F012AA24A7}" srcId="{0025AFF1-1B44-42CA-9F2A-0D74CC164C83}" destId="{04D6C6CA-EA32-4F21-812C-C4754169759B}" srcOrd="1" destOrd="0" parTransId="{DF8B8F73-C454-4BFE-8E7D-19FEFC0C7967}" sibTransId="{A1FDA667-2FC2-4335-9AC1-FC608DC9DCB4}"/>
    <dgm:cxn modelId="{01428A84-9B9B-448E-AEB8-D35F3753C89F}" type="presOf" srcId="{0025AFF1-1B44-42CA-9F2A-0D74CC164C83}" destId="{5748C811-261B-4AFF-B70E-76324DCB7FA3}" srcOrd="0" destOrd="0" presId="urn:microsoft.com/office/officeart/2009/layout/CircleArrowProcess"/>
    <dgm:cxn modelId="{71F1C5A6-A24B-49E3-AA3C-0174D206C554}" type="presOf" srcId="{DE910358-5285-41FA-98B6-D09A87DD7AD8}" destId="{92B19ECE-77F4-4E42-963E-8CEBBA6EE405}" srcOrd="0" destOrd="0" presId="urn:microsoft.com/office/officeart/2009/layout/CircleArrowProcess"/>
    <dgm:cxn modelId="{0338BB65-3420-4FB0-9FC7-5A226CCE2863}" srcId="{0025AFF1-1B44-42CA-9F2A-0D74CC164C83}" destId="{780E0135-7F75-4A35-A205-E99F83A92A5A}" srcOrd="0" destOrd="0" parTransId="{A89CEC96-9247-4FD2-A93F-2720BF1F1DC8}" sibTransId="{A4715B47-FFB5-4BAA-953A-BB16D8B47C39}"/>
    <dgm:cxn modelId="{2D2AA80A-26C4-4C0D-8C15-B7A8CC746FF4}" type="presOf" srcId="{780E0135-7F75-4A35-A205-E99F83A92A5A}" destId="{1BF83ECD-6E31-4ADB-BA8A-B98E62814D80}" srcOrd="0" destOrd="0" presId="urn:microsoft.com/office/officeart/2009/layout/CircleArrowProcess"/>
    <dgm:cxn modelId="{8D894F7B-866E-4642-9D2D-06E48A453DFF}" srcId="{0025AFF1-1B44-42CA-9F2A-0D74CC164C83}" destId="{DE910358-5285-41FA-98B6-D09A87DD7AD8}" srcOrd="2" destOrd="0" parTransId="{FE6F549A-29A1-49A3-8033-E7422E664B3A}" sibTransId="{F5E147BA-F474-4C0F-8510-6E65DAD04523}"/>
    <dgm:cxn modelId="{E3535179-08D9-4B2B-812E-716EA521C673}" type="presParOf" srcId="{5748C811-261B-4AFF-B70E-76324DCB7FA3}" destId="{C7A1888B-AC24-4734-9C96-CE30B7B14454}" srcOrd="0" destOrd="0" presId="urn:microsoft.com/office/officeart/2009/layout/CircleArrowProcess"/>
    <dgm:cxn modelId="{D21439F4-CBD0-4EB8-9CDD-5904960E31CD}" type="presParOf" srcId="{C7A1888B-AC24-4734-9C96-CE30B7B14454}" destId="{788D8368-C28B-4A59-8B77-D924327C01BD}" srcOrd="0" destOrd="0" presId="urn:microsoft.com/office/officeart/2009/layout/CircleArrowProcess"/>
    <dgm:cxn modelId="{748269E3-D582-4D87-8DAA-A0636758FB8D}" type="presParOf" srcId="{5748C811-261B-4AFF-B70E-76324DCB7FA3}" destId="{1BF83ECD-6E31-4ADB-BA8A-B98E62814D80}" srcOrd="1" destOrd="0" presId="urn:microsoft.com/office/officeart/2009/layout/CircleArrowProcess"/>
    <dgm:cxn modelId="{63DFD30C-21D2-4782-8C80-37AE3973EB6E}" type="presParOf" srcId="{5748C811-261B-4AFF-B70E-76324DCB7FA3}" destId="{6931B48E-B16A-43EC-AB39-F22CEA941256}" srcOrd="2" destOrd="0" presId="urn:microsoft.com/office/officeart/2009/layout/CircleArrowProcess"/>
    <dgm:cxn modelId="{4F775141-06BC-4E0E-9BB9-BBD1E9A816A1}" type="presParOf" srcId="{6931B48E-B16A-43EC-AB39-F22CEA941256}" destId="{757876DF-0608-4F4D-9674-1924EE3B237D}" srcOrd="0" destOrd="0" presId="urn:microsoft.com/office/officeart/2009/layout/CircleArrowProcess"/>
    <dgm:cxn modelId="{7B19957A-4F63-40FB-BC7E-5D054C0A52DD}" type="presParOf" srcId="{5748C811-261B-4AFF-B70E-76324DCB7FA3}" destId="{9F546762-928D-4885-B35B-D9FD425B65B7}" srcOrd="3" destOrd="0" presId="urn:microsoft.com/office/officeart/2009/layout/CircleArrowProcess"/>
    <dgm:cxn modelId="{7FA13DF3-BB19-4D50-B03B-2909129323A4}" type="presParOf" srcId="{5748C811-261B-4AFF-B70E-76324DCB7FA3}" destId="{6A9126B4-5F64-4B62-BC37-0AC0B6CBD1E3}" srcOrd="4" destOrd="0" presId="urn:microsoft.com/office/officeart/2009/layout/CircleArrowProcess"/>
    <dgm:cxn modelId="{391AA460-304D-4554-90AE-B5BA81ECFF24}" type="presParOf" srcId="{6A9126B4-5F64-4B62-BC37-0AC0B6CBD1E3}" destId="{56C06437-5E36-44CC-B22C-28932C4E018F}" srcOrd="0" destOrd="0" presId="urn:microsoft.com/office/officeart/2009/layout/CircleArrowProcess"/>
    <dgm:cxn modelId="{A56E0F02-7779-406B-8731-AB98D0E791D2}" type="presParOf" srcId="{5748C811-261B-4AFF-B70E-76324DCB7FA3}" destId="{92B19ECE-77F4-4E42-963E-8CEBBA6EE40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106CE-D8D0-4AB6-8457-A2A9843EDF49}">
      <dsp:nvSpPr>
        <dsp:cNvPr id="0" name=""/>
        <dsp:cNvSpPr/>
      </dsp:nvSpPr>
      <dsp:spPr>
        <a:xfrm>
          <a:off x="5878447" y="986891"/>
          <a:ext cx="2762512" cy="4229236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Órgãos Estaduais e Municipais </a:t>
          </a:r>
          <a:endParaRPr lang="pt-BR" sz="2800" kern="1200" dirty="0"/>
        </a:p>
      </dsp:txBody>
      <dsp:txXfrm>
        <a:off x="6228734" y="986891"/>
        <a:ext cx="2412225" cy="4229236"/>
      </dsp:txXfrm>
    </dsp:sp>
    <dsp:sp modelId="{E76C69E9-2F18-49CB-8044-181EFBA5414E}">
      <dsp:nvSpPr>
        <dsp:cNvPr id="0" name=""/>
        <dsp:cNvSpPr/>
      </dsp:nvSpPr>
      <dsp:spPr>
        <a:xfrm>
          <a:off x="5878447" y="0"/>
          <a:ext cx="2762512" cy="986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Atual</a:t>
          </a:r>
          <a:endParaRPr lang="pt-BR" sz="2800" kern="1200" dirty="0"/>
        </a:p>
      </dsp:txBody>
      <dsp:txXfrm>
        <a:off x="5878447" y="0"/>
        <a:ext cx="2762512" cy="986891"/>
      </dsp:txXfrm>
    </dsp:sp>
    <dsp:sp modelId="{4AA823D6-EA55-449B-BCA5-5C75A2A9C51B}">
      <dsp:nvSpPr>
        <dsp:cNvPr id="0" name=""/>
        <dsp:cNvSpPr/>
      </dsp:nvSpPr>
      <dsp:spPr>
        <a:xfrm>
          <a:off x="4063983" y="880780"/>
          <a:ext cx="2104942" cy="415978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1685677"/>
            <a:satOff val="-2314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Órgãos de Defesa do Estado</a:t>
          </a:r>
          <a:endParaRPr lang="pt-BR" sz="2800" kern="1200" dirty="0"/>
        </a:p>
      </dsp:txBody>
      <dsp:txXfrm>
        <a:off x="4330890" y="880780"/>
        <a:ext cx="1838035" cy="4159786"/>
      </dsp:txXfrm>
    </dsp:sp>
    <dsp:sp modelId="{8752B87F-90FD-405E-856D-27EB287ED432}">
      <dsp:nvSpPr>
        <dsp:cNvPr id="0" name=""/>
        <dsp:cNvSpPr/>
      </dsp:nvSpPr>
      <dsp:spPr>
        <a:xfrm>
          <a:off x="4063983" y="72011"/>
          <a:ext cx="2104942" cy="84605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Déc</a:t>
          </a:r>
          <a:r>
            <a:rPr lang="pt-BR" sz="2800" kern="1200" dirty="0" smtClean="0"/>
            <a:t>. 2000</a:t>
          </a:r>
          <a:endParaRPr lang="pt-BR" sz="2800" kern="1200" dirty="0"/>
        </a:p>
      </dsp:txBody>
      <dsp:txXfrm>
        <a:off x="4063983" y="72011"/>
        <a:ext cx="2104942" cy="846055"/>
      </dsp:txXfrm>
    </dsp:sp>
    <dsp:sp modelId="{30EA5B7C-2E04-4ACF-A299-A38BE03BEA61}">
      <dsp:nvSpPr>
        <dsp:cNvPr id="0" name=""/>
        <dsp:cNvSpPr/>
      </dsp:nvSpPr>
      <dsp:spPr>
        <a:xfrm>
          <a:off x="1845434" y="814618"/>
          <a:ext cx="2290197" cy="400991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3371353"/>
            <a:satOff val="-4627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Gestores Federais</a:t>
          </a:r>
          <a:endParaRPr lang="pt-BR" sz="2800" kern="1200" dirty="0"/>
        </a:p>
      </dsp:txBody>
      <dsp:txXfrm>
        <a:off x="2135832" y="814618"/>
        <a:ext cx="1999800" cy="4009918"/>
      </dsp:txXfrm>
    </dsp:sp>
    <dsp:sp modelId="{1C44189F-18E4-4F60-9387-999F157CBD7B}">
      <dsp:nvSpPr>
        <dsp:cNvPr id="0" name=""/>
        <dsp:cNvSpPr/>
      </dsp:nvSpPr>
      <dsp:spPr>
        <a:xfrm>
          <a:off x="1845434" y="159398"/>
          <a:ext cx="2290197" cy="704698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Déc.90</a:t>
          </a:r>
          <a:endParaRPr lang="pt-BR" sz="2800" kern="1200" dirty="0"/>
        </a:p>
      </dsp:txBody>
      <dsp:txXfrm>
        <a:off x="1845434" y="159398"/>
        <a:ext cx="2290197" cy="704698"/>
      </dsp:txXfrm>
    </dsp:sp>
    <dsp:sp modelId="{5616E690-CC6B-401A-BD25-491F28910524}">
      <dsp:nvSpPr>
        <dsp:cNvPr id="0" name=""/>
        <dsp:cNvSpPr/>
      </dsp:nvSpPr>
      <dsp:spPr>
        <a:xfrm>
          <a:off x="0" y="748444"/>
          <a:ext cx="2393705" cy="386007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tint val="50000"/>
            <a:hueOff val="5057030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Controle Externo</a:t>
          </a:r>
          <a:endParaRPr lang="pt-BR" sz="2800" kern="1200" dirty="0"/>
        </a:p>
      </dsp:txBody>
      <dsp:txXfrm>
        <a:off x="303521" y="748444"/>
        <a:ext cx="2090183" cy="3860073"/>
      </dsp:txXfrm>
    </dsp:sp>
    <dsp:sp modelId="{D90CDA23-E46F-4858-BF02-9418E3C8262B}">
      <dsp:nvSpPr>
        <dsp:cNvPr id="0" name=""/>
        <dsp:cNvSpPr/>
      </dsp:nvSpPr>
      <dsp:spPr>
        <a:xfrm>
          <a:off x="0" y="288033"/>
          <a:ext cx="2393705" cy="56386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Déc</a:t>
          </a:r>
          <a:r>
            <a:rPr lang="pt-BR" sz="2000" kern="1200" dirty="0" smtClean="0"/>
            <a:t>. 60, 70, 80</a:t>
          </a:r>
          <a:endParaRPr lang="pt-BR" sz="2000" kern="1200" dirty="0"/>
        </a:p>
      </dsp:txBody>
      <dsp:txXfrm>
        <a:off x="0" y="288033"/>
        <a:ext cx="2393705" cy="563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8368-C28B-4A59-8B77-D924327C01BD}">
      <dsp:nvSpPr>
        <dsp:cNvPr id="0" name=""/>
        <dsp:cNvSpPr/>
      </dsp:nvSpPr>
      <dsp:spPr>
        <a:xfrm>
          <a:off x="3071437" y="0"/>
          <a:ext cx="2295112" cy="22954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F83ECD-6E31-4ADB-BA8A-B98E62814D80}">
      <dsp:nvSpPr>
        <dsp:cNvPr id="0" name=""/>
        <dsp:cNvSpPr/>
      </dsp:nvSpPr>
      <dsp:spPr>
        <a:xfrm>
          <a:off x="3578732" y="828731"/>
          <a:ext cx="1275349" cy="6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Planejamento</a:t>
          </a:r>
          <a:endParaRPr lang="pt-BR" sz="2800" kern="1200" dirty="0"/>
        </a:p>
      </dsp:txBody>
      <dsp:txXfrm>
        <a:off x="3578732" y="828731"/>
        <a:ext cx="1275349" cy="637522"/>
      </dsp:txXfrm>
    </dsp:sp>
    <dsp:sp modelId="{757876DF-0608-4F4D-9674-1924EE3B237D}">
      <dsp:nvSpPr>
        <dsp:cNvPr id="0" name=""/>
        <dsp:cNvSpPr/>
      </dsp:nvSpPr>
      <dsp:spPr>
        <a:xfrm>
          <a:off x="2433978" y="1318912"/>
          <a:ext cx="2295112" cy="22954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546762-928D-4885-B35B-D9FD425B65B7}">
      <dsp:nvSpPr>
        <dsp:cNvPr id="0" name=""/>
        <dsp:cNvSpPr/>
      </dsp:nvSpPr>
      <dsp:spPr>
        <a:xfrm>
          <a:off x="2943859" y="2155273"/>
          <a:ext cx="1275349" cy="6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Execução</a:t>
          </a:r>
          <a:endParaRPr lang="pt-BR" sz="2500" kern="1200" dirty="0"/>
        </a:p>
      </dsp:txBody>
      <dsp:txXfrm>
        <a:off x="2943859" y="2155273"/>
        <a:ext cx="1275349" cy="637522"/>
      </dsp:txXfrm>
    </dsp:sp>
    <dsp:sp modelId="{56C06437-5E36-44CC-B22C-28932C4E018F}">
      <dsp:nvSpPr>
        <dsp:cNvPr id="0" name=""/>
        <dsp:cNvSpPr/>
      </dsp:nvSpPr>
      <dsp:spPr>
        <a:xfrm>
          <a:off x="3234789" y="2795656"/>
          <a:ext cx="1971857" cy="19726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B19ECE-77F4-4E42-963E-8CEBBA6EE405}">
      <dsp:nvSpPr>
        <dsp:cNvPr id="0" name=""/>
        <dsp:cNvSpPr/>
      </dsp:nvSpPr>
      <dsp:spPr>
        <a:xfrm>
          <a:off x="3581749" y="3483722"/>
          <a:ext cx="1275349" cy="6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Monito</a:t>
          </a: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ramento</a:t>
          </a:r>
          <a:endParaRPr lang="pt-BR" sz="2800" kern="1200" dirty="0"/>
        </a:p>
      </dsp:txBody>
      <dsp:txXfrm>
        <a:off x="3581749" y="3483722"/>
        <a:ext cx="1275349" cy="63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so de Blocos Interconectados"/>
  <dgm:desc val="Use para mostrar etapas sequenciais de um processo. Funciona melhor com quantidades pequenas de texto de Nível 1 e quantidades médias de texto de Ní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38DE-AD44-4FAA-B1B1-5663B01DEE84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88032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pt-BR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controle interno governamental no Brasil</a:t>
            </a:r>
            <a:b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articulação entre os órgãos de controle interno e o foco nos resultados</a:t>
            </a:r>
            <a:endParaRPr lang="pt-BR" sz="2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392" y="429309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 da Silva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Balbe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CGU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 16 de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Iguassu Resort –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Iguaçu - Paraná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significado da articulação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344">
            <a:off x="215947" y="1941046"/>
            <a:ext cx="9395381" cy="362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 importância da articulação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2764903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Seres humanos buscam parcerias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Salto da ciência após a II Guerra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união faz a força”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 articulação do CI Federal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37765221"/>
              </p:ext>
            </p:extLst>
          </p:nvPr>
        </p:nvGraphicFramePr>
        <p:xfrm>
          <a:off x="323528" y="1556792"/>
          <a:ext cx="864096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2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CDA23-E46F-4858-BF02-9418E3C82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90CDA23-E46F-4858-BF02-9418E3C82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90CDA23-E46F-4858-BF02-9418E3C82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16E690-CC6B-401A-BD25-491F28910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616E690-CC6B-401A-BD25-491F28910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616E690-CC6B-401A-BD25-491F28910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4189F-18E4-4F60-9387-999F157C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C44189F-18E4-4F60-9387-999F157C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C44189F-18E4-4F60-9387-999F157CB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EA5B7C-2E04-4ACF-A299-A38BE03B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30EA5B7C-2E04-4ACF-A299-A38BE03B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0EA5B7C-2E04-4ACF-A299-A38BE03B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2B87F-90FD-405E-856D-27EB287E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752B87F-90FD-405E-856D-27EB287E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752B87F-90FD-405E-856D-27EB287E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A823D6-EA55-449B-BCA5-5C75A2A9C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AA823D6-EA55-449B-BCA5-5C75A2A9C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AA823D6-EA55-449B-BCA5-5C75A2A9C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C69E9-2F18-49CB-8044-181EFBA5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76C69E9-2F18-49CB-8044-181EFBA5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76C69E9-2F18-49CB-8044-181EFBA5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2106CE-D8D0-4AB6-8457-A2A9843E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52106CE-D8D0-4AB6-8457-A2A9843E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52106CE-D8D0-4AB6-8457-A2A9843E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histórico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dos órgãos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Controle Interno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histórico dos órgãos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5434" y="1214471"/>
            <a:ext cx="9593912" cy="56184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197718" y="980728"/>
            <a:ext cx="4086250" cy="1526912"/>
            <a:chOff x="77026" y="-389844"/>
            <a:chExt cx="6612873" cy="2025092"/>
          </a:xfrm>
          <a:solidFill>
            <a:srgbClr val="00B050"/>
          </a:solidFill>
        </p:grpSpPr>
        <p:sp>
          <p:nvSpPr>
            <p:cNvPr id="44" name="Seta para a direita 43"/>
            <p:cNvSpPr/>
            <p:nvPr/>
          </p:nvSpPr>
          <p:spPr>
            <a:xfrm>
              <a:off x="77026" y="-389844"/>
              <a:ext cx="6612873" cy="2025092"/>
            </a:xfrm>
            <a:prstGeom prst="rightArrow">
              <a:avLst>
                <a:gd name="adj1" fmla="val 50000"/>
                <a:gd name="adj2" fmla="val 2888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Seta para a direita 4"/>
            <p:cNvSpPr/>
            <p:nvPr/>
          </p:nvSpPr>
          <p:spPr>
            <a:xfrm>
              <a:off x="90029" y="187115"/>
              <a:ext cx="6250273" cy="9813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67786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pt-BR" b="1" kern="1200" dirty="0" smtClean="0"/>
                <a:t>Transição socioeconômica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pt-BR" b="1" kern="1200" dirty="0" smtClean="0"/>
                <a:t>(1921-1966)</a:t>
              </a:r>
              <a:endParaRPr lang="pt-BR" b="1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97720" y="2034402"/>
            <a:ext cx="4230265" cy="3410823"/>
            <a:chOff x="186404" y="1007608"/>
            <a:chExt cx="6430204" cy="3584121"/>
          </a:xfrm>
        </p:grpSpPr>
        <p:sp>
          <p:nvSpPr>
            <p:cNvPr id="42" name="Retângulo 41"/>
            <p:cNvSpPr/>
            <p:nvPr/>
          </p:nvSpPr>
          <p:spPr>
            <a:xfrm>
              <a:off x="186406" y="1598393"/>
              <a:ext cx="6430202" cy="29933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5"/>
                  </a:solidFill>
                </a:rPr>
                <a:t>Criação da Contadoria Central da República em 1921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5"/>
                  </a:solidFill>
                </a:rPr>
                <a:t>Transformação em Contadoria Geral da República em 1940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Criação da Contadoria-Geral do Estado do RS em 1948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Criação da Auditoria Geral do Estado da BA em 1966</a:t>
              </a:r>
              <a:endParaRPr lang="pt-BR" dirty="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186404" y="1007608"/>
              <a:ext cx="4204192" cy="184371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427984" y="1415753"/>
            <a:ext cx="2232248" cy="1293168"/>
            <a:chOff x="6791873" y="760343"/>
            <a:chExt cx="2822570" cy="2056536"/>
          </a:xfrm>
        </p:grpSpPr>
        <p:sp>
          <p:nvSpPr>
            <p:cNvPr id="40" name="Seta para a direita 39"/>
            <p:cNvSpPr/>
            <p:nvPr/>
          </p:nvSpPr>
          <p:spPr>
            <a:xfrm>
              <a:off x="6791873" y="760343"/>
              <a:ext cx="2822570" cy="20565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41" name="Seta para a direita 4"/>
            <p:cNvSpPr/>
            <p:nvPr/>
          </p:nvSpPr>
          <p:spPr>
            <a:xfrm>
              <a:off x="6791874" y="1515398"/>
              <a:ext cx="2232208" cy="8434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67786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Instabilidade democrática (1967-1993)</a:t>
              </a:r>
              <a:endParaRPr lang="pt-BR" sz="1400" b="1" kern="1200" dirty="0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3285766" y="2402159"/>
            <a:ext cx="2907575" cy="27720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  <p:grpSp>
        <p:nvGrpSpPr>
          <p:cNvPr id="32" name="Grupo 31"/>
          <p:cNvGrpSpPr/>
          <p:nvPr/>
        </p:nvGrpSpPr>
        <p:grpSpPr>
          <a:xfrm>
            <a:off x="6660232" y="1909220"/>
            <a:ext cx="2512799" cy="1375764"/>
            <a:chOff x="5670709" y="1286460"/>
            <a:chExt cx="2963471" cy="2187888"/>
          </a:xfrm>
        </p:grpSpPr>
        <p:sp>
          <p:nvSpPr>
            <p:cNvPr id="36" name="Seta para a direita 35"/>
            <p:cNvSpPr/>
            <p:nvPr/>
          </p:nvSpPr>
          <p:spPr>
            <a:xfrm>
              <a:off x="5670709" y="1286460"/>
              <a:ext cx="2929233" cy="2187888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Seta para a direita 4"/>
            <p:cNvSpPr/>
            <p:nvPr/>
          </p:nvSpPr>
          <p:spPr>
            <a:xfrm>
              <a:off x="5670709" y="2058354"/>
              <a:ext cx="2963471" cy="8434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267786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pt-BR" sz="1400" b="1" dirty="0" smtClean="0"/>
                <a:t>Consolidação democrática</a:t>
              </a:r>
            </a:p>
            <a:p>
              <a:pPr lvl="0" algn="ctr"/>
              <a:r>
                <a:rPr lang="pt-BR" sz="1400" b="1" dirty="0" smtClean="0"/>
                <a:t> e institucional (1994-Hoje)</a:t>
              </a:r>
              <a:endParaRPr lang="pt-BR" sz="1400" b="1" dirty="0"/>
            </a:p>
          </p:txBody>
        </p:sp>
      </p:grpSp>
      <p:sp>
        <p:nvSpPr>
          <p:cNvPr id="35" name="Retângulo 34"/>
          <p:cNvSpPr/>
          <p:nvPr/>
        </p:nvSpPr>
        <p:spPr>
          <a:xfrm>
            <a:off x="6396920" y="2579649"/>
            <a:ext cx="3193953" cy="414982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</p:spTree>
    <p:extLst>
      <p:ext uri="{BB962C8B-B14F-4D97-AF65-F5344CB8AC3E}">
        <p14:creationId xmlns:p14="http://schemas.microsoft.com/office/powerpoint/2010/main" val="2463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histórico dos órgãos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5434" y="980728"/>
            <a:ext cx="9593912" cy="5852160"/>
            <a:chOff x="198120" y="-446323"/>
            <a:chExt cx="12131039" cy="7761522"/>
          </a:xfrm>
        </p:grpSpPr>
        <p:sp>
          <p:nvSpPr>
            <p:cNvPr id="27" name="Retângulo 26"/>
            <p:cNvSpPr/>
            <p:nvPr/>
          </p:nvSpPr>
          <p:spPr>
            <a:xfrm>
              <a:off x="198120" y="-136318"/>
              <a:ext cx="12131039" cy="745151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314809" y="-446323"/>
              <a:ext cx="2890599" cy="2025092"/>
              <a:chOff x="77026" y="-389844"/>
              <a:chExt cx="3699567" cy="2025092"/>
            </a:xfrm>
            <a:solidFill>
              <a:srgbClr val="00B050"/>
            </a:solidFill>
          </p:grpSpPr>
          <p:sp>
            <p:nvSpPr>
              <p:cNvPr id="44" name="Seta para a direita 43"/>
              <p:cNvSpPr/>
              <p:nvPr/>
            </p:nvSpPr>
            <p:spPr>
              <a:xfrm>
                <a:off x="77026" y="-389844"/>
                <a:ext cx="3699567" cy="2025092"/>
              </a:xfrm>
              <a:prstGeom prst="rightArrow">
                <a:avLst>
                  <a:gd name="adj1" fmla="val 50000"/>
                  <a:gd name="adj2" fmla="val 2888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45" name="Seta para a direita 4"/>
              <p:cNvSpPr/>
              <p:nvPr/>
            </p:nvSpPr>
            <p:spPr>
              <a:xfrm>
                <a:off x="90029" y="289235"/>
                <a:ext cx="3453499" cy="848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Transição socioeconômica 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(1921-1966)</a:t>
                </a:r>
                <a:endParaRPr lang="pt-BR" sz="1400" b="1" kern="1200" dirty="0"/>
              </a:p>
            </p:txBody>
          </p:sp>
        </p:grpSp>
        <p:sp>
          <p:nvSpPr>
            <p:cNvPr id="43" name="Retângulo 42"/>
            <p:cNvSpPr/>
            <p:nvPr/>
          </p:nvSpPr>
          <p:spPr>
            <a:xfrm>
              <a:off x="314811" y="951129"/>
              <a:ext cx="3497257" cy="23270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205407" y="130636"/>
              <a:ext cx="5280939" cy="1715085"/>
              <a:chOff x="4333504" y="760343"/>
              <a:chExt cx="5280939" cy="2056536"/>
            </a:xfrm>
          </p:grpSpPr>
          <p:sp>
            <p:nvSpPr>
              <p:cNvPr id="40" name="Seta para a direita 39"/>
              <p:cNvSpPr/>
              <p:nvPr/>
            </p:nvSpPr>
            <p:spPr>
              <a:xfrm>
                <a:off x="4333504" y="760343"/>
                <a:ext cx="5280939" cy="205653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D13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41" name="Seta para a direita 4"/>
              <p:cNvSpPr/>
              <p:nvPr/>
            </p:nvSpPr>
            <p:spPr>
              <a:xfrm>
                <a:off x="4333505" y="1557213"/>
                <a:ext cx="5189887" cy="572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b="1" kern="1200" dirty="0" smtClean="0"/>
                  <a:t>Instabilidade democrática (1967-1993)</a:t>
                </a:r>
                <a:endParaRPr lang="pt-BR" b="1" kern="1200" dirty="0"/>
              </a:p>
            </p:txBody>
          </p:sp>
        </p:grpSp>
        <p:sp>
          <p:nvSpPr>
            <p:cNvPr id="39" name="Retângulo 38"/>
            <p:cNvSpPr/>
            <p:nvPr/>
          </p:nvSpPr>
          <p:spPr>
            <a:xfrm>
              <a:off x="4219496" y="1438873"/>
              <a:ext cx="3676488" cy="36764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8486346" y="785105"/>
              <a:ext cx="3177313" cy="1824629"/>
              <a:chOff x="5670709" y="1286460"/>
              <a:chExt cx="2963471" cy="2187888"/>
            </a:xfrm>
          </p:grpSpPr>
          <p:sp>
            <p:nvSpPr>
              <p:cNvPr id="36" name="Seta para a direita 35"/>
              <p:cNvSpPr/>
              <p:nvPr/>
            </p:nvSpPr>
            <p:spPr>
              <a:xfrm>
                <a:off x="5670709" y="1286460"/>
                <a:ext cx="2929233" cy="218788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Seta para a direita 4"/>
              <p:cNvSpPr/>
              <p:nvPr/>
            </p:nvSpPr>
            <p:spPr>
              <a:xfrm>
                <a:off x="5670709" y="2058354"/>
                <a:ext cx="2963471" cy="843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pt-BR" sz="1400" b="1" dirty="0" smtClean="0"/>
                  <a:t>Consolidação democrática</a:t>
                </a:r>
              </a:p>
              <a:p>
                <a:pPr lvl="0" algn="ctr"/>
                <a:r>
                  <a:rPr lang="pt-BR" sz="1400" b="1" dirty="0" smtClean="0"/>
                  <a:t> e institucional (1994-Hoje)</a:t>
                </a:r>
                <a:endParaRPr lang="pt-BR" sz="1400" b="1" dirty="0"/>
              </a:p>
            </p:txBody>
          </p:sp>
        </p:grpSp>
        <p:sp>
          <p:nvSpPr>
            <p:cNvPr id="35" name="Retângulo 34"/>
            <p:cNvSpPr/>
            <p:nvPr/>
          </p:nvSpPr>
          <p:spPr>
            <a:xfrm>
              <a:off x="8153401" y="1674272"/>
              <a:ext cx="4038600" cy="55037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272752" y="2911687"/>
            <a:ext cx="6629364" cy="392120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Criação das Inspetorias Gerais de Finanças no Governo Federal em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Unificação das inspetorias na Secretaria Central de Controle Interno em 1979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Transformação em Secretaria do Tesouro Nacional em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de Controle Interno dos Estados de MA, MG, SP na década de 1960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estaduais em RJ, PB, AP, MS, MT na década de 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estaduais em RO, ES na década de 1980 e RR no início de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Fundação dos órgãos nas capitais de Manaus, Cuiabá e Rio de Janeiro em 1993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 histórico dos órgãos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5434" y="980728"/>
            <a:ext cx="9593912" cy="5852160"/>
            <a:chOff x="198120" y="-446323"/>
            <a:chExt cx="12131039" cy="7761522"/>
          </a:xfrm>
        </p:grpSpPr>
        <p:sp>
          <p:nvSpPr>
            <p:cNvPr id="27" name="Retângulo 26"/>
            <p:cNvSpPr/>
            <p:nvPr/>
          </p:nvSpPr>
          <p:spPr>
            <a:xfrm>
              <a:off x="198120" y="-136318"/>
              <a:ext cx="12131039" cy="745151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314809" y="-446323"/>
              <a:ext cx="2890599" cy="2025092"/>
              <a:chOff x="77026" y="-389844"/>
              <a:chExt cx="3699567" cy="2025092"/>
            </a:xfrm>
            <a:solidFill>
              <a:srgbClr val="00B050"/>
            </a:solidFill>
          </p:grpSpPr>
          <p:sp>
            <p:nvSpPr>
              <p:cNvPr id="44" name="Seta para a direita 43"/>
              <p:cNvSpPr/>
              <p:nvPr/>
            </p:nvSpPr>
            <p:spPr>
              <a:xfrm>
                <a:off x="77026" y="-389844"/>
                <a:ext cx="3699567" cy="2025092"/>
              </a:xfrm>
              <a:prstGeom prst="rightArrow">
                <a:avLst>
                  <a:gd name="adj1" fmla="val 50000"/>
                  <a:gd name="adj2" fmla="val 2888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45" name="Seta para a direita 4"/>
              <p:cNvSpPr/>
              <p:nvPr/>
            </p:nvSpPr>
            <p:spPr>
              <a:xfrm>
                <a:off x="90029" y="289235"/>
                <a:ext cx="3453499" cy="848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Transição socioeconômica 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pt-BR" sz="1400" b="1" kern="1200" dirty="0" smtClean="0"/>
                  <a:t>(1921-1966)</a:t>
                </a:r>
                <a:endParaRPr lang="pt-BR" sz="1400" b="1" kern="1200" dirty="0"/>
              </a:p>
            </p:txBody>
          </p:sp>
        </p:grpSp>
        <p:sp>
          <p:nvSpPr>
            <p:cNvPr id="43" name="Retângulo 42"/>
            <p:cNvSpPr/>
            <p:nvPr/>
          </p:nvSpPr>
          <p:spPr>
            <a:xfrm>
              <a:off x="314811" y="951129"/>
              <a:ext cx="3497257" cy="23270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205407" y="130636"/>
              <a:ext cx="3058232" cy="1715085"/>
              <a:chOff x="4333504" y="760343"/>
              <a:chExt cx="3058232" cy="2056536"/>
            </a:xfrm>
          </p:grpSpPr>
          <p:sp>
            <p:nvSpPr>
              <p:cNvPr id="40" name="Seta para a direita 39"/>
              <p:cNvSpPr/>
              <p:nvPr/>
            </p:nvSpPr>
            <p:spPr>
              <a:xfrm>
                <a:off x="4333504" y="760343"/>
                <a:ext cx="3058232" cy="205653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D13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sz="1400"/>
              </a:p>
            </p:txBody>
          </p:sp>
          <p:sp>
            <p:nvSpPr>
              <p:cNvPr id="41" name="Seta para a direita 4"/>
              <p:cNvSpPr/>
              <p:nvPr/>
            </p:nvSpPr>
            <p:spPr>
              <a:xfrm>
                <a:off x="4333505" y="1557213"/>
                <a:ext cx="2852331" cy="572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kern="1200" dirty="0" smtClean="0"/>
                  <a:t>Instabilidade democrática (1967-1993)</a:t>
                </a:r>
                <a:endParaRPr lang="pt-BR" sz="1400" b="1" kern="1200" dirty="0"/>
              </a:p>
            </p:txBody>
          </p:sp>
        </p:grpSp>
        <p:sp>
          <p:nvSpPr>
            <p:cNvPr id="39" name="Retângulo 38"/>
            <p:cNvSpPr/>
            <p:nvPr/>
          </p:nvSpPr>
          <p:spPr>
            <a:xfrm>
              <a:off x="4219496" y="1438873"/>
              <a:ext cx="3676488" cy="36764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6263639" y="604196"/>
              <a:ext cx="5400019" cy="1824629"/>
              <a:chOff x="3597597" y="1069535"/>
              <a:chExt cx="5036583" cy="2187888"/>
            </a:xfrm>
          </p:grpSpPr>
          <p:sp>
            <p:nvSpPr>
              <p:cNvPr id="36" name="Seta para a direita 35"/>
              <p:cNvSpPr/>
              <p:nvPr/>
            </p:nvSpPr>
            <p:spPr>
              <a:xfrm>
                <a:off x="3597597" y="1069535"/>
                <a:ext cx="5002345" cy="218788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Seta para a direita 4"/>
              <p:cNvSpPr/>
              <p:nvPr/>
            </p:nvSpPr>
            <p:spPr>
              <a:xfrm>
                <a:off x="3597597" y="1871139"/>
                <a:ext cx="5036583" cy="843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254000" bIns="267786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pt-BR" b="1" dirty="0" smtClean="0"/>
                  <a:t>Consolidação democrática</a:t>
                </a:r>
              </a:p>
              <a:p>
                <a:pPr lvl="0" algn="ctr"/>
                <a:r>
                  <a:rPr lang="pt-BR" b="1" dirty="0" smtClean="0"/>
                  <a:t> e institucional (1994-Hoje)</a:t>
                </a:r>
                <a:endParaRPr lang="pt-BR" b="1" dirty="0"/>
              </a:p>
            </p:txBody>
          </p:sp>
        </p:grpSp>
        <p:sp>
          <p:nvSpPr>
            <p:cNvPr id="35" name="Retângulo 34"/>
            <p:cNvSpPr/>
            <p:nvPr/>
          </p:nvSpPr>
          <p:spPr>
            <a:xfrm>
              <a:off x="8153401" y="1674272"/>
              <a:ext cx="4038600" cy="55037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1043608" y="3199719"/>
            <a:ext cx="8136904" cy="30375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Criação da Secretaria Federal de Controle em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5"/>
                </a:solidFill>
              </a:rPr>
              <a:t>Incorporação da SFC e criação da Controladoria-Geral da União em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de Controle Interno dos Estados do da SC, SE, RN e PA na segunda metade da década de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no DF, AL, AM, CE, PI, TO, PE, PR, AC e TO nos anos 2002/2003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Criação dos órgãos estaduais em PE, PR, AC em 2007 e GO em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Fundação dos órgãos nas capitais de Curitiba, Natal, Porto Velho, Rio Branco na primeira metade da década de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Fundação dos órgãos municipais em São Paulo, Goiânia, Campo Grande, Florianópolis e Recife entre os anos 2006 a 2011</a:t>
            </a:r>
          </a:p>
        </p:txBody>
      </p:sp>
    </p:spTree>
    <p:extLst>
      <p:ext uri="{BB962C8B-B14F-4D97-AF65-F5344CB8AC3E}">
        <p14:creationId xmlns:p14="http://schemas.microsoft.com/office/powerpoint/2010/main" val="11470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12968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Como trabalha a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CGU </a:t>
            </a:r>
            <a:r>
              <a:rPr lang="en-US" sz="4800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?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Como trabalha a CGU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4782045"/>
              </p:ext>
            </p:extLst>
          </p:nvPr>
        </p:nvGraphicFramePr>
        <p:xfrm>
          <a:off x="659904" y="892944"/>
          <a:ext cx="78005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Metas e indicadores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0" y="1465262"/>
            <a:ext cx="593725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Qual o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desafio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do Controle Interno</a:t>
            </a: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?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960241"/>
            <a:ext cx="8856984" cy="27649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do tamanho do Brasil!</a:t>
            </a:r>
          </a:p>
          <a:p>
            <a:pPr marL="0" indent="0" algn="ctr">
              <a:buNone/>
            </a:pPr>
            <a:r>
              <a:rPr lang="pt-BR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qual o tamanho e a complexidade do Brasil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Linhas de atuação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2032249"/>
            <a:ext cx="8928992" cy="3989039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Execução de Programas de Governo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Gestão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Capacitação 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investigativa</a:t>
            </a:r>
          </a:p>
          <a:p>
            <a:pPr marL="0" indent="0">
              <a:buNone/>
            </a:pP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7768"/>
            <a:ext cx="9036496" cy="1143000"/>
          </a:xfrm>
        </p:spPr>
        <p:txBody>
          <a:bodyPr>
            <a:no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valiação da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E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xecução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de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rogramas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de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G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overno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1673902"/>
            <a:ext cx="12745416" cy="513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Aferição dos Resultados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4"/>
          <p:cNvGrpSpPr>
            <a:grpSpLocks/>
          </p:cNvGrpSpPr>
          <p:nvPr/>
        </p:nvGrpSpPr>
        <p:grpSpPr bwMode="auto">
          <a:xfrm>
            <a:off x="107950" y="1368621"/>
            <a:ext cx="8856663" cy="5589587"/>
            <a:chOff x="35496" y="620688"/>
            <a:chExt cx="8712968" cy="6237312"/>
          </a:xfrm>
        </p:grpSpPr>
        <p:sp>
          <p:nvSpPr>
            <p:cNvPr id="8" name="Elipse 7"/>
            <p:cNvSpPr/>
            <p:nvPr/>
          </p:nvSpPr>
          <p:spPr bwMode="auto">
            <a:xfrm>
              <a:off x="899141" y="620688"/>
              <a:ext cx="2376974" cy="719213"/>
            </a:xfrm>
            <a:prstGeom prst="ellipse">
              <a:avLst/>
            </a:prstGeom>
            <a:solidFill>
              <a:srgbClr val="FFD44B"/>
            </a:solidFill>
            <a:ln>
              <a:solidFill>
                <a:srgbClr val="FFD44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0"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bg1"/>
                  </a:solidFill>
                </a:rPr>
                <a:t>Prejuízos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827300" y="2060885"/>
              <a:ext cx="2592494" cy="791843"/>
            </a:xfrm>
            <a:prstGeom prst="ellipse">
              <a:avLst/>
            </a:prstGeom>
            <a:solidFill>
              <a:srgbClr val="FFD44B"/>
            </a:solidFill>
            <a:ln>
              <a:solidFill>
                <a:srgbClr val="FFD44B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0"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bg1"/>
                  </a:solidFill>
                </a:rPr>
                <a:t>Outros Diagnósticos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Pentágono 9"/>
            <p:cNvSpPr/>
            <p:nvPr/>
          </p:nvSpPr>
          <p:spPr>
            <a:xfrm>
              <a:off x="107336" y="1485161"/>
              <a:ext cx="1800691" cy="50309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Constatações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Divisa 10"/>
            <p:cNvSpPr/>
            <p:nvPr/>
          </p:nvSpPr>
          <p:spPr>
            <a:xfrm>
              <a:off x="2339068" y="1485161"/>
              <a:ext cx="2881416" cy="503095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bg1"/>
                  </a:solidFill>
                </a:rPr>
                <a:t>Recomendações</a:t>
              </a:r>
            </a:p>
          </p:txBody>
        </p:sp>
        <p:grpSp>
          <p:nvGrpSpPr>
            <p:cNvPr id="12" name="Grupo 20"/>
            <p:cNvGrpSpPr>
              <a:grpSpLocks/>
            </p:cNvGrpSpPr>
            <p:nvPr/>
          </p:nvGrpSpPr>
          <p:grpSpPr bwMode="auto">
            <a:xfrm>
              <a:off x="35496" y="2996952"/>
              <a:ext cx="6480720" cy="2592288"/>
              <a:chOff x="971600" y="3645024"/>
              <a:chExt cx="6984776" cy="2808312"/>
            </a:xfrm>
          </p:grpSpPr>
          <p:sp>
            <p:nvSpPr>
              <p:cNvPr id="17" name="Elipse 16"/>
              <p:cNvSpPr/>
              <p:nvPr/>
            </p:nvSpPr>
            <p:spPr bwMode="auto">
              <a:xfrm>
                <a:off x="971600" y="3644226"/>
                <a:ext cx="6985332" cy="2809537"/>
              </a:xfrm>
              <a:prstGeom prst="ellipse">
                <a:avLst/>
              </a:prstGeom>
              <a:solidFill>
                <a:srgbClr val="CCFFCC">
                  <a:alpha val="3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/>
              <a:lstStyle/>
              <a:p>
                <a:pPr algn="ctr">
                  <a:defRPr/>
                </a:pPr>
                <a:endParaRPr lang="pt-BR" sz="28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pt-B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tângulo com Canto Diagonal Aparado 17"/>
              <p:cNvSpPr/>
              <p:nvPr/>
            </p:nvSpPr>
            <p:spPr bwMode="auto">
              <a:xfrm>
                <a:off x="1619637" y="4360044"/>
                <a:ext cx="2449074" cy="725413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Prejuízos evitados ou recuperados</a:t>
                </a:r>
              </a:p>
            </p:txBody>
          </p:sp>
          <p:sp>
            <p:nvSpPr>
              <p:cNvPr id="19" name="Nuvem 1"/>
              <p:cNvSpPr/>
              <p:nvPr/>
            </p:nvSpPr>
            <p:spPr bwMode="auto">
              <a:xfrm>
                <a:off x="4211784" y="4363883"/>
                <a:ext cx="2809281" cy="765713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Melhores serviços </a:t>
                </a:r>
              </a:p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prestados à população</a:t>
                </a:r>
              </a:p>
            </p:txBody>
          </p:sp>
          <p:sp>
            <p:nvSpPr>
              <p:cNvPr id="20" name="Retângulo com Canto Diagonal Aparado 19"/>
              <p:cNvSpPr/>
              <p:nvPr/>
            </p:nvSpPr>
            <p:spPr bwMode="auto">
              <a:xfrm>
                <a:off x="1604488" y="5194845"/>
                <a:ext cx="2464223" cy="754200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Mudanças normativas</a:t>
                </a:r>
              </a:p>
            </p:txBody>
          </p:sp>
          <p:sp>
            <p:nvSpPr>
              <p:cNvPr id="21" name="Retângulo com Canto Diagonal Aparado 20"/>
              <p:cNvSpPr/>
              <p:nvPr/>
            </p:nvSpPr>
            <p:spPr bwMode="auto">
              <a:xfrm>
                <a:off x="4211784" y="5229388"/>
                <a:ext cx="2809281" cy="761876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700" b="1" dirty="0">
                    <a:solidFill>
                      <a:schemeClr val="bg1"/>
                    </a:solidFill>
                  </a:rPr>
                  <a:t>Melhorias nos processos governamentais</a:t>
                </a:r>
              </a:p>
            </p:txBody>
          </p:sp>
        </p:grpSp>
        <p:sp>
          <p:nvSpPr>
            <p:cNvPr id="13" name="CaixaDeTexto 6"/>
            <p:cNvSpPr txBox="1">
              <a:spLocks noChangeArrowheads="1"/>
            </p:cNvSpPr>
            <p:nvPr/>
          </p:nvSpPr>
          <p:spPr bwMode="auto">
            <a:xfrm>
              <a:off x="395536" y="3140968"/>
              <a:ext cx="5616624" cy="41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b="1" dirty="0">
                  <a:solidFill>
                    <a:schemeClr val="accent1"/>
                  </a:solidFill>
                </a:rPr>
                <a:t>Benefícios (Financeiros e  Não-Financeiros)</a:t>
              </a:r>
            </a:p>
          </p:txBody>
        </p:sp>
        <p:sp>
          <p:nvSpPr>
            <p:cNvPr id="14" name="Seta em forma de U 13"/>
            <p:cNvSpPr/>
            <p:nvPr/>
          </p:nvSpPr>
          <p:spPr>
            <a:xfrm rot="5400000">
              <a:off x="5472100" y="1736812"/>
              <a:ext cx="3888432" cy="2664296"/>
            </a:xfrm>
            <a:prstGeom prst="uturnArrow">
              <a:avLst>
                <a:gd name="adj1" fmla="val 46868"/>
                <a:gd name="adj2" fmla="val 25000"/>
                <a:gd name="adj3" fmla="val 13264"/>
                <a:gd name="adj4" fmla="val 57240"/>
                <a:gd name="adj5" fmla="val 10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Adoção </a:t>
              </a:r>
            </a:p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das </a:t>
              </a:r>
            </a:p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Providências </a:t>
              </a:r>
            </a:p>
            <a:p>
              <a:pPr algn="r"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(Efeitos</a:t>
              </a:r>
              <a:r>
                <a:rPr lang="pt-BR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5" name="Seta dobrada para cima 14"/>
            <p:cNvSpPr/>
            <p:nvPr/>
          </p:nvSpPr>
          <p:spPr>
            <a:xfrm rot="5400000">
              <a:off x="4233231" y="4387689"/>
              <a:ext cx="676698" cy="3456139"/>
            </a:xfrm>
            <a:prstGeom prst="bentUpArrow">
              <a:avLst>
                <a:gd name="adj1" fmla="val 25000"/>
                <a:gd name="adj2" fmla="val 2353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119464"/>
              <a:ext cx="1573536" cy="17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62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Benefícios Financeiros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9984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788024" y="2420888"/>
            <a:ext cx="519597" cy="792088"/>
          </a:xfrm>
          <a:prstGeom prst="upArrow">
            <a:avLst>
              <a:gd name="adj1" fmla="val 50000"/>
              <a:gd name="adj2" fmla="val 4254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+ 18,3%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Benefícios Financeiros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3212976"/>
            <a:ext cx="8280920" cy="22467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2013 - Redução </a:t>
            </a:r>
            <a:r>
              <a:rPr lang="pt-BR" sz="2800" dirty="0">
                <a:solidFill>
                  <a:schemeClr val="bg1"/>
                </a:solidFill>
              </a:rPr>
              <a:t>no valor das tarifas pagas às instituições financeiras para prestação de serviços de arrecadação de receitas federais, proporcionando uma economia anual de cerca de R$ 161 milhões (R$ 805 milhões em 5 anos).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81070"/>
            <a:ext cx="828092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2012 </a:t>
            </a:r>
            <a:r>
              <a:rPr lang="pt-BR" sz="2800" dirty="0"/>
              <a:t>- Suspensão de pagamento de 14.461 benefícios previdenciários </a:t>
            </a:r>
            <a:r>
              <a:rPr lang="pt-BR" sz="2800" dirty="0" smtClean="0"/>
              <a:t>irregulares a partir de cruzamentos de dados promovidos pela CGU no montante de R$ 209 milhões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24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Benefícios </a:t>
            </a:r>
            <a:r>
              <a:rPr lang="pt-B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não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Financeiros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0053"/>
            <a:ext cx="6449746" cy="38778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489797" y="2348880"/>
            <a:ext cx="586259" cy="769937"/>
          </a:xfrm>
          <a:prstGeom prst="upArrow">
            <a:avLst>
              <a:gd name="adj1" fmla="val 50000"/>
              <a:gd name="adj2" fmla="val 45313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+ 18,8%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Benefícios 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não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Financeiros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3" y="1700808"/>
            <a:ext cx="8280920" cy="1384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2012 </a:t>
            </a:r>
            <a:r>
              <a:rPr lang="pt-BR" sz="2800" dirty="0">
                <a:solidFill>
                  <a:schemeClr val="bg1"/>
                </a:solidFill>
              </a:rPr>
              <a:t>- Edição do Plano Anual de Fiscalização de Transferências Voluntárias, Acompanhamento e </a:t>
            </a:r>
          </a:p>
          <a:p>
            <a:r>
              <a:rPr lang="pt-BR" sz="2800" dirty="0">
                <a:solidFill>
                  <a:schemeClr val="bg1"/>
                </a:solidFill>
              </a:rPr>
              <a:t>Avaliação dos Programas em Parceria com o </a:t>
            </a:r>
            <a:r>
              <a:rPr lang="pt-BR" sz="2800" dirty="0" smtClean="0">
                <a:solidFill>
                  <a:schemeClr val="bg1"/>
                </a:solidFill>
              </a:rPr>
              <a:t>CNPq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3501008"/>
            <a:ext cx="828092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2013 </a:t>
            </a:r>
            <a:r>
              <a:rPr lang="pt-BR" sz="2800" dirty="0"/>
              <a:t>- Edição de Decreto que alterou a forma de cálculo da remuneração para fins de concessão da Bolsa-Formação, tornando-o mais objetivo e de fácil </a:t>
            </a:r>
            <a:r>
              <a:rPr lang="pt-BR" sz="2800" dirty="0" smtClean="0"/>
              <a:t>execução</a:t>
            </a:r>
            <a:r>
              <a:rPr lang="pt-BR" sz="2800" dirty="0"/>
              <a:t> </a:t>
            </a:r>
            <a:r>
              <a:rPr lang="pt-BR" sz="2800" dirty="0" smtClean="0"/>
              <a:t>no âmbito do MJ.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29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Estágio atual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interação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entre os órgãos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Controle Interno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760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Grupos de trabalho </a:t>
            </a:r>
            <a:r>
              <a:rPr lang="pt-BR" sz="4800" dirty="0" err="1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Conaci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3989039"/>
          </a:xfrm>
        </p:spPr>
        <p:txBody>
          <a:bodyPr anchor="ctr">
            <a:norm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Manual Básico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conjuntas - AEPG</a:t>
            </a:r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3"/>
          <p:cNvSpPr txBox="1">
            <a:spLocks/>
          </p:cNvSpPr>
          <p:nvPr/>
        </p:nvSpPr>
        <p:spPr>
          <a:xfrm>
            <a:off x="0" y="197768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Ações Conjuntas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4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398903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ações integradas a partir de um </a:t>
            </a:r>
            <a:r>
              <a:rPr lang="pt-B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metodológico </a:t>
            </a:r>
            <a:r>
              <a:rPr lang="pt-B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comum de forma a atingir </a:t>
            </a:r>
            <a:r>
              <a:rPr lang="pt-B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 resultados </a:t>
            </a:r>
            <a:r>
              <a:rPr lang="pt-B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escassos recursos disponíveis</a:t>
            </a:r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65490" cy="63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4536393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Economia Primária  Exportadora</a:t>
            </a:r>
          </a:p>
          <a:p>
            <a:pPr algn="ctr"/>
            <a:endParaRPr lang="pt-BR" sz="3600" dirty="0">
              <a:solidFill>
                <a:schemeClr val="tx1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30 milhões de hab. em 1920</a:t>
            </a:r>
          </a:p>
          <a:p>
            <a:pPr algn="ctr"/>
            <a:endParaRPr lang="pt-BR" sz="3600" dirty="0">
              <a:solidFill>
                <a:schemeClr val="tx1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7 Constituições</a:t>
            </a:r>
          </a:p>
          <a:p>
            <a:pPr algn="ctr"/>
            <a:endParaRPr lang="pt-BR" sz="3600" dirty="0">
              <a:solidFill>
                <a:schemeClr val="tx1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5 mandatos presidenciais interrompidos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000" y="-27384"/>
            <a:ext cx="4536393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7ª economia do mundo</a:t>
            </a:r>
          </a:p>
          <a:p>
            <a:pPr algn="ctr"/>
            <a:endParaRPr lang="pt-BR" sz="3600" dirty="0">
              <a:solidFill>
                <a:schemeClr val="tx1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200 milhões de hab. em 2013</a:t>
            </a:r>
          </a:p>
          <a:p>
            <a:pPr algn="ctr"/>
            <a:endParaRPr lang="pt-BR" sz="3600" dirty="0">
              <a:solidFill>
                <a:schemeClr val="tx1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CF 88 com ¼ de século</a:t>
            </a:r>
          </a:p>
          <a:p>
            <a:pPr algn="ctr"/>
            <a:endParaRPr lang="pt-BR" sz="3600" dirty="0">
              <a:solidFill>
                <a:schemeClr val="tx1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6 eleições livres sequenciais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9552" y="2817698"/>
            <a:ext cx="2448272" cy="2709700"/>
            <a:chOff x="539552" y="2817698"/>
            <a:chExt cx="2448272" cy="2709700"/>
          </a:xfrm>
        </p:grpSpPr>
        <p:sp>
          <p:nvSpPr>
            <p:cNvPr id="5" name="Rosca 4"/>
            <p:cNvSpPr/>
            <p:nvPr/>
          </p:nvSpPr>
          <p:spPr>
            <a:xfrm>
              <a:off x="827584" y="2817698"/>
              <a:ext cx="1259374" cy="1259374"/>
            </a:xfrm>
            <a:prstGeom prst="donut">
              <a:avLst>
                <a:gd name="adj" fmla="val 2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5"/>
            <p:cNvSpPr/>
            <p:nvPr/>
          </p:nvSpPr>
          <p:spPr>
            <a:xfrm>
              <a:off x="2123728" y="3699263"/>
              <a:ext cx="377809" cy="3778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6"/>
            <p:cNvSpPr/>
            <p:nvPr/>
          </p:nvSpPr>
          <p:spPr>
            <a:xfrm>
              <a:off x="2621402" y="3717032"/>
              <a:ext cx="366422" cy="3664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upo 11"/>
            <p:cNvGrpSpPr/>
            <p:nvPr/>
          </p:nvGrpSpPr>
          <p:grpSpPr>
            <a:xfrm>
              <a:off x="539552" y="3961856"/>
              <a:ext cx="754470" cy="1565542"/>
              <a:chOff x="726226" y="951584"/>
              <a:chExt cx="754470" cy="1565542"/>
            </a:xfrm>
          </p:grpSpPr>
          <p:sp>
            <p:nvSpPr>
              <p:cNvPr id="13" name="Retângulo 12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tângulo 13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880" tIns="0" rIns="0" bIns="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>
                    <a:solidFill>
                      <a:schemeClr val="bg1"/>
                    </a:solidFill>
                  </a:rPr>
                  <a:t>Treinamento Agosto/2013</a:t>
                </a:r>
                <a:endParaRPr lang="pt-BR" sz="22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1653492" y="4018949"/>
              <a:ext cx="652977" cy="1354267"/>
              <a:chOff x="934886" y="3373199"/>
              <a:chExt cx="652977" cy="1354267"/>
            </a:xfrm>
          </p:grpSpPr>
          <p:sp>
            <p:nvSpPr>
              <p:cNvPr id="16" name="Retângulo 15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tângulo 16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SAMU/DF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2175048" y="4067493"/>
              <a:ext cx="652977" cy="1354267"/>
              <a:chOff x="934886" y="3373199"/>
              <a:chExt cx="652977" cy="1354267"/>
            </a:xfrm>
          </p:grpSpPr>
          <p:sp>
            <p:nvSpPr>
              <p:cNvPr id="19" name="Retângulo 18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SAMU/SE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3059832" y="1124744"/>
            <a:ext cx="2731986" cy="2808312"/>
            <a:chOff x="3312626" y="1268760"/>
            <a:chExt cx="2731986" cy="2808312"/>
          </a:xfrm>
        </p:grpSpPr>
        <p:sp>
          <p:nvSpPr>
            <p:cNvPr id="8" name="Rosca 7"/>
            <p:cNvSpPr/>
            <p:nvPr/>
          </p:nvSpPr>
          <p:spPr>
            <a:xfrm>
              <a:off x="3312626" y="2817698"/>
              <a:ext cx="1259374" cy="1259374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8"/>
            <p:cNvSpPr/>
            <p:nvPr/>
          </p:nvSpPr>
          <p:spPr>
            <a:xfrm>
              <a:off x="4644008" y="2979183"/>
              <a:ext cx="377809" cy="3778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9"/>
            <p:cNvSpPr/>
            <p:nvPr/>
          </p:nvSpPr>
          <p:spPr>
            <a:xfrm>
              <a:off x="5130295" y="2979183"/>
              <a:ext cx="377809" cy="3778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4" name="Grupo 23"/>
            <p:cNvGrpSpPr/>
            <p:nvPr/>
          </p:nvGrpSpPr>
          <p:grpSpPr>
            <a:xfrm>
              <a:off x="3889538" y="1268760"/>
              <a:ext cx="754470" cy="1565542"/>
              <a:chOff x="726226" y="951584"/>
              <a:chExt cx="754470" cy="1565542"/>
            </a:xfrm>
          </p:grpSpPr>
          <p:sp>
            <p:nvSpPr>
              <p:cNvPr id="25" name="Retângulo 24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tângulo 25"/>
              <p:cNvSpPr/>
              <p:nvPr/>
            </p:nvSpPr>
            <p:spPr>
              <a:xfrm rot="17700000">
                <a:off x="320690" y="1357120"/>
                <a:ext cx="1565542" cy="754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880" tIns="0" rIns="0" bIns="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>
                    <a:solidFill>
                      <a:schemeClr val="bg1"/>
                    </a:solidFill>
                  </a:rPr>
                  <a:t>Treinamento Maio/2014</a:t>
                </a:r>
                <a:endParaRPr lang="pt-BR" sz="22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Retângulo 26"/>
            <p:cNvSpPr/>
            <p:nvPr/>
          </p:nvSpPr>
          <p:spPr>
            <a:xfrm rot="17700000">
              <a:off x="4536934" y="1981975"/>
              <a:ext cx="1354267" cy="652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8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</a:rPr>
                <a:t>Novas Ações</a:t>
              </a:r>
              <a:endParaRPr lang="pt-BR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 rot="17700000">
              <a:off x="5040990" y="1981975"/>
              <a:ext cx="1354267" cy="652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8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</a:rPr>
                <a:t>Novas Ações</a:t>
              </a:r>
              <a:endParaRPr lang="pt-BR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itle 3"/>
          <p:cNvSpPr txBox="1">
            <a:spLocks/>
          </p:cNvSpPr>
          <p:nvPr/>
        </p:nvSpPr>
        <p:spPr>
          <a:xfrm>
            <a:off x="0" y="197768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Ações Conjuntas </a:t>
            </a:r>
            <a:r>
              <a:rPr lang="pt-BR" sz="6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5178244" y="2996952"/>
            <a:ext cx="2346084" cy="2541400"/>
            <a:chOff x="5178244" y="2996952"/>
            <a:chExt cx="2346084" cy="2541400"/>
          </a:xfrm>
        </p:grpSpPr>
        <p:sp>
          <p:nvSpPr>
            <p:cNvPr id="65" name="Rosca 64"/>
            <p:cNvSpPr/>
            <p:nvPr/>
          </p:nvSpPr>
          <p:spPr>
            <a:xfrm>
              <a:off x="5648807" y="2996952"/>
              <a:ext cx="939417" cy="875451"/>
            </a:xfrm>
            <a:prstGeom prst="donut">
              <a:avLst>
                <a:gd name="adj" fmla="val 2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Elipse 65"/>
            <p:cNvSpPr/>
            <p:nvPr/>
          </p:nvSpPr>
          <p:spPr>
            <a:xfrm>
              <a:off x="6660232" y="3573016"/>
              <a:ext cx="377809" cy="3778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Elipse 66"/>
            <p:cNvSpPr/>
            <p:nvPr/>
          </p:nvSpPr>
          <p:spPr>
            <a:xfrm>
              <a:off x="7157906" y="3590785"/>
              <a:ext cx="366422" cy="3664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8" name="Grupo 67"/>
            <p:cNvGrpSpPr/>
            <p:nvPr/>
          </p:nvGrpSpPr>
          <p:grpSpPr>
            <a:xfrm>
              <a:off x="6189996" y="4036718"/>
              <a:ext cx="652977" cy="1354267"/>
              <a:chOff x="934886" y="3373199"/>
              <a:chExt cx="652977" cy="1354267"/>
            </a:xfrm>
          </p:grpSpPr>
          <p:sp>
            <p:nvSpPr>
              <p:cNvPr id="73" name="Retângulo 72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Retângulo 73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Novas Ações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upo 68"/>
            <p:cNvGrpSpPr/>
            <p:nvPr/>
          </p:nvGrpSpPr>
          <p:grpSpPr>
            <a:xfrm>
              <a:off x="6689643" y="4080404"/>
              <a:ext cx="674886" cy="1457948"/>
              <a:chOff x="912977" y="3368341"/>
              <a:chExt cx="674886" cy="1457948"/>
            </a:xfrm>
          </p:grpSpPr>
          <p:sp>
            <p:nvSpPr>
              <p:cNvPr id="71" name="Retângulo 70"/>
              <p:cNvSpPr/>
              <p:nvPr/>
            </p:nvSpPr>
            <p:spPr>
              <a:xfrm rot="17700000">
                <a:off x="584241" y="3723844"/>
                <a:ext cx="1354267" cy="65297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Retângulo 71"/>
              <p:cNvSpPr/>
              <p:nvPr/>
            </p:nvSpPr>
            <p:spPr>
              <a:xfrm rot="17700000">
                <a:off x="510492" y="3770826"/>
                <a:ext cx="1457948" cy="6529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50800" bIns="0" numCol="1" spcCol="1270" anchor="ctr" anchorCtr="0">
                <a:noAutofit/>
              </a:bodyPr>
              <a:lstStyle/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dirty="0" smtClean="0">
                    <a:solidFill>
                      <a:schemeClr val="bg1"/>
                    </a:solidFill>
                  </a:rPr>
                  <a:t>Novas Ações</a:t>
                </a:r>
                <a:endParaRPr lang="pt-BR" sz="20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Retângulo 69"/>
            <p:cNvSpPr/>
            <p:nvPr/>
          </p:nvSpPr>
          <p:spPr>
            <a:xfrm rot="17700000">
              <a:off x="4772708" y="4280663"/>
              <a:ext cx="1565542" cy="754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0" rIns="0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dirty="0" smtClean="0">
                  <a:solidFill>
                    <a:schemeClr val="bg1"/>
                  </a:solidFill>
                </a:rPr>
                <a:t>Retomada Abril</a:t>
              </a:r>
              <a:r>
                <a:rPr lang="pt-BR" sz="2200" kern="1200" dirty="0" smtClean="0">
                  <a:solidFill>
                    <a:schemeClr val="bg1"/>
                  </a:solidFill>
                </a:rPr>
                <a:t>/2014</a:t>
              </a:r>
              <a:endParaRPr lang="pt-BR" sz="2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8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/>
          <p:cNvSpPr txBox="1">
            <a:spLocks/>
          </p:cNvSpPr>
          <p:nvPr/>
        </p:nvSpPr>
        <p:spPr>
          <a:xfrm>
            <a:off x="0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 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– </a:t>
            </a: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Possibilidades de interação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9" y="2888940"/>
            <a:ext cx="2609407" cy="8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2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4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11960" y="1856200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STC/DF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4211960" y="2420888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CGE/SE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4228269" y="2924944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SECONT/ES</a:t>
            </a:r>
            <a:endParaRPr lang="pt-BR" sz="2400" dirty="0"/>
          </a:p>
        </p:txBody>
      </p:sp>
      <p:sp>
        <p:nvSpPr>
          <p:cNvPr id="16" name="Retângulo 15"/>
          <p:cNvSpPr/>
          <p:nvPr/>
        </p:nvSpPr>
        <p:spPr>
          <a:xfrm>
            <a:off x="4240936" y="3429000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AGE/RJ</a:t>
            </a:r>
            <a:endParaRPr lang="pt-BR" sz="2800" dirty="0"/>
          </a:p>
        </p:txBody>
      </p:sp>
      <p:sp>
        <p:nvSpPr>
          <p:cNvPr id="17" name="Retângulo 16"/>
          <p:cNvSpPr/>
          <p:nvPr/>
        </p:nvSpPr>
        <p:spPr>
          <a:xfrm>
            <a:off x="4240936" y="3933056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CGE/MA</a:t>
            </a:r>
            <a:endParaRPr lang="pt-BR" sz="2800" dirty="0"/>
          </a:p>
        </p:txBody>
      </p:sp>
      <p:sp>
        <p:nvSpPr>
          <p:cNvPr id="18" name="Retângulo 17"/>
          <p:cNvSpPr/>
          <p:nvPr/>
        </p:nvSpPr>
        <p:spPr>
          <a:xfrm>
            <a:off x="4257245" y="4437112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CGM/Rio</a:t>
            </a:r>
            <a:endParaRPr lang="pt-BR" sz="2400" dirty="0"/>
          </a:p>
        </p:txBody>
      </p:sp>
      <p:sp>
        <p:nvSpPr>
          <p:cNvPr id="19" name="Retângulo 18"/>
          <p:cNvSpPr/>
          <p:nvPr/>
        </p:nvSpPr>
        <p:spPr>
          <a:xfrm>
            <a:off x="4240936" y="4869160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CGM/</a:t>
            </a:r>
            <a:r>
              <a:rPr lang="pt-BR" dirty="0" smtClean="0"/>
              <a:t>Vitória</a:t>
            </a:r>
            <a:endParaRPr lang="pt-BR" sz="2400" dirty="0"/>
          </a:p>
        </p:txBody>
      </p:sp>
      <p:sp>
        <p:nvSpPr>
          <p:cNvPr id="21" name="Retângulo 20"/>
          <p:cNvSpPr/>
          <p:nvPr/>
        </p:nvSpPr>
        <p:spPr>
          <a:xfrm>
            <a:off x="6614947" y="1844824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CAGE/RS</a:t>
            </a:r>
            <a:endParaRPr lang="pt-BR" sz="2800" dirty="0"/>
          </a:p>
        </p:txBody>
      </p:sp>
      <p:sp>
        <p:nvSpPr>
          <p:cNvPr id="22" name="Retângulo 21"/>
          <p:cNvSpPr/>
          <p:nvPr/>
        </p:nvSpPr>
        <p:spPr>
          <a:xfrm>
            <a:off x="6614947" y="2409512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AGE/BA</a:t>
            </a:r>
            <a:endParaRPr lang="pt-BR" sz="2800" dirty="0"/>
          </a:p>
        </p:txBody>
      </p:sp>
      <p:sp>
        <p:nvSpPr>
          <p:cNvPr id="23" name="Retângulo 22"/>
          <p:cNvSpPr/>
          <p:nvPr/>
        </p:nvSpPr>
        <p:spPr>
          <a:xfrm>
            <a:off x="6631256" y="2913568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CGE/PI</a:t>
            </a:r>
            <a:endParaRPr lang="pt-BR" sz="2800" dirty="0"/>
          </a:p>
        </p:txBody>
      </p:sp>
      <p:sp>
        <p:nvSpPr>
          <p:cNvPr id="24" name="Retângulo 23"/>
          <p:cNvSpPr/>
          <p:nvPr/>
        </p:nvSpPr>
        <p:spPr>
          <a:xfrm>
            <a:off x="6643923" y="3417624"/>
            <a:ext cx="16561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CGE/AP</a:t>
            </a:r>
            <a:endParaRPr lang="pt-BR" sz="2800" dirty="0"/>
          </a:p>
        </p:txBody>
      </p:sp>
      <p:sp>
        <p:nvSpPr>
          <p:cNvPr id="26" name="Retângulo 25"/>
          <p:cNvSpPr/>
          <p:nvPr/>
        </p:nvSpPr>
        <p:spPr>
          <a:xfrm>
            <a:off x="6660232" y="3933056"/>
            <a:ext cx="165618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CGM/</a:t>
            </a:r>
            <a:r>
              <a:rPr lang="pt-BR" dirty="0" smtClean="0"/>
              <a:t>Porto Velho</a:t>
            </a:r>
            <a:endParaRPr lang="pt-BR" sz="2400" dirty="0"/>
          </a:p>
        </p:txBody>
      </p:sp>
      <p:sp>
        <p:nvSpPr>
          <p:cNvPr id="27" name="Retângulo 26"/>
          <p:cNvSpPr/>
          <p:nvPr/>
        </p:nvSpPr>
        <p:spPr>
          <a:xfrm>
            <a:off x="6660232" y="4653136"/>
            <a:ext cx="165618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SMCI</a:t>
            </a:r>
            <a:r>
              <a:rPr lang="pt-BR" sz="2400" dirty="0" smtClean="0"/>
              <a:t>/</a:t>
            </a:r>
          </a:p>
          <a:p>
            <a:pPr algn="ctr"/>
            <a:r>
              <a:rPr lang="pt-BR" sz="2000" dirty="0" smtClean="0"/>
              <a:t>Maceió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4427984" y="1352144"/>
            <a:ext cx="122413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2013</a:t>
            </a:r>
            <a:endParaRPr lang="pt-BR" sz="2800" dirty="0"/>
          </a:p>
        </p:txBody>
      </p:sp>
      <p:sp>
        <p:nvSpPr>
          <p:cNvPr id="29" name="Retângulo 28"/>
          <p:cNvSpPr/>
          <p:nvPr/>
        </p:nvSpPr>
        <p:spPr>
          <a:xfrm>
            <a:off x="6830971" y="1340768"/>
            <a:ext cx="122413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2014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868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/>
          <p:cNvSpPr txBox="1">
            <a:spLocks/>
          </p:cNvSpPr>
          <p:nvPr/>
        </p:nvSpPr>
        <p:spPr>
          <a:xfrm>
            <a:off x="0" y="446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AEPG </a:t>
            </a:r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– </a:t>
            </a: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Possibilidades de interação</a:t>
            </a:r>
            <a:endParaRPr lang="pt-BR" sz="32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1656184" cy="5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2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4" descr="data:image/jpeg;base64,/9j/4AAQSkZJRgABAQAAAQABAAD/2wCEAAkGBxAQDxUUDxQPFBQUFA8QEBcVFxUUFBQXFRQWFhQVFxQYHCghGB4lGxQUITEhKCkrLi4uGB8zODQsNygtLisBCgoKDg0OGRAQGzcfICQsLSwsLywsLCwrLCwsLCwsLCwsLCwsLCwsLCwsLCwsLiwsLCw3LCwsNCwsLCwsLCwsLP/AABEIAMwAzAMBIgACEQEDEQH/xAAcAAABBQEBAQAAAAAAAAAAAAAAAgMFBgcBBAj/xABMEAACAQIDBAYGBAgMBgMAAAABAgADEQQFEgYHITETQVFhcYEicpGhsbIyM1KSFCU1VHPB0dIjNEJiY4KToqPC4fAWJFOUtPEVF0P/xAAaAQEAAwEBAQAAAAAAAAAAAAAAAQIEAwUG/8QALREAAwACAQMCBAUFAQAAAAAAAAECAxEhBBIxMkEFExRRImFxgdEVIzORoQb/2gAMAwEAAhEDEQA/ANThCEkgIQgIACLUTgEcUQAAiwIARYEEnAIoCdAiwJAEgQtF2ndMARac0xy0LQBq0SRHSJwiAMFYkiPkRsiSBkiJIjrCIIggbhOkTkAIQhACEIQAhCEAJ0TwV84wtNytSvQVhzVnUEeIJiV2gwX5zhv7Rf2yVL+xXvn7kqBFgTiWI4dx/ZHFEgudURYEFEWBIAARQE6BFhYAkCdtFgQtAEaZy0dtOEQBoiJIjxEQRAGiIgiPERBEAYYRsiPsI2wkgZYREdYRsiCDkIQgBCEIAQhCAZTthSBx1U94+USHWgLjlNLzPY6niKzVGq1FLG9gFsOFp513f0v+tV+6s1LKtaMjwbey4YYegvqr8J6FEbpJYAdgA9gj4Eyvya0tI6ojiicURwCQSAEWFgBFCAAE7CEAJy07OQDhESRF3nCIAyREMI+RG2EAYYRthHzG2EAYIjTCPsI20kgahOmcgBCEIAQhAQCjbQ7c18NiqlJKdFghABbXc8AeNj3zwJvLxN/qcP1fb/elf28b8ZV/WX5RIFG4+YmtQu3wZHkarR9I0GuoPaFPtEpe0u2mJwuKelTpUGVdNi2u/EA8bNLphPq19RfhMr3gn8YVPVp/KJxxJOuTtlddvBJ4PeLi2qIrUcMAzorEdJcAsAT9LsMsm1W2lPBk06SirWsLi9kS/LUR193wmT06ulgw5ghh4g8JOZJs9iswZ3Tlc6ne4DMeJA4cfLlOlRG9vwcZq9aPSd4mZXv/AMqB2dG1vnv75btldu0xLCniFWlVPBSD6DnsF+IPd75nue5LWwbhawAuLqy8Vbtsf1SNWpbiOB4W7uwyXEUuCs1cvln0QDC8gdi83/C8GjMfTW9Op6y9fmCD5yRzfMEw1B6r/RRS3ieoeZtMrT3o2p8bPNn+0NDBJes3pH6KDizeXUO+UDMd5GLZv4CnRpr1agzt7QQPdKlmubviazVapuzHyUdSjuAt75PbH7KPj1Ls3R0gStwLsxHMDw7ZoUTK3Rnqqp6kfobxMwU+kMM46xoYH2huEumze2tHFkI46KqeSk3DHsVu3uMqO1Ww5wtE1aLtUROLhgNQHWwtzlKTEkEEGxHEHsjtm1wQncPk+ijEOJB7D51+GYNXa2tCadTxXkfMW98niJna09GlPa2UHMt4lNSRQos5BIu50Lw9plfr7fY9j6IwyjuVm95aeXC7MYvEVqgpUyqCpUXW91XgxHDrbl1CTibualvTrqD3ISPbeaF8uTM1kojKO3mOB9JcMw6/QYe8NLHk22dGuwSsvROeAuboT63C3nKbtJs9WwNi9mRiVVluBfsIPIyD6aWczXgrLuXybi05ITYzMTiMGpbiyXpk9um1j7DJuZmtM1J7WwhCEgkICEUogGJbfH8Z4j1l+USAQ8fMSd2//Kdf1l+USvpzHiJun0o86/Uz6Ywf1aeqnwmR7yKlsyqerT+UTXcH9Wvqr8JjW89rZpU9Wl8ombF6jZk4hEB0s3/ZXAihgqKD7Cs3ezC5PvnzqKk+mMvINGmRyKU7fdEtn9iuH3KrvTwobL9fXTdGHgx0n4iY50s2zeY4GVV79fQgf2qTB9cth5krm4o1Tc9i7mvT7qb/ABE9e+LHlMJTpD/9Kl28EFx7yPZITcu18TX/AEVP5zPVvwHo4Y9V6o87CUa/ulu7+1szPpZsew+0mX4fL6NOpiKCOFZnBYAhmdmN/bMTvJnCbLZhWprUpYeq6MLqw02I7eJnXJKfDZxx5Gnwjacftdlj0nU4rDnUjrbVzuDwmDmrbkZK/wDBeafmtf8Aufth/wAF5p+aVv7v70iJmfctd1XsXPcvjT0uIpE8NNOoB3glSfevsmqNMv3UZBjMLiqrYmjUpq1HSpa1idam3A9ksO8rahsBh1FEjpqpKp16FA9J/LgB3mcLXdfB2iu2Nsmc42gwmE/jFamh6lvdz4IOJlVxO8/Ag+gtd+/SB8TMcr12dizsWZjdmYkknrJN5btmd3+JxlMVXZaNNhdCRdnHaF6h3zq8Ur1M5rNVcSiZ2n29w2LwlSitOsGbSVLabBgQQed+qZ/00vG0W7unhMJUr9O7NTXVbQoU8bWve8z0t/v4S8KdcHO6rfJrG6xr4Wr+lPyLLmZSd0v8Uq/pf8iy7GZ8nqNWP0hCEJQuEUsTFCAYht/+U6/rL8okAnMeUn94H5TxHrL8okAnMeU3T6Tzq9R9M4P6tfVX4TFN6R/GtT1KPyza8H9Wnqr8Jie9T8q1fUo/LM+H1GrP6Cqapvu7vPVxWAp+kDUpKKVUfygV4A27CLG8wAc/YJNZzl2JyzEaQ1RAyq9OopKiopF+Y678LTrklVwcMWRzyaTvizhFwq4cMNdR1dh1hF43PibeyY9qna1dnYs7MzHmWJJPmY9luAq4mqtKgpZ2IAA6u89gHWZMwoRF27Zp25LCHTiKp5EpSB7wCx+Ik1vcyw1suLqLtQdav9U+i58gb+UsOymSpgsJTorx0glz9p24s3tNvACSlakrqVYAhgVYHkQeYmV1+LZrmPwdrPlea5un2soigMJXdUdC/QluAdWYtpv9oEnh3iVXbnYatgqjVKKM+GJ1AjiaVz9Fhzt38uUpo/8AU1NTkkyLux0fVIaeLMs4w+GXViKtKmP5zAE+A5mfONPOcUq6Vr1wOVhUa3xnkrVWc6nZmPaxJPtM5fT68s6/U/ZH0xk2bUsXRFagSUYsFJBW+k2JsfCZRvrLfhlEHl0J0/f4/ql13TH8U0u5qw8fTP7Z5d6+zb4vDrVoDVVok3A5sh+kB3i1/bKQ1NnS07xmIH/flPprAVab0abUiDTKIaduWnSLWHhafMxH7D+ySWX7QYzDpooV6yJ2A8B4AjhO+XH3eDPiydnk1HeznKUsH0AI6Ssyi3WqKdTMR32C+cxuS+GyvFYtK2JfWUpoXqVHudR6kHafDhIiWxyktFclOns1fdF/FKv6b/IJeDKLuhb/AJWsP6UfIJejMuT1GzF6UchCEodAi1iIpYBF4zZTAV6jVK1BHdjdmJe5sLdR7BEpsNln5tT+9U/ek2seST3Mr2T9hymoAAHICw/35TDt6n5Vq+pR+Wbksw3ep+VavqUflnTB6jn1HpKkvP2T6VrZVQxWGRMRTSouhODDl6I5HmPKfNS8x4ifUeA+pp+onyiWz8aOfTre0VBt1uV6rhKwH2ele3hcm/vliybZ/C4NdOGpJTHWRcsfF2JJ9slYTg6b9zSoleEcE7CEgsJdbix434GV3MthctxBLVcOgY8yhamfPQRfzlkhJTa8ENJ+SjjdXll/o1/DpW+PP3yTy/YTLKBvTw1MntcvVP8AiMZZYSe+vuVUT9hqlRVAAgCgcgAAPYIsiKhKlytZzsVl+KbVWorrPEuhamx8SpF/ORuE3b5ZSYN0T1COQqVHZR4qLBvO8ubRppbur7lHEv2PBVy6i1E0Si9ERpKDgtuzhykE2w+Wfm1P71T96Wdoy0KmiXKfsRmWZPh8KGGHprTDG7AEm5ta/Emeoxxo2ZGyTkIQgBFLExSwB1Y6sZWOpIJHlmcba7BYzG4161FqARlpga2YN6Kgcgvj1zRljyy0055RW4VLTMXG6nMPt4X77fuzasJTK01U8wqqfIWili4u3XkrGNR4CE4ZE5jtHhMO2mrWpK3YWAPn2SjZZ0l5Je84WldG1uBPPF4RR2CohPtvJDK8yw2Iv+D1adXT9Iqwci/aeqQu5+3+wrl+GezF4tKVNqjsAqKWYnkAOJkZsxn4x1A1QjUyr1KbK30hpPAnsupBt3x7P8oXGUehqMwpsyGqFNtaqb6CRxAJA5SNwmAweVpVtVFKnVIcK7FtJ06SVLEsb850SWvzK06T/IbyvbRMQaarTYO+IfDlSRwVUd+l7wVSerMs+riu1HCUOmemqPWLOKaLqF1QE/SYjq6uF7XlNpZzk9Cvh6qVMQ74ak1EFabWe4tqa9uPpMeH2jPRU2iwNauz0sZicKayqlYdECr6QQGuynQ1uGrhyHdOnZz4OPzlrXcWqrtOP/jjjKdNmAW+g8CpD6GDEdSkEkjqBMk8oxb1qCVKiqjMNRUMHHcQ68CCOPnIyjllN8ElHBVzTRQuh6eipqAvcNqBDaiSTfneSGR5YuEw1OghZlprpBa1zxJvw4DnyHATm9HaW2z2NGmjjRppU6DbRlo60aaANvGjHHjZkkBCEIByKE5AQB1Y6pjKmOrBI8sdWMqY4pkAeBiMTikprdz/AKxuviAg7+r/AFmQ7c7aGq7UcOx0i61Kg/ldqr2DvmN9RWXN8jAt17v2n9f4KZbWOO6iY2t27YlqdA26iQfcW/UJn9atrN3Nye2Rxq8JsORbv8BWwtGpUFXU9NHazkC7C5nsxijp5Xdy37njr5nUU9GWXXuml7nSLYi3bS+Bkv8A/WeXdlb75kvkWzuGy9ahoawGsz6mLfREjLnip0jTg6fJF91eCP262tXAU9KWNZx/BjqUfab3zHMbmVSu5eszOxNySb+zsje0mcNi8XVrEkh2ITuReCAdgsL+JMjOknfDhUTz5MvU57unrwSHTCHSiaFut2Uw9fDnE4imlUs7LTVwGQBeBOk8Cb39k5vT2Ww9DDjEYamlIh1SoqAKhDXAOkcAQbcu2Qs89/bon6bJ8v5mym5RntbC1A9Byp6x/JbuZeubPsltNTx9HUvouthVT7JI5jtBnzz0kn9h88OEx1Nr+g5FGqOoqxAB8QbGM+FUtryOl6i4rT8H0CxjLGOMZ4MHU1mow4jWVX+oNJ9+qeZvR7Ox9o00WxjTSxIhoiKYxMAIQhACEIQBYMdUxhTHVMEjyxT1NIvG1MZxbcbdk834r1f0vTVa8+F+50xz3VoKSayzNxsD8OE+bXfifE/GfTOFX0Ldt5VMJuvy5R6YrVD1lnI9wsJf/wA/M4OmV1zV8tmXrsVZaSXsYhqlkw23uZUkVKdYBUVUUaENgBYcSJp2K3YZY6kKlRDbgVdjY9vHgZke2Gz75dijRZtQKrUpty1K1wLjqIII8u+e/OWMvB514cmHktOTb18XSYfhSpWTrsNDjw6jNCzXaClicnxGIwzXHQVrdTK2kggjqInzzeWXY7MKmnE4UElcThsQAv8ASJTZkI8QpHmJXJgnyi+LqK9LK7eGqIBhNOzJrk+g91H5Hw/jif8AyKs5vYX8UVz2HDn/ABkH65zdOfxPh/HE3/7irE72ntk9fvbDj/GQ/qnmL/L+56z/AMH7GB6oExF5M5Bs/VxTDSp0nhe3Fu4ftm/JlnHO6Z5Knng22hnDVcFhtH12Io0WH8zXTBZz3C5kvhqApU1ReSgL3ntJ75HbN5IuEpKDxcKqX4nSq8lB7BJRjPJnlume1jT0mxLRpjFsY0xlzoJacgYQAhCEAIQhACLUxEUIA8DGMRzjqmFRLjvnk/Gukrqelcx5XKOuGu2tsbXFCnTdjx0Kz2HM6Re3ulYy3epl1QfwnT0Tw+mmoeTUy3vtLBUQEEMOYII7jwMzXaPduwJfBMLc+ic2I9V+XkZ5nwH4vhiPpupfa14bI6vHl9ePku1feXlaKSKzOeNlWm5J7hcADzIEyLbXaI5jizW0lFCLSpqbXCqSbm3WSxkbj8rxFD66lUS3C5B0/e5TxAifb4Vif4oezxsuXJS7aWglq3YYY1M2oAC4Xpnb1ejYG/mwHnK5gsHUr1BToI1RzyVRc+PcO+blu22POX0mqVtJr1QNVuIRb8EB6+0y2fJMy1sjBidUjHtq8obBY2rRIsAxan2FG4qR3cx5GRAm/bwNl6OPo/TRK9O5pOe/mjddj7ucy3Lt32NqtZuhpgGxLNq5dYVeJmZ/EenxxvJSRfJ019+pRZd1m2eHw9A4bFOKelmekzfQIbiVJ6iD29s9O8TP1zGmuFy8Gt6a1Kzr9Wun6Klj3m/lFZNu1oIQauuuw7fRpjyB/XLpgMhpUlAsoA5IoAUTzP6is976aW/zfC/lmycORR22Zrs5u9LEGtaoeFxx6NfE828Jp2U5PSwyjSAWtYtYC3cB1CSCgAWAAHUBynCZ2mKp92V9z/4v0LRhifY4xjbGdYxBM7HYSxjRi2MbJggIQhACEIQAhCEAIQhAFgxxTGQYsGAOMoPONnDdhiwYtTPP6r4X03U83PP3XB0nJU+54K2A1cxfwMjK2y2Hc+lQRvFRLIDFAzDPwKI4jJSX6iqVeUQeAynoBpw9NaYPPSAt/Ez0/gNdubW8WJ+Elbzuqdp+DxvdXT/cju9kiMXJR/LYnwH6zPXQy+knJbntPH/Sei8LzZj6Dp8b4n/fJG2KJiSZwmJJmpLRB0mNkwJiCZYATEEzpMQTAEkzkDCCAhCEAIQhACEIQAhCEAJ0GcgIA4DFgxoRQgDoMUDGxOwSO6oXjYipBAvVOXiLwvBIq8SWiSZwyQdJiSYGIMACYgmdM5BAQhCAEIQgBCEI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10298"/>
              </p:ext>
            </p:extLst>
          </p:nvPr>
        </p:nvGraphicFramePr>
        <p:xfrm>
          <a:off x="251520" y="1556792"/>
          <a:ext cx="4824536" cy="53339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824536"/>
              </a:tblGrid>
              <a:tr h="131779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/>
                        <a:t>Relatórios de Avaliação </a:t>
                      </a:r>
                      <a:r>
                        <a:rPr lang="pt-BR" sz="2000" b="1" dirty="0" smtClean="0"/>
                        <a:t>Publicados</a:t>
                      </a:r>
                      <a:endParaRPr lang="pt-BR" sz="2000" b="1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Atenção à Saúde - Média e Alta Complexidade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Concessão de Bolsa - Formação a Policiais (PRONASCI)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Concessão de Licenças de Importação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Construção de Cisternas para Armazenamento de Água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Cursos do Cozinha Brasil do SESI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Expansão da Rede Federal de Educação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Fiscalização da Concessão - Infraestrutura Rodoviária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Fundo de Des. da Educação Básica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Inclusão Digital - Recondicionamento de Computadores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Infraestrutura de Tecnologia Educação Básica (PROINFO)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INSS - Previdência Social Básica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Instalação de Unidades de Funcionamento do INSS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Operação do sistema de pesagem de veículos (PPV)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PGFN -  Dívida Ativa da União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Programa Bolsa Família - Transferência de Renda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Programa Saúde da Família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Proteção social para crianças - trabalho infantil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Reformas e Adaptações das Unidades do INSS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STN - Gestão de Haveres da União</a:t>
                      </a: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Integração de bacia do São Francisco </a:t>
                      </a:r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  <p:sp>
        <p:nvSpPr>
          <p:cNvPr id="25" name="Retângulo 24"/>
          <p:cNvSpPr/>
          <p:nvPr/>
        </p:nvSpPr>
        <p:spPr>
          <a:xfrm>
            <a:off x="3203848" y="980728"/>
            <a:ext cx="5184576" cy="517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50 avaliações </a:t>
            </a:r>
            <a:r>
              <a:rPr lang="pt-BR" sz="2400" dirty="0">
                <a:solidFill>
                  <a:schemeClr val="tx1"/>
                </a:solidFill>
              </a:rPr>
              <a:t>iniciadas </a:t>
            </a:r>
            <a:r>
              <a:rPr lang="pt-BR" sz="2400" dirty="0" smtClean="0">
                <a:solidFill>
                  <a:schemeClr val="tx1"/>
                </a:solidFill>
              </a:rPr>
              <a:t>por ano</a:t>
            </a: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35418"/>
              </p:ext>
            </p:extLst>
          </p:nvPr>
        </p:nvGraphicFramePr>
        <p:xfrm>
          <a:off x="5436096" y="2132856"/>
          <a:ext cx="3456384" cy="42003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56384"/>
              </a:tblGrid>
              <a:tr h="131779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 smtClean="0"/>
                        <a:t>Próximos</a:t>
                      </a:r>
                      <a:r>
                        <a:rPr lang="pt-BR" sz="2000" b="1" baseline="0" dirty="0" smtClean="0"/>
                        <a:t> </a:t>
                      </a:r>
                      <a:r>
                        <a:rPr lang="pt-BR" sz="2000" b="1" dirty="0" smtClean="0"/>
                        <a:t>Relatórios</a:t>
                      </a:r>
                      <a:endParaRPr lang="pt-BR" sz="2000" b="1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Resposta aos Desastres e Reconstrução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Pagamento do Seguro Desemprego 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Apoio ao Transporte Escolar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 Serviços de Proteção Social Básica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Saneamento Integrado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 Moradia Digna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Trabalhos em andamento</a:t>
                      </a:r>
                      <a:endParaRPr lang="pt-B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Assistência Farmacêutica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SAMU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Segurança Alimentar e Nutricional 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Qualificação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Trabalhador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582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Planejados</a:t>
                      </a:r>
                      <a:endParaRPr lang="pt-B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Construção e ampliação de UBS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err="1" smtClean="0"/>
                        <a:t>Pronatec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dirty="0" smtClean="0"/>
                        <a:t>Mobilidade Urbana e Trânsito </a:t>
                      </a:r>
                      <a:endParaRPr lang="pt-BR" sz="1600" dirty="0"/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99392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Visão de longo prazo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17700000">
            <a:off x="134016" y="4367392"/>
            <a:ext cx="1565542" cy="7544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tângulo 26"/>
          <p:cNvSpPr/>
          <p:nvPr/>
        </p:nvSpPr>
        <p:spPr>
          <a:xfrm>
            <a:off x="378416" y="10701808"/>
            <a:ext cx="4176464" cy="7920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Avaliações ainda não iniciadas</a:t>
            </a:r>
          </a:p>
        </p:txBody>
      </p:sp>
      <p:sp>
        <p:nvSpPr>
          <p:cNvPr id="3" name="Elipse 2"/>
          <p:cNvSpPr/>
          <p:nvPr/>
        </p:nvSpPr>
        <p:spPr>
          <a:xfrm>
            <a:off x="683568" y="2564904"/>
            <a:ext cx="165618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CGU</a:t>
            </a:r>
            <a:endParaRPr lang="pt-BR" sz="3600" dirty="0"/>
          </a:p>
        </p:txBody>
      </p:sp>
      <p:sp>
        <p:nvSpPr>
          <p:cNvPr id="28" name="Elipse 27"/>
          <p:cNvSpPr/>
          <p:nvPr/>
        </p:nvSpPr>
        <p:spPr>
          <a:xfrm>
            <a:off x="2826688" y="908720"/>
            <a:ext cx="1080120" cy="1080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AGE/RJ</a:t>
            </a:r>
            <a:endParaRPr lang="pt-BR" sz="2400" dirty="0"/>
          </a:p>
        </p:txBody>
      </p:sp>
      <p:sp>
        <p:nvSpPr>
          <p:cNvPr id="29" name="Elipse 28"/>
          <p:cNvSpPr/>
          <p:nvPr/>
        </p:nvSpPr>
        <p:spPr>
          <a:xfrm>
            <a:off x="3059832" y="1988840"/>
            <a:ext cx="990992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CGM/Rio</a:t>
            </a:r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4427984" y="908720"/>
            <a:ext cx="846976" cy="800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solidFill>
                  <a:schemeClr val="tx1"/>
                </a:solidFill>
              </a:rPr>
              <a:t>Mun</a:t>
            </a:r>
            <a:r>
              <a:rPr lang="pt-BR" sz="1600" dirty="0" smtClean="0">
                <a:solidFill>
                  <a:schemeClr val="tx1"/>
                </a:solidFill>
              </a:rPr>
              <a:t> X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572964" y="1834728"/>
            <a:ext cx="777086" cy="7471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</a:rPr>
              <a:t>Mun</a:t>
            </a:r>
            <a:r>
              <a:rPr lang="pt-BR" sz="1400" dirty="0" smtClean="0">
                <a:solidFill>
                  <a:schemeClr val="tx1"/>
                </a:solidFill>
              </a:rPr>
              <a:t> Y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5868144" y="908720"/>
            <a:ext cx="576064" cy="5844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Z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5754132" y="1703322"/>
            <a:ext cx="690076" cy="5049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W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6940841" y="1153411"/>
            <a:ext cx="440608" cy="411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T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076297" y="1670222"/>
            <a:ext cx="376023" cy="3906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2915816" y="3212976"/>
            <a:ext cx="1520727" cy="1188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SECONT/ES</a:t>
            </a:r>
            <a:endParaRPr lang="pt-BR" sz="2000" dirty="0"/>
          </a:p>
        </p:txBody>
      </p:sp>
      <p:sp>
        <p:nvSpPr>
          <p:cNvPr id="37" name="Elipse 36"/>
          <p:cNvSpPr/>
          <p:nvPr/>
        </p:nvSpPr>
        <p:spPr>
          <a:xfrm>
            <a:off x="2843808" y="4437112"/>
            <a:ext cx="1224136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CGM/ Vitória</a:t>
            </a:r>
            <a:endParaRPr lang="pt-BR" dirty="0"/>
          </a:p>
        </p:txBody>
      </p:sp>
      <p:sp>
        <p:nvSpPr>
          <p:cNvPr id="38" name="Elipse 37"/>
          <p:cNvSpPr/>
          <p:nvPr/>
        </p:nvSpPr>
        <p:spPr>
          <a:xfrm>
            <a:off x="4644008" y="3501008"/>
            <a:ext cx="846976" cy="8004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solidFill>
                  <a:schemeClr val="tx1"/>
                </a:solidFill>
              </a:rPr>
              <a:t>Mun</a:t>
            </a:r>
            <a:r>
              <a:rPr lang="pt-BR" sz="1600" dirty="0" smtClean="0">
                <a:solidFill>
                  <a:schemeClr val="tx1"/>
                </a:solidFill>
              </a:rPr>
              <a:t> X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499992" y="4427016"/>
            <a:ext cx="777086" cy="7471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</a:rPr>
              <a:t>Mun</a:t>
            </a:r>
            <a:r>
              <a:rPr lang="pt-BR" sz="1400" dirty="0" smtClean="0">
                <a:solidFill>
                  <a:schemeClr val="tx1"/>
                </a:solidFill>
              </a:rPr>
              <a:t> Y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6019583" y="3501008"/>
            <a:ext cx="576064" cy="584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Z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905571" y="4295610"/>
            <a:ext cx="690076" cy="504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W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164288" y="3564632"/>
            <a:ext cx="432048" cy="5208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T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6948264" y="4356720"/>
            <a:ext cx="432048" cy="3684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2123728" y="1146629"/>
            <a:ext cx="702960" cy="4122057"/>
          </a:xfrm>
          <a:custGeom>
            <a:avLst/>
            <a:gdLst>
              <a:gd name="connsiteX0" fmla="*/ 159657 w 1379680"/>
              <a:gd name="connsiteY0" fmla="*/ 0 h 4122057"/>
              <a:gd name="connsiteX1" fmla="*/ 1378857 w 1379680"/>
              <a:gd name="connsiteY1" fmla="*/ 1930400 h 4122057"/>
              <a:gd name="connsiteX2" fmla="*/ 0 w 1379680"/>
              <a:gd name="connsiteY2" fmla="*/ 4122057 h 4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680" h="4122057">
                <a:moveTo>
                  <a:pt x="159657" y="0"/>
                </a:moveTo>
                <a:cubicBezTo>
                  <a:pt x="782561" y="621695"/>
                  <a:pt x="1405466" y="1243391"/>
                  <a:pt x="1378857" y="1930400"/>
                </a:cubicBezTo>
                <a:cubicBezTo>
                  <a:pt x="1352248" y="2617409"/>
                  <a:pt x="676124" y="3369733"/>
                  <a:pt x="0" y="412205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4013056" y="1124744"/>
            <a:ext cx="702960" cy="4122057"/>
          </a:xfrm>
          <a:custGeom>
            <a:avLst/>
            <a:gdLst>
              <a:gd name="connsiteX0" fmla="*/ 159657 w 1379680"/>
              <a:gd name="connsiteY0" fmla="*/ 0 h 4122057"/>
              <a:gd name="connsiteX1" fmla="*/ 1378857 w 1379680"/>
              <a:gd name="connsiteY1" fmla="*/ 1930400 h 4122057"/>
              <a:gd name="connsiteX2" fmla="*/ 0 w 1379680"/>
              <a:gd name="connsiteY2" fmla="*/ 4122057 h 4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680" h="4122057">
                <a:moveTo>
                  <a:pt x="159657" y="0"/>
                </a:moveTo>
                <a:cubicBezTo>
                  <a:pt x="782561" y="621695"/>
                  <a:pt x="1405466" y="1243391"/>
                  <a:pt x="1378857" y="1930400"/>
                </a:cubicBezTo>
                <a:cubicBezTo>
                  <a:pt x="1352248" y="2617409"/>
                  <a:pt x="676124" y="3369733"/>
                  <a:pt x="0" y="412205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 44"/>
          <p:cNvSpPr/>
          <p:nvPr/>
        </p:nvSpPr>
        <p:spPr>
          <a:xfrm>
            <a:off x="5220072" y="1251159"/>
            <a:ext cx="702960" cy="4122057"/>
          </a:xfrm>
          <a:custGeom>
            <a:avLst/>
            <a:gdLst>
              <a:gd name="connsiteX0" fmla="*/ 159657 w 1379680"/>
              <a:gd name="connsiteY0" fmla="*/ 0 h 4122057"/>
              <a:gd name="connsiteX1" fmla="*/ 1378857 w 1379680"/>
              <a:gd name="connsiteY1" fmla="*/ 1930400 h 4122057"/>
              <a:gd name="connsiteX2" fmla="*/ 0 w 1379680"/>
              <a:gd name="connsiteY2" fmla="*/ 4122057 h 4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680" h="4122057">
                <a:moveTo>
                  <a:pt x="159657" y="0"/>
                </a:moveTo>
                <a:cubicBezTo>
                  <a:pt x="782561" y="621695"/>
                  <a:pt x="1405466" y="1243391"/>
                  <a:pt x="1378857" y="1930400"/>
                </a:cubicBezTo>
                <a:cubicBezTo>
                  <a:pt x="1352248" y="2617409"/>
                  <a:pt x="676124" y="3369733"/>
                  <a:pt x="0" y="412205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orma livre 45"/>
          <p:cNvSpPr/>
          <p:nvPr/>
        </p:nvSpPr>
        <p:spPr>
          <a:xfrm>
            <a:off x="6461328" y="1196752"/>
            <a:ext cx="702960" cy="4122057"/>
          </a:xfrm>
          <a:custGeom>
            <a:avLst/>
            <a:gdLst>
              <a:gd name="connsiteX0" fmla="*/ 159657 w 1379680"/>
              <a:gd name="connsiteY0" fmla="*/ 0 h 4122057"/>
              <a:gd name="connsiteX1" fmla="*/ 1378857 w 1379680"/>
              <a:gd name="connsiteY1" fmla="*/ 1930400 h 4122057"/>
              <a:gd name="connsiteX2" fmla="*/ 0 w 1379680"/>
              <a:gd name="connsiteY2" fmla="*/ 4122057 h 4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680" h="4122057">
                <a:moveTo>
                  <a:pt x="159657" y="0"/>
                </a:moveTo>
                <a:cubicBezTo>
                  <a:pt x="782561" y="621695"/>
                  <a:pt x="1405466" y="1243391"/>
                  <a:pt x="1378857" y="1930400"/>
                </a:cubicBezTo>
                <a:cubicBezTo>
                  <a:pt x="1352248" y="2617409"/>
                  <a:pt x="676124" y="3369733"/>
                  <a:pt x="0" y="412205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7452320" y="1297427"/>
            <a:ext cx="440608" cy="411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7587776" y="1814238"/>
            <a:ext cx="376023" cy="3906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7740352" y="3780656"/>
            <a:ext cx="432048" cy="5208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T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7524328" y="4572744"/>
            <a:ext cx="432048" cy="3684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Metodologia CGU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3989039"/>
          </a:xfrm>
        </p:spPr>
        <p:txBody>
          <a:bodyPr anchor="ctr">
            <a:normAutofit/>
          </a:bodyPr>
          <a:lstStyle/>
          <a:p>
            <a:r>
              <a:rPr lang="pt-BR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Cdfc</a:t>
            </a: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Fdafa</a:t>
            </a:r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6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População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0445"/>
            <a:ext cx="8928992" cy="320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1619672" y="4260725"/>
            <a:ext cx="705678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1619672" y="3972693"/>
            <a:ext cx="7056784" cy="28803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Número de municípios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" y="1657836"/>
            <a:ext cx="8981934" cy="34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92" y="44624"/>
            <a:ext cx="8928992" cy="1282154"/>
          </a:xfrm>
        </p:spPr>
        <p:txBody>
          <a:bodyPr>
            <a:noAutofit/>
          </a:bodyPr>
          <a:lstStyle/>
          <a:p>
            <a:r>
              <a:rPr lang="pt-BR" sz="480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A articulação do CI Federal</a:t>
            </a:r>
            <a:endParaRPr lang="pt-BR" sz="480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2" y="2320"/>
            <a:ext cx="9144000" cy="688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36512" y="0"/>
            <a:ext cx="154758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Modelo centrífugo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(1889-1929)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11068" y="0"/>
            <a:ext cx="151221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Era Vargas</a:t>
            </a:r>
          </a:p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(1930-1945) 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60298" y="0"/>
            <a:ext cx="1547190" cy="6858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Coordenação Federativa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 (1994-hoje)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23278" y="2320"/>
            <a:ext cx="151221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Equilíbrio</a:t>
            </a:r>
          </a:p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 (1946-1964)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35878" y="2320"/>
            <a:ext cx="15122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3600" b="1" dirty="0" smtClean="0">
                <a:solidFill>
                  <a:srgbClr val="00B050"/>
                </a:solidFill>
              </a:rPr>
              <a:t>Modelo Unionista-autoritário</a:t>
            </a:r>
          </a:p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(1964-1982) </a:t>
            </a:r>
            <a:endParaRPr lang="pt-BR" sz="4000" b="1" dirty="0">
              <a:solidFill>
                <a:srgbClr val="00B05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48088" y="2320"/>
            <a:ext cx="151221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3400" b="1" dirty="0" err="1" smtClean="0">
                <a:solidFill>
                  <a:srgbClr val="002060"/>
                </a:solidFill>
              </a:rPr>
              <a:t>Estadualista</a:t>
            </a:r>
            <a:r>
              <a:rPr lang="pt-BR" sz="3400" b="1" dirty="0" smtClean="0">
                <a:solidFill>
                  <a:srgbClr val="002060"/>
                </a:solidFill>
              </a:rPr>
              <a:t> – Novo federalismo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(1982-1994) 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503040" y="692697"/>
            <a:ext cx="8037827" cy="5472608"/>
          </a:xfrm>
          <a:custGeom>
            <a:avLst/>
            <a:gdLst>
              <a:gd name="connsiteX0" fmla="*/ 0 w 7837714"/>
              <a:gd name="connsiteY0" fmla="*/ 5850332 h 5951815"/>
              <a:gd name="connsiteX1" fmla="*/ 1799771 w 7837714"/>
              <a:gd name="connsiteY1" fmla="*/ 30103 h 5951815"/>
              <a:gd name="connsiteX2" fmla="*/ 3120571 w 7837714"/>
              <a:gd name="connsiteY2" fmla="*/ 3426446 h 5951815"/>
              <a:gd name="connsiteX3" fmla="*/ 4760685 w 7837714"/>
              <a:gd name="connsiteY3" fmla="*/ 59132 h 5951815"/>
              <a:gd name="connsiteX4" fmla="*/ 6081485 w 7837714"/>
              <a:gd name="connsiteY4" fmla="*/ 5893875 h 5951815"/>
              <a:gd name="connsiteX5" fmla="*/ 7837714 w 7837714"/>
              <a:gd name="connsiteY5" fmla="*/ 3049075 h 595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714" h="5951815">
                <a:moveTo>
                  <a:pt x="0" y="5850332"/>
                </a:moveTo>
                <a:cubicBezTo>
                  <a:pt x="639838" y="3142208"/>
                  <a:pt x="1279676" y="434084"/>
                  <a:pt x="1799771" y="30103"/>
                </a:cubicBezTo>
                <a:cubicBezTo>
                  <a:pt x="2319866" y="-373878"/>
                  <a:pt x="2627085" y="3421608"/>
                  <a:pt x="3120571" y="3426446"/>
                </a:cubicBezTo>
                <a:cubicBezTo>
                  <a:pt x="3614057" y="3431284"/>
                  <a:pt x="4267199" y="-352106"/>
                  <a:pt x="4760685" y="59132"/>
                </a:cubicBezTo>
                <a:cubicBezTo>
                  <a:pt x="5254171" y="470370"/>
                  <a:pt x="5568647" y="5395551"/>
                  <a:pt x="6081485" y="5893875"/>
                </a:cubicBezTo>
                <a:cubicBezTo>
                  <a:pt x="6594323" y="6392199"/>
                  <a:pt x="7528076" y="3525627"/>
                  <a:pt x="7837714" y="3049075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36512" y="-2738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Governo Central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6512" y="6300609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41090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Como os órgãos de </a:t>
            </a: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Controle Interno </a:t>
            </a:r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podem ajudar na </a:t>
            </a:r>
            <a:r>
              <a:rPr lang="pt-BR" sz="6000" dirty="0" smtClean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superação dos desafios</a:t>
            </a: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?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215008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Papel do Controle Interno</a:t>
            </a:r>
            <a:endParaRPr lang="pt-BR" sz="48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1996385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Auxiliar </a:t>
            </a:r>
            <a:r>
              <a:rPr lang="pt-BR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Governo</a:t>
            </a:r>
            <a:r>
              <a:rPr lang="pt-BR" sz="4400" dirty="0">
                <a:solidFill>
                  <a:schemeClr val="bg1"/>
                </a:solidFill>
              </a:rPr>
              <a:t> e </a:t>
            </a:r>
            <a:r>
              <a:rPr lang="pt-BR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Governantes</a:t>
            </a:r>
            <a:r>
              <a:rPr lang="pt-BR" sz="4400" dirty="0">
                <a:solidFill>
                  <a:schemeClr val="bg1"/>
                </a:solidFill>
              </a:rPr>
              <a:t> na correta implementação das políticas públicas</a:t>
            </a:r>
            <a:endParaRPr lang="pt-B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5" y="0"/>
            <a:ext cx="1012348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rPr>
              <a:t>A importância da articulação</a:t>
            </a:r>
            <a:endParaRPr lang="pt-BR" sz="4800" dirty="0">
              <a:solidFill>
                <a:srgbClr val="00206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1107</Words>
  <Application>Microsoft Office PowerPoint</Application>
  <PresentationFormat>Apresentação na tela (4:3)</PresentationFormat>
  <Paragraphs>229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Seminário O controle interno governamental no Brasil  A articulação entre os órgãos de controle interno e o foco nos resultados</vt:lpstr>
      <vt:lpstr>Qual o desafio do Controle Interno?</vt:lpstr>
      <vt:lpstr>Apresentação do PowerPoint</vt:lpstr>
      <vt:lpstr>População</vt:lpstr>
      <vt:lpstr>Número de municípios</vt:lpstr>
      <vt:lpstr>A articulação do CI Federal</vt:lpstr>
      <vt:lpstr>Como os órgãos de Controle Interno podem ajudar na superação dos desafios?</vt:lpstr>
      <vt:lpstr>Papel do Controle Interno</vt:lpstr>
      <vt:lpstr>A importância da articulação</vt:lpstr>
      <vt:lpstr>O significado da articulação</vt:lpstr>
      <vt:lpstr>A importância da articulação</vt:lpstr>
      <vt:lpstr>A articulação do CI Federal</vt:lpstr>
      <vt:lpstr>O histórico dos órgãos de Controle Interno</vt:lpstr>
      <vt:lpstr>O histórico dos órgãos</vt:lpstr>
      <vt:lpstr>O histórico dos órgãos</vt:lpstr>
      <vt:lpstr>O histórico dos órgãos</vt:lpstr>
      <vt:lpstr>Como trabalha a CGU ?</vt:lpstr>
      <vt:lpstr>Como trabalha a CGU</vt:lpstr>
      <vt:lpstr>Metas e indicadores</vt:lpstr>
      <vt:lpstr>Linhas de atuação</vt:lpstr>
      <vt:lpstr>Avaliação da Execução de Programas de Governo</vt:lpstr>
      <vt:lpstr>Aferição dos Resultados</vt:lpstr>
      <vt:lpstr>Benefícios Financeiros</vt:lpstr>
      <vt:lpstr>Benefícios Financeiros</vt:lpstr>
      <vt:lpstr>Benefícios não Financeiros</vt:lpstr>
      <vt:lpstr>Benefícios não Financeiros</vt:lpstr>
      <vt:lpstr>Estágio atual de interação entre os órgãos de Controle Interno</vt:lpstr>
      <vt:lpstr>Grupos de trabalho Conaci</vt:lpstr>
      <vt:lpstr>Apresentação do PowerPoint</vt:lpstr>
      <vt:lpstr>Apresentação do PowerPoint</vt:lpstr>
      <vt:lpstr>Apresentação do PowerPoint</vt:lpstr>
      <vt:lpstr>Apresentação do PowerPoint</vt:lpstr>
      <vt:lpstr>Visão de longo prazo</vt:lpstr>
      <vt:lpstr>Metodologia CGU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INOVA10_03</dc:creator>
  <cp:lastModifiedBy>ronald</cp:lastModifiedBy>
  <cp:revision>71</cp:revision>
  <dcterms:created xsi:type="dcterms:W3CDTF">2014-05-02T18:37:31Z</dcterms:created>
  <dcterms:modified xsi:type="dcterms:W3CDTF">2014-05-14T10:42:49Z</dcterms:modified>
</cp:coreProperties>
</file>