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1" r:id="rId17"/>
    <p:sldId id="271" r:id="rId18"/>
    <p:sldId id="302" r:id="rId19"/>
    <p:sldId id="273" r:id="rId20"/>
    <p:sldId id="274" r:id="rId21"/>
    <p:sldId id="275" r:id="rId22"/>
    <p:sldId id="276" r:id="rId23"/>
    <p:sldId id="277" r:id="rId24"/>
    <p:sldId id="298" r:id="rId25"/>
    <p:sldId id="280" r:id="rId26"/>
    <p:sldId id="299" r:id="rId27"/>
    <p:sldId id="300" r:id="rId28"/>
  </p:sldIdLst>
  <p:sldSz cx="10080625" cy="7559675"/>
  <p:notesSz cx="6858000" cy="9236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1" autoAdjust="0"/>
  </p:normalViewPr>
  <p:slideViewPr>
    <p:cSldViewPr snapToGrid="0">
      <p:cViewPr varScale="1">
        <p:scale>
          <a:sx n="100" d="100"/>
          <a:sy n="100" d="100"/>
        </p:scale>
        <p:origin x="16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0FD61-EEA7-4EB6-8F60-01101F078F3E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2972421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772525"/>
            <a:ext cx="2972421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F6301-E1FE-408F-B05B-6D2A4457172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236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72" cy="463518"/>
          </a:xfrm>
          <a:prstGeom prst="rect">
            <a:avLst/>
          </a:prstGeom>
        </p:spPr>
        <p:txBody>
          <a:bodyPr vert="horz" lIns="81391" tIns="40695" rIns="81391" bIns="4069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88" y="0"/>
            <a:ext cx="2972472" cy="463518"/>
          </a:xfrm>
          <a:prstGeom prst="rect">
            <a:avLst/>
          </a:prstGeom>
        </p:spPr>
        <p:txBody>
          <a:bodyPr vert="horz" lIns="81391" tIns="40695" rIns="81391" bIns="40695" rtlCol="0"/>
          <a:lstStyle>
            <a:lvl1pPr algn="r">
              <a:defRPr sz="1100"/>
            </a:lvl1pPr>
          </a:lstStyle>
          <a:p>
            <a:fld id="{5EFE78EB-060A-4985-B406-B6B44A03F1C4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391" tIns="40695" rIns="81391" bIns="406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513" y="4444562"/>
            <a:ext cx="5486976" cy="3636833"/>
          </a:xfrm>
          <a:prstGeom prst="rect">
            <a:avLst/>
          </a:prstGeom>
        </p:spPr>
        <p:txBody>
          <a:bodyPr vert="horz" lIns="81391" tIns="40695" rIns="81391" bIns="4069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57"/>
            <a:ext cx="2972472" cy="463518"/>
          </a:xfrm>
          <a:prstGeom prst="rect">
            <a:avLst/>
          </a:prstGeom>
        </p:spPr>
        <p:txBody>
          <a:bodyPr vert="horz" lIns="81391" tIns="40695" rIns="81391" bIns="4069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88" y="8772557"/>
            <a:ext cx="2972472" cy="463518"/>
          </a:xfrm>
          <a:prstGeom prst="rect">
            <a:avLst/>
          </a:prstGeom>
        </p:spPr>
        <p:txBody>
          <a:bodyPr vert="horz" lIns="81391" tIns="40695" rIns="81391" bIns="40695" rtlCol="0" anchor="b"/>
          <a:lstStyle>
            <a:lvl1pPr algn="r">
              <a:defRPr sz="1100"/>
            </a:lvl1pPr>
          </a:lstStyle>
          <a:p>
            <a:fld id="{E538B7D4-BBBE-4A6C-8790-724D9F04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6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8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187" y="3560968"/>
            <a:ext cx="6519552" cy="1652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 </a:t>
            </a:r>
            <a:r>
              <a:rPr lang="en-US" dirty="0" err="1" smtClean="0">
                <a:solidFill>
                  <a:schemeClr val="bg1"/>
                </a:solidFill>
              </a:rPr>
              <a:t>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números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hr-HR" dirty="0" smtClean="0">
                <a:solidFill>
                  <a:schemeClr val="bg1"/>
                </a:solidFill>
              </a:rPr>
              <a:t>2005-2014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442" y="1402215"/>
            <a:ext cx="6385115" cy="46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01321"/>
            <a:ext cx="9072000" cy="554086"/>
          </a:xfrm>
        </p:spPr>
        <p:txBody>
          <a:bodyPr/>
          <a:lstStyle/>
          <a:p>
            <a:r>
              <a:rPr lang="en-US" sz="3500" dirty="0" smtClean="0">
                <a:solidFill>
                  <a:schemeClr val="bg1"/>
                </a:solidFill>
              </a:rPr>
              <a:t>2. </a:t>
            </a:r>
            <a:r>
              <a:rPr lang="en-US" sz="3500" dirty="0" err="1" smtClean="0">
                <a:solidFill>
                  <a:schemeClr val="bg1"/>
                </a:solidFill>
              </a:rPr>
              <a:t>Avaliação</a:t>
            </a:r>
            <a:r>
              <a:rPr lang="en-US" sz="3500" dirty="0" smtClean="0">
                <a:solidFill>
                  <a:schemeClr val="bg1"/>
                </a:solidFill>
              </a:rPr>
              <a:t> de </a:t>
            </a:r>
            <a:r>
              <a:rPr lang="en-US" sz="3500" dirty="0" err="1" smtClean="0">
                <a:solidFill>
                  <a:schemeClr val="bg1"/>
                </a:solidFill>
              </a:rPr>
              <a:t>Qualidade</a:t>
            </a:r>
            <a:r>
              <a:rPr lang="en-US" sz="3500" dirty="0" smtClean="0">
                <a:solidFill>
                  <a:schemeClr val="bg1"/>
                </a:solidFill>
              </a:rPr>
              <a:t> - IIA - IPPF</a:t>
            </a:r>
            <a:endParaRPr lang="en-US" sz="3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70466"/>
              </p:ext>
            </p:extLst>
          </p:nvPr>
        </p:nvGraphicFramePr>
        <p:xfrm>
          <a:off x="809625" y="1111046"/>
          <a:ext cx="8201025" cy="5064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8062"/>
                <a:gridCol w="602831"/>
                <a:gridCol w="2675066"/>
                <a:gridCol w="2675066"/>
              </a:tblGrid>
              <a:tr h="427658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50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  <a:endParaRPr lang="en-US" sz="1600" b="1" i="0" u="none" strike="noStrike" dirty="0">
                        <a:solidFill>
                          <a:srgbClr val="D10A05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Programa de Garantia e Melhoria de Qualidade</a:t>
                      </a:r>
                      <a:endParaRPr lang="en-US" sz="1600" b="1" i="0" u="none" strike="noStrike" dirty="0">
                        <a:solidFill>
                          <a:srgbClr val="D10A05"/>
                        </a:solidFill>
                        <a:effectLst/>
                        <a:latin typeface="+mj-lt"/>
                      </a:endParaRPr>
                    </a:p>
                  </a:txBody>
                  <a:tcPr marL="342900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372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1310</a:t>
                      </a:r>
                      <a:endParaRPr lang="en-US" sz="1600" b="1" i="0" u="none" strike="noStrike" dirty="0">
                        <a:solidFill>
                          <a:srgbClr val="D10A0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Requisitos do Programa de Garantia e Melhoria de Qualidade</a:t>
                      </a:r>
                      <a:endParaRPr lang="en-US" sz="1600" b="1" i="0" u="none" strike="noStrike" dirty="0">
                        <a:solidFill>
                          <a:srgbClr val="D10A05"/>
                        </a:solidFill>
                        <a:effectLst/>
                        <a:latin typeface="+mj-lt"/>
                      </a:endParaRPr>
                    </a:p>
                  </a:txBody>
                  <a:tcPr marL="342900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503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1311</a:t>
                      </a:r>
                      <a:endParaRPr lang="en-US" sz="1600" b="1" i="0" u="none" strike="noStrike" dirty="0">
                        <a:solidFill>
                          <a:srgbClr val="D10A0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Avaliações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Internas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en-US" sz="1600" b="1" i="0" u="none" strike="noStrike" dirty="0">
                        <a:solidFill>
                          <a:srgbClr val="D10A05"/>
                        </a:solidFill>
                        <a:effectLst/>
                        <a:latin typeface="+mj-lt"/>
                      </a:endParaRPr>
                    </a:p>
                  </a:txBody>
                  <a:tcPr marL="342900" marR="9525" marT="9525" marB="0" anchor="ctr"/>
                </a:tc>
              </a:tr>
              <a:tr h="31950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1312</a:t>
                      </a:r>
                      <a:endParaRPr lang="en-US" sz="1600" b="1" i="0" u="none" strike="noStrike" dirty="0">
                        <a:solidFill>
                          <a:srgbClr val="D10A0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Avaliações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Externas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en-US" sz="1600" b="1" i="0" u="none" strike="noStrike" dirty="0">
                        <a:solidFill>
                          <a:srgbClr val="D10A05"/>
                        </a:solidFill>
                        <a:effectLst/>
                        <a:latin typeface="+mj-lt"/>
                      </a:endParaRPr>
                    </a:p>
                  </a:txBody>
                  <a:tcPr marL="342900" marR="9525" marT="9525" marB="0" anchor="ctr"/>
                </a:tc>
              </a:tr>
              <a:tr h="69986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1320</a:t>
                      </a:r>
                      <a:endParaRPr lang="en-US" sz="1600" b="1" i="0" u="none" strike="noStrike" dirty="0">
                        <a:solidFill>
                          <a:srgbClr val="D10A0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Reporte sobre o Programa de Garantia e Melhoria de Qualidade</a:t>
                      </a:r>
                      <a:endParaRPr lang="en-US" sz="1600" b="1" i="0" u="none" strike="noStrike" dirty="0">
                        <a:solidFill>
                          <a:srgbClr val="D10A05"/>
                        </a:solidFill>
                        <a:effectLst/>
                        <a:latin typeface="+mj-lt"/>
                      </a:endParaRPr>
                    </a:p>
                  </a:txBody>
                  <a:tcPr marL="342900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979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1321</a:t>
                      </a:r>
                      <a:endParaRPr lang="en-US" sz="1600" b="1" i="0" u="none" strike="noStrike" dirty="0">
                        <a:solidFill>
                          <a:srgbClr val="D10A0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Utilização “Em Conformidade com as </a:t>
                      </a:r>
                      <a:r>
                        <a:rPr lang="pt-BR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Normas Internacionais </a:t>
                      </a:r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para a Prática</a:t>
                      </a: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Profissional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de Auditoria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Interna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”</a:t>
                      </a:r>
                      <a:endParaRPr lang="en-US" sz="1600" b="1" i="0" u="none" strike="noStrike" dirty="0">
                        <a:solidFill>
                          <a:srgbClr val="D10A05"/>
                        </a:solidFill>
                        <a:effectLst/>
                        <a:latin typeface="+mj-lt"/>
                      </a:endParaRPr>
                    </a:p>
                  </a:txBody>
                  <a:tcPr marL="342900" marR="9525" marT="9525" marB="0" anchor="ctr"/>
                </a:tc>
              </a:tr>
              <a:tr h="53250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+mj-lt"/>
                        </a:rPr>
                        <a:t>1322</a:t>
                      </a:r>
                      <a:endParaRPr lang="en-US" sz="1600" b="1" i="0" u="none" strike="noStrike">
                        <a:solidFill>
                          <a:srgbClr val="D10A05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Reporte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Não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Conformidade</a:t>
                      </a:r>
                      <a:endParaRPr lang="en-US" sz="1600" b="1" i="0" u="none" strike="noStrike" dirty="0">
                        <a:solidFill>
                          <a:srgbClr val="D10A05"/>
                        </a:solidFill>
                        <a:effectLst/>
                        <a:latin typeface="+mj-lt"/>
                      </a:endParaRPr>
                    </a:p>
                  </a:txBody>
                  <a:tcPr marL="342900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3500" dirty="0">
                <a:solidFill>
                  <a:schemeClr val="bg1"/>
                </a:solidFill>
              </a:rPr>
              <a:t>2.1.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Modelo</a:t>
            </a:r>
            <a:r>
              <a:rPr lang="en-US" altLang="en-US" sz="3500" dirty="0" smtClean="0">
                <a:solidFill>
                  <a:schemeClr val="bg1"/>
                </a:solidFill>
              </a:rPr>
              <a:t> de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avaliação</a:t>
            </a:r>
            <a:r>
              <a:rPr lang="en-US" altLang="en-US" sz="3500" dirty="0" smtClean="0">
                <a:solidFill>
                  <a:schemeClr val="bg1"/>
                </a:solidFill>
              </a:rPr>
              <a:t> da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qualidade</a:t>
            </a:r>
            <a:r>
              <a:rPr lang="en-US" altLang="en-US" sz="3500" dirty="0" smtClean="0">
                <a:solidFill>
                  <a:schemeClr val="bg1"/>
                </a:solidFill>
              </a:rPr>
              <a:t>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na</a:t>
            </a:r>
            <a:r>
              <a:rPr lang="en-US" altLang="en-US" sz="3500" dirty="0">
                <a:solidFill>
                  <a:schemeClr val="bg1"/>
                </a:solidFill>
              </a:rPr>
              <a:t/>
            </a:r>
            <a:br>
              <a:rPr lang="en-US" altLang="en-US" sz="3500" dirty="0">
                <a:solidFill>
                  <a:schemeClr val="bg1"/>
                </a:solidFill>
              </a:rPr>
            </a:br>
            <a:r>
              <a:rPr lang="en-US" altLang="en-US" sz="3500" dirty="0" err="1" smtClean="0">
                <a:solidFill>
                  <a:schemeClr val="bg1"/>
                </a:solidFill>
              </a:rPr>
              <a:t>Croácia</a:t>
            </a:r>
            <a:r>
              <a:rPr lang="en-US" altLang="en-US" sz="3500" dirty="0" smtClean="0">
                <a:solidFill>
                  <a:schemeClr val="bg1"/>
                </a:solidFill>
              </a:rPr>
              <a:t> –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Desenvolvimento</a:t>
            </a:r>
            <a:r>
              <a:rPr lang="en-US" altLang="en-US" sz="3500" dirty="0" smtClean="0">
                <a:solidFill>
                  <a:schemeClr val="bg1"/>
                </a:solidFill>
              </a:rPr>
              <a:t>.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00899"/>
              </p:ext>
            </p:extLst>
          </p:nvPr>
        </p:nvGraphicFramePr>
        <p:xfrm>
          <a:off x="1476375" y="1762124"/>
          <a:ext cx="7716786" cy="4462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8354"/>
                <a:gridCol w="3360406"/>
                <a:gridCol w="3368026"/>
              </a:tblGrid>
              <a:tr h="508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err="1" smtClean="0">
                          <a:effectLst/>
                        </a:rPr>
                        <a:t>Modelo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err="1" smtClean="0">
                          <a:effectLst/>
                        </a:rPr>
                        <a:t>Ano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err="1" smtClean="0">
                          <a:effectLst/>
                        </a:rPr>
                        <a:t>Título</a:t>
                      </a:r>
                      <a:r>
                        <a:rPr lang="en-US" sz="1800" u="none" strike="noStrike" dirty="0" smtClean="0">
                          <a:effectLst/>
                        </a:rPr>
                        <a:t> do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Documento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50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err="1" smtClean="0">
                          <a:effectLst/>
                        </a:rPr>
                        <a:t>Guia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Metodológico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para a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Condução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Periódica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de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Avaliação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da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Qualidade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das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Atividades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de Auditoria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Interna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. </a:t>
                      </a:r>
                      <a:endParaRPr lang="en-US" sz="1800" b="0" i="0" u="none" strike="noStrike" dirty="0">
                        <a:solidFill>
                          <a:srgbClr val="41414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14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2013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err="1" smtClean="0">
                          <a:effectLst/>
                        </a:rPr>
                        <a:t>Instrução</a:t>
                      </a:r>
                      <a:r>
                        <a:rPr lang="en-US" sz="1800" u="none" strike="noStrike" dirty="0" smtClean="0">
                          <a:effectLst/>
                        </a:rPr>
                        <a:t> para a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Condução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Periódica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de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Avaliação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da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Qualidade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das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Atividades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de Auditoria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Interna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. (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Versão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1.0)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14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2014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err="1" smtClean="0">
                          <a:effectLst/>
                        </a:rPr>
                        <a:t>Instrução</a:t>
                      </a:r>
                      <a:r>
                        <a:rPr lang="en-US" sz="1800" u="none" strike="noStrike" dirty="0" smtClean="0">
                          <a:effectLst/>
                        </a:rPr>
                        <a:t> para a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Condução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Periódica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de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Avaliação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da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Qualidade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das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Atividades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de Auditoria 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Interna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. (</a:t>
                      </a:r>
                      <a:r>
                        <a:rPr lang="en-US" sz="1800" u="none" strike="noStrike" baseline="0" dirty="0" err="1" smtClean="0">
                          <a:effectLst/>
                        </a:rPr>
                        <a:t>Versão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2.0)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8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3500" dirty="0">
                <a:solidFill>
                  <a:schemeClr val="bg1"/>
                </a:solidFill>
              </a:rPr>
              <a:t>2.1.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Modelo</a:t>
            </a:r>
            <a:r>
              <a:rPr lang="en-US" altLang="en-US" sz="3500" dirty="0" smtClean="0">
                <a:solidFill>
                  <a:schemeClr val="bg1"/>
                </a:solidFill>
              </a:rPr>
              <a:t> de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Avaliação</a:t>
            </a:r>
            <a:r>
              <a:rPr lang="en-US" altLang="en-US" sz="3500" dirty="0" smtClean="0">
                <a:solidFill>
                  <a:schemeClr val="bg1"/>
                </a:solidFill>
              </a:rPr>
              <a:t> da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Qualidade</a:t>
            </a:r>
            <a:r>
              <a:rPr lang="en-US" altLang="en-US" sz="3500" dirty="0" smtClean="0">
                <a:solidFill>
                  <a:schemeClr val="bg1"/>
                </a:solidFill>
              </a:rPr>
              <a:t>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na</a:t>
            </a:r>
            <a:r>
              <a:rPr lang="en-US" altLang="en-US" sz="3500" dirty="0" smtClean="0">
                <a:solidFill>
                  <a:schemeClr val="bg1"/>
                </a:solidFill>
              </a:rPr>
              <a:t> </a:t>
            </a:r>
            <a:br>
              <a:rPr lang="en-US" altLang="en-US" sz="3500" dirty="0" smtClean="0">
                <a:solidFill>
                  <a:schemeClr val="bg1"/>
                </a:solidFill>
              </a:rPr>
            </a:br>
            <a:r>
              <a:rPr lang="hr-HR" altLang="en-US" sz="3500" dirty="0" smtClean="0">
                <a:solidFill>
                  <a:schemeClr val="bg1"/>
                </a:solidFill>
              </a:rPr>
              <a:t>Cro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ácia</a:t>
            </a:r>
            <a:r>
              <a:rPr lang="en-US" altLang="en-US" sz="3500" dirty="0" smtClean="0">
                <a:solidFill>
                  <a:schemeClr val="bg1"/>
                </a:solidFill>
              </a:rPr>
              <a:t> </a:t>
            </a:r>
            <a:r>
              <a:rPr lang="hr-HR" altLang="en-US" sz="3500" dirty="0" smtClean="0">
                <a:solidFill>
                  <a:schemeClr val="bg1"/>
                </a:solidFill>
              </a:rPr>
              <a:t>- </a:t>
            </a:r>
            <a:r>
              <a:rPr lang="en-US" altLang="en-US" sz="3500" dirty="0">
                <a:solidFill>
                  <a:schemeClr val="bg1"/>
                </a:solidFill>
              </a:rPr>
              <a:t>M</a:t>
            </a:r>
            <a:r>
              <a:rPr lang="hr-HR" altLang="en-US" sz="3500" dirty="0" err="1" smtClean="0">
                <a:solidFill>
                  <a:schemeClr val="bg1"/>
                </a:solidFill>
              </a:rPr>
              <a:t>odel</a:t>
            </a:r>
            <a:r>
              <a:rPr lang="en-US" altLang="en-US" sz="3500" dirty="0" smtClean="0">
                <a:solidFill>
                  <a:schemeClr val="bg1"/>
                </a:solidFill>
              </a:rPr>
              <a:t>o</a:t>
            </a:r>
            <a:r>
              <a:rPr lang="hr-HR" altLang="en-US" sz="3500" dirty="0" smtClean="0">
                <a:solidFill>
                  <a:schemeClr val="bg1"/>
                </a:solidFill>
              </a:rPr>
              <a:t> 3</a:t>
            </a:r>
            <a:r>
              <a:rPr lang="en-US" altLang="en-US" sz="3500" dirty="0">
                <a:solidFill>
                  <a:schemeClr val="bg1"/>
                </a:solidFill>
              </a:rPr>
              <a:t> </a:t>
            </a:r>
            <a:r>
              <a:rPr lang="en-US" altLang="en-US" sz="3500" dirty="0" smtClean="0">
                <a:solidFill>
                  <a:schemeClr val="bg1"/>
                </a:solidFill>
              </a:rPr>
              <a:t>–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ano</a:t>
            </a:r>
            <a:r>
              <a:rPr lang="en-US" altLang="en-US" sz="3500" dirty="0" smtClean="0">
                <a:solidFill>
                  <a:schemeClr val="bg1"/>
                </a:solidFill>
              </a:rPr>
              <a:t> de </a:t>
            </a:r>
            <a:r>
              <a:rPr lang="hr-HR" altLang="en-US" sz="3500" dirty="0" smtClean="0">
                <a:solidFill>
                  <a:schemeClr val="bg1"/>
                </a:solidFill>
              </a:rPr>
              <a:t>2014</a:t>
            </a:r>
            <a:r>
              <a:rPr lang="en-US" altLang="en-US" sz="3500" dirty="0" smtClean="0">
                <a:solidFill>
                  <a:schemeClr val="bg1"/>
                </a:solidFill>
              </a:rPr>
              <a:t>.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4" name="Flowchart: Multidocument 3"/>
          <p:cNvSpPr/>
          <p:nvPr/>
        </p:nvSpPr>
        <p:spPr>
          <a:xfrm>
            <a:off x="609601" y="2457450"/>
            <a:ext cx="2781300" cy="2776188"/>
          </a:xfrm>
          <a:prstGeom prst="flowChartMultidocumen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hr-HR" altLang="sr-Latn-RS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fontAlgn="ctr">
              <a:defRPr/>
            </a:pPr>
            <a:r>
              <a:rPr lang="en-US" dirty="0" err="1">
                <a:solidFill>
                  <a:schemeClr val="bg1"/>
                </a:solidFill>
              </a:rPr>
              <a:t>Instrução</a:t>
            </a:r>
            <a:r>
              <a:rPr lang="en-US" dirty="0">
                <a:solidFill>
                  <a:schemeClr val="bg1"/>
                </a:solidFill>
              </a:rPr>
              <a:t> para a </a:t>
            </a:r>
            <a:r>
              <a:rPr lang="en-US" dirty="0" err="1">
                <a:solidFill>
                  <a:schemeClr val="bg1"/>
                </a:solidFill>
              </a:rPr>
              <a:t>Condução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Periódica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Avaliação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Qualidade</a:t>
            </a:r>
            <a:r>
              <a:rPr lang="en-US" dirty="0">
                <a:solidFill>
                  <a:schemeClr val="bg1"/>
                </a:solidFill>
              </a:rPr>
              <a:t> das </a:t>
            </a:r>
            <a:r>
              <a:rPr lang="en-US" dirty="0" err="1">
                <a:solidFill>
                  <a:schemeClr val="bg1"/>
                </a:solidFill>
              </a:rPr>
              <a:t>Atividades</a:t>
            </a:r>
            <a:r>
              <a:rPr lang="en-US" dirty="0">
                <a:solidFill>
                  <a:schemeClr val="bg1"/>
                </a:solidFill>
              </a:rPr>
              <a:t> de 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. (</a:t>
            </a:r>
            <a:r>
              <a:rPr lang="en-US" dirty="0" err="1">
                <a:solidFill>
                  <a:schemeClr val="bg1"/>
                </a:solidFill>
              </a:rPr>
              <a:t>Versão</a:t>
            </a:r>
            <a:r>
              <a:rPr lang="en-US" dirty="0">
                <a:solidFill>
                  <a:schemeClr val="bg1"/>
                </a:solidFill>
              </a:rPr>
              <a:t> 2.0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font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2014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hr-HR" altLang="sr-Latn-RS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AutoShape 37"/>
          <p:cNvSpPr>
            <a:spLocks noChangeArrowheads="1"/>
          </p:cNvSpPr>
          <p:nvPr/>
        </p:nvSpPr>
        <p:spPr bwMode="auto">
          <a:xfrm>
            <a:off x="3628103" y="3229799"/>
            <a:ext cx="963562" cy="427801"/>
          </a:xfrm>
          <a:prstGeom prst="rightArrow">
            <a:avLst>
              <a:gd name="adj1" fmla="val 50000"/>
              <a:gd name="adj2" fmla="val 1247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40300"/>
              </p:ext>
            </p:extLst>
          </p:nvPr>
        </p:nvGraphicFramePr>
        <p:xfrm>
          <a:off x="5060097" y="1667815"/>
          <a:ext cx="4027800" cy="4208540"/>
        </p:xfrm>
        <a:graphic>
          <a:graphicData uri="http://schemas.openxmlformats.org/drawingml/2006/table">
            <a:tbl>
              <a:tblPr/>
              <a:tblGrid>
                <a:gridCol w="326066"/>
                <a:gridCol w="3701734"/>
              </a:tblGrid>
              <a:tr h="491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Áreas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Avaliadas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48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ESTABELECIMENTO DA AUDITORIA INTERNA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8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AUDITORES INTERNOS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8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GERENCIAMENTO DA AUDITORIA INTERNA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62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PLANO ANUAL E ESTRATÉGICO DA AUDITORIA INTERNA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8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PLANEJAMENTO DE AUDITORIAS INDIVIDUAIS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8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DESEMPENHO DAS AUDITORIAS INDIVIDUAIS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38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RELATÓRIO DAS AUDITORIAS INDIVIDUAIS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63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PROGRAMA DA GARANTIA E MELHORIA DE QUALIDADE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10" marB="650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0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510559" y="1045349"/>
            <a:ext cx="2126567" cy="1802626"/>
          </a:xfrm>
          <a:prstGeom prst="flowChartMultidocumen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altLang="sr-Latn-RS" sz="12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Pesquisa</a:t>
            </a:r>
            <a:r>
              <a:rPr lang="en-US" altLang="sr-Latn-RS" sz="12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para </a:t>
            </a:r>
            <a:r>
              <a:rPr lang="en-US" altLang="sr-Latn-RS" sz="14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auditores</a:t>
            </a:r>
            <a:r>
              <a:rPr lang="en-US" altLang="sr-Latn-RS" sz="12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sr-Latn-RS" sz="12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internos</a:t>
            </a:r>
            <a:r>
              <a:rPr lang="en-US" altLang="sr-Latn-RS" sz="12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.</a:t>
            </a:r>
            <a:endParaRPr lang="en-US" altLang="sr-Latn-RS" sz="12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r>
              <a:rPr lang="en-US" altLang="sr-Latn-RS" sz="12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Pesquisa</a:t>
            </a:r>
            <a:r>
              <a:rPr lang="en-US" altLang="sr-Latn-RS" sz="12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sr-Latn-RS" sz="12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anônima</a:t>
            </a:r>
            <a:r>
              <a:rPr lang="en-US" altLang="sr-Latn-RS" sz="12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.</a:t>
            </a:r>
            <a:endParaRPr lang="hr-HR" altLang="sr-Latn-RS" sz="12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hr-HR" altLang="sr-Latn-RS" sz="12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lowchart: Multidocument 4"/>
          <p:cNvSpPr/>
          <p:nvPr/>
        </p:nvSpPr>
        <p:spPr>
          <a:xfrm>
            <a:off x="7181850" y="1097737"/>
            <a:ext cx="2488146" cy="1531164"/>
          </a:xfrm>
          <a:prstGeom prst="flowChartMultidocumen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Calibri" pitchFamily="34" charset="0"/>
              <a:buAutoNum type="arabicPeriod"/>
              <a:defRPr/>
            </a:pPr>
            <a:r>
              <a:rPr lang="en-US" altLang="sr-Latn-RS" sz="14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Entrevista</a:t>
            </a:r>
            <a:r>
              <a:rPr lang="en-US" altLang="sr-Latn-R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com </a:t>
            </a:r>
            <a:r>
              <a:rPr lang="en-US" altLang="sr-Latn-RS" sz="14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os</a:t>
            </a:r>
            <a:r>
              <a:rPr lang="en-US" altLang="sr-Latn-R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sr-Latn-RS" sz="14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gerentes</a:t>
            </a:r>
            <a:r>
              <a:rPr lang="en-US" altLang="sr-Latn-R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.</a:t>
            </a:r>
            <a:endParaRPr lang="hr-HR" altLang="sr-Latn-RS" sz="14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>
              <a:buFont typeface="Calibri" pitchFamily="34" charset="0"/>
              <a:buAutoNum type="arabicPeriod"/>
              <a:defRPr/>
            </a:pPr>
            <a:r>
              <a:rPr lang="en-US" altLang="sr-Latn-RS" sz="14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Pesquisa</a:t>
            </a:r>
            <a:r>
              <a:rPr lang="en-US" altLang="sr-Latn-R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sr-Latn-RS" sz="14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anônima</a:t>
            </a:r>
            <a:r>
              <a:rPr lang="en-US" altLang="sr-Latn-R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entre as </a:t>
            </a:r>
            <a:r>
              <a:rPr lang="en-US" altLang="sr-Latn-RS" sz="14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áreas</a:t>
            </a:r>
            <a:r>
              <a:rPr lang="en-US" altLang="sr-Latn-R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sr-Latn-RS" sz="14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auditadas</a:t>
            </a:r>
            <a:r>
              <a:rPr lang="en-US" altLang="sr-Latn-R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.</a:t>
            </a:r>
            <a:endParaRPr lang="hr-HR" altLang="sr-Latn-RS" sz="14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3762900" y="1045349"/>
            <a:ext cx="2514635" cy="1516876"/>
          </a:xfrm>
          <a:prstGeom prst="flowChartMultidocumen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sr-Latn-RS" sz="14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Checklists </a:t>
            </a:r>
            <a:r>
              <a:rPr lang="en-US" altLang="sr-Latn-R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para </a:t>
            </a:r>
            <a:r>
              <a:rPr lang="en-US" altLang="sr-Latn-RS" sz="14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todas</a:t>
            </a:r>
            <a:r>
              <a:rPr lang="en-US" altLang="sr-Latn-R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as </a:t>
            </a:r>
            <a:r>
              <a:rPr lang="en-US" altLang="sr-Latn-RS" sz="14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áreas</a:t>
            </a:r>
            <a:r>
              <a:rPr lang="en-US" altLang="sr-Latn-R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sr-Latn-RS" sz="14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avaliadas</a:t>
            </a:r>
            <a:r>
              <a:rPr lang="en-US" altLang="sr-Latn-R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.</a:t>
            </a:r>
            <a:endParaRPr lang="hr-HR" altLang="sr-Latn-RS" sz="14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hr-HR" altLang="sr-Latn-RS" sz="14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(8)</a:t>
            </a:r>
          </a:p>
          <a:p>
            <a:pPr algn="ctr">
              <a:defRPr/>
            </a:pPr>
            <a:endParaRPr lang="hr-HR" altLang="sr-Latn-RS" sz="14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790576" y="2629291"/>
            <a:ext cx="459282" cy="61202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hr-HR" sz="1200">
              <a:solidFill>
                <a:schemeClr val="bg1"/>
              </a:solidFill>
            </a:endParaRPr>
          </a:p>
        </p:txBody>
      </p:sp>
      <p:graphicFrame>
        <p:nvGraphicFramePr>
          <p:cNvPr id="8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82473"/>
              </p:ext>
            </p:extLst>
          </p:nvPr>
        </p:nvGraphicFramePr>
        <p:xfrm>
          <a:off x="1592917" y="3494222"/>
          <a:ext cx="7590412" cy="2661920"/>
        </p:xfrm>
        <a:graphic>
          <a:graphicData uri="http://schemas.openxmlformats.org/drawingml/2006/table">
            <a:tbl>
              <a:tblPr/>
              <a:tblGrid>
                <a:gridCol w="1307599"/>
                <a:gridCol w="1278194"/>
                <a:gridCol w="1566262"/>
                <a:gridCol w="3438357"/>
              </a:tblGrid>
              <a:tr h="677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Questões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Relacionadas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ao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Nível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Questões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Relacionadas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ao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Nível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Descrição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das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Avaliações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Opiniões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2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Não-conforme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....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não-conformidade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impede 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capacidade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realização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 auditoria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2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Conformidade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Parcial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melhorias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significativas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são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necessárias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62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Conformidade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Substancial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pequenas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melhorias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são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necessárias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2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Conformidade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Plena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todos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requisitos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foram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atingidos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hr-H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9" name="Curved Down Arrow 8"/>
          <p:cNvSpPr/>
          <p:nvPr/>
        </p:nvSpPr>
        <p:spPr>
          <a:xfrm>
            <a:off x="2771663" y="265088"/>
            <a:ext cx="1183111" cy="579846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hr-HR" sz="1200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7170306">
            <a:off x="6552018" y="153329"/>
            <a:ext cx="484091" cy="913052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hr-HR" sz="12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569" y="333818"/>
            <a:ext cx="2125557" cy="3617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sr-Latn-R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AUDITORES INTERNOS</a:t>
            </a:r>
            <a:endParaRPr lang="hr-HR" altLang="sr-Latn-RS" sz="14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3578" y="350867"/>
            <a:ext cx="2243957" cy="4940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sr-Latn-R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CHEFE DA UNIDADE DE AUDITORIA INTERNA</a:t>
            </a:r>
            <a:endParaRPr lang="hr-HR" altLang="sr-Latn-RS" sz="14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45129" y="387440"/>
            <a:ext cx="1901427" cy="3351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sr-Latn-R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ADMINISTRATIVO</a:t>
            </a:r>
            <a:endParaRPr lang="hr-HR" altLang="sr-Latn-RS" sz="14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2500" dirty="0" smtClean="0">
                <a:solidFill>
                  <a:schemeClr val="bg1"/>
                </a:solidFill>
              </a:rPr>
              <a:t>2.1 </a:t>
            </a:r>
            <a:r>
              <a:rPr lang="en-US" altLang="en-US" sz="2500" dirty="0" err="1" smtClean="0">
                <a:solidFill>
                  <a:schemeClr val="bg1"/>
                </a:solidFill>
              </a:rPr>
              <a:t>Modelo</a:t>
            </a:r>
            <a:r>
              <a:rPr lang="en-US" altLang="en-US" sz="2500" dirty="0" smtClean="0">
                <a:solidFill>
                  <a:schemeClr val="bg1"/>
                </a:solidFill>
              </a:rPr>
              <a:t> de </a:t>
            </a:r>
            <a:r>
              <a:rPr lang="en-US" altLang="en-US" sz="2500" dirty="0" err="1" smtClean="0">
                <a:solidFill>
                  <a:schemeClr val="bg1"/>
                </a:solidFill>
              </a:rPr>
              <a:t>avaliação</a:t>
            </a:r>
            <a:r>
              <a:rPr lang="en-US" altLang="en-US" sz="2500" dirty="0" smtClean="0">
                <a:solidFill>
                  <a:schemeClr val="bg1"/>
                </a:solidFill>
              </a:rPr>
              <a:t> da </a:t>
            </a:r>
            <a:r>
              <a:rPr lang="en-US" altLang="en-US" sz="2500" dirty="0" err="1" smtClean="0">
                <a:solidFill>
                  <a:schemeClr val="bg1"/>
                </a:solidFill>
              </a:rPr>
              <a:t>qualidade</a:t>
            </a:r>
            <a:r>
              <a:rPr lang="en-US" altLang="en-US" sz="2500" dirty="0" smtClean="0">
                <a:solidFill>
                  <a:schemeClr val="bg1"/>
                </a:solidFill>
              </a:rPr>
              <a:t> </a:t>
            </a:r>
            <a:r>
              <a:rPr lang="en-US" altLang="en-US" sz="2500" dirty="0" err="1" smtClean="0">
                <a:solidFill>
                  <a:schemeClr val="bg1"/>
                </a:solidFill>
              </a:rPr>
              <a:t>na</a:t>
            </a:r>
            <a:r>
              <a:rPr lang="en-US" altLang="en-US" sz="2500" dirty="0" smtClean="0">
                <a:solidFill>
                  <a:schemeClr val="bg1"/>
                </a:solidFill>
              </a:rPr>
              <a:t> </a:t>
            </a:r>
            <a:r>
              <a:rPr lang="en-US" altLang="en-US" sz="2500" dirty="0" err="1" smtClean="0">
                <a:solidFill>
                  <a:schemeClr val="bg1"/>
                </a:solidFill>
              </a:rPr>
              <a:t>Croácia</a:t>
            </a:r>
            <a:r>
              <a:rPr lang="en-US" altLang="en-US" sz="2500" dirty="0" smtClean="0">
                <a:solidFill>
                  <a:schemeClr val="bg1"/>
                </a:solidFill>
              </a:rPr>
              <a:t> </a:t>
            </a:r>
            <a:br>
              <a:rPr lang="en-US" altLang="en-US" sz="2500" dirty="0" smtClean="0">
                <a:solidFill>
                  <a:schemeClr val="bg1"/>
                </a:solidFill>
              </a:rPr>
            </a:br>
            <a:r>
              <a:rPr lang="en-US" altLang="en-US" sz="2500" dirty="0">
                <a:solidFill>
                  <a:schemeClr val="bg1"/>
                </a:solidFill>
              </a:rPr>
              <a:t> </a:t>
            </a:r>
            <a:r>
              <a:rPr lang="en-US" altLang="en-US" sz="2500" dirty="0" smtClean="0">
                <a:solidFill>
                  <a:schemeClr val="bg1"/>
                </a:solidFill>
              </a:rPr>
              <a:t>- </a:t>
            </a:r>
            <a:r>
              <a:rPr lang="en-US" altLang="en-US" sz="2500" dirty="0" err="1" smtClean="0">
                <a:solidFill>
                  <a:schemeClr val="bg1"/>
                </a:solidFill>
              </a:rPr>
              <a:t>Relato</a:t>
            </a:r>
            <a:r>
              <a:rPr lang="en-US" altLang="en-US" sz="2500" dirty="0" smtClean="0">
                <a:solidFill>
                  <a:schemeClr val="bg1"/>
                </a:solidFill>
              </a:rPr>
              <a:t> </a:t>
            </a:r>
            <a:r>
              <a:rPr lang="en-US" altLang="en-US" sz="2500" dirty="0" err="1" smtClean="0">
                <a:solidFill>
                  <a:schemeClr val="bg1"/>
                </a:solidFill>
              </a:rPr>
              <a:t>sobre</a:t>
            </a:r>
            <a:r>
              <a:rPr lang="en-US" altLang="en-US" sz="2500" dirty="0" smtClean="0">
                <a:solidFill>
                  <a:schemeClr val="bg1"/>
                </a:solidFill>
              </a:rPr>
              <a:t> a </a:t>
            </a:r>
            <a:r>
              <a:rPr lang="en-US" altLang="en-US" sz="2500" dirty="0" err="1" smtClean="0">
                <a:solidFill>
                  <a:schemeClr val="bg1"/>
                </a:solidFill>
              </a:rPr>
              <a:t>Avaliação</a:t>
            </a:r>
            <a:r>
              <a:rPr lang="en-US" altLang="en-US" sz="2500" dirty="0" smtClean="0">
                <a:solidFill>
                  <a:schemeClr val="bg1"/>
                </a:solidFill>
              </a:rPr>
              <a:t> de </a:t>
            </a:r>
            <a:r>
              <a:rPr lang="en-US" altLang="en-US" sz="2500" dirty="0" err="1" smtClean="0">
                <a:solidFill>
                  <a:schemeClr val="bg1"/>
                </a:solidFill>
              </a:rPr>
              <a:t>Qualidade</a:t>
            </a:r>
            <a:r>
              <a:rPr lang="en-US" altLang="en-US" sz="2500" dirty="0" smtClean="0">
                <a:solidFill>
                  <a:schemeClr val="bg1"/>
                </a:solidFill>
              </a:rPr>
              <a:t/>
            </a:r>
            <a:br>
              <a:rPr lang="en-US" altLang="en-US" sz="2500" dirty="0" smtClean="0">
                <a:solidFill>
                  <a:schemeClr val="bg1"/>
                </a:solidFill>
              </a:rPr>
            </a:b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325" y="1563480"/>
            <a:ext cx="84963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en-US" b="1" u="sng" dirty="0" err="1">
                <a:solidFill>
                  <a:schemeClr val="bg1"/>
                </a:solidFill>
              </a:rPr>
              <a:t>Conteúdo</a:t>
            </a:r>
            <a:r>
              <a:rPr lang="en-US" altLang="en-US" b="1" u="sng" dirty="0">
                <a:solidFill>
                  <a:schemeClr val="bg1"/>
                </a:solidFill>
              </a:rPr>
              <a:t> do </a:t>
            </a:r>
            <a:r>
              <a:rPr lang="en-US" altLang="en-US" b="1" u="sng" dirty="0" err="1">
                <a:solidFill>
                  <a:schemeClr val="bg1"/>
                </a:solidFill>
              </a:rPr>
              <a:t>Relatório</a:t>
            </a:r>
            <a:endParaRPr lang="hr-HR" altLang="en-US" b="1" u="sng" dirty="0">
              <a:solidFill>
                <a:schemeClr val="bg1"/>
              </a:solidFill>
            </a:endParaRPr>
          </a:p>
          <a:p>
            <a:endParaRPr lang="en-US" altLang="en-US" b="1" dirty="0">
              <a:solidFill>
                <a:schemeClr val="bg1"/>
              </a:solidFill>
            </a:endParaRPr>
          </a:p>
          <a:p>
            <a:r>
              <a:rPr lang="en-US" altLang="en-US" b="1" dirty="0" err="1">
                <a:solidFill>
                  <a:schemeClr val="bg1"/>
                </a:solidFill>
              </a:rPr>
              <a:t>Introdução</a:t>
            </a:r>
            <a:endParaRPr lang="hr-HR" altLang="en-US" b="1" dirty="0">
              <a:solidFill>
                <a:schemeClr val="bg1"/>
              </a:solidFill>
            </a:endParaRPr>
          </a:p>
          <a:p>
            <a:pPr marL="857250" lvl="1" indent="-457200">
              <a:buFont typeface="Wingdings" pitchFamily="2" charset="2"/>
              <a:buChar char="ü"/>
            </a:pPr>
            <a:r>
              <a:rPr lang="en-US" altLang="en-US" dirty="0" err="1">
                <a:solidFill>
                  <a:schemeClr val="bg1"/>
                </a:solidFill>
              </a:rPr>
              <a:t>Propósito</a:t>
            </a:r>
            <a:r>
              <a:rPr lang="en-US" altLang="en-US" dirty="0">
                <a:solidFill>
                  <a:schemeClr val="bg1"/>
                </a:solidFill>
              </a:rPr>
              <a:t> e </a:t>
            </a:r>
            <a:r>
              <a:rPr lang="en-US" altLang="en-US" dirty="0" err="1">
                <a:solidFill>
                  <a:schemeClr val="bg1"/>
                </a:solidFill>
              </a:rPr>
              <a:t>escopo</a:t>
            </a:r>
            <a:r>
              <a:rPr lang="en-US" altLang="en-US" dirty="0">
                <a:solidFill>
                  <a:schemeClr val="bg1"/>
                </a:solidFill>
              </a:rPr>
              <a:t> da </a:t>
            </a:r>
            <a:r>
              <a:rPr lang="en-US" altLang="en-US" dirty="0" err="1">
                <a:solidFill>
                  <a:schemeClr val="bg1"/>
                </a:solidFill>
              </a:rPr>
              <a:t>avaliação</a:t>
            </a:r>
            <a:endParaRPr lang="hr-HR" altLang="en-US" dirty="0">
              <a:solidFill>
                <a:schemeClr val="bg1"/>
              </a:solidFill>
            </a:endParaRPr>
          </a:p>
          <a:p>
            <a:pPr marL="857250" lvl="1" indent="-457200">
              <a:buFont typeface="Wingdings" pitchFamily="2" charset="2"/>
              <a:buChar char="ü"/>
            </a:pPr>
            <a:r>
              <a:rPr lang="en-US" altLang="en-US" dirty="0" err="1">
                <a:solidFill>
                  <a:schemeClr val="bg1"/>
                </a:solidFill>
              </a:rPr>
              <a:t>Metodologia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utilizada</a:t>
            </a:r>
            <a:r>
              <a:rPr lang="en-US" altLang="en-US" dirty="0">
                <a:solidFill>
                  <a:schemeClr val="bg1"/>
                </a:solidFill>
              </a:rPr>
              <a:t> para </a:t>
            </a:r>
            <a:r>
              <a:rPr lang="en-US" altLang="en-US" dirty="0" err="1">
                <a:solidFill>
                  <a:schemeClr val="bg1"/>
                </a:solidFill>
              </a:rPr>
              <a:t>avaliação</a:t>
            </a:r>
            <a:r>
              <a:rPr lang="en-US" altLang="en-US" dirty="0">
                <a:solidFill>
                  <a:schemeClr val="bg1"/>
                </a:solidFill>
              </a:rPr>
              <a:t> da </a:t>
            </a:r>
            <a:r>
              <a:rPr lang="en-US" altLang="en-US" dirty="0" err="1">
                <a:solidFill>
                  <a:schemeClr val="bg1"/>
                </a:solidFill>
              </a:rPr>
              <a:t>qualidade</a:t>
            </a:r>
            <a:r>
              <a:rPr lang="en-US" altLang="en-US" dirty="0">
                <a:solidFill>
                  <a:schemeClr val="bg1"/>
                </a:solidFill>
              </a:rPr>
              <a:t>. </a:t>
            </a:r>
            <a:endParaRPr lang="hr-HR" altLang="en-US" dirty="0">
              <a:solidFill>
                <a:schemeClr val="bg1"/>
              </a:solidFill>
            </a:endParaRPr>
          </a:p>
          <a:p>
            <a:endParaRPr lang="en-US" altLang="en-US" b="1" dirty="0">
              <a:solidFill>
                <a:schemeClr val="bg1"/>
              </a:solidFill>
            </a:endParaRPr>
          </a:p>
          <a:p>
            <a:r>
              <a:rPr lang="en-US" altLang="en-US" b="1" dirty="0" err="1">
                <a:solidFill>
                  <a:schemeClr val="bg1"/>
                </a:solidFill>
              </a:rPr>
              <a:t>Opinião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sobre</a:t>
            </a:r>
            <a:r>
              <a:rPr lang="en-US" altLang="en-US" b="1" dirty="0">
                <a:solidFill>
                  <a:schemeClr val="bg1"/>
                </a:solidFill>
              </a:rPr>
              <a:t> a </a:t>
            </a:r>
            <a:r>
              <a:rPr lang="en-US" altLang="en-US" b="1" dirty="0" err="1">
                <a:solidFill>
                  <a:schemeClr val="bg1"/>
                </a:solidFill>
              </a:rPr>
              <a:t>avaliação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realizada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(</a:t>
            </a:r>
            <a:r>
              <a:rPr lang="en-US" altLang="en-US" dirty="0" err="1">
                <a:solidFill>
                  <a:schemeClr val="bg1"/>
                </a:solidFill>
              </a:rPr>
              <a:t>por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áreas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avaliadas</a:t>
            </a:r>
            <a:r>
              <a:rPr lang="en-US" altLang="en-US" dirty="0">
                <a:solidFill>
                  <a:schemeClr val="bg1"/>
                </a:solidFill>
              </a:rPr>
              <a:t>) </a:t>
            </a:r>
            <a:endParaRPr lang="hr-HR" altLang="en-US" dirty="0">
              <a:solidFill>
                <a:schemeClr val="bg1"/>
              </a:solidFill>
            </a:endParaRPr>
          </a:p>
          <a:p>
            <a:pPr marL="857250" lvl="1" indent="-457200">
              <a:buFont typeface="Wingdings" pitchFamily="2" charset="2"/>
              <a:buChar char="ü"/>
            </a:pP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Achados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 err="1">
                <a:solidFill>
                  <a:schemeClr val="bg1"/>
                </a:solidFill>
              </a:rPr>
              <a:t>avaliação</a:t>
            </a:r>
            <a:r>
              <a:rPr lang="en-US" altLang="en-US" dirty="0">
                <a:solidFill>
                  <a:schemeClr val="bg1"/>
                </a:solidFill>
              </a:rPr>
              <a:t>, </a:t>
            </a:r>
            <a:r>
              <a:rPr lang="en-US" altLang="en-US" dirty="0" err="1">
                <a:solidFill>
                  <a:schemeClr val="bg1"/>
                </a:solidFill>
              </a:rPr>
              <a:t>opinião</a:t>
            </a:r>
            <a:r>
              <a:rPr lang="en-US" altLang="en-US" dirty="0">
                <a:solidFill>
                  <a:schemeClr val="bg1"/>
                </a:solidFill>
              </a:rPr>
              <a:t>, e </a:t>
            </a:r>
            <a:r>
              <a:rPr lang="en-US" altLang="en-US" dirty="0" err="1">
                <a:solidFill>
                  <a:schemeClr val="bg1"/>
                </a:solidFill>
              </a:rPr>
              <a:t>recomendações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  <a:endParaRPr lang="hr-HR" altLang="en-US" dirty="0">
              <a:solidFill>
                <a:schemeClr val="bg1"/>
              </a:solidFill>
            </a:endParaRPr>
          </a:p>
          <a:p>
            <a:endParaRPr lang="en-US" altLang="en-US" b="1" dirty="0">
              <a:solidFill>
                <a:schemeClr val="bg1"/>
              </a:solidFill>
            </a:endParaRPr>
          </a:p>
          <a:p>
            <a:r>
              <a:rPr lang="en-US" altLang="en-US" b="1" dirty="0" err="1">
                <a:solidFill>
                  <a:schemeClr val="bg1"/>
                </a:solidFill>
              </a:rPr>
              <a:t>Conclusão</a:t>
            </a:r>
            <a:endParaRPr lang="hr-HR" altLang="en-US" b="1" dirty="0">
              <a:solidFill>
                <a:schemeClr val="bg1"/>
              </a:solidFill>
            </a:endParaRPr>
          </a:p>
          <a:p>
            <a:pPr marL="857250" lvl="1" indent="-400050">
              <a:buFont typeface="Wingdings" pitchFamily="2" charset="2"/>
              <a:buChar char="ü"/>
              <a:tabLst>
                <a:tab pos="971550" algn="l"/>
              </a:tabLst>
            </a:pPr>
            <a:r>
              <a:rPr lang="en-US" altLang="en-US" dirty="0" err="1">
                <a:solidFill>
                  <a:schemeClr val="bg1"/>
                </a:solidFill>
              </a:rPr>
              <a:t>Apresentação</a:t>
            </a:r>
            <a:r>
              <a:rPr lang="en-US" altLang="en-US" dirty="0">
                <a:solidFill>
                  <a:schemeClr val="bg1"/>
                </a:solidFill>
              </a:rPr>
              <a:t> tabular de </a:t>
            </a:r>
            <a:r>
              <a:rPr lang="en-US" altLang="en-US" dirty="0" err="1">
                <a:solidFill>
                  <a:schemeClr val="bg1"/>
                </a:solidFill>
              </a:rPr>
              <a:t>melhorias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propostas</a:t>
            </a:r>
            <a:r>
              <a:rPr lang="en-US" altLang="en-US" dirty="0">
                <a:solidFill>
                  <a:schemeClr val="bg1"/>
                </a:solidFill>
              </a:rPr>
              <a:t> (</a:t>
            </a:r>
            <a:r>
              <a:rPr lang="en-US" altLang="en-US" dirty="0" err="1">
                <a:solidFill>
                  <a:schemeClr val="bg1"/>
                </a:solidFill>
              </a:rPr>
              <a:t>endereçadas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ao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chefe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do </a:t>
            </a:r>
            <a:r>
              <a:rPr lang="en-US" altLang="en-US" dirty="0" err="1" smtClean="0">
                <a:solidFill>
                  <a:schemeClr val="bg1"/>
                </a:solidFill>
              </a:rPr>
              <a:t>usuário</a:t>
            </a:r>
            <a:r>
              <a:rPr lang="en-US" altLang="en-US" dirty="0" smtClean="0">
                <a:solidFill>
                  <a:schemeClr val="bg1"/>
                </a:solidFill>
              </a:rPr>
              <a:t> do </a:t>
            </a:r>
            <a:r>
              <a:rPr lang="en-US" altLang="en-US" dirty="0" err="1">
                <a:solidFill>
                  <a:schemeClr val="bg1"/>
                </a:solidFill>
              </a:rPr>
              <a:t>orçamento</a:t>
            </a:r>
            <a:r>
              <a:rPr lang="en-US" altLang="en-US" dirty="0">
                <a:solidFill>
                  <a:schemeClr val="bg1"/>
                </a:solidFill>
              </a:rPr>
              <a:t>)</a:t>
            </a:r>
          </a:p>
          <a:p>
            <a:pPr marL="857250" lvl="1" indent="-400050">
              <a:buFont typeface="Wingdings" pitchFamily="2" charset="2"/>
              <a:buChar char="ü"/>
              <a:tabLst>
                <a:tab pos="971550" algn="l"/>
              </a:tabLst>
            </a:pPr>
            <a:r>
              <a:rPr lang="en-US" altLang="en-US" dirty="0" err="1">
                <a:solidFill>
                  <a:schemeClr val="bg1"/>
                </a:solidFill>
              </a:rPr>
              <a:t>Apresentação</a:t>
            </a:r>
            <a:r>
              <a:rPr lang="en-US" altLang="en-US" dirty="0">
                <a:solidFill>
                  <a:schemeClr val="bg1"/>
                </a:solidFill>
              </a:rPr>
              <a:t> tabular das </a:t>
            </a:r>
            <a:r>
              <a:rPr lang="en-US" altLang="en-US" dirty="0" err="1" smtClean="0">
                <a:solidFill>
                  <a:schemeClr val="bg1"/>
                </a:solidFill>
              </a:rPr>
              <a:t>áreas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examinadas</a:t>
            </a:r>
            <a:r>
              <a:rPr lang="en-US" altLang="en-US" dirty="0">
                <a:solidFill>
                  <a:schemeClr val="bg1"/>
                </a:solidFill>
              </a:rPr>
              <a:t> e </a:t>
            </a:r>
            <a:r>
              <a:rPr lang="en-US" altLang="en-US" dirty="0" err="1">
                <a:solidFill>
                  <a:schemeClr val="bg1"/>
                </a:solidFill>
              </a:rPr>
              <a:t>níveis</a:t>
            </a:r>
            <a:r>
              <a:rPr lang="en-US" altLang="en-US" dirty="0">
                <a:solidFill>
                  <a:schemeClr val="bg1"/>
                </a:solidFill>
              </a:rPr>
              <a:t> de </a:t>
            </a:r>
            <a:r>
              <a:rPr lang="en-US" altLang="en-US" dirty="0" err="1">
                <a:solidFill>
                  <a:schemeClr val="bg1"/>
                </a:solidFill>
              </a:rPr>
              <a:t>qualidade</a:t>
            </a:r>
            <a:r>
              <a:rPr lang="en-US" altLang="en-US" dirty="0">
                <a:solidFill>
                  <a:schemeClr val="bg1"/>
                </a:solidFill>
              </a:rPr>
              <a:t> (</a:t>
            </a:r>
            <a:r>
              <a:rPr lang="en-US" altLang="en-US" dirty="0" err="1" smtClean="0">
                <a:solidFill>
                  <a:schemeClr val="bg1"/>
                </a:solidFill>
              </a:rPr>
              <a:t>endereçadas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ao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chefe</a:t>
            </a:r>
            <a:r>
              <a:rPr lang="en-US" altLang="en-US" dirty="0">
                <a:solidFill>
                  <a:schemeClr val="bg1"/>
                </a:solidFill>
              </a:rPr>
              <a:t> da </a:t>
            </a:r>
            <a:r>
              <a:rPr lang="en-US" altLang="en-US" dirty="0" err="1">
                <a:solidFill>
                  <a:schemeClr val="bg1"/>
                </a:solidFill>
              </a:rPr>
              <a:t>unidade</a:t>
            </a:r>
            <a:r>
              <a:rPr lang="en-US" altLang="en-US" dirty="0">
                <a:solidFill>
                  <a:schemeClr val="bg1"/>
                </a:solidFill>
              </a:rPr>
              <a:t> de auditoria </a:t>
            </a:r>
            <a:r>
              <a:rPr lang="en-US" altLang="en-US" dirty="0" err="1">
                <a:solidFill>
                  <a:schemeClr val="bg1"/>
                </a:solidFill>
              </a:rPr>
              <a:t>interna</a:t>
            </a:r>
            <a:r>
              <a:rPr lang="en-US" altLang="en-US" dirty="0">
                <a:solidFill>
                  <a:schemeClr val="bg1"/>
                </a:solidFill>
              </a:rPr>
              <a:t>).</a:t>
            </a:r>
          </a:p>
          <a:p>
            <a:pPr marL="857250" lvl="1" indent="-400050">
              <a:buFont typeface="Wingdings" pitchFamily="2" charset="2"/>
              <a:buChar char="ü"/>
              <a:tabLst>
                <a:tab pos="971550" algn="l"/>
              </a:tabLst>
            </a:pPr>
            <a:r>
              <a:rPr lang="en-US" altLang="en-US" dirty="0" err="1">
                <a:solidFill>
                  <a:schemeClr val="bg1"/>
                </a:solidFill>
              </a:rPr>
              <a:t>Opinião</a:t>
            </a:r>
            <a:r>
              <a:rPr lang="en-US" altLang="en-US" dirty="0">
                <a:solidFill>
                  <a:schemeClr val="bg1"/>
                </a:solidFill>
              </a:rPr>
              <a:t> Final </a:t>
            </a:r>
            <a:r>
              <a:rPr lang="hr-HR" altLang="en-US" dirty="0">
                <a:solidFill>
                  <a:schemeClr val="bg1"/>
                </a:solidFill>
              </a:rPr>
              <a:t>(</a:t>
            </a:r>
            <a:r>
              <a:rPr lang="en-US" altLang="en-US" dirty="0" err="1">
                <a:solidFill>
                  <a:schemeClr val="bg1"/>
                </a:solidFill>
              </a:rPr>
              <a:t>baseada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nas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avaliações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individuais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por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área</a:t>
            </a:r>
            <a:r>
              <a:rPr lang="hr-HR" altLang="en-US" dirty="0">
                <a:solidFill>
                  <a:schemeClr val="bg1"/>
                </a:solidFill>
              </a:rPr>
              <a:t>)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  <a:endParaRPr lang="hr-HR" altLang="en-US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013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75" y="396570"/>
            <a:ext cx="9072000" cy="12621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altLang="en-US" sz="2500" dirty="0">
                <a:solidFill>
                  <a:schemeClr val="bg1"/>
                </a:solidFill>
              </a:rPr>
              <a:t>2.1. </a:t>
            </a:r>
            <a:r>
              <a:rPr lang="en-US" altLang="en-US" sz="2500" dirty="0" err="1">
                <a:solidFill>
                  <a:schemeClr val="bg1"/>
                </a:solidFill>
              </a:rPr>
              <a:t>Modelo</a:t>
            </a:r>
            <a:r>
              <a:rPr lang="en-US" altLang="en-US" sz="2500" dirty="0">
                <a:solidFill>
                  <a:schemeClr val="bg1"/>
                </a:solidFill>
              </a:rPr>
              <a:t> de </a:t>
            </a:r>
            <a:r>
              <a:rPr lang="en-US" altLang="en-US" sz="2500" dirty="0" err="1">
                <a:solidFill>
                  <a:schemeClr val="bg1"/>
                </a:solidFill>
              </a:rPr>
              <a:t>avaliação</a:t>
            </a:r>
            <a:r>
              <a:rPr lang="en-US" altLang="en-US" sz="2500" dirty="0">
                <a:solidFill>
                  <a:schemeClr val="bg1"/>
                </a:solidFill>
              </a:rPr>
              <a:t> da </a:t>
            </a:r>
            <a:r>
              <a:rPr lang="en-US" altLang="en-US" sz="2500" dirty="0" err="1">
                <a:solidFill>
                  <a:schemeClr val="bg1"/>
                </a:solidFill>
              </a:rPr>
              <a:t>qualidade</a:t>
            </a:r>
            <a:r>
              <a:rPr lang="en-US" altLang="en-US" sz="2500" dirty="0">
                <a:solidFill>
                  <a:schemeClr val="bg1"/>
                </a:solidFill>
              </a:rPr>
              <a:t> </a:t>
            </a:r>
            <a:r>
              <a:rPr lang="en-US" altLang="en-US" sz="2500" dirty="0" err="1">
                <a:solidFill>
                  <a:schemeClr val="bg1"/>
                </a:solidFill>
              </a:rPr>
              <a:t>na</a:t>
            </a:r>
            <a:r>
              <a:rPr lang="en-US" altLang="en-US" sz="2500" dirty="0">
                <a:solidFill>
                  <a:schemeClr val="bg1"/>
                </a:solidFill>
              </a:rPr>
              <a:t> </a:t>
            </a:r>
            <a:r>
              <a:rPr lang="en-US" altLang="en-US" sz="2500" dirty="0" err="1" smtClean="0">
                <a:solidFill>
                  <a:schemeClr val="bg1"/>
                </a:solidFill>
              </a:rPr>
              <a:t>Croácia</a:t>
            </a:r>
            <a:r>
              <a:rPr lang="en-US" altLang="en-US" sz="2500" dirty="0">
                <a:solidFill>
                  <a:schemeClr val="bg1"/>
                </a:solidFill>
              </a:rPr>
              <a:t> </a:t>
            </a:r>
            <a:r>
              <a:rPr lang="en-US" altLang="en-US" sz="2500" dirty="0" smtClean="0">
                <a:solidFill>
                  <a:schemeClr val="bg1"/>
                </a:solidFill>
              </a:rPr>
              <a:t/>
            </a:r>
            <a:br>
              <a:rPr lang="en-US" altLang="en-US" sz="2500" dirty="0" smtClean="0">
                <a:solidFill>
                  <a:schemeClr val="bg1"/>
                </a:solidFill>
              </a:rPr>
            </a:br>
            <a:r>
              <a:rPr lang="en-US" altLang="en-US" sz="2500" dirty="0" smtClean="0">
                <a:solidFill>
                  <a:schemeClr val="bg1"/>
                </a:solidFill>
              </a:rPr>
              <a:t> - R</a:t>
            </a:r>
            <a:r>
              <a:rPr lang="hr-HR" altLang="en-US" sz="2500" dirty="0" err="1" smtClean="0">
                <a:solidFill>
                  <a:schemeClr val="bg1"/>
                </a:solidFill>
              </a:rPr>
              <a:t>esult</a:t>
            </a:r>
            <a:r>
              <a:rPr lang="en-US" altLang="en-US" sz="2500" dirty="0" smtClean="0">
                <a:solidFill>
                  <a:schemeClr val="bg1"/>
                </a:solidFill>
              </a:rPr>
              <a:t>ado</a:t>
            </a:r>
            <a:r>
              <a:rPr lang="hr-HR" altLang="en-US" sz="2500" dirty="0" smtClean="0">
                <a:solidFill>
                  <a:schemeClr val="bg1"/>
                </a:solidFill>
              </a:rPr>
              <a:t>s </a:t>
            </a:r>
            <a:r>
              <a:rPr lang="en-US" altLang="en-US" sz="2500" dirty="0" smtClean="0">
                <a:solidFill>
                  <a:schemeClr val="bg1"/>
                </a:solidFill>
              </a:rPr>
              <a:t>e  Pl</a:t>
            </a:r>
            <a:r>
              <a:rPr lang="hr-HR" altLang="en-US" sz="2500" dirty="0" err="1" smtClean="0">
                <a:solidFill>
                  <a:schemeClr val="bg1"/>
                </a:solidFill>
              </a:rPr>
              <a:t>an</a:t>
            </a:r>
            <a:r>
              <a:rPr lang="en-US" altLang="en-US" sz="2500" dirty="0" err="1" smtClean="0">
                <a:solidFill>
                  <a:schemeClr val="bg1"/>
                </a:solidFill>
              </a:rPr>
              <a:t>os</a:t>
            </a:r>
            <a:r>
              <a:rPr lang="en-US" altLang="en-US" sz="2500" dirty="0" smtClean="0">
                <a:solidFill>
                  <a:schemeClr val="bg1"/>
                </a:solidFill>
              </a:rPr>
              <a:t>.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375" y="1943100"/>
            <a:ext cx="8944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344488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bg1"/>
                </a:solidFill>
              </a:rPr>
              <a:t>A </a:t>
            </a:r>
            <a:r>
              <a:rPr lang="en-US" altLang="en-US" sz="2000" dirty="0" err="1">
                <a:solidFill>
                  <a:schemeClr val="bg1"/>
                </a:solidFill>
              </a:rPr>
              <a:t>implementação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deste</a:t>
            </a:r>
            <a:r>
              <a:rPr lang="en-US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modelo</a:t>
            </a:r>
            <a:r>
              <a:rPr lang="en-US" altLang="en-US" sz="2000" dirty="0">
                <a:solidFill>
                  <a:schemeClr val="bg1"/>
                </a:solidFill>
              </a:rPr>
              <a:t> de </a:t>
            </a:r>
            <a:r>
              <a:rPr lang="en-US" altLang="en-US" sz="2000" dirty="0" err="1">
                <a:solidFill>
                  <a:schemeClr val="bg1"/>
                </a:solidFill>
              </a:rPr>
              <a:t>avaliação</a:t>
            </a:r>
            <a:r>
              <a:rPr lang="en-US" altLang="en-US" sz="2000" dirty="0">
                <a:solidFill>
                  <a:schemeClr val="bg1"/>
                </a:solidFill>
              </a:rPr>
              <a:t> da </a:t>
            </a:r>
            <a:r>
              <a:rPr lang="en-US" altLang="en-US" sz="2000" dirty="0" err="1">
                <a:solidFill>
                  <a:schemeClr val="bg1"/>
                </a:solidFill>
              </a:rPr>
              <a:t>Qualidade</a:t>
            </a:r>
            <a:r>
              <a:rPr lang="en-US" altLang="en-US" sz="2000" dirty="0">
                <a:solidFill>
                  <a:schemeClr val="bg1"/>
                </a:solidFill>
              </a:rPr>
              <a:t>  </a:t>
            </a:r>
            <a:r>
              <a:rPr lang="en-US" altLang="en-US" sz="2000" dirty="0" err="1">
                <a:solidFill>
                  <a:schemeClr val="bg1"/>
                </a:solidFill>
              </a:rPr>
              <a:t>começou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em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Março</a:t>
            </a:r>
            <a:r>
              <a:rPr lang="en-US" altLang="en-US" sz="2000" dirty="0">
                <a:solidFill>
                  <a:schemeClr val="bg1"/>
                </a:solidFill>
              </a:rPr>
              <a:t>, 2014.</a:t>
            </a:r>
          </a:p>
          <a:p>
            <a:pPr marL="58737"/>
            <a:r>
              <a:rPr lang="en-US" altLang="en-US" sz="2000" dirty="0">
                <a:solidFill>
                  <a:schemeClr val="bg1"/>
                </a:solidFill>
              </a:rPr>
              <a:t> </a:t>
            </a:r>
            <a:endParaRPr lang="hr-HR" altLang="en-US" sz="2000" dirty="0">
              <a:solidFill>
                <a:schemeClr val="bg1"/>
              </a:solidFill>
            </a:endParaRPr>
          </a:p>
          <a:p>
            <a:pPr marL="403225" indent="-344488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bg1"/>
                </a:solidFill>
              </a:rPr>
              <a:t>De </a:t>
            </a:r>
            <a:r>
              <a:rPr lang="en-US" altLang="en-US" sz="2000" dirty="0" err="1">
                <a:solidFill>
                  <a:schemeClr val="bg1"/>
                </a:solidFill>
              </a:rPr>
              <a:t>acordo</a:t>
            </a:r>
            <a:r>
              <a:rPr lang="en-US" altLang="en-US" sz="2000" dirty="0">
                <a:solidFill>
                  <a:schemeClr val="bg1"/>
                </a:solidFill>
              </a:rPr>
              <a:t> com o Plano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Anual</a:t>
            </a:r>
            <a:r>
              <a:rPr lang="en-US" altLang="en-US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</a:rPr>
              <a:t>foi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realizada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</a:rPr>
              <a:t>a </a:t>
            </a:r>
            <a:r>
              <a:rPr lang="en-US" altLang="en-US" sz="2000" dirty="0" err="1">
                <a:solidFill>
                  <a:schemeClr val="bg1"/>
                </a:solidFill>
              </a:rPr>
              <a:t>avaliação</a:t>
            </a:r>
            <a:r>
              <a:rPr lang="en-US" altLang="en-US" sz="2000" dirty="0">
                <a:solidFill>
                  <a:schemeClr val="bg1"/>
                </a:solidFill>
              </a:rPr>
              <a:t> de 31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unidades</a:t>
            </a:r>
            <a:r>
              <a:rPr lang="en-US" altLang="en-US" sz="2000" dirty="0" smtClean="0">
                <a:solidFill>
                  <a:schemeClr val="bg1"/>
                </a:solidFill>
              </a:rPr>
              <a:t> de </a:t>
            </a:r>
            <a:r>
              <a:rPr lang="en-US" altLang="en-US" sz="2000" dirty="0">
                <a:solidFill>
                  <a:schemeClr val="bg1"/>
                </a:solidFill>
              </a:rPr>
              <a:t>auditoria </a:t>
            </a:r>
            <a:r>
              <a:rPr lang="en-US" altLang="en-US" sz="2000" dirty="0" err="1">
                <a:solidFill>
                  <a:schemeClr val="bg1"/>
                </a:solidFill>
              </a:rPr>
              <a:t>interna</a:t>
            </a:r>
            <a:r>
              <a:rPr lang="en-US" altLang="en-US" sz="2000" dirty="0">
                <a:solidFill>
                  <a:schemeClr val="bg1"/>
                </a:solidFill>
              </a:rPr>
              <a:t> e </a:t>
            </a:r>
            <a:r>
              <a:rPr lang="en-US" altLang="en-US" sz="2000" dirty="0" err="1">
                <a:solidFill>
                  <a:schemeClr val="bg1"/>
                </a:solidFill>
              </a:rPr>
              <a:t>unidades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orçamentárias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em</a:t>
            </a:r>
            <a:r>
              <a:rPr lang="en-US" altLang="en-US" sz="2000" dirty="0">
                <a:solidFill>
                  <a:schemeClr val="bg1"/>
                </a:solidFill>
              </a:rPr>
              <a:t> 2014, </a:t>
            </a:r>
            <a:r>
              <a:rPr lang="en-US" altLang="en-US" sz="2000" dirty="0" err="1">
                <a:solidFill>
                  <a:schemeClr val="bg1"/>
                </a:solidFill>
              </a:rPr>
              <a:t>sendo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esperado</a:t>
            </a:r>
            <a:r>
              <a:rPr lang="en-US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fazer</a:t>
            </a:r>
            <a:r>
              <a:rPr lang="en-US" altLang="en-US" sz="2000" dirty="0" smtClean="0">
                <a:solidFill>
                  <a:schemeClr val="bg1"/>
                </a:solidFill>
              </a:rPr>
              <a:t>-se </a:t>
            </a:r>
            <a:r>
              <a:rPr lang="en-US" altLang="en-US" sz="2000" dirty="0">
                <a:solidFill>
                  <a:schemeClr val="bg1"/>
                </a:solidFill>
              </a:rPr>
              <a:t>34 n</a:t>
            </a:r>
            <a:r>
              <a:rPr lang="en-US" altLang="en-US" sz="2000" dirty="0" smtClean="0">
                <a:solidFill>
                  <a:schemeClr val="bg1"/>
                </a:solidFill>
              </a:rPr>
              <a:t>o </a:t>
            </a:r>
            <a:r>
              <a:rPr lang="en-US" altLang="en-US" sz="2000" dirty="0" err="1">
                <a:solidFill>
                  <a:schemeClr val="bg1"/>
                </a:solidFill>
              </a:rPr>
              <a:t>ano</a:t>
            </a:r>
            <a:r>
              <a:rPr lang="en-US" altLang="en-US" sz="2000" dirty="0">
                <a:solidFill>
                  <a:schemeClr val="bg1"/>
                </a:solidFill>
              </a:rPr>
              <a:t> de 2015. </a:t>
            </a:r>
          </a:p>
          <a:p>
            <a:pPr marL="58737"/>
            <a:endParaRPr lang="hr-HR" altLang="en-US" sz="2000" dirty="0">
              <a:solidFill>
                <a:schemeClr val="bg1"/>
              </a:solidFill>
            </a:endParaRPr>
          </a:p>
          <a:p>
            <a:pPr marL="403225" indent="-344488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solidFill>
                  <a:schemeClr val="bg1"/>
                </a:solidFill>
              </a:rPr>
              <a:t>Critério</a:t>
            </a:r>
            <a:r>
              <a:rPr lang="en-US" altLang="en-US" sz="2000" dirty="0">
                <a:solidFill>
                  <a:schemeClr val="bg1"/>
                </a:solidFill>
              </a:rPr>
              <a:t> de </a:t>
            </a:r>
            <a:r>
              <a:rPr lang="en-US" altLang="en-US" sz="2000" dirty="0" err="1">
                <a:solidFill>
                  <a:schemeClr val="bg1"/>
                </a:solidFill>
              </a:rPr>
              <a:t>Seleção</a:t>
            </a:r>
            <a:r>
              <a:rPr lang="hr-HR" altLang="en-US" sz="2000" dirty="0">
                <a:solidFill>
                  <a:schemeClr val="bg1"/>
                </a:solidFill>
              </a:rPr>
              <a:t>:</a:t>
            </a:r>
          </a:p>
          <a:p>
            <a:pPr marL="971550" lvl="1" indent="-400050"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solidFill>
                  <a:schemeClr val="bg1"/>
                </a:solidFill>
              </a:rPr>
              <a:t>Unidade</a:t>
            </a:r>
            <a:r>
              <a:rPr lang="en-US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de Auditoria </a:t>
            </a:r>
            <a:r>
              <a:rPr lang="en-US" altLang="en-US" sz="2000" dirty="0" err="1">
                <a:solidFill>
                  <a:schemeClr val="bg1"/>
                </a:solidFill>
              </a:rPr>
              <a:t>Interna</a:t>
            </a:r>
            <a:r>
              <a:rPr lang="en-US" altLang="en-US" sz="2000" dirty="0">
                <a:solidFill>
                  <a:schemeClr val="bg1"/>
                </a:solidFill>
              </a:rPr>
              <a:t> –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estabelecida</a:t>
            </a:r>
            <a:r>
              <a:rPr lang="en-US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há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mais</a:t>
            </a:r>
            <a:r>
              <a:rPr lang="en-US" altLang="en-US" sz="2000" dirty="0">
                <a:solidFill>
                  <a:schemeClr val="bg1"/>
                </a:solidFill>
              </a:rPr>
              <a:t> de </a:t>
            </a:r>
            <a:r>
              <a:rPr lang="en-US" altLang="en-US" sz="2000" dirty="0" smtClean="0">
                <a:solidFill>
                  <a:schemeClr val="bg1"/>
                </a:solidFill>
              </a:rPr>
              <a:t>4 </a:t>
            </a:r>
            <a:r>
              <a:rPr lang="en-US" altLang="en-US" sz="2000" dirty="0" err="1">
                <a:solidFill>
                  <a:schemeClr val="bg1"/>
                </a:solidFill>
              </a:rPr>
              <a:t>anos</a:t>
            </a:r>
            <a:r>
              <a:rPr lang="en-US" altLang="en-US" sz="2000" dirty="0">
                <a:solidFill>
                  <a:schemeClr val="bg1"/>
                </a:solidFill>
              </a:rPr>
              <a:t>.</a:t>
            </a:r>
          </a:p>
          <a:p>
            <a:pPr marL="971550" lvl="1" indent="-40005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bg1"/>
                </a:solidFill>
              </a:rPr>
              <a:t>Chefe</a:t>
            </a:r>
            <a:r>
              <a:rPr lang="en-US" altLang="en-US" sz="2000" dirty="0">
                <a:solidFill>
                  <a:schemeClr val="bg1"/>
                </a:solidFill>
              </a:rPr>
              <a:t> de auditoria </a:t>
            </a:r>
            <a:r>
              <a:rPr lang="en-US" altLang="en-US" sz="2000" dirty="0" err="1">
                <a:solidFill>
                  <a:schemeClr val="bg1"/>
                </a:solidFill>
              </a:rPr>
              <a:t>interna</a:t>
            </a:r>
            <a:r>
              <a:rPr lang="en-US" altLang="en-US" sz="2000" dirty="0">
                <a:solidFill>
                  <a:schemeClr val="bg1"/>
                </a:solidFill>
              </a:rPr>
              <a:t> –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nomeado</a:t>
            </a:r>
            <a:r>
              <a:rPr lang="en-US" altLang="en-US" sz="2000" dirty="0" smtClean="0">
                <a:solidFill>
                  <a:schemeClr val="bg1"/>
                </a:solidFill>
              </a:rPr>
              <a:t>.</a:t>
            </a:r>
            <a:endParaRPr lang="hr-HR" altLang="en-US" sz="2000" dirty="0">
              <a:solidFill>
                <a:schemeClr val="bg1"/>
              </a:solidFill>
            </a:endParaRPr>
          </a:p>
          <a:p>
            <a:pPr marL="971550" lvl="1" indent="-400050"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solidFill>
                  <a:schemeClr val="bg1"/>
                </a:solidFill>
              </a:rPr>
              <a:t>Montante</a:t>
            </a:r>
            <a:r>
              <a:rPr lang="en-US" altLang="en-US" sz="2000" dirty="0" smtClean="0">
                <a:solidFill>
                  <a:schemeClr val="bg1"/>
                </a:solidFill>
              </a:rPr>
              <a:t> de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orçamento</a:t>
            </a:r>
            <a:r>
              <a:rPr lang="en-US" altLang="en-US" sz="2000" dirty="0">
                <a:solidFill>
                  <a:schemeClr val="bg1"/>
                </a:solidFill>
              </a:rPr>
              <a:t>.</a:t>
            </a:r>
          </a:p>
          <a:p>
            <a:pPr marL="971550" lvl="1" indent="-400050">
              <a:buFont typeface="Arial" panose="020B0604020202020204" pitchFamily="34" charset="0"/>
              <a:buChar char="•"/>
            </a:pPr>
            <a:r>
              <a:rPr lang="en-US" altLang="en-US" sz="2000" dirty="0" err="1" smtClean="0">
                <a:solidFill>
                  <a:schemeClr val="bg1"/>
                </a:solidFill>
              </a:rPr>
              <a:t>Usuário</a:t>
            </a:r>
            <a:r>
              <a:rPr lang="en-US" altLang="en-US" sz="2000" dirty="0" smtClean="0">
                <a:solidFill>
                  <a:schemeClr val="bg1"/>
                </a:solidFill>
              </a:rPr>
              <a:t> de </a:t>
            </a:r>
            <a:r>
              <a:rPr lang="en-US" altLang="en-US" sz="2000" dirty="0" err="1">
                <a:solidFill>
                  <a:schemeClr val="bg1"/>
                </a:solidFill>
              </a:rPr>
              <a:t>fundos</a:t>
            </a:r>
            <a:r>
              <a:rPr lang="en-US" altLang="en-US" sz="2000" dirty="0">
                <a:solidFill>
                  <a:schemeClr val="bg1"/>
                </a:solidFill>
              </a:rPr>
              <a:t> da </a:t>
            </a:r>
            <a:r>
              <a:rPr lang="en-US" altLang="en-US" sz="2000" dirty="0" err="1">
                <a:solidFill>
                  <a:schemeClr val="bg1"/>
                </a:solidFill>
              </a:rPr>
              <a:t>União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Européia</a:t>
            </a:r>
            <a:r>
              <a:rPr lang="en-US" altLang="en-US" sz="2000" dirty="0">
                <a:solidFill>
                  <a:schemeClr val="bg1"/>
                </a:solidFill>
              </a:rPr>
              <a:t> (UE)</a:t>
            </a:r>
            <a:endParaRPr lang="hr-HR" altLang="en-US" sz="20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7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15" y="275195"/>
            <a:ext cx="9072000" cy="12621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500" b="1" dirty="0" smtClean="0">
                <a:solidFill>
                  <a:schemeClr val="bg1"/>
                </a:solidFill>
              </a:rPr>
              <a:t/>
            </a:r>
            <a:br>
              <a:rPr lang="en-US" altLang="en-US" sz="2500" b="1" dirty="0" smtClean="0">
                <a:solidFill>
                  <a:schemeClr val="bg1"/>
                </a:solidFill>
              </a:rPr>
            </a:br>
            <a:r>
              <a:rPr lang="en-US" altLang="en-US" sz="2500" b="1" dirty="0" smtClean="0">
                <a:solidFill>
                  <a:schemeClr val="bg1"/>
                </a:solidFill>
              </a:rPr>
              <a:t>2.</a:t>
            </a:r>
            <a:r>
              <a:rPr lang="hr-HR" altLang="en-US" sz="2500" b="1" dirty="0" smtClean="0">
                <a:solidFill>
                  <a:schemeClr val="bg1"/>
                </a:solidFill>
              </a:rPr>
              <a:t>2</a:t>
            </a:r>
            <a:r>
              <a:rPr lang="hr-HR" altLang="en-US" sz="2500" b="1" dirty="0">
                <a:solidFill>
                  <a:schemeClr val="bg1"/>
                </a:solidFill>
              </a:rPr>
              <a:t>.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Avaliação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de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Qualidade</a:t>
            </a:r>
            <a:r>
              <a:rPr lang="en-US" altLang="en-US" sz="2500" b="1" dirty="0" smtClean="0">
                <a:solidFill>
                  <a:schemeClr val="bg1"/>
                </a:solidFill>
              </a:rPr>
              <a:t/>
            </a:r>
            <a:br>
              <a:rPr lang="en-US" altLang="en-US" sz="2500" b="1" dirty="0" smtClean="0">
                <a:solidFill>
                  <a:schemeClr val="bg1"/>
                </a:solidFill>
              </a:rPr>
            </a:br>
            <a:r>
              <a:rPr lang="en-US" altLang="en-US" sz="2500" b="1" dirty="0" err="1" smtClean="0">
                <a:solidFill>
                  <a:schemeClr val="bg1"/>
                </a:solidFill>
              </a:rPr>
              <a:t>Grupo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de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Trabalho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para a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Garantia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da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Qualidade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</a:t>
            </a:r>
            <a:r>
              <a:rPr lang="hr-HR" altLang="en-US" sz="2500" b="1" dirty="0" smtClean="0">
                <a:solidFill>
                  <a:schemeClr val="bg1"/>
                </a:solidFill>
              </a:rPr>
              <a:t>PEM-PAL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</a:t>
            </a:r>
            <a:r>
              <a:rPr lang="hr-HR" altLang="en-US" sz="25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500" b="1" dirty="0" smtClean="0">
                <a:solidFill>
                  <a:schemeClr val="bg1"/>
                </a:solidFill>
              </a:rPr>
              <a:t/>
            </a:r>
            <a:br>
              <a:rPr lang="en-US" altLang="en-US" sz="2500" b="1" dirty="0" smtClean="0">
                <a:solidFill>
                  <a:schemeClr val="bg1"/>
                </a:solidFill>
              </a:rPr>
            </a:br>
            <a:r>
              <a:rPr lang="en-US" altLang="en-US" sz="2500" b="1" dirty="0" err="1" smtClean="0">
                <a:solidFill>
                  <a:schemeClr val="bg1"/>
                </a:solidFill>
              </a:rPr>
              <a:t>Objectivos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_for_no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67" y="173501"/>
            <a:ext cx="1056907" cy="60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075" y="2057400"/>
            <a:ext cx="85820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bg1"/>
                </a:solidFill>
              </a:rPr>
              <a:t>Entender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como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aplicar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os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padrões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internacionais</a:t>
            </a:r>
            <a:r>
              <a:rPr lang="en-US" altLang="en-US" dirty="0">
                <a:solidFill>
                  <a:schemeClr val="bg1"/>
                </a:solidFill>
              </a:rPr>
              <a:t> e </a:t>
            </a:r>
            <a:r>
              <a:rPr lang="en-US" altLang="en-US" dirty="0" smtClean="0">
                <a:solidFill>
                  <a:schemeClr val="bg1"/>
                </a:solidFill>
              </a:rPr>
              <a:t>as </a:t>
            </a:r>
            <a:r>
              <a:rPr lang="en-US" altLang="en-US" dirty="0" err="1" smtClean="0">
                <a:solidFill>
                  <a:schemeClr val="bg1"/>
                </a:solidFill>
              </a:rPr>
              <a:t>melhores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práticas</a:t>
            </a:r>
            <a:r>
              <a:rPr lang="en-US" altLang="en-US" dirty="0" smtClean="0">
                <a:solidFill>
                  <a:schemeClr val="bg1"/>
                </a:solidFill>
              </a:rPr>
              <a:t> de </a:t>
            </a:r>
            <a:r>
              <a:rPr lang="en-US" altLang="en-US" dirty="0" err="1">
                <a:solidFill>
                  <a:schemeClr val="bg1"/>
                </a:solidFill>
              </a:rPr>
              <a:t>modo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a </a:t>
            </a:r>
            <a:r>
              <a:rPr lang="en-US" altLang="en-US" dirty="0" err="1" smtClean="0">
                <a:solidFill>
                  <a:schemeClr val="bg1"/>
                </a:solidFill>
              </a:rPr>
              <a:t>melhorar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a </a:t>
            </a:r>
            <a:r>
              <a:rPr lang="en-US" altLang="en-US" dirty="0" err="1" smtClean="0">
                <a:solidFill>
                  <a:schemeClr val="bg1"/>
                </a:solidFill>
              </a:rPr>
              <a:t>qualidade</a:t>
            </a:r>
            <a:r>
              <a:rPr lang="en-US" altLang="en-US" dirty="0" smtClean="0">
                <a:solidFill>
                  <a:schemeClr val="bg1"/>
                </a:solidFill>
              </a:rPr>
              <a:t> da </a:t>
            </a:r>
            <a:r>
              <a:rPr lang="en-US" altLang="en-US" dirty="0" err="1" smtClean="0">
                <a:solidFill>
                  <a:schemeClr val="bg1"/>
                </a:solidFill>
              </a:rPr>
              <a:t>prática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da auditoria </a:t>
            </a:r>
            <a:r>
              <a:rPr lang="en-US" altLang="en-US" dirty="0" err="1">
                <a:solidFill>
                  <a:schemeClr val="bg1"/>
                </a:solidFill>
              </a:rPr>
              <a:t>interna</a:t>
            </a:r>
            <a:r>
              <a:rPr lang="en-US" altLang="en-US" dirty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bg1"/>
                </a:solidFill>
              </a:rPr>
              <a:t>Desenvolver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um </a:t>
            </a:r>
            <a:r>
              <a:rPr lang="en-US" altLang="en-US" dirty="0" err="1" smtClean="0">
                <a:solidFill>
                  <a:schemeClr val="bg1"/>
                </a:solidFill>
              </a:rPr>
              <a:t>bom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entendimento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do </a:t>
            </a:r>
            <a:r>
              <a:rPr lang="en-US" altLang="en-US" dirty="0" err="1">
                <a:solidFill>
                  <a:schemeClr val="bg1"/>
                </a:solidFill>
              </a:rPr>
              <a:t>processo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usado</a:t>
            </a:r>
            <a:r>
              <a:rPr lang="en-US" altLang="en-US" dirty="0">
                <a:solidFill>
                  <a:schemeClr val="bg1"/>
                </a:solidFill>
              </a:rPr>
              <a:t> para </a:t>
            </a:r>
            <a:r>
              <a:rPr lang="en-US" altLang="en-US" dirty="0" err="1" smtClean="0">
                <a:solidFill>
                  <a:schemeClr val="bg1"/>
                </a:solidFill>
              </a:rPr>
              <a:t>fazer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Avaliações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internas</a:t>
            </a:r>
            <a:r>
              <a:rPr lang="en-US" altLang="en-US" dirty="0">
                <a:solidFill>
                  <a:schemeClr val="bg1"/>
                </a:solidFill>
              </a:rPr>
              <a:t> e </a:t>
            </a:r>
            <a:r>
              <a:rPr lang="en-US" altLang="en-US" dirty="0" err="1" smtClean="0">
                <a:solidFill>
                  <a:schemeClr val="bg1"/>
                </a:solidFill>
              </a:rPr>
              <a:t>externas</a:t>
            </a:r>
            <a:r>
              <a:rPr lang="en-US" altLang="en-US" dirty="0" smtClean="0">
                <a:solidFill>
                  <a:schemeClr val="bg1"/>
                </a:solidFill>
              </a:rPr>
              <a:t> da </a:t>
            </a:r>
            <a:r>
              <a:rPr lang="en-US" altLang="en-US" dirty="0" err="1">
                <a:solidFill>
                  <a:schemeClr val="bg1"/>
                </a:solidFill>
              </a:rPr>
              <a:t>função</a:t>
            </a:r>
            <a:r>
              <a:rPr lang="en-US" altLang="en-US" dirty="0">
                <a:solidFill>
                  <a:schemeClr val="bg1"/>
                </a:solidFill>
              </a:rPr>
              <a:t> de auditoria </a:t>
            </a:r>
            <a:r>
              <a:rPr lang="en-US" altLang="en-US" dirty="0" err="1">
                <a:solidFill>
                  <a:schemeClr val="bg1"/>
                </a:solidFill>
              </a:rPr>
              <a:t>interna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bg1"/>
                </a:solidFill>
              </a:rPr>
              <a:t>Descobrir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novas</a:t>
            </a:r>
            <a:r>
              <a:rPr lang="en-US" altLang="en-US" dirty="0" smtClean="0">
                <a:solidFill>
                  <a:schemeClr val="bg1"/>
                </a:solidFill>
              </a:rPr>
              <a:t> e </a:t>
            </a:r>
            <a:r>
              <a:rPr lang="en-US" altLang="en-US" dirty="0" err="1" smtClean="0">
                <a:solidFill>
                  <a:schemeClr val="bg1"/>
                </a:solidFill>
              </a:rPr>
              <a:t>testadas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técnicas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e </a:t>
            </a:r>
            <a:r>
              <a:rPr lang="en-US" altLang="en-US" dirty="0" err="1">
                <a:solidFill>
                  <a:schemeClr val="bg1"/>
                </a:solidFill>
              </a:rPr>
              <a:t>ferramentas</a:t>
            </a:r>
            <a:r>
              <a:rPr lang="en-US" altLang="en-US" dirty="0">
                <a:solidFill>
                  <a:schemeClr val="bg1"/>
                </a:solidFill>
              </a:rPr>
              <a:t> de </a:t>
            </a:r>
            <a:r>
              <a:rPr lang="en-US" altLang="en-US" dirty="0" err="1">
                <a:solidFill>
                  <a:schemeClr val="bg1"/>
                </a:solidFill>
              </a:rPr>
              <a:t>avaliação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bg1"/>
                </a:solidFill>
              </a:rPr>
              <a:t>Aprender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da </a:t>
            </a:r>
            <a:r>
              <a:rPr lang="en-US" altLang="en-US" dirty="0" err="1">
                <a:solidFill>
                  <a:schemeClr val="bg1"/>
                </a:solidFill>
              </a:rPr>
              <a:t>experiência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dos </a:t>
            </a:r>
            <a:r>
              <a:rPr lang="en-US" altLang="en-US" dirty="0" err="1" smtClean="0">
                <a:solidFill>
                  <a:schemeClr val="bg1"/>
                </a:solidFill>
              </a:rPr>
              <a:t>Países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em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metodologias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de </a:t>
            </a:r>
            <a:r>
              <a:rPr lang="en-US" altLang="en-US" dirty="0" err="1">
                <a:solidFill>
                  <a:schemeClr val="bg1"/>
                </a:solidFill>
              </a:rPr>
              <a:t>garantia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da </a:t>
            </a:r>
            <a:r>
              <a:rPr lang="en-US" altLang="en-US" dirty="0" err="1" smtClean="0">
                <a:solidFill>
                  <a:schemeClr val="bg1"/>
                </a:solidFill>
              </a:rPr>
              <a:t>qualidade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– </a:t>
            </a:r>
            <a:r>
              <a:rPr lang="en-US" altLang="en-US" dirty="0" err="1" smtClean="0">
                <a:solidFill>
                  <a:schemeClr val="bg1"/>
                </a:solidFill>
              </a:rPr>
              <a:t>explorando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as </a:t>
            </a:r>
            <a:r>
              <a:rPr lang="en-US" altLang="en-US" dirty="0" err="1">
                <a:solidFill>
                  <a:schemeClr val="bg1"/>
                </a:solidFill>
              </a:rPr>
              <a:t>recomendações</a:t>
            </a:r>
            <a:r>
              <a:rPr lang="en-US" altLang="en-US" dirty="0">
                <a:solidFill>
                  <a:schemeClr val="bg1"/>
                </a:solidFill>
              </a:rPr>
              <a:t> das </a:t>
            </a:r>
            <a:r>
              <a:rPr lang="en-US" altLang="en-US" dirty="0" err="1">
                <a:solidFill>
                  <a:schemeClr val="bg1"/>
                </a:solidFill>
              </a:rPr>
              <a:t>avaliações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de </a:t>
            </a:r>
            <a:r>
              <a:rPr lang="en-US" altLang="en-US" dirty="0" err="1">
                <a:solidFill>
                  <a:schemeClr val="bg1"/>
                </a:solidFill>
              </a:rPr>
              <a:t>qualidade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internas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e </a:t>
            </a:r>
            <a:r>
              <a:rPr lang="en-US" altLang="en-US" dirty="0" err="1">
                <a:solidFill>
                  <a:schemeClr val="bg1"/>
                </a:solidFill>
              </a:rPr>
              <a:t>externas</a:t>
            </a:r>
            <a:r>
              <a:rPr lang="en-US" altLang="en-US" dirty="0">
                <a:solidFill>
                  <a:schemeClr val="bg1"/>
                </a:solidFill>
              </a:rPr>
              <a:t> e </a:t>
            </a:r>
            <a:r>
              <a:rPr lang="en-US" altLang="en-US" dirty="0" err="1">
                <a:solidFill>
                  <a:schemeClr val="bg1"/>
                </a:solidFill>
              </a:rPr>
              <a:t>identificando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o </a:t>
            </a:r>
            <a:r>
              <a:rPr lang="en-US" altLang="en-US" dirty="0" err="1" smtClean="0">
                <a:solidFill>
                  <a:schemeClr val="bg1"/>
                </a:solidFill>
              </a:rPr>
              <a:t>melhor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modelo</a:t>
            </a:r>
            <a:r>
              <a:rPr lang="en-US" altLang="en-US" dirty="0" smtClean="0">
                <a:solidFill>
                  <a:schemeClr val="bg1"/>
                </a:solidFill>
              </a:rPr>
              <a:t> para </a:t>
            </a:r>
            <a:r>
              <a:rPr lang="en-US" altLang="en-US" dirty="0">
                <a:solidFill>
                  <a:schemeClr val="bg1"/>
                </a:solidFill>
              </a:rPr>
              <a:t>as </a:t>
            </a:r>
            <a:r>
              <a:rPr lang="en-US" altLang="en-US" dirty="0" err="1" smtClean="0">
                <a:solidFill>
                  <a:schemeClr val="bg1"/>
                </a:solidFill>
              </a:rPr>
              <a:t>suas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próprias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organizações</a:t>
            </a:r>
            <a:r>
              <a:rPr lang="en-US" altLang="en-US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bg1"/>
                </a:solidFill>
              </a:rPr>
              <a:t>Melhorar</a:t>
            </a:r>
            <a:r>
              <a:rPr lang="en-US" altLang="en-US" dirty="0">
                <a:solidFill>
                  <a:schemeClr val="bg1"/>
                </a:solidFill>
              </a:rPr>
              <a:t> a </a:t>
            </a:r>
            <a:r>
              <a:rPr lang="en-US" altLang="en-US" dirty="0" err="1">
                <a:solidFill>
                  <a:schemeClr val="bg1"/>
                </a:solidFill>
              </a:rPr>
              <a:t>qualidade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geral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>da Auditoria </a:t>
            </a:r>
            <a:r>
              <a:rPr lang="en-US" altLang="en-US" dirty="0" err="1" smtClean="0">
                <a:solidFill>
                  <a:schemeClr val="bg1"/>
                </a:solidFill>
              </a:rPr>
              <a:t>Interna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em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todos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os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países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membros</a:t>
            </a:r>
            <a:r>
              <a:rPr lang="en-US" altLang="en-US" dirty="0" smtClean="0">
                <a:solidFill>
                  <a:schemeClr val="bg1"/>
                </a:solidFill>
              </a:rPr>
              <a:t> do PEM-PAL.</a:t>
            </a:r>
            <a:endParaRPr lang="en-US" altLang="en-US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56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9" y="322217"/>
            <a:ext cx="9189968" cy="56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57348"/>
            <a:ext cx="8958341" cy="1006131"/>
          </a:xfrm>
        </p:spPr>
        <p:txBody>
          <a:bodyPr/>
          <a:lstStyle/>
          <a:p>
            <a:r>
              <a:rPr lang="hr-HR" altLang="en-US" sz="2500" b="1" dirty="0">
                <a:solidFill>
                  <a:schemeClr val="bg1"/>
                </a:solidFill>
              </a:rPr>
              <a:t>2.2.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Avaliação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da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Qualidade</a:t>
            </a:r>
            <a:r>
              <a:rPr lang="hr-HR" altLang="en-US" sz="2500" b="1" dirty="0" smtClean="0">
                <a:solidFill>
                  <a:schemeClr val="bg1"/>
                </a:solidFill>
              </a:rPr>
              <a:t> </a:t>
            </a:r>
            <a:r>
              <a:rPr lang="hr-HR" altLang="en-US" sz="2500" b="1" dirty="0">
                <a:solidFill>
                  <a:schemeClr val="bg1"/>
                </a:solidFill>
              </a:rPr>
              <a:t>PEM-PAL</a:t>
            </a:r>
            <a:r>
              <a:rPr lang="en-US" altLang="en-US" sz="2500" b="1" dirty="0">
                <a:solidFill>
                  <a:schemeClr val="bg1"/>
                </a:solidFill>
              </a:rPr>
              <a:t> </a:t>
            </a:r>
            <a:r>
              <a:rPr lang="hr-HR" altLang="en-US" sz="2500" dirty="0">
                <a:solidFill>
                  <a:schemeClr val="bg1"/>
                </a:solidFill>
              </a:rPr>
              <a:t/>
            </a:r>
            <a:br>
              <a:rPr lang="hr-HR" altLang="en-US" sz="2500" dirty="0">
                <a:solidFill>
                  <a:schemeClr val="bg1"/>
                </a:solidFill>
              </a:rPr>
            </a:br>
            <a:r>
              <a:rPr lang="en-US" altLang="en-US" sz="2500" b="1" dirty="0" err="1" smtClean="0">
                <a:solidFill>
                  <a:schemeClr val="bg1"/>
                </a:solidFill>
              </a:rPr>
              <a:t>Grupo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de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Trabalho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para a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Garantia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da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Qualidade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(GQ)</a:t>
            </a:r>
            <a:br>
              <a:rPr lang="en-US" altLang="en-US" sz="2500" b="1" dirty="0" smtClean="0">
                <a:solidFill>
                  <a:schemeClr val="bg1"/>
                </a:solidFill>
              </a:rPr>
            </a:br>
            <a:r>
              <a:rPr lang="en-US" altLang="en-US" sz="2500" b="1" dirty="0" smtClean="0">
                <a:solidFill>
                  <a:schemeClr val="bg1"/>
                </a:solidFill>
              </a:rPr>
              <a:t>O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que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nós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alcançamos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8" t="31250" r="47916" b="26215"/>
          <a:stretch>
            <a:fillRect/>
          </a:stretch>
        </p:blipFill>
        <p:spPr bwMode="auto">
          <a:xfrm>
            <a:off x="8624013" y="2338974"/>
            <a:ext cx="1456611" cy="236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" y="2019300"/>
            <a:ext cx="771525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chemeClr val="bg1"/>
                </a:solidFill>
              </a:rPr>
              <a:t>Desenvolvimento</a:t>
            </a:r>
            <a:r>
              <a:rPr lang="en-US" altLang="en-US" dirty="0">
                <a:solidFill>
                  <a:schemeClr val="bg1"/>
                </a:solidFill>
              </a:rPr>
              <a:t> de </a:t>
            </a:r>
            <a:r>
              <a:rPr lang="en-US" altLang="en-US" dirty="0" err="1">
                <a:solidFill>
                  <a:schemeClr val="bg1"/>
                </a:solidFill>
              </a:rPr>
              <a:t>uma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metodologia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comum</a:t>
            </a:r>
            <a:endParaRPr lang="en-US" altLang="en-US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A </a:t>
            </a:r>
            <a:r>
              <a:rPr lang="en-US" altLang="en-US" dirty="0" err="1">
                <a:solidFill>
                  <a:schemeClr val="bg1"/>
                </a:solidFill>
              </a:rPr>
              <a:t>metodologia</a:t>
            </a:r>
            <a:r>
              <a:rPr lang="en-US" altLang="en-US" dirty="0">
                <a:solidFill>
                  <a:schemeClr val="bg1"/>
                </a:solidFill>
              </a:rPr>
              <a:t> de GQ </a:t>
            </a:r>
            <a:r>
              <a:rPr lang="en-US" altLang="en-US" dirty="0" err="1">
                <a:solidFill>
                  <a:schemeClr val="bg1"/>
                </a:solidFill>
              </a:rPr>
              <a:t>será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marL="971550" algn="just">
              <a:lnSpc>
                <a:spcPct val="150000"/>
              </a:lnSpc>
            </a:pPr>
            <a:r>
              <a:rPr lang="en-US" altLang="en-US" b="1" dirty="0" smtClean="0">
                <a:solidFill>
                  <a:schemeClr val="bg1"/>
                </a:solidFill>
              </a:rPr>
              <a:t>um </a:t>
            </a:r>
            <a:r>
              <a:rPr lang="en-US" altLang="en-US" b="1" dirty="0" err="1">
                <a:solidFill>
                  <a:schemeClr val="bg1"/>
                </a:solidFill>
              </a:rPr>
              <a:t>anexo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na</a:t>
            </a:r>
            <a:r>
              <a:rPr lang="en-US" altLang="en-US" b="1" dirty="0">
                <a:solidFill>
                  <a:schemeClr val="bg1"/>
                </a:solidFill>
              </a:rPr>
              <a:t> Parte 4 do </a:t>
            </a:r>
            <a:r>
              <a:rPr lang="en-US" altLang="en-US" b="1" dirty="0" err="1">
                <a:solidFill>
                  <a:schemeClr val="bg1"/>
                </a:solidFill>
              </a:rPr>
              <a:t>Modelo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</a:rPr>
              <a:t>do </a:t>
            </a:r>
            <a:r>
              <a:rPr lang="en-US" altLang="en-US" b="1" dirty="0">
                <a:solidFill>
                  <a:schemeClr val="bg1"/>
                </a:solidFill>
              </a:rPr>
              <a:t>Manual </a:t>
            </a:r>
            <a:r>
              <a:rPr lang="en-US" altLang="en-US" b="1" dirty="0" smtClean="0">
                <a:solidFill>
                  <a:schemeClr val="bg1"/>
                </a:solidFill>
              </a:rPr>
              <a:t>de Boas </a:t>
            </a:r>
            <a:r>
              <a:rPr lang="en-US" altLang="en-US" b="1" dirty="0" err="1">
                <a:solidFill>
                  <a:schemeClr val="bg1"/>
                </a:solidFill>
              </a:rPr>
              <a:t>Práticas</a:t>
            </a:r>
            <a:r>
              <a:rPr lang="en-US" altLang="en-US" b="1" dirty="0">
                <a:solidFill>
                  <a:schemeClr val="bg1"/>
                </a:solidFill>
              </a:rPr>
              <a:t> de Auditoria </a:t>
            </a:r>
            <a:r>
              <a:rPr lang="en-US" altLang="en-US" b="1" dirty="0" err="1" smtClean="0">
                <a:solidFill>
                  <a:schemeClr val="bg1"/>
                </a:solidFill>
              </a:rPr>
              <a:t>Interna</a:t>
            </a:r>
            <a:r>
              <a:rPr lang="en-US" altLang="en-US" b="1" dirty="0" smtClean="0">
                <a:solidFill>
                  <a:schemeClr val="bg1"/>
                </a:solidFill>
              </a:rPr>
              <a:t> - </a:t>
            </a:r>
            <a:r>
              <a:rPr lang="en-US" altLang="en-US" b="1" dirty="0" err="1" smtClean="0">
                <a:solidFill>
                  <a:schemeClr val="bg1"/>
                </a:solidFill>
              </a:rPr>
              <a:t>Garantia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>
                <a:solidFill>
                  <a:schemeClr val="bg1"/>
                </a:solidFill>
              </a:rPr>
              <a:t>da </a:t>
            </a:r>
            <a:r>
              <a:rPr lang="en-US" altLang="en-US" b="1" dirty="0" err="1">
                <a:solidFill>
                  <a:schemeClr val="bg1"/>
                </a:solidFill>
              </a:rPr>
              <a:t>Qualidade</a:t>
            </a:r>
            <a:r>
              <a:rPr lang="en-US" altLang="en-US" b="1" dirty="0">
                <a:solidFill>
                  <a:schemeClr val="bg1"/>
                </a:solidFill>
              </a:rPr>
              <a:t> da </a:t>
            </a:r>
            <a:r>
              <a:rPr lang="en-US" altLang="en-US" b="1" dirty="0" err="1">
                <a:solidFill>
                  <a:schemeClr val="bg1"/>
                </a:solidFill>
              </a:rPr>
              <a:t>função</a:t>
            </a:r>
            <a:r>
              <a:rPr lang="en-US" altLang="en-US" b="1" dirty="0">
                <a:solidFill>
                  <a:schemeClr val="bg1"/>
                </a:solidFill>
              </a:rPr>
              <a:t> de Auditoria </a:t>
            </a:r>
            <a:r>
              <a:rPr lang="en-US" altLang="en-US" b="1" dirty="0" err="1">
                <a:solidFill>
                  <a:schemeClr val="bg1"/>
                </a:solidFill>
              </a:rPr>
              <a:t>Interna</a:t>
            </a:r>
            <a:r>
              <a:rPr lang="en-US" altLang="en-US" b="1" dirty="0">
                <a:solidFill>
                  <a:schemeClr val="bg1"/>
                </a:solidFill>
              </a:rPr>
              <a:t>.</a:t>
            </a:r>
          </a:p>
          <a:p>
            <a:pPr marL="1657350" lvl="6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err="1">
                <a:solidFill>
                  <a:schemeClr val="bg1"/>
                </a:solidFill>
              </a:rPr>
              <a:t>Guia</a:t>
            </a:r>
            <a:r>
              <a:rPr lang="en-US" altLang="en-US" sz="1400" dirty="0">
                <a:solidFill>
                  <a:schemeClr val="bg1"/>
                </a:solidFill>
              </a:rPr>
              <a:t> de </a:t>
            </a:r>
            <a:r>
              <a:rPr lang="en-US" altLang="en-US" sz="1400" dirty="0" err="1">
                <a:solidFill>
                  <a:schemeClr val="bg1"/>
                </a:solidFill>
              </a:rPr>
              <a:t>Supervisão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</a:rPr>
              <a:t>Continuada</a:t>
            </a:r>
            <a:endParaRPr lang="en-US" altLang="en-US" sz="1400" dirty="0">
              <a:solidFill>
                <a:schemeClr val="bg1"/>
              </a:solidFill>
            </a:endParaRPr>
          </a:p>
          <a:p>
            <a:pPr marL="1657350" lvl="6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err="1">
                <a:solidFill>
                  <a:schemeClr val="bg1"/>
                </a:solidFill>
              </a:rPr>
              <a:t>Guia</a:t>
            </a:r>
            <a:r>
              <a:rPr lang="en-US" altLang="en-US" sz="1400" dirty="0">
                <a:solidFill>
                  <a:schemeClr val="bg1"/>
                </a:solidFill>
              </a:rPr>
              <a:t> de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Avaliações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Internas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Periódicas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endParaRPr lang="en-US" altLang="en-US" sz="1400" dirty="0">
              <a:solidFill>
                <a:schemeClr val="bg1"/>
              </a:solidFill>
            </a:endParaRPr>
          </a:p>
          <a:p>
            <a:pPr marL="1657350" lvl="6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err="1">
                <a:solidFill>
                  <a:schemeClr val="bg1"/>
                </a:solidFill>
              </a:rPr>
              <a:t>Modelo</a:t>
            </a:r>
            <a:r>
              <a:rPr lang="en-US" altLang="en-US" sz="1400" dirty="0">
                <a:solidFill>
                  <a:schemeClr val="bg1"/>
                </a:solidFill>
              </a:rPr>
              <a:t> de </a:t>
            </a:r>
            <a:r>
              <a:rPr lang="en-US" altLang="en-US" sz="1400" dirty="0" err="1">
                <a:solidFill>
                  <a:schemeClr val="bg1"/>
                </a:solidFill>
              </a:rPr>
              <a:t>Pesquisa</a:t>
            </a:r>
            <a:r>
              <a:rPr lang="en-US" altLang="en-US" sz="1400" dirty="0">
                <a:solidFill>
                  <a:schemeClr val="bg1"/>
                </a:solidFill>
              </a:rPr>
              <a:t> para </a:t>
            </a:r>
            <a:r>
              <a:rPr lang="en-US" altLang="en-US" sz="1400" dirty="0" err="1">
                <a:solidFill>
                  <a:schemeClr val="bg1"/>
                </a:solidFill>
              </a:rPr>
              <a:t>Entidades</a:t>
            </a:r>
            <a:r>
              <a:rPr lang="en-US" altLang="en-US" sz="1400" dirty="0">
                <a:solidFill>
                  <a:schemeClr val="bg1"/>
                </a:solidFill>
              </a:rPr>
              <a:t> de Auditoria</a:t>
            </a:r>
          </a:p>
          <a:p>
            <a:pPr marL="1657350" lvl="6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err="1">
                <a:solidFill>
                  <a:schemeClr val="bg1"/>
                </a:solidFill>
              </a:rPr>
              <a:t>Guia</a:t>
            </a:r>
            <a:r>
              <a:rPr lang="en-US" altLang="en-US" sz="1400" dirty="0">
                <a:solidFill>
                  <a:schemeClr val="bg1"/>
                </a:solidFill>
              </a:rPr>
              <a:t> de </a:t>
            </a:r>
            <a:r>
              <a:rPr lang="en-US" altLang="en-US" sz="1400" dirty="0" err="1">
                <a:solidFill>
                  <a:schemeClr val="bg1"/>
                </a:solidFill>
              </a:rPr>
              <a:t>Avaliação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</a:rPr>
              <a:t>Externa</a:t>
            </a:r>
            <a:r>
              <a:rPr lang="en-US" altLang="en-US" sz="1400" dirty="0">
                <a:solidFill>
                  <a:schemeClr val="bg1"/>
                </a:solidFill>
              </a:rPr>
              <a:t> da </a:t>
            </a:r>
            <a:r>
              <a:rPr lang="en-US" altLang="en-US" sz="1400" dirty="0" err="1">
                <a:solidFill>
                  <a:schemeClr val="bg1"/>
                </a:solidFill>
              </a:rPr>
              <a:t>função</a:t>
            </a:r>
            <a:r>
              <a:rPr lang="en-US" altLang="en-US" sz="1400" dirty="0">
                <a:solidFill>
                  <a:schemeClr val="bg1"/>
                </a:solidFill>
              </a:rPr>
              <a:t> de auditoria </a:t>
            </a:r>
            <a:r>
              <a:rPr lang="en-US" altLang="en-US" sz="1400" dirty="0" err="1">
                <a:solidFill>
                  <a:schemeClr val="bg1"/>
                </a:solidFill>
              </a:rPr>
              <a:t>interna</a:t>
            </a:r>
            <a:r>
              <a:rPr lang="en-US" altLang="en-US" sz="1400" dirty="0">
                <a:solidFill>
                  <a:schemeClr val="bg1"/>
                </a:solidFill>
              </a:rPr>
              <a:t> pela UHC (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Unidade</a:t>
            </a:r>
            <a:r>
              <a:rPr lang="en-US" altLang="en-US" sz="1400" dirty="0" smtClean="0">
                <a:solidFill>
                  <a:schemeClr val="bg1"/>
                </a:solidFill>
              </a:rPr>
              <a:t> de </a:t>
            </a:r>
            <a:r>
              <a:rPr lang="en-US" altLang="en-US" sz="1400" dirty="0" err="1">
                <a:solidFill>
                  <a:schemeClr val="bg1"/>
                </a:solidFill>
              </a:rPr>
              <a:t>Harmonização</a:t>
            </a:r>
            <a:r>
              <a:rPr lang="en-US" altLang="en-US" sz="1400" dirty="0">
                <a:solidFill>
                  <a:schemeClr val="bg1"/>
                </a:solidFill>
              </a:rPr>
              <a:t> Central).</a:t>
            </a:r>
          </a:p>
          <a:p>
            <a:pPr marL="1657350" lvl="6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 err="1">
                <a:solidFill>
                  <a:schemeClr val="bg1"/>
                </a:solidFill>
              </a:rPr>
              <a:t>Guia</a:t>
            </a:r>
            <a:r>
              <a:rPr lang="en-US" altLang="en-US" sz="1400" dirty="0">
                <a:solidFill>
                  <a:schemeClr val="bg1"/>
                </a:solidFill>
              </a:rPr>
              <a:t> de </a:t>
            </a:r>
            <a:r>
              <a:rPr lang="en-US" altLang="en-US" sz="1400" dirty="0" err="1">
                <a:solidFill>
                  <a:schemeClr val="bg1"/>
                </a:solidFill>
              </a:rPr>
              <a:t>Avaliação</a:t>
            </a:r>
            <a:r>
              <a:rPr lang="en-US" altLang="en-US" sz="1400" dirty="0">
                <a:solidFill>
                  <a:schemeClr val="bg1"/>
                </a:solidFill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</a:rPr>
              <a:t>Interna</a:t>
            </a:r>
            <a:r>
              <a:rPr lang="en-US" altLang="en-US" sz="1400" dirty="0">
                <a:solidFill>
                  <a:schemeClr val="bg1"/>
                </a:solidFill>
              </a:rPr>
              <a:t> da UHC.</a:t>
            </a:r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808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04000" y="1540951"/>
            <a:ext cx="9278969" cy="12621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3300" dirty="0" err="1" smtClean="0">
                <a:solidFill>
                  <a:schemeClr val="bg1"/>
                </a:solidFill>
              </a:rPr>
              <a:t>Garantia</a:t>
            </a:r>
            <a:r>
              <a:rPr lang="en-US" sz="3300" dirty="0" smtClean="0">
                <a:solidFill>
                  <a:schemeClr val="bg1"/>
                </a:solidFill>
              </a:rPr>
              <a:t> de </a:t>
            </a:r>
            <a:r>
              <a:rPr lang="en-US" sz="3300" dirty="0" err="1" smtClean="0">
                <a:solidFill>
                  <a:schemeClr val="bg1"/>
                </a:solidFill>
              </a:rPr>
              <a:t>Qualidade</a:t>
            </a:r>
            <a:r>
              <a:rPr lang="en-US" sz="3300" dirty="0" smtClean="0">
                <a:solidFill>
                  <a:schemeClr val="bg1"/>
                </a:solidFill>
              </a:rPr>
              <a:t> da Auditoria </a:t>
            </a:r>
            <a:r>
              <a:rPr lang="en-US" sz="3300" dirty="0" err="1" smtClean="0">
                <a:solidFill>
                  <a:schemeClr val="bg1"/>
                </a:solidFill>
              </a:rPr>
              <a:t>Interna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body" idx="4294967295"/>
          </p:nvPr>
        </p:nvSpPr>
        <p:spPr>
          <a:xfrm>
            <a:off x="2177451" y="2885377"/>
            <a:ext cx="6211329" cy="8411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lang="en-US" dirty="0" err="1" smtClean="0">
                <a:solidFill>
                  <a:schemeClr val="bg1"/>
                </a:solidFill>
              </a:rPr>
              <a:t>Experiência</a:t>
            </a:r>
            <a:r>
              <a:rPr lang="en-US" dirty="0" smtClean="0">
                <a:solidFill>
                  <a:schemeClr val="bg1"/>
                </a:solidFill>
              </a:rPr>
              <a:t> dos </a:t>
            </a:r>
            <a:r>
              <a:rPr lang="en-US" dirty="0" err="1" smtClean="0">
                <a:solidFill>
                  <a:schemeClr val="bg1"/>
                </a:solidFill>
              </a:rPr>
              <a:t>países</a:t>
            </a:r>
            <a:r>
              <a:rPr lang="en-US" dirty="0" smtClean="0">
                <a:solidFill>
                  <a:schemeClr val="bg1"/>
                </a:solidFill>
              </a:rPr>
              <a:t> da </a:t>
            </a:r>
            <a:r>
              <a:rPr lang="en-US" dirty="0" err="1" smtClean="0">
                <a:solidFill>
                  <a:schemeClr val="bg1"/>
                </a:solidFill>
              </a:rPr>
              <a:t>União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Européia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876139" y="4860555"/>
            <a:ext cx="8224296" cy="685096"/>
          </a:xfrm>
          <a:prstGeom prst="rect">
            <a:avLst/>
          </a:prstGeom>
        </p:spPr>
        <p:txBody>
          <a:bodyPr anchor="t"/>
          <a:lstStyle>
            <a:lvl1pPr marL="4699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398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Wingdings" charset="2"/>
              <a:buChar char="§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4097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796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3495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8194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893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7592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2291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705" dirty="0">
                <a:solidFill>
                  <a:schemeClr val="bg1"/>
                </a:solidFill>
              </a:rPr>
              <a:t>Tomislav Mičetić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5" dirty="0" err="1" smtClean="0">
                <a:solidFill>
                  <a:schemeClr val="bg1"/>
                </a:solidFill>
              </a:rPr>
              <a:t>Secretário-Geral</a:t>
            </a:r>
            <a:r>
              <a:rPr lang="en-US" sz="1705" dirty="0" smtClean="0">
                <a:solidFill>
                  <a:schemeClr val="bg1"/>
                </a:solidFill>
              </a:rPr>
              <a:t>, </a:t>
            </a:r>
            <a:r>
              <a:rPr lang="en-US" sz="1705" dirty="0" err="1" smtClean="0">
                <a:solidFill>
                  <a:schemeClr val="bg1"/>
                </a:solidFill>
              </a:rPr>
              <a:t>Ministério</a:t>
            </a:r>
            <a:r>
              <a:rPr lang="en-US" sz="1705" dirty="0" smtClean="0">
                <a:solidFill>
                  <a:schemeClr val="bg1"/>
                </a:solidFill>
              </a:rPr>
              <a:t> da </a:t>
            </a:r>
            <a:r>
              <a:rPr lang="en-US" sz="1705" dirty="0" err="1" smtClean="0">
                <a:solidFill>
                  <a:schemeClr val="bg1"/>
                </a:solidFill>
              </a:rPr>
              <a:t>Administração</a:t>
            </a:r>
            <a:r>
              <a:rPr lang="en-US" sz="1705" dirty="0" smtClean="0">
                <a:solidFill>
                  <a:schemeClr val="bg1"/>
                </a:solidFill>
              </a:rPr>
              <a:t> </a:t>
            </a:r>
            <a:r>
              <a:rPr lang="en-US" sz="1705" dirty="0" err="1" smtClean="0">
                <a:solidFill>
                  <a:schemeClr val="bg1"/>
                </a:solidFill>
              </a:rPr>
              <a:t>Pública</a:t>
            </a:r>
            <a:r>
              <a:rPr lang="en-US" sz="1705" dirty="0" smtClean="0">
                <a:solidFill>
                  <a:schemeClr val="bg1"/>
                </a:solidFill>
              </a:rPr>
              <a:t>, </a:t>
            </a:r>
            <a:r>
              <a:rPr lang="en-US" sz="1705" dirty="0" err="1" smtClean="0">
                <a:solidFill>
                  <a:schemeClr val="bg1"/>
                </a:solidFill>
              </a:rPr>
              <a:t>República</a:t>
            </a:r>
            <a:r>
              <a:rPr lang="en-US" sz="1705" dirty="0" smtClean="0">
                <a:solidFill>
                  <a:schemeClr val="bg1"/>
                </a:solidFill>
              </a:rPr>
              <a:t> da </a:t>
            </a:r>
            <a:r>
              <a:rPr lang="en-US" sz="1705" dirty="0" err="1" smtClean="0">
                <a:solidFill>
                  <a:schemeClr val="bg1"/>
                </a:solidFill>
              </a:rPr>
              <a:t>Croácia</a:t>
            </a:r>
            <a:r>
              <a:rPr lang="en-US" sz="1705" dirty="0" smtClean="0">
                <a:solidFill>
                  <a:schemeClr val="bg1"/>
                </a:solidFill>
              </a:rPr>
              <a:t>.</a:t>
            </a:r>
            <a:endParaRPr lang="en-US" sz="170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8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429228"/>
            <a:ext cx="9072000" cy="1262160"/>
          </a:xfrm>
        </p:spPr>
        <p:txBody>
          <a:bodyPr/>
          <a:lstStyle/>
          <a:p>
            <a:r>
              <a:rPr lang="hr-HR" altLang="en-US" sz="2500" b="1" dirty="0" smtClean="0">
                <a:solidFill>
                  <a:schemeClr val="bg1"/>
                </a:solidFill>
              </a:rPr>
              <a:t>2.2.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Avaliação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da </a:t>
            </a:r>
            <a:r>
              <a:rPr lang="en-US" altLang="en-US" sz="2500" b="1" dirty="0" err="1" smtClean="0">
                <a:solidFill>
                  <a:schemeClr val="bg1"/>
                </a:solidFill>
              </a:rPr>
              <a:t>Qualidade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</a:t>
            </a:r>
            <a:r>
              <a:rPr lang="hr-HR" altLang="en-US" sz="2500" b="1" dirty="0" smtClean="0">
                <a:solidFill>
                  <a:schemeClr val="bg1"/>
                </a:solidFill>
              </a:rPr>
              <a:t>PEM-PAL</a:t>
            </a:r>
            <a:r>
              <a:rPr lang="en-US" altLang="en-US" sz="2500" b="1" dirty="0" smtClean="0">
                <a:solidFill>
                  <a:schemeClr val="bg1"/>
                </a:solidFill>
              </a:rPr>
              <a:t> </a:t>
            </a:r>
            <a:r>
              <a:rPr lang="hr-HR" altLang="en-US" sz="2500" dirty="0" smtClean="0">
                <a:solidFill>
                  <a:schemeClr val="bg1"/>
                </a:solidFill>
              </a:rPr>
              <a:t/>
            </a:r>
            <a:br>
              <a:rPr lang="hr-HR" altLang="en-US" sz="2500" dirty="0" smtClean="0">
                <a:solidFill>
                  <a:schemeClr val="bg1"/>
                </a:solidFill>
              </a:rPr>
            </a:br>
            <a:r>
              <a:rPr lang="en-US" altLang="en-US" sz="2300" b="1" dirty="0" smtClean="0">
                <a:solidFill>
                  <a:schemeClr val="bg1"/>
                </a:solidFill>
              </a:rPr>
              <a:t>PEM-PAL – </a:t>
            </a:r>
            <a:r>
              <a:rPr lang="en-US" altLang="en-US" sz="2300" b="1" dirty="0" err="1" smtClean="0">
                <a:solidFill>
                  <a:schemeClr val="bg1"/>
                </a:solidFill>
              </a:rPr>
              <a:t>Guia</a:t>
            </a:r>
            <a:r>
              <a:rPr lang="en-US" altLang="en-US" sz="2300" b="1" dirty="0" smtClean="0">
                <a:solidFill>
                  <a:schemeClr val="bg1"/>
                </a:solidFill>
              </a:rPr>
              <a:t> de </a:t>
            </a:r>
            <a:r>
              <a:rPr lang="pt-BR" altLang="en-US" sz="2300" b="1" dirty="0">
                <a:solidFill>
                  <a:schemeClr val="bg1"/>
                </a:solidFill>
              </a:rPr>
              <a:t>Garantia </a:t>
            </a:r>
            <a:r>
              <a:rPr lang="pt-BR" altLang="en-US" sz="2300" b="1" dirty="0" smtClean="0">
                <a:solidFill>
                  <a:schemeClr val="bg1"/>
                </a:solidFill>
              </a:rPr>
              <a:t>e Melhoria de Qualidade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50" y="1691388"/>
            <a:ext cx="8258175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Introdução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Avaliação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da </a:t>
            </a:r>
            <a:r>
              <a:rPr lang="en-US" sz="2000" b="1" dirty="0" err="1">
                <a:solidFill>
                  <a:schemeClr val="bg1"/>
                </a:solidFill>
              </a:rPr>
              <a:t>qualidade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interna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realizada</a:t>
            </a:r>
            <a:r>
              <a:rPr lang="en-US" sz="2000" b="1" dirty="0">
                <a:solidFill>
                  <a:schemeClr val="bg1"/>
                </a:solidFill>
              </a:rPr>
              <a:t> pela </a:t>
            </a:r>
            <a:r>
              <a:rPr lang="en-US" sz="2000" b="1" dirty="0" err="1">
                <a:solidFill>
                  <a:schemeClr val="bg1"/>
                </a:solidFill>
              </a:rPr>
              <a:t>unidade</a:t>
            </a:r>
            <a:r>
              <a:rPr lang="en-US" sz="2000" b="1" dirty="0">
                <a:solidFill>
                  <a:schemeClr val="bg1"/>
                </a:solidFill>
              </a:rPr>
              <a:t> de auditoria </a:t>
            </a:r>
            <a:r>
              <a:rPr lang="en-US" sz="2000" b="1" dirty="0" err="1">
                <a:solidFill>
                  <a:schemeClr val="bg1"/>
                </a:solidFill>
              </a:rPr>
              <a:t>interna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hr-HR" sz="2000" b="1" dirty="0">
              <a:solidFill>
                <a:schemeClr val="bg1"/>
              </a:solidFill>
            </a:endParaRP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</a:pPr>
            <a:r>
              <a:rPr lang="hr-HR" sz="2000" dirty="0">
                <a:solidFill>
                  <a:schemeClr val="bg1"/>
                </a:solidFill>
              </a:rPr>
              <a:t>2.1. </a:t>
            </a:r>
            <a:r>
              <a:rPr lang="en-US" sz="2000" dirty="0" err="1">
                <a:solidFill>
                  <a:schemeClr val="bg1"/>
                </a:solidFill>
              </a:rPr>
              <a:t>Monitoramento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Contínuo</a:t>
            </a:r>
            <a:r>
              <a:rPr lang="nl-BE" sz="2000" dirty="0">
                <a:solidFill>
                  <a:schemeClr val="bg1"/>
                </a:solidFill>
              </a:rPr>
              <a:t> </a:t>
            </a:r>
            <a:endParaRPr lang="hr-HR" sz="2000" dirty="0">
              <a:solidFill>
                <a:schemeClr val="bg1"/>
              </a:solidFill>
            </a:endParaRP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</a:pPr>
            <a:r>
              <a:rPr lang="hr-HR" sz="2000" dirty="0">
                <a:solidFill>
                  <a:schemeClr val="bg1"/>
                </a:solidFill>
              </a:rPr>
              <a:t>2.2. </a:t>
            </a:r>
            <a:r>
              <a:rPr lang="en-US" sz="2000" dirty="0">
                <a:solidFill>
                  <a:schemeClr val="bg1"/>
                </a:solidFill>
              </a:rPr>
              <a:t>Auto-</a:t>
            </a:r>
            <a:r>
              <a:rPr lang="en-US" sz="2000" dirty="0" err="1">
                <a:solidFill>
                  <a:schemeClr val="bg1"/>
                </a:solidFill>
              </a:rPr>
              <a:t>Avaliação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periódica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realizada</a:t>
            </a:r>
            <a:r>
              <a:rPr lang="en-US" sz="2000" dirty="0">
                <a:solidFill>
                  <a:schemeClr val="bg1"/>
                </a:solidFill>
              </a:rPr>
              <a:t> pela </a:t>
            </a:r>
            <a:r>
              <a:rPr lang="en-US" sz="2000" dirty="0" err="1">
                <a:solidFill>
                  <a:schemeClr val="bg1"/>
                </a:solidFill>
              </a:rPr>
              <a:t>unidade</a:t>
            </a:r>
            <a:r>
              <a:rPr lang="en-US" sz="2000" dirty="0">
                <a:solidFill>
                  <a:schemeClr val="bg1"/>
                </a:solidFill>
              </a:rPr>
              <a:t> de auditoria </a:t>
            </a:r>
            <a:r>
              <a:rPr lang="en-US" sz="2000" dirty="0" err="1">
                <a:solidFill>
                  <a:schemeClr val="bg1"/>
                </a:solidFill>
              </a:rPr>
              <a:t>interna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hr-HR" sz="2000" dirty="0">
              <a:solidFill>
                <a:schemeClr val="bg1"/>
              </a:solidFill>
            </a:endParaRPr>
          </a:p>
          <a:p>
            <a:pPr marL="971550" lvl="1" indent="-514350" algn="just">
              <a:spcBef>
                <a:spcPts val="600"/>
              </a:spcBef>
              <a:spcAft>
                <a:spcPts val="600"/>
              </a:spcAft>
            </a:pPr>
            <a:r>
              <a:rPr lang="hr-HR" sz="2000" dirty="0">
                <a:solidFill>
                  <a:schemeClr val="bg1"/>
                </a:solidFill>
              </a:rPr>
              <a:t>2.3. </a:t>
            </a:r>
            <a:r>
              <a:rPr lang="en-US" sz="2000" dirty="0" err="1">
                <a:solidFill>
                  <a:schemeClr val="bg1"/>
                </a:solidFill>
              </a:rPr>
              <a:t>Pesquisa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da </a:t>
            </a:r>
            <a:r>
              <a:rPr lang="en-US" sz="2000" dirty="0" err="1" smtClean="0">
                <a:solidFill>
                  <a:schemeClr val="bg1"/>
                </a:solidFill>
              </a:rPr>
              <a:t>entidade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de auditoria.</a:t>
            </a:r>
            <a:endParaRPr lang="hr-HR" sz="2000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Avaliação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externa</a:t>
            </a:r>
            <a:r>
              <a:rPr lang="en-US" sz="2000" b="1" dirty="0">
                <a:solidFill>
                  <a:schemeClr val="bg1"/>
                </a:solidFill>
              </a:rPr>
              <a:t> da </a:t>
            </a:r>
            <a:r>
              <a:rPr lang="en-US" sz="2000" b="1" dirty="0" err="1">
                <a:solidFill>
                  <a:schemeClr val="bg1"/>
                </a:solidFill>
              </a:rPr>
              <a:t>qualidade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realizada</a:t>
            </a:r>
            <a:r>
              <a:rPr lang="en-US" sz="2000" b="1" dirty="0">
                <a:solidFill>
                  <a:schemeClr val="bg1"/>
                </a:solidFill>
              </a:rPr>
              <a:t> pela UHC.</a:t>
            </a:r>
            <a:endParaRPr lang="hr-HR" sz="2000" b="1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Avaliação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interna</a:t>
            </a:r>
            <a:r>
              <a:rPr lang="en-US" sz="2000" b="1" dirty="0">
                <a:solidFill>
                  <a:schemeClr val="bg1"/>
                </a:solidFill>
              </a:rPr>
              <a:t> da </a:t>
            </a:r>
            <a:r>
              <a:rPr lang="en-US" sz="2000" b="1" dirty="0" err="1">
                <a:solidFill>
                  <a:schemeClr val="bg1"/>
                </a:solidFill>
              </a:rPr>
              <a:t>qualidade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realizada</a:t>
            </a:r>
            <a:r>
              <a:rPr lang="en-US" sz="2000" b="1" dirty="0">
                <a:solidFill>
                  <a:schemeClr val="bg1"/>
                </a:solidFill>
              </a:rPr>
              <a:t> pela UHC.</a:t>
            </a:r>
            <a:endParaRPr lang="hr-HR" sz="2000" b="1" dirty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 err="1" smtClean="0">
                <a:solidFill>
                  <a:schemeClr val="bg1"/>
                </a:solidFill>
              </a:rPr>
              <a:t>Avaliação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externa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independente</a:t>
            </a:r>
            <a:r>
              <a:rPr lang="en-US" sz="2000" b="1" dirty="0" smtClean="0">
                <a:solidFill>
                  <a:schemeClr val="bg1"/>
                </a:solidFill>
              </a:rPr>
              <a:t> da </a:t>
            </a:r>
            <a:r>
              <a:rPr lang="en-US" sz="2000" b="1" dirty="0" err="1" smtClean="0">
                <a:solidFill>
                  <a:schemeClr val="bg1"/>
                </a:solidFill>
              </a:rPr>
              <a:t>qualidade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realizada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pessoa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externa</a:t>
            </a:r>
            <a:r>
              <a:rPr lang="en-US" sz="2000" b="1" dirty="0" smtClean="0">
                <a:solidFill>
                  <a:schemeClr val="bg1"/>
                </a:solidFill>
              </a:rPr>
              <a:t> e </a:t>
            </a:r>
            <a:r>
              <a:rPr lang="en-US" sz="2000" b="1" dirty="0" err="1" smtClean="0">
                <a:solidFill>
                  <a:schemeClr val="bg1"/>
                </a:solidFill>
              </a:rPr>
              <a:t>independente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631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25" y="272745"/>
            <a:ext cx="9072000" cy="1262160"/>
          </a:xfrm>
        </p:spPr>
        <p:txBody>
          <a:bodyPr/>
          <a:lstStyle/>
          <a:p>
            <a:r>
              <a:rPr lang="en-US" altLang="sr-Latn-RS" sz="2500" dirty="0">
                <a:solidFill>
                  <a:schemeClr val="bg1"/>
                </a:solidFill>
              </a:rPr>
              <a:t>3. </a:t>
            </a:r>
            <a:r>
              <a:rPr lang="en-US" altLang="sr-Latn-RS" sz="2800" dirty="0" err="1">
                <a:solidFill>
                  <a:schemeClr val="bg1"/>
                </a:solidFill>
              </a:rPr>
              <a:t>Programa</a:t>
            </a:r>
            <a:r>
              <a:rPr lang="en-US" altLang="sr-Latn-RS" sz="2800" dirty="0">
                <a:solidFill>
                  <a:schemeClr val="bg1"/>
                </a:solidFill>
              </a:rPr>
              <a:t> de </a:t>
            </a:r>
            <a:r>
              <a:rPr lang="en-US" altLang="sr-Latn-RS" sz="2800" dirty="0" smtClean="0">
                <a:solidFill>
                  <a:schemeClr val="bg1"/>
                </a:solidFill>
              </a:rPr>
              <a:t>Anti-</a:t>
            </a:r>
            <a:r>
              <a:rPr lang="en-US" altLang="sr-Latn-RS" sz="2800" dirty="0" err="1" smtClean="0">
                <a:solidFill>
                  <a:schemeClr val="bg1"/>
                </a:solidFill>
              </a:rPr>
              <a:t>Corrupção</a:t>
            </a:r>
            <a:r>
              <a:rPr lang="en-US" altLang="sr-Latn-RS" sz="2800" dirty="0" smtClean="0">
                <a:solidFill>
                  <a:schemeClr val="bg1"/>
                </a:solidFill>
              </a:rPr>
              <a:t> (AC) para </a:t>
            </a:r>
            <a:r>
              <a:rPr lang="en-US" altLang="sr-Latn-RS" sz="2800" dirty="0" err="1" smtClean="0">
                <a:solidFill>
                  <a:schemeClr val="bg1"/>
                </a:solidFill>
              </a:rPr>
              <a:t>empresas</a:t>
            </a:r>
            <a:r>
              <a:rPr lang="en-US" altLang="sr-Latn-RS" sz="2800" dirty="0" smtClean="0">
                <a:solidFill>
                  <a:schemeClr val="bg1"/>
                </a:solidFill>
              </a:rPr>
              <a:t> </a:t>
            </a:r>
            <a:r>
              <a:rPr lang="en-US" altLang="sr-Latn-RS" sz="2800" dirty="0" err="1" smtClean="0">
                <a:solidFill>
                  <a:schemeClr val="bg1"/>
                </a:solidFill>
              </a:rPr>
              <a:t>públicas</a:t>
            </a:r>
            <a:r>
              <a:rPr lang="en-US" altLang="sr-Latn-RS" sz="2500" dirty="0" smtClean="0">
                <a:solidFill>
                  <a:schemeClr val="bg1"/>
                </a:solidFill>
              </a:rPr>
              <a:t/>
            </a:r>
            <a:br>
              <a:rPr lang="en-US" altLang="sr-Latn-RS" sz="2500" dirty="0" smtClean="0">
                <a:solidFill>
                  <a:schemeClr val="bg1"/>
                </a:solidFill>
              </a:rPr>
            </a:br>
            <a:r>
              <a:rPr lang="en-US" altLang="sr-Latn-RS" sz="2500" dirty="0" err="1" smtClean="0">
                <a:solidFill>
                  <a:schemeClr val="bg1"/>
                </a:solidFill>
              </a:rPr>
              <a:t>Objetivos</a:t>
            </a:r>
            <a:r>
              <a:rPr lang="en-US" altLang="sr-Latn-RS" sz="2500" dirty="0" smtClean="0">
                <a:solidFill>
                  <a:schemeClr val="bg1"/>
                </a:solidFill>
              </a:rPr>
              <a:t>.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1362075"/>
            <a:ext cx="91916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</a:rPr>
              <a:t>Aprovado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pelo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Governo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</a:rPr>
              <a:t>Integridade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+ </a:t>
            </a:r>
            <a:r>
              <a:rPr lang="en-US" sz="2000" dirty="0" err="1">
                <a:solidFill>
                  <a:schemeClr val="bg1"/>
                </a:solidFill>
              </a:rPr>
              <a:t>Transparência</a:t>
            </a:r>
            <a:r>
              <a:rPr lang="en-US" sz="2000" dirty="0">
                <a:solidFill>
                  <a:schemeClr val="bg1"/>
                </a:solidFill>
              </a:rPr>
              <a:t> + </a:t>
            </a:r>
            <a:r>
              <a:rPr lang="en-US" sz="2000" dirty="0" err="1" smtClean="0">
                <a:solidFill>
                  <a:schemeClr val="bg1"/>
                </a:solidFill>
              </a:rPr>
              <a:t>Responsabilidade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O </a:t>
            </a:r>
            <a:r>
              <a:rPr lang="en-US" sz="2000" dirty="0" err="1">
                <a:solidFill>
                  <a:schemeClr val="bg1"/>
                </a:solidFill>
              </a:rPr>
              <a:t>foco</a:t>
            </a:r>
            <a:r>
              <a:rPr lang="en-US" sz="2000" dirty="0">
                <a:solidFill>
                  <a:schemeClr val="bg1"/>
                </a:solidFill>
              </a:rPr>
              <a:t> principal do </a:t>
            </a:r>
            <a:r>
              <a:rPr lang="en-US" sz="2000" dirty="0" err="1">
                <a:solidFill>
                  <a:schemeClr val="bg1"/>
                </a:solidFill>
              </a:rPr>
              <a:t>programa</a:t>
            </a:r>
            <a:r>
              <a:rPr lang="en-US" sz="2000" dirty="0">
                <a:solidFill>
                  <a:schemeClr val="bg1"/>
                </a:solidFill>
              </a:rPr>
              <a:t> AC é </a:t>
            </a:r>
            <a:r>
              <a:rPr lang="en-US" sz="2000" dirty="0" err="1">
                <a:solidFill>
                  <a:schemeClr val="bg1"/>
                </a:solidFill>
              </a:rPr>
              <a:t>baseado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cinco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áreas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temáticas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</a:p>
          <a:p>
            <a:pPr marL="6858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Melhoria</a:t>
            </a:r>
            <a:r>
              <a:rPr lang="en-US" dirty="0">
                <a:solidFill>
                  <a:schemeClr val="bg1"/>
                </a:solidFill>
              </a:rPr>
              <a:t> dos </a:t>
            </a:r>
            <a:r>
              <a:rPr lang="en-US" dirty="0" err="1">
                <a:solidFill>
                  <a:schemeClr val="bg1"/>
                </a:solidFill>
              </a:rPr>
              <a:t>serviços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públicos</a:t>
            </a:r>
            <a:r>
              <a:rPr lang="en-US" dirty="0">
                <a:solidFill>
                  <a:schemeClr val="bg1"/>
                </a:solidFill>
              </a:rPr>
              <a:t> com um </a:t>
            </a:r>
            <a:r>
              <a:rPr lang="en-US" dirty="0" err="1">
                <a:solidFill>
                  <a:schemeClr val="bg1"/>
                </a:solidFill>
              </a:rPr>
              <a:t>foco</a:t>
            </a:r>
            <a:r>
              <a:rPr lang="en-US" dirty="0">
                <a:solidFill>
                  <a:schemeClr val="bg1"/>
                </a:solidFill>
              </a:rPr>
              <a:t> no </a:t>
            </a:r>
            <a:r>
              <a:rPr lang="en-US" dirty="0" err="1">
                <a:solidFill>
                  <a:schemeClr val="bg1"/>
                </a:solidFill>
              </a:rPr>
              <a:t>fortalecimento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 smtClean="0">
                <a:solidFill>
                  <a:schemeClr val="bg1"/>
                </a:solidFill>
              </a:rPr>
              <a:t>Responsabilização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para o </a:t>
            </a:r>
            <a:r>
              <a:rPr lang="en-US" dirty="0" err="1">
                <a:solidFill>
                  <a:schemeClr val="bg1"/>
                </a:solidFill>
              </a:rPr>
              <a:t>alcance</a:t>
            </a:r>
            <a:r>
              <a:rPr lang="en-US" dirty="0">
                <a:solidFill>
                  <a:schemeClr val="bg1"/>
                </a:solidFill>
              </a:rPr>
              <a:t> com </a:t>
            </a:r>
            <a:r>
              <a:rPr lang="en-US" dirty="0" err="1">
                <a:solidFill>
                  <a:schemeClr val="bg1"/>
                </a:solidFill>
              </a:rPr>
              <a:t>sucesso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integridade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transparência</a:t>
            </a:r>
            <a:r>
              <a:rPr lang="en-US" dirty="0">
                <a:solidFill>
                  <a:schemeClr val="bg1"/>
                </a:solidFill>
              </a:rPr>
              <a:t>; </a:t>
            </a:r>
          </a:p>
          <a:p>
            <a:pPr marL="6858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Condução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das </a:t>
            </a:r>
            <a:r>
              <a:rPr lang="en-US" dirty="0" err="1">
                <a:solidFill>
                  <a:schemeClr val="bg1"/>
                </a:solidFill>
              </a:rPr>
              <a:t>atividades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maneira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apropriada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ética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econômica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eficiente</a:t>
            </a:r>
            <a:r>
              <a:rPr lang="en-US" dirty="0" smtClean="0">
                <a:solidFill>
                  <a:schemeClr val="bg1"/>
                </a:solidFill>
              </a:rPr>
              <a:t>, e </a:t>
            </a:r>
            <a:r>
              <a:rPr lang="en-US" dirty="0" err="1">
                <a:solidFill>
                  <a:schemeClr val="bg1"/>
                </a:solidFill>
              </a:rPr>
              <a:t>efetiva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6858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Trabalhar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chemeClr val="bg1"/>
                </a:solidFill>
              </a:rPr>
              <a:t>acordo</a:t>
            </a:r>
            <a:r>
              <a:rPr lang="en-US" dirty="0">
                <a:solidFill>
                  <a:schemeClr val="bg1"/>
                </a:solidFill>
              </a:rPr>
              <a:t> com as leis, </a:t>
            </a:r>
            <a:r>
              <a:rPr lang="en-US" dirty="0" err="1">
                <a:solidFill>
                  <a:schemeClr val="bg1"/>
                </a:solidFill>
              </a:rPr>
              <a:t>regulamentos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políticas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planos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 </a:t>
            </a:r>
            <a:r>
              <a:rPr lang="en-US" dirty="0" err="1" smtClean="0">
                <a:solidFill>
                  <a:schemeClr val="bg1"/>
                </a:solidFill>
              </a:rPr>
              <a:t>procedimentos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6858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Proteger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ativos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recursos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financeiros</a:t>
            </a:r>
            <a:r>
              <a:rPr lang="en-US" dirty="0">
                <a:solidFill>
                  <a:schemeClr val="bg1"/>
                </a:solidFill>
              </a:rPr>
              <a:t> contra </a:t>
            </a:r>
            <a:r>
              <a:rPr lang="en-US" dirty="0" err="1">
                <a:solidFill>
                  <a:schemeClr val="bg1"/>
                </a:solidFill>
              </a:rPr>
              <a:t>perdas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causadas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negligência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gastos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injustificados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irregularidades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fraude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68580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Relatórios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financeiros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monitoramento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chemeClr val="bg1"/>
                </a:solidFill>
              </a:rPr>
              <a:t>resultados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maneira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tempestiva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43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>
                <a:solidFill>
                  <a:schemeClr val="bg1"/>
                </a:solidFill>
              </a:rPr>
              <a:t>3. </a:t>
            </a:r>
            <a:r>
              <a:rPr lang="en-US" altLang="sr-Latn-RS" dirty="0" err="1" smtClean="0">
                <a:solidFill>
                  <a:schemeClr val="bg1"/>
                </a:solidFill>
              </a:rPr>
              <a:t>Programa</a:t>
            </a:r>
            <a:r>
              <a:rPr lang="en-US" altLang="sr-Latn-RS" dirty="0" smtClean="0">
                <a:solidFill>
                  <a:schemeClr val="bg1"/>
                </a:solidFill>
              </a:rPr>
              <a:t> AC - </a:t>
            </a:r>
            <a:r>
              <a:rPr lang="en-US" altLang="sr-Latn-RS" dirty="0" err="1" smtClean="0">
                <a:solidFill>
                  <a:schemeClr val="bg1"/>
                </a:solidFill>
              </a:rPr>
              <a:t>Mensuração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500" y="1563480"/>
            <a:ext cx="87630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Fortalecimento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integridade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responsabilidade</a:t>
            </a:r>
            <a:r>
              <a:rPr lang="en-US" dirty="0">
                <a:solidFill>
                  <a:schemeClr val="bg1"/>
                </a:solidFill>
              </a:rPr>
              <a:t>, e </a:t>
            </a:r>
            <a:r>
              <a:rPr lang="en-US" dirty="0" err="1">
                <a:solidFill>
                  <a:schemeClr val="bg1"/>
                </a:solidFill>
              </a:rPr>
              <a:t>transparência</a:t>
            </a:r>
            <a:r>
              <a:rPr lang="en-US" dirty="0">
                <a:solidFill>
                  <a:schemeClr val="bg1"/>
                </a:solidFill>
              </a:rPr>
              <a:t> no </a:t>
            </a:r>
            <a:r>
              <a:rPr lang="en-US" dirty="0" err="1">
                <a:solidFill>
                  <a:schemeClr val="bg1"/>
                </a:solidFill>
              </a:rPr>
              <a:t>trabalho</a:t>
            </a:r>
            <a:endParaRPr lang="en-US" dirty="0">
              <a:solidFill>
                <a:schemeClr val="bg1"/>
              </a:solidFill>
            </a:endParaRPr>
          </a:p>
          <a:p>
            <a:pPr marL="68580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Publicação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de </a:t>
            </a:r>
            <a:r>
              <a:rPr lang="en-US" sz="1600" dirty="0" err="1">
                <a:solidFill>
                  <a:schemeClr val="bg1"/>
                </a:solidFill>
              </a:rPr>
              <a:t>informação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na</a:t>
            </a:r>
            <a:r>
              <a:rPr lang="en-US" sz="1600" dirty="0" smtClean="0">
                <a:solidFill>
                  <a:schemeClr val="bg1"/>
                </a:solidFill>
              </a:rPr>
              <a:t> Internet (</a:t>
            </a:r>
            <a:r>
              <a:rPr lang="en-US" sz="1600" dirty="0" err="1" smtClean="0">
                <a:solidFill>
                  <a:schemeClr val="bg1"/>
                </a:solidFill>
              </a:rPr>
              <a:t>atividades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decisões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avisos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de </a:t>
            </a:r>
            <a:r>
              <a:rPr lang="en-US" sz="1600" dirty="0" err="1">
                <a:solidFill>
                  <a:schemeClr val="bg1"/>
                </a:solidFill>
              </a:rPr>
              <a:t>licitação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marL="68580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Adoção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regras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disciplinadoras</a:t>
            </a:r>
            <a:endParaRPr lang="en-US" sz="1600" dirty="0">
              <a:solidFill>
                <a:schemeClr val="bg1"/>
              </a:solidFill>
            </a:endParaRPr>
          </a:p>
          <a:p>
            <a:pPr marL="68580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Demonstrativo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de </a:t>
            </a:r>
            <a:r>
              <a:rPr lang="en-US" sz="1600" dirty="0" err="1">
                <a:solidFill>
                  <a:schemeClr val="bg1"/>
                </a:solidFill>
              </a:rPr>
              <a:t>integridade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procedimentos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licitações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públicas</a:t>
            </a:r>
            <a:endParaRPr lang="en-US" sz="1600" dirty="0">
              <a:solidFill>
                <a:schemeClr val="bg1"/>
              </a:solidFill>
            </a:endParaRPr>
          </a:p>
          <a:p>
            <a:pPr marL="68580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Catálogo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Informações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400050" lvl="1" algn="just">
              <a:spcBef>
                <a:spcPts val="600"/>
              </a:spcBef>
            </a:pPr>
            <a:endParaRPr lang="en-US" sz="6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Criação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pré-condições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para </a:t>
            </a:r>
            <a:r>
              <a:rPr lang="en-US" dirty="0" err="1">
                <a:solidFill>
                  <a:schemeClr val="bg1"/>
                </a:solidFill>
              </a:rPr>
              <a:t>prevenir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corrupção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níveis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68580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O </a:t>
            </a:r>
            <a:r>
              <a:rPr lang="en-US" sz="1600" dirty="0" err="1">
                <a:solidFill>
                  <a:schemeClr val="bg1"/>
                </a:solidFill>
              </a:rPr>
              <a:t>estabelecimento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gerenciamento</a:t>
            </a:r>
            <a:r>
              <a:rPr lang="en-US" sz="1600" dirty="0">
                <a:solidFill>
                  <a:schemeClr val="bg1"/>
                </a:solidFill>
              </a:rPr>
              <a:t> e </a:t>
            </a:r>
            <a:r>
              <a:rPr lang="en-US" sz="1600" dirty="0" err="1">
                <a:solidFill>
                  <a:schemeClr val="bg1"/>
                </a:solidFill>
              </a:rPr>
              <a:t>controles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financeiros</a:t>
            </a:r>
            <a:endParaRPr lang="en-US" sz="1600" dirty="0">
              <a:solidFill>
                <a:schemeClr val="bg1"/>
              </a:solidFill>
            </a:endParaRPr>
          </a:p>
          <a:p>
            <a:pPr marL="68580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nomeação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do </a:t>
            </a:r>
            <a:r>
              <a:rPr lang="en-US" sz="1600" dirty="0" err="1" smtClean="0">
                <a:solidFill>
                  <a:schemeClr val="bg1"/>
                </a:solidFill>
              </a:rPr>
              <a:t>executivo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Ética</a:t>
            </a:r>
            <a:r>
              <a:rPr lang="en-US" sz="1600" dirty="0" smtClean="0">
                <a:solidFill>
                  <a:schemeClr val="bg1"/>
                </a:solidFill>
              </a:rPr>
              <a:t> e de </a:t>
            </a:r>
            <a:r>
              <a:rPr lang="en-US" sz="1600" dirty="0" err="1">
                <a:solidFill>
                  <a:schemeClr val="bg1"/>
                </a:solidFill>
              </a:rPr>
              <a:t>Informações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68580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Estabelecimento</a:t>
            </a:r>
            <a:r>
              <a:rPr lang="en-US" sz="1600" dirty="0">
                <a:solidFill>
                  <a:schemeClr val="bg1"/>
                </a:solidFill>
              </a:rPr>
              <a:t> de um Sistema de </a:t>
            </a:r>
            <a:r>
              <a:rPr lang="en-US" sz="1600" dirty="0" err="1" smtClean="0">
                <a:solidFill>
                  <a:schemeClr val="bg1"/>
                </a:solidFill>
              </a:rPr>
              <a:t>relato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de </a:t>
            </a:r>
            <a:r>
              <a:rPr lang="en-US" sz="1600" dirty="0" err="1">
                <a:solidFill>
                  <a:schemeClr val="bg1"/>
                </a:solidFill>
              </a:rPr>
              <a:t>irregularidades</a:t>
            </a:r>
            <a:endParaRPr lang="en-US" sz="1600" dirty="0">
              <a:solidFill>
                <a:schemeClr val="bg1"/>
              </a:solidFill>
            </a:endParaRPr>
          </a:p>
          <a:p>
            <a:pPr marL="68580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Estabelecimento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Fortalecimento</a:t>
            </a:r>
            <a:r>
              <a:rPr lang="en-US" sz="1600" dirty="0">
                <a:solidFill>
                  <a:schemeClr val="bg1"/>
                </a:solidFill>
              </a:rPr>
              <a:t> da </a:t>
            </a:r>
            <a:r>
              <a:rPr lang="en-US" sz="1600" dirty="0" smtClean="0">
                <a:solidFill>
                  <a:schemeClr val="bg1"/>
                </a:solidFill>
              </a:rPr>
              <a:t>Auditoria </a:t>
            </a:r>
            <a:r>
              <a:rPr lang="en-US" sz="1600" dirty="0" err="1" smtClean="0">
                <a:solidFill>
                  <a:schemeClr val="bg1"/>
                </a:solidFill>
              </a:rPr>
              <a:t>Interna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marL="400050" lvl="1" algn="just">
              <a:spcBef>
                <a:spcPts val="600"/>
              </a:spcBef>
            </a:pPr>
            <a:endParaRPr lang="en-US" sz="6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Afirmação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quanto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 err="1" smtClean="0">
                <a:solidFill>
                  <a:schemeClr val="bg1"/>
                </a:solidFill>
              </a:rPr>
              <a:t>tolerância</a:t>
            </a:r>
            <a:r>
              <a:rPr lang="en-US" dirty="0" smtClean="0">
                <a:solidFill>
                  <a:schemeClr val="bg1"/>
                </a:solidFill>
              </a:rPr>
              <a:t> zero” </a:t>
            </a:r>
            <a:r>
              <a:rPr lang="en-US" dirty="0">
                <a:solidFill>
                  <a:schemeClr val="bg1"/>
                </a:solidFill>
              </a:rPr>
              <a:t>para a </a:t>
            </a:r>
            <a:r>
              <a:rPr lang="en-US" dirty="0" err="1">
                <a:solidFill>
                  <a:schemeClr val="bg1"/>
                </a:solidFill>
              </a:rPr>
              <a:t>corrupção</a:t>
            </a:r>
            <a:endParaRPr lang="en-US" dirty="0">
              <a:solidFill>
                <a:schemeClr val="bg1"/>
              </a:solidFill>
            </a:endParaRPr>
          </a:p>
          <a:p>
            <a:pPr marL="68580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Treinamento</a:t>
            </a:r>
            <a:r>
              <a:rPr lang="en-US" sz="1600" dirty="0">
                <a:solidFill>
                  <a:schemeClr val="bg1"/>
                </a:solidFill>
              </a:rPr>
              <a:t> Anti-</a:t>
            </a:r>
            <a:r>
              <a:rPr lang="en-US" sz="1600" dirty="0" err="1">
                <a:solidFill>
                  <a:schemeClr val="bg1"/>
                </a:solidFill>
              </a:rPr>
              <a:t>Corrupção</a:t>
            </a:r>
            <a:r>
              <a:rPr lang="en-US" sz="1600" dirty="0">
                <a:solidFill>
                  <a:schemeClr val="bg1"/>
                </a:solidFill>
              </a:rPr>
              <a:t> para </a:t>
            </a:r>
            <a:r>
              <a:rPr lang="en-US" sz="1600" dirty="0" err="1">
                <a:solidFill>
                  <a:schemeClr val="bg1"/>
                </a:solidFill>
              </a:rPr>
              <a:t>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funcionários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407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494" y="46943"/>
            <a:ext cx="8567632" cy="516227"/>
          </a:xfrm>
        </p:spPr>
        <p:txBody>
          <a:bodyPr>
            <a:noAutofit/>
          </a:bodyPr>
          <a:lstStyle/>
          <a:p>
            <a:r>
              <a:rPr lang="hr-HR" altLang="sr-Latn-RS" sz="2500" dirty="0" smtClean="0">
                <a:solidFill>
                  <a:schemeClr val="bg1"/>
                </a:solidFill>
              </a:rPr>
              <a:t>3</a:t>
            </a:r>
            <a:r>
              <a:rPr lang="hr-HR" altLang="sr-Latn-RS" sz="2500" dirty="0">
                <a:solidFill>
                  <a:schemeClr val="bg1"/>
                </a:solidFill>
              </a:rPr>
              <a:t>. </a:t>
            </a:r>
            <a:r>
              <a:rPr lang="en-US" altLang="sr-Latn-RS" sz="2500" dirty="0" err="1" smtClean="0">
                <a:solidFill>
                  <a:schemeClr val="bg1"/>
                </a:solidFill>
              </a:rPr>
              <a:t>Prevenção</a:t>
            </a:r>
            <a:r>
              <a:rPr lang="en-US" altLang="sr-Latn-RS" sz="2500" dirty="0" smtClean="0">
                <a:solidFill>
                  <a:schemeClr val="bg1"/>
                </a:solidFill>
              </a:rPr>
              <a:t> da </a:t>
            </a:r>
            <a:r>
              <a:rPr lang="en-US" altLang="sr-Latn-RS" sz="2500" dirty="0" err="1" smtClean="0">
                <a:solidFill>
                  <a:schemeClr val="bg1"/>
                </a:solidFill>
              </a:rPr>
              <a:t>Corrupção</a:t>
            </a:r>
            <a:r>
              <a:rPr lang="en-US" altLang="sr-Latn-RS" sz="2500" dirty="0" smtClean="0">
                <a:solidFill>
                  <a:schemeClr val="bg1"/>
                </a:solidFill>
              </a:rPr>
              <a:t> </a:t>
            </a:r>
            <a:r>
              <a:rPr lang="en-US" altLang="sr-Latn-RS" sz="2500" dirty="0" err="1" smtClean="0">
                <a:solidFill>
                  <a:schemeClr val="bg1"/>
                </a:solidFill>
              </a:rPr>
              <a:t>em</a:t>
            </a:r>
            <a:r>
              <a:rPr lang="en-US" altLang="sr-Latn-RS" sz="2500" dirty="0" smtClean="0">
                <a:solidFill>
                  <a:schemeClr val="bg1"/>
                </a:solidFill>
              </a:rPr>
              <a:t> </a:t>
            </a:r>
            <a:r>
              <a:rPr lang="en-US" altLang="sr-Latn-RS" sz="2500" dirty="0" err="1" smtClean="0">
                <a:solidFill>
                  <a:schemeClr val="bg1"/>
                </a:solidFill>
              </a:rPr>
              <a:t>Empresas</a:t>
            </a:r>
            <a:r>
              <a:rPr lang="en-US" altLang="sr-Latn-RS" sz="2500" dirty="0" smtClean="0">
                <a:solidFill>
                  <a:schemeClr val="bg1"/>
                </a:solidFill>
              </a:rPr>
              <a:t> </a:t>
            </a:r>
            <a:r>
              <a:rPr lang="en-US" altLang="sr-Latn-RS" sz="2500" dirty="0" err="1" smtClean="0">
                <a:solidFill>
                  <a:schemeClr val="bg1"/>
                </a:solidFill>
              </a:rPr>
              <a:t>Públicas</a:t>
            </a:r>
            <a:r>
              <a:rPr lang="en-US" altLang="sr-Latn-RS" sz="2500" dirty="0" smtClean="0">
                <a:solidFill>
                  <a:schemeClr val="bg1"/>
                </a:solidFill>
              </a:rPr>
              <a:t> </a:t>
            </a:r>
            <a:endParaRPr lang="en-US" altLang="sr-Latn-RS" sz="2500" dirty="0">
              <a:solidFill>
                <a:schemeClr val="bg1"/>
              </a:solidFill>
            </a:endParaRPr>
          </a:p>
        </p:txBody>
      </p:sp>
      <p:sp>
        <p:nvSpPr>
          <p:cNvPr id="120835" name="Rectangle 2"/>
          <p:cNvSpPr>
            <a:spLocks noChangeArrowheads="1"/>
          </p:cNvSpPr>
          <p:nvPr/>
        </p:nvSpPr>
        <p:spPr bwMode="auto">
          <a:xfrm>
            <a:off x="813742" y="1407815"/>
            <a:ext cx="8514596" cy="497171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lIns="100571" tIns="50285" rIns="100571" bIns="50285"/>
          <a:lstStyle>
            <a:lvl1pPr marL="174625" indent="-174625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</a:pPr>
            <a:endParaRPr lang="en-US" altLang="sr-Latn-RS" sz="1085" dirty="0">
              <a:solidFill>
                <a:schemeClr val="bg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</a:pPr>
            <a:endParaRPr lang="en-US" altLang="sr-Latn-RS" sz="853" dirty="0">
              <a:solidFill>
                <a:schemeClr val="bg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</a:pPr>
            <a:endParaRPr lang="en-US" altLang="sr-Latn-RS" sz="853" dirty="0">
              <a:solidFill>
                <a:schemeClr val="bg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en-US" altLang="sr-Latn-RS" sz="853" dirty="0">
              <a:solidFill>
                <a:schemeClr val="bg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en-US" altLang="sr-Latn-RS" sz="853" dirty="0">
              <a:solidFill>
                <a:schemeClr val="bg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en-US" altLang="sr-Latn-RS" sz="853" dirty="0">
              <a:solidFill>
                <a:schemeClr val="bg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en-US" altLang="sr-Latn-RS" sz="853" dirty="0">
              <a:solidFill>
                <a:schemeClr val="bg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</a:pPr>
            <a:endParaRPr lang="en-US" altLang="sr-Latn-RS" sz="853" dirty="0">
              <a:solidFill>
                <a:schemeClr val="bg1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Line 5"/>
          <p:cNvSpPr>
            <a:spLocks noChangeShapeType="1"/>
          </p:cNvSpPr>
          <p:nvPr/>
        </p:nvSpPr>
        <p:spPr bwMode="auto">
          <a:xfrm flipH="1" flipV="1">
            <a:off x="7024223" y="3204988"/>
            <a:ext cx="7000" cy="2892625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800" tIns="11879" rIns="19800" bIns="11879"/>
          <a:lstStyle/>
          <a:p>
            <a:endParaRPr lang="en-US" sz="2645" dirty="0"/>
          </a:p>
        </p:txBody>
      </p:sp>
      <p:sp>
        <p:nvSpPr>
          <p:cNvPr id="120837" name="Line 6"/>
          <p:cNvSpPr>
            <a:spLocks noChangeShapeType="1"/>
          </p:cNvSpPr>
          <p:nvPr/>
        </p:nvSpPr>
        <p:spPr bwMode="auto">
          <a:xfrm flipH="1" flipV="1">
            <a:off x="3687117" y="3204988"/>
            <a:ext cx="3500" cy="2868126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800" tIns="11879" rIns="19800" bIns="11879"/>
          <a:lstStyle/>
          <a:p>
            <a:endParaRPr lang="en-US" sz="2645" dirty="0"/>
          </a:p>
        </p:txBody>
      </p:sp>
      <p:sp>
        <p:nvSpPr>
          <p:cNvPr id="120838" name="Rectangle 7"/>
          <p:cNvSpPr>
            <a:spLocks noChangeArrowheads="1"/>
          </p:cNvSpPr>
          <p:nvPr/>
        </p:nvSpPr>
        <p:spPr bwMode="auto">
          <a:xfrm>
            <a:off x="1049979" y="3271485"/>
            <a:ext cx="2626638" cy="2950373"/>
          </a:xfrm>
          <a:prstGeom prst="rect">
            <a:avLst/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758" tIns="11879" rIns="23758" bIns="11879"/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200" b="1" dirty="0">
                <a:solidFill>
                  <a:srgbClr val="000066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1. </a:t>
            </a:r>
            <a:r>
              <a:rPr lang="en-US" altLang="sr-Latn-RS" sz="1200" b="1" dirty="0" err="1" smtClean="0">
                <a:solidFill>
                  <a:srgbClr val="000066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Linha</a:t>
            </a:r>
            <a:r>
              <a:rPr lang="en-US" altLang="sr-Latn-RS" sz="1200" b="1" dirty="0" smtClean="0">
                <a:solidFill>
                  <a:srgbClr val="000066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de </a:t>
            </a:r>
            <a:r>
              <a:rPr lang="en-US" altLang="sr-Latn-RS" sz="1200" b="1" dirty="0" err="1" smtClean="0">
                <a:solidFill>
                  <a:srgbClr val="000066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Prevenção</a:t>
            </a:r>
            <a:endParaRPr lang="en-US" altLang="sr-Latn-RS" sz="1200" b="1" dirty="0">
              <a:solidFill>
                <a:srgbClr val="000066"/>
              </a:solidFill>
              <a:latin typeface="Verdana" panose="020B060403050404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20839" name="Rectangle 8"/>
          <p:cNvSpPr>
            <a:spLocks noChangeArrowheads="1"/>
          </p:cNvSpPr>
          <p:nvPr/>
        </p:nvSpPr>
        <p:spPr bwMode="auto">
          <a:xfrm>
            <a:off x="3736115" y="3271485"/>
            <a:ext cx="3258360" cy="295037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3758" tIns="11879" rIns="23758" bIns="11879"/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r-Latn-RS" sz="1200" b="1" dirty="0">
                <a:solidFill>
                  <a:srgbClr val="000066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2. </a:t>
            </a:r>
            <a:r>
              <a:rPr lang="en-US" altLang="sr-Latn-RS" sz="1200" b="1" dirty="0" err="1">
                <a:solidFill>
                  <a:srgbClr val="000066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Linha</a:t>
            </a:r>
            <a:r>
              <a:rPr lang="en-US" altLang="sr-Latn-RS" sz="1200" b="1" dirty="0">
                <a:solidFill>
                  <a:srgbClr val="000066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de </a:t>
            </a:r>
            <a:r>
              <a:rPr lang="en-US" altLang="sr-Latn-RS" sz="1200" b="1" dirty="0" err="1">
                <a:solidFill>
                  <a:srgbClr val="000066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Prevenção</a:t>
            </a:r>
            <a:endParaRPr lang="en-US" altLang="sr-Latn-RS" sz="1200" b="1" dirty="0">
              <a:solidFill>
                <a:srgbClr val="000066"/>
              </a:solidFill>
              <a:latin typeface="Verdana" panose="020B060403050404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20840" name="Rectangle 9"/>
          <p:cNvSpPr>
            <a:spLocks noChangeArrowheads="1"/>
          </p:cNvSpPr>
          <p:nvPr/>
        </p:nvSpPr>
        <p:spPr bwMode="auto">
          <a:xfrm>
            <a:off x="7078471" y="3271485"/>
            <a:ext cx="2038661" cy="295037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" tIns="11879" rIns="19800" bIns="11879"/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sr-Latn-RS" sz="1200" b="1" dirty="0">
                <a:solidFill>
                  <a:srgbClr val="000066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3. </a:t>
            </a:r>
            <a:r>
              <a:rPr lang="en-US" altLang="sr-Latn-RS" sz="1200" b="1" dirty="0" err="1">
                <a:solidFill>
                  <a:srgbClr val="000066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Linha</a:t>
            </a:r>
            <a:r>
              <a:rPr lang="en-US" altLang="sr-Latn-RS" sz="1200" b="1" dirty="0">
                <a:solidFill>
                  <a:srgbClr val="000066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de </a:t>
            </a:r>
            <a:r>
              <a:rPr lang="en-US" altLang="sr-Latn-RS" sz="1200" b="1" dirty="0" err="1">
                <a:solidFill>
                  <a:srgbClr val="000066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Prevenção</a:t>
            </a:r>
            <a:endParaRPr lang="en-US" altLang="sr-Latn-RS" sz="1200" b="1" dirty="0">
              <a:solidFill>
                <a:srgbClr val="000066"/>
              </a:solidFill>
              <a:latin typeface="Verdana" panose="020B060403050404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20841" name="Text Box 11"/>
          <p:cNvSpPr txBox="1">
            <a:spLocks noChangeArrowheads="1"/>
          </p:cNvSpPr>
          <p:nvPr/>
        </p:nvSpPr>
        <p:spPr bwMode="auto">
          <a:xfrm>
            <a:off x="7633197" y="3677468"/>
            <a:ext cx="906461" cy="21349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lIns="19800" tIns="11879" rIns="19800" bIns="11879" anchor="ctr" anchorCtr="1"/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2" b="1" dirty="0" smtClean="0">
                <a:solidFill>
                  <a:srgbClr val="000066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Auditoria </a:t>
            </a:r>
            <a:r>
              <a:rPr lang="en-US" altLang="zh-TW" sz="1102" b="1" dirty="0" err="1" smtClean="0">
                <a:solidFill>
                  <a:srgbClr val="000066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Interna</a:t>
            </a:r>
            <a:endParaRPr lang="en-US" altLang="zh-TW" sz="1102" b="1" dirty="0">
              <a:solidFill>
                <a:srgbClr val="000066"/>
              </a:solidFill>
              <a:latin typeface="Verdana" panose="020B060403050404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20842" name="Text Box 13"/>
          <p:cNvSpPr txBox="1">
            <a:spLocks noChangeArrowheads="1"/>
          </p:cNvSpPr>
          <p:nvPr/>
        </p:nvSpPr>
        <p:spPr bwMode="auto">
          <a:xfrm>
            <a:off x="4010852" y="4569930"/>
            <a:ext cx="2731633" cy="5494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800" tIns="11879" rIns="19800" bIns="11879" anchor="ctr" anchorCtr="1"/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2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Gerenciamento</a:t>
            </a:r>
            <a:r>
              <a:rPr lang="en-US" altLang="zh-TW" sz="1102" b="1" dirty="0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zh-TW" sz="1102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Risco</a:t>
            </a:r>
            <a:endParaRPr lang="en-US" altLang="zh-TW" sz="1102" b="1" i="1" dirty="0">
              <a:solidFill>
                <a:srgbClr val="FF0000"/>
              </a:solidFill>
              <a:latin typeface="Verdana" panose="020B060403050404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20843" name="Text Box 14"/>
          <p:cNvSpPr txBox="1">
            <a:spLocks noChangeArrowheads="1"/>
          </p:cNvSpPr>
          <p:nvPr/>
        </p:nvSpPr>
        <p:spPr bwMode="auto">
          <a:xfrm>
            <a:off x="4010852" y="5355646"/>
            <a:ext cx="2731633" cy="5512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800" tIns="11879" rIns="19800" bIns="11879" anchor="ctr" anchorCtr="1"/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2" b="1" dirty="0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Outros </a:t>
            </a:r>
            <a:r>
              <a:rPr lang="en-US" altLang="zh-TW" sz="1102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Mecanismos</a:t>
            </a:r>
            <a:r>
              <a:rPr lang="en-US" altLang="zh-TW" sz="1102" b="1" dirty="0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zh-TW" sz="1102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Controle</a:t>
            </a:r>
            <a:r>
              <a:rPr lang="en-US" altLang="zh-TW" sz="1102" b="1" dirty="0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TW" sz="1102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Interno</a:t>
            </a:r>
            <a:endParaRPr lang="en-US" altLang="zh-TW" sz="1102" i="1" dirty="0">
              <a:solidFill>
                <a:srgbClr val="000066"/>
              </a:solidFill>
              <a:latin typeface="Verdana" panose="020B060403050404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20844" name="Text Box 16"/>
          <p:cNvSpPr txBox="1">
            <a:spLocks noChangeArrowheads="1"/>
          </p:cNvSpPr>
          <p:nvPr/>
        </p:nvSpPr>
        <p:spPr bwMode="auto">
          <a:xfrm>
            <a:off x="4010852" y="3677467"/>
            <a:ext cx="2731633" cy="7402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800" tIns="11879" rIns="19800" bIns="11879" anchor="ctr" anchorCtr="1"/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2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Executivo</a:t>
            </a:r>
            <a:r>
              <a:rPr lang="en-US" altLang="zh-TW" sz="1102" b="1" dirty="0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zh-TW" sz="1102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Ética</a:t>
            </a:r>
            <a:endParaRPr lang="en-US" altLang="zh-TW" sz="1102" b="1" dirty="0">
              <a:solidFill>
                <a:srgbClr val="000066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2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Executivo</a:t>
            </a:r>
            <a:r>
              <a:rPr lang="en-US" altLang="zh-TW" sz="1102" b="1" dirty="0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zh-TW" sz="1102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Irregularidades</a:t>
            </a:r>
            <a:endParaRPr lang="en-US" altLang="zh-TW" sz="1102" b="1" dirty="0">
              <a:solidFill>
                <a:srgbClr val="000066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102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Executivo</a:t>
            </a:r>
            <a:r>
              <a:rPr lang="en-US" altLang="zh-TW" sz="1102" b="1" dirty="0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zh-TW" sz="1102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Acesso</a:t>
            </a:r>
            <a:r>
              <a:rPr lang="en-US" altLang="zh-TW" sz="1102" b="1" dirty="0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US" altLang="zh-TW" sz="1102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Informação</a:t>
            </a:r>
            <a:endParaRPr lang="en-US" altLang="zh-TW" sz="1102" i="1" dirty="0">
              <a:solidFill>
                <a:srgbClr val="000066"/>
              </a:solidFill>
              <a:latin typeface="Verdana" panose="020B060403050404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20845" name="Rectangle 17"/>
          <p:cNvSpPr>
            <a:spLocks noChangeArrowheads="1"/>
          </p:cNvSpPr>
          <p:nvPr/>
        </p:nvSpPr>
        <p:spPr bwMode="auto">
          <a:xfrm>
            <a:off x="9221252" y="3266236"/>
            <a:ext cx="390234" cy="2955622"/>
          </a:xfrm>
          <a:prstGeom prst="rect">
            <a:avLst/>
          </a:prstGeom>
          <a:solidFill>
            <a:srgbClr val="B163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100571" tIns="50285" rIns="100571" bIns="50285" anchor="ctr"/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323" b="1" dirty="0" smtClean="0">
                <a:solidFill>
                  <a:srgbClr val="FFFFFF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Auditoria </a:t>
            </a:r>
            <a:r>
              <a:rPr lang="en-US" altLang="sr-Latn-RS" sz="1323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Externa</a:t>
            </a:r>
            <a:endParaRPr lang="en-US" altLang="sr-Latn-RS" sz="1323" b="1" dirty="0">
              <a:solidFill>
                <a:srgbClr val="FFFFFF"/>
              </a:solidFill>
              <a:latin typeface="Verdana" panose="020B060403050404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20846" name="Text Box 19"/>
          <p:cNvSpPr txBox="1">
            <a:spLocks noChangeArrowheads="1"/>
          </p:cNvSpPr>
          <p:nvPr/>
        </p:nvSpPr>
        <p:spPr bwMode="auto">
          <a:xfrm>
            <a:off x="1405215" y="4074700"/>
            <a:ext cx="1977415" cy="198441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9800" tIns="11879" rIns="19800" bIns="11879" anchor="ctr" anchorCtr="1"/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323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Gerenciamento</a:t>
            </a:r>
            <a:r>
              <a:rPr lang="en-US" altLang="zh-TW" sz="1323" b="1" dirty="0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TW" sz="1323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Financeiro</a:t>
            </a:r>
            <a:r>
              <a:rPr lang="en-US" altLang="zh-TW" sz="1323" b="1" dirty="0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e </a:t>
            </a:r>
            <a:r>
              <a:rPr lang="en-US" altLang="zh-TW" sz="1323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Controle</a:t>
            </a:r>
            <a:r>
              <a:rPr lang="en-US" altLang="zh-TW" sz="1323" b="1" dirty="0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TW" sz="1323" b="1" dirty="0" err="1" smtClean="0">
                <a:solidFill>
                  <a:srgbClr val="000066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Interno</a:t>
            </a:r>
            <a:endParaRPr lang="en-US" altLang="zh-TW" sz="1323" b="1" dirty="0">
              <a:solidFill>
                <a:srgbClr val="000066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323" b="1" dirty="0">
              <a:solidFill>
                <a:srgbClr val="000066"/>
              </a:solidFill>
              <a:latin typeface="Verdana" panose="020B060403050404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20847" name="Line 22"/>
          <p:cNvSpPr>
            <a:spLocks noChangeShapeType="1"/>
          </p:cNvSpPr>
          <p:nvPr/>
        </p:nvSpPr>
        <p:spPr bwMode="auto">
          <a:xfrm flipH="1" flipV="1">
            <a:off x="9169630" y="3271485"/>
            <a:ext cx="1750" cy="293812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800" tIns="11879" rIns="19800" bIns="11879"/>
          <a:lstStyle/>
          <a:p>
            <a:endParaRPr lang="en-US" sz="2645" dirty="0"/>
          </a:p>
        </p:txBody>
      </p:sp>
      <p:sp>
        <p:nvSpPr>
          <p:cNvPr id="120848" name="Line 30"/>
          <p:cNvSpPr>
            <a:spLocks noChangeShapeType="1"/>
          </p:cNvSpPr>
          <p:nvPr/>
        </p:nvSpPr>
        <p:spPr bwMode="auto">
          <a:xfrm flipH="1">
            <a:off x="3421128" y="6059114"/>
            <a:ext cx="5813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571" tIns="50285" rIns="100571" bIns="50285" anchor="ctr"/>
          <a:lstStyle/>
          <a:p>
            <a:endParaRPr lang="en-US" sz="2645" dirty="0"/>
          </a:p>
        </p:txBody>
      </p:sp>
      <p:sp>
        <p:nvSpPr>
          <p:cNvPr id="120849" name="Line 31"/>
          <p:cNvSpPr>
            <a:spLocks noChangeShapeType="1"/>
          </p:cNvSpPr>
          <p:nvPr/>
        </p:nvSpPr>
        <p:spPr bwMode="auto">
          <a:xfrm flipH="1">
            <a:off x="3519124" y="5264649"/>
            <a:ext cx="3802586" cy="1750"/>
          </a:xfrm>
          <a:prstGeom prst="line">
            <a:avLst/>
          </a:prstGeom>
          <a:noFill/>
          <a:ln w="28575">
            <a:solidFill>
              <a:srgbClr val="000000">
                <a:alpha val="39999"/>
              </a:srgb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800" tIns="11879" rIns="19800" bIns="11879" anchor="ctr"/>
          <a:lstStyle/>
          <a:p>
            <a:endParaRPr lang="en-US" sz="2645" dirty="0"/>
          </a:p>
        </p:txBody>
      </p:sp>
      <p:sp>
        <p:nvSpPr>
          <p:cNvPr id="120850" name="Line 32"/>
          <p:cNvSpPr>
            <a:spLocks noChangeShapeType="1"/>
          </p:cNvSpPr>
          <p:nvPr/>
        </p:nvSpPr>
        <p:spPr bwMode="auto">
          <a:xfrm>
            <a:off x="8966639" y="4001203"/>
            <a:ext cx="344736" cy="1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571" tIns="50285" rIns="100571" bIns="50285" anchor="ctr"/>
          <a:lstStyle/>
          <a:p>
            <a:endParaRPr lang="en-US" sz="2645" dirty="0"/>
          </a:p>
        </p:txBody>
      </p:sp>
      <p:sp>
        <p:nvSpPr>
          <p:cNvPr id="28" name="Rectangle 27"/>
          <p:cNvSpPr/>
          <p:nvPr/>
        </p:nvSpPr>
        <p:spPr>
          <a:xfrm>
            <a:off x="1097228" y="2328275"/>
            <a:ext cx="6535968" cy="551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05" tIns="50301" rIns="100605" bIns="50301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645" dirty="0">
              <a:solidFill>
                <a:srgbClr val="FFFFFF"/>
              </a:solidFill>
            </a:endParaRPr>
          </a:p>
        </p:txBody>
      </p:sp>
      <p:sp>
        <p:nvSpPr>
          <p:cNvPr id="120852" name="TextBox 28"/>
          <p:cNvSpPr txBox="1">
            <a:spLocks noChangeArrowheads="1"/>
          </p:cNvSpPr>
          <p:nvPr/>
        </p:nvSpPr>
        <p:spPr bwMode="auto">
          <a:xfrm>
            <a:off x="1424783" y="2382350"/>
            <a:ext cx="5984743" cy="5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05" tIns="50301" rIns="100605" bIns="503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2645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Diretoria</a:t>
            </a:r>
            <a:r>
              <a:rPr lang="en-US" altLang="sr-Latn-RS" sz="2645" dirty="0" smtClean="0">
                <a:solidFill>
                  <a:schemeClr val="bg1"/>
                </a:solidFill>
                <a:cs typeface="Arial" panose="020B0604020202020204" pitchFamily="34" charset="0"/>
              </a:rPr>
              <a:t> Executiva</a:t>
            </a:r>
            <a:endParaRPr lang="en-US" altLang="sr-Latn-RS" sz="264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59243" y="1575808"/>
            <a:ext cx="6535970" cy="5512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05" tIns="50301" rIns="100605" bIns="50301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395" dirty="0">
              <a:solidFill>
                <a:srgbClr val="FFFFFF"/>
              </a:solidFill>
            </a:endParaRPr>
          </a:p>
        </p:txBody>
      </p:sp>
      <p:sp>
        <p:nvSpPr>
          <p:cNvPr id="120854" name="TextBox 30"/>
          <p:cNvSpPr txBox="1">
            <a:spLocks noChangeArrowheads="1"/>
          </p:cNvSpPr>
          <p:nvPr/>
        </p:nvSpPr>
        <p:spPr bwMode="auto">
          <a:xfrm>
            <a:off x="2753032" y="1661553"/>
            <a:ext cx="5956369" cy="48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05" tIns="50301" rIns="100605" bIns="503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248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Comitê</a:t>
            </a:r>
            <a:r>
              <a:rPr lang="en-US" altLang="sr-Latn-RS" sz="2480" dirty="0" smtClean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US" altLang="sr-Latn-RS" sz="248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Supervisão</a:t>
            </a:r>
            <a:r>
              <a:rPr lang="en-US" altLang="sr-Latn-RS" sz="2480" dirty="0" smtClean="0">
                <a:solidFill>
                  <a:schemeClr val="bg1"/>
                </a:solidFill>
                <a:cs typeface="Arial" panose="020B0604020202020204" pitchFamily="34" charset="0"/>
              </a:rPr>
              <a:t>/ de Auditoria</a:t>
            </a:r>
            <a:endParaRPr lang="en-US" altLang="sr-Latn-RS" sz="248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0856" name="Line 24"/>
          <p:cNvSpPr>
            <a:spLocks noChangeShapeType="1"/>
          </p:cNvSpPr>
          <p:nvPr/>
        </p:nvSpPr>
        <p:spPr bwMode="auto">
          <a:xfrm flipV="1">
            <a:off x="2409671" y="2883002"/>
            <a:ext cx="0" cy="397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645" dirty="0">
              <a:solidFill>
                <a:schemeClr val="bg1"/>
              </a:solidFill>
            </a:endParaRPr>
          </a:p>
        </p:txBody>
      </p:sp>
      <p:sp>
        <p:nvSpPr>
          <p:cNvPr id="120857" name="Line 25"/>
          <p:cNvSpPr>
            <a:spLocks noChangeShapeType="1"/>
          </p:cNvSpPr>
          <p:nvPr/>
        </p:nvSpPr>
        <p:spPr bwMode="auto">
          <a:xfrm flipV="1">
            <a:off x="5346045" y="2883002"/>
            <a:ext cx="0" cy="397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645" dirty="0">
              <a:solidFill>
                <a:schemeClr val="bg1"/>
              </a:solidFill>
            </a:endParaRPr>
          </a:p>
        </p:txBody>
      </p:sp>
      <p:sp>
        <p:nvSpPr>
          <p:cNvPr id="120858" name="Line 26"/>
          <p:cNvSpPr>
            <a:spLocks noChangeShapeType="1"/>
          </p:cNvSpPr>
          <p:nvPr/>
        </p:nvSpPr>
        <p:spPr bwMode="auto">
          <a:xfrm flipH="1" flipV="1">
            <a:off x="7944683" y="2169032"/>
            <a:ext cx="20999" cy="11112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645" dirty="0">
              <a:solidFill>
                <a:schemeClr val="bg1"/>
              </a:solidFill>
            </a:endParaRPr>
          </a:p>
        </p:txBody>
      </p:sp>
      <p:sp>
        <p:nvSpPr>
          <p:cNvPr id="120859" name="Line 27"/>
          <p:cNvSpPr>
            <a:spLocks noChangeShapeType="1"/>
          </p:cNvSpPr>
          <p:nvPr/>
        </p:nvSpPr>
        <p:spPr bwMode="auto">
          <a:xfrm flipV="1">
            <a:off x="4234842" y="2169033"/>
            <a:ext cx="0" cy="159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645" dirty="0">
              <a:solidFill>
                <a:schemeClr val="bg1"/>
              </a:solidFill>
            </a:endParaRPr>
          </a:p>
        </p:txBody>
      </p:sp>
      <p:sp>
        <p:nvSpPr>
          <p:cNvPr id="120860" name="Line 28"/>
          <p:cNvSpPr>
            <a:spLocks noChangeShapeType="1"/>
          </p:cNvSpPr>
          <p:nvPr/>
        </p:nvSpPr>
        <p:spPr bwMode="auto">
          <a:xfrm flipV="1">
            <a:off x="6298004" y="2169033"/>
            <a:ext cx="0" cy="1592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645" dirty="0">
              <a:solidFill>
                <a:schemeClr val="bg1"/>
              </a:solidFill>
            </a:endParaRPr>
          </a:p>
        </p:txBody>
      </p:sp>
      <p:cxnSp>
        <p:nvCxnSpPr>
          <p:cNvPr id="120861" name="AutoShape 29"/>
          <p:cNvCxnSpPr>
            <a:cxnSpLocks noChangeShapeType="1"/>
            <a:endCxn id="30" idx="3"/>
          </p:cNvCxnSpPr>
          <p:nvPr/>
        </p:nvCxnSpPr>
        <p:spPr bwMode="auto">
          <a:xfrm rot="5400000" flipH="1">
            <a:off x="8415733" y="2345774"/>
            <a:ext cx="1427939" cy="44098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62" name="TextBox 30"/>
          <p:cNvSpPr txBox="1">
            <a:spLocks noChangeArrowheads="1"/>
          </p:cNvSpPr>
          <p:nvPr/>
        </p:nvSpPr>
        <p:spPr bwMode="auto">
          <a:xfrm>
            <a:off x="5268821" y="741093"/>
            <a:ext cx="4562491" cy="34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05" tIns="50301" rIns="100605" bIns="503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55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Companhia</a:t>
            </a:r>
            <a:r>
              <a:rPr lang="en-US" altLang="sr-Latn-RS" sz="155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(</a:t>
            </a:r>
            <a:r>
              <a:rPr lang="en-US" altLang="sr-Latn-RS" sz="155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Ministro</a:t>
            </a:r>
            <a:r>
              <a:rPr lang="en-US" altLang="sr-Latn-RS" sz="1550" b="1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  <a:endParaRPr lang="en-US" altLang="sr-Latn-RS" sz="155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9"/>
          <p:cNvSpPr/>
          <p:nvPr/>
        </p:nvSpPr>
        <p:spPr>
          <a:xfrm>
            <a:off x="6039015" y="710563"/>
            <a:ext cx="3016870" cy="5012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05" tIns="50301" rIns="100605" bIns="50301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645" dirty="0">
              <a:solidFill>
                <a:srgbClr val="FFFFFF"/>
              </a:solidFill>
            </a:endParaRPr>
          </a:p>
        </p:txBody>
      </p:sp>
      <p:sp>
        <p:nvSpPr>
          <p:cNvPr id="120864" name="Line 32"/>
          <p:cNvSpPr>
            <a:spLocks noChangeShapeType="1"/>
          </p:cNvSpPr>
          <p:nvPr/>
        </p:nvSpPr>
        <p:spPr bwMode="auto">
          <a:xfrm>
            <a:off x="6436247" y="1217074"/>
            <a:ext cx="0" cy="3167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645" dirty="0">
              <a:solidFill>
                <a:schemeClr val="bg1"/>
              </a:solidFill>
            </a:endParaRPr>
          </a:p>
        </p:txBody>
      </p:sp>
      <p:sp>
        <p:nvSpPr>
          <p:cNvPr id="120865" name="Line 33"/>
          <p:cNvSpPr>
            <a:spLocks noChangeShapeType="1"/>
          </p:cNvSpPr>
          <p:nvPr/>
        </p:nvSpPr>
        <p:spPr bwMode="auto">
          <a:xfrm flipV="1">
            <a:off x="8182672" y="1217074"/>
            <a:ext cx="0" cy="3167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645" dirty="0">
              <a:solidFill>
                <a:schemeClr val="bg1"/>
              </a:solidFill>
            </a:endParaRPr>
          </a:p>
        </p:txBody>
      </p:sp>
      <p:cxnSp>
        <p:nvCxnSpPr>
          <p:cNvPr id="120866" name="AutoShape 34"/>
          <p:cNvCxnSpPr>
            <a:cxnSpLocks noChangeShapeType="1"/>
            <a:stCxn id="120845" idx="0"/>
          </p:cNvCxnSpPr>
          <p:nvPr/>
        </p:nvCxnSpPr>
        <p:spPr bwMode="auto">
          <a:xfrm rot="5400000" flipH="1">
            <a:off x="8075926" y="1924920"/>
            <a:ext cx="2334400" cy="34823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867" name="Line 29"/>
          <p:cNvSpPr>
            <a:spLocks noChangeShapeType="1"/>
          </p:cNvSpPr>
          <p:nvPr/>
        </p:nvSpPr>
        <p:spPr bwMode="auto">
          <a:xfrm flipH="1">
            <a:off x="3499873" y="4148197"/>
            <a:ext cx="412983" cy="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571" tIns="50285" rIns="100571" bIns="50285" anchor="ctr"/>
          <a:lstStyle/>
          <a:p>
            <a:endParaRPr lang="en-US" sz="2645" dirty="0"/>
          </a:p>
        </p:txBody>
      </p:sp>
      <p:sp>
        <p:nvSpPr>
          <p:cNvPr id="120868" name="Line 29"/>
          <p:cNvSpPr>
            <a:spLocks noChangeShapeType="1"/>
          </p:cNvSpPr>
          <p:nvPr/>
        </p:nvSpPr>
        <p:spPr bwMode="auto">
          <a:xfrm flipH="1">
            <a:off x="3499873" y="4867416"/>
            <a:ext cx="412983" cy="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571" tIns="50285" rIns="100571" bIns="50285" anchor="ctr"/>
          <a:lstStyle/>
          <a:p>
            <a:endParaRPr lang="en-US" sz="2645" dirty="0"/>
          </a:p>
        </p:txBody>
      </p:sp>
      <p:sp>
        <p:nvSpPr>
          <p:cNvPr id="120869" name="Line 29"/>
          <p:cNvSpPr>
            <a:spLocks noChangeShapeType="1"/>
          </p:cNvSpPr>
          <p:nvPr/>
        </p:nvSpPr>
        <p:spPr bwMode="auto">
          <a:xfrm flipH="1">
            <a:off x="6754734" y="4867416"/>
            <a:ext cx="412983" cy="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571" tIns="50285" rIns="100571" bIns="50285" anchor="ctr"/>
          <a:lstStyle/>
          <a:p>
            <a:endParaRPr lang="en-US" sz="2645" dirty="0"/>
          </a:p>
        </p:txBody>
      </p:sp>
      <p:sp>
        <p:nvSpPr>
          <p:cNvPr id="120870" name="Rectangle 17"/>
          <p:cNvSpPr>
            <a:spLocks noChangeArrowheads="1"/>
          </p:cNvSpPr>
          <p:nvPr/>
        </p:nvSpPr>
        <p:spPr bwMode="auto">
          <a:xfrm>
            <a:off x="452373" y="3316428"/>
            <a:ext cx="397233" cy="2865735"/>
          </a:xfrm>
          <a:prstGeom prst="rect">
            <a:avLst/>
          </a:prstGeom>
          <a:solidFill>
            <a:srgbClr val="B163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100571" tIns="50285" rIns="100571" bIns="50285" anchor="ctr"/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ts val="2200"/>
              </a:spcBef>
              <a:spcAft>
                <a:spcPct val="0"/>
              </a:spcAft>
              <a:buClr>
                <a:srgbClr val="3783FF"/>
              </a:buClr>
              <a:buSzPct val="123000"/>
              <a:buFont typeface="Symbol" panose="05050102010706020507" pitchFamily="18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1323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Clientes</a:t>
            </a:r>
            <a:r>
              <a:rPr lang="en-US" altLang="sr-Latn-RS" sz="1323" b="1" dirty="0" smtClean="0">
                <a:solidFill>
                  <a:srgbClr val="FFFFFF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e </a:t>
            </a:r>
            <a:r>
              <a:rPr lang="en-US" altLang="sr-Latn-RS" sz="1323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Fornecedores</a:t>
            </a:r>
            <a:endParaRPr lang="en-US" altLang="sr-Latn-RS" sz="1323" b="1" dirty="0">
              <a:solidFill>
                <a:srgbClr val="FFFFFF"/>
              </a:solidFill>
              <a:latin typeface="Verdana" panose="020B060403050404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20871" name="Line 39"/>
          <p:cNvSpPr>
            <a:spLocks noChangeShapeType="1"/>
          </p:cNvSpPr>
          <p:nvPr/>
        </p:nvSpPr>
        <p:spPr bwMode="auto">
          <a:xfrm>
            <a:off x="813741" y="4947913"/>
            <a:ext cx="5547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645" dirty="0"/>
          </a:p>
        </p:txBody>
      </p:sp>
      <p:sp>
        <p:nvSpPr>
          <p:cNvPr id="120872" name="Text Box 40"/>
          <p:cNvSpPr txBox="1">
            <a:spLocks noChangeArrowheads="1"/>
          </p:cNvSpPr>
          <p:nvPr/>
        </p:nvSpPr>
        <p:spPr bwMode="auto">
          <a:xfrm>
            <a:off x="1029300" y="1519811"/>
            <a:ext cx="1189949" cy="5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r-Latn-RS" sz="1543" b="1" dirty="0" err="1" smtClean="0">
                <a:solidFill>
                  <a:schemeClr val="bg1"/>
                </a:solidFill>
              </a:rPr>
              <a:t>EmpresasPúblicas</a:t>
            </a:r>
            <a:endParaRPr lang="en-US" altLang="sr-Latn-RS" sz="1543" b="1" dirty="0">
              <a:solidFill>
                <a:schemeClr val="bg1"/>
              </a:solidFill>
            </a:endParaRPr>
          </a:p>
        </p:txBody>
      </p:sp>
      <p:sp>
        <p:nvSpPr>
          <p:cNvPr id="120873" name="Line 41"/>
          <p:cNvSpPr>
            <a:spLocks noChangeShapeType="1"/>
          </p:cNvSpPr>
          <p:nvPr/>
        </p:nvSpPr>
        <p:spPr bwMode="auto">
          <a:xfrm>
            <a:off x="813741" y="3756213"/>
            <a:ext cx="31743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645" dirty="0"/>
          </a:p>
        </p:txBody>
      </p:sp>
      <p:sp>
        <p:nvSpPr>
          <p:cNvPr id="120874" name="Line 42"/>
          <p:cNvSpPr>
            <a:spLocks noChangeShapeType="1"/>
          </p:cNvSpPr>
          <p:nvPr/>
        </p:nvSpPr>
        <p:spPr bwMode="auto">
          <a:xfrm flipV="1">
            <a:off x="7400456" y="2883002"/>
            <a:ext cx="0" cy="397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64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25" y="437100"/>
            <a:ext cx="9072000" cy="126216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Conclusões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875" y="2209800"/>
            <a:ext cx="90868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Ambos AI e AC </a:t>
            </a:r>
            <a:r>
              <a:rPr lang="en-US" dirty="0" err="1">
                <a:solidFill>
                  <a:schemeClr val="bg1"/>
                </a:solidFill>
              </a:rPr>
              <a:t>foram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recomendações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durante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negociação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da UE.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fortalecimento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posição</a:t>
            </a:r>
            <a:r>
              <a:rPr lang="en-US" dirty="0">
                <a:solidFill>
                  <a:schemeClr val="bg1"/>
                </a:solidFill>
              </a:rPr>
              <a:t> da AI:</a:t>
            </a:r>
          </a:p>
          <a:p>
            <a:pPr marL="9715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Arcabouço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legal (Lei PIFC and Lei de </a:t>
            </a:r>
            <a:r>
              <a:rPr lang="en-US" dirty="0" err="1">
                <a:solidFill>
                  <a:schemeClr val="bg1"/>
                </a:solidFill>
              </a:rPr>
              <a:t>Responsabilidade</a:t>
            </a:r>
            <a:r>
              <a:rPr lang="en-US" dirty="0">
                <a:solidFill>
                  <a:schemeClr val="bg1"/>
                </a:solidFill>
              </a:rPr>
              <a:t> Fiscal)</a:t>
            </a:r>
          </a:p>
          <a:p>
            <a:pPr marL="9715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Processo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certificação</a:t>
            </a:r>
            <a:r>
              <a:rPr lang="en-US" dirty="0">
                <a:solidFill>
                  <a:schemeClr val="bg1"/>
                </a:solidFill>
              </a:rPr>
              <a:t> das </a:t>
            </a:r>
            <a:r>
              <a:rPr lang="en-US" dirty="0" err="1">
                <a:solidFill>
                  <a:schemeClr val="bg1"/>
                </a:solidFill>
              </a:rPr>
              <a:t>equipes</a:t>
            </a:r>
            <a:r>
              <a:rPr lang="en-US" dirty="0">
                <a:solidFill>
                  <a:schemeClr val="bg1"/>
                </a:solidFill>
              </a:rPr>
              <a:t> de AI.</a:t>
            </a:r>
          </a:p>
          <a:p>
            <a:pPr marL="9715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Coeficiente</a:t>
            </a:r>
            <a:r>
              <a:rPr lang="en-US" dirty="0">
                <a:solidFill>
                  <a:schemeClr val="bg1"/>
                </a:solidFill>
              </a:rPr>
              <a:t> especial para </a:t>
            </a:r>
            <a:r>
              <a:rPr lang="en-US" dirty="0" err="1">
                <a:solidFill>
                  <a:schemeClr val="bg1"/>
                </a:solidFill>
              </a:rPr>
              <a:t>salários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funcionários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</a:t>
            </a:r>
            <a:r>
              <a:rPr lang="en-US" dirty="0">
                <a:solidFill>
                  <a:schemeClr val="bg1"/>
                </a:solidFill>
              </a:rPr>
              <a:t> AI.</a:t>
            </a:r>
          </a:p>
          <a:p>
            <a:pPr marL="9715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Continuidade</a:t>
            </a:r>
            <a:r>
              <a:rPr lang="en-US" dirty="0">
                <a:solidFill>
                  <a:schemeClr val="bg1"/>
                </a:solidFill>
              </a:rPr>
              <a:t> da UHC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184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25" y="625170"/>
            <a:ext cx="9072000" cy="126216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Conclusões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025" y="2409825"/>
            <a:ext cx="89344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</a:rPr>
              <a:t>Programa</a:t>
            </a:r>
            <a:r>
              <a:rPr lang="en-US" sz="2400" dirty="0">
                <a:solidFill>
                  <a:schemeClr val="bg1"/>
                </a:solidFill>
              </a:rPr>
              <a:t> AC para </a:t>
            </a:r>
            <a:r>
              <a:rPr lang="en-US" sz="2400" dirty="0" err="1">
                <a:solidFill>
                  <a:schemeClr val="bg1"/>
                </a:solidFill>
              </a:rPr>
              <a:t>empresas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públicas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bg1"/>
                </a:solidFill>
              </a:rPr>
              <a:t>Suporte</a:t>
            </a:r>
            <a:r>
              <a:rPr lang="en-US" dirty="0">
                <a:solidFill>
                  <a:schemeClr val="bg1"/>
                </a:solidFill>
              </a:rPr>
              <a:t> politico do: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1657350" lvl="2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Parlamento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Comitê</a:t>
            </a:r>
            <a:r>
              <a:rPr lang="en-US" dirty="0">
                <a:solidFill>
                  <a:schemeClr val="bg1"/>
                </a:solidFill>
              </a:rPr>
              <a:t> Anti-</a:t>
            </a:r>
            <a:r>
              <a:rPr lang="en-US" dirty="0" err="1">
                <a:solidFill>
                  <a:schemeClr val="bg1"/>
                </a:solidFill>
              </a:rPr>
              <a:t>corrupção</a:t>
            </a:r>
            <a:r>
              <a:rPr lang="en-US" dirty="0">
                <a:solidFill>
                  <a:schemeClr val="bg1"/>
                </a:solidFill>
              </a:rPr>
              <a:t> + </a:t>
            </a:r>
            <a:r>
              <a:rPr lang="en-US" dirty="0" err="1" smtClean="0">
                <a:solidFill>
                  <a:schemeClr val="bg1"/>
                </a:solidFill>
              </a:rPr>
              <a:t>EstratégiaAC</a:t>
            </a:r>
            <a:r>
              <a:rPr lang="en-US" dirty="0" smtClean="0">
                <a:solidFill>
                  <a:schemeClr val="bg1"/>
                </a:solidFill>
              </a:rPr>
              <a:t> )</a:t>
            </a:r>
            <a:endParaRPr lang="en-US" dirty="0">
              <a:solidFill>
                <a:schemeClr val="bg1"/>
              </a:solidFill>
            </a:endParaRPr>
          </a:p>
          <a:p>
            <a:pPr marL="1657350" lvl="2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Governo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Ministro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Justiça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Setor</a:t>
            </a:r>
            <a:r>
              <a:rPr lang="en-US" dirty="0">
                <a:solidFill>
                  <a:schemeClr val="bg1"/>
                </a:solidFill>
              </a:rPr>
              <a:t> Anti-</a:t>
            </a:r>
            <a:r>
              <a:rPr lang="en-US" dirty="0" err="1">
                <a:solidFill>
                  <a:schemeClr val="bg1"/>
                </a:solidFill>
              </a:rPr>
              <a:t>Corrupção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bg1"/>
                </a:solidFill>
              </a:rPr>
              <a:t>Houve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mudança</a:t>
            </a:r>
            <a:r>
              <a:rPr lang="en-US" dirty="0">
                <a:solidFill>
                  <a:schemeClr val="bg1"/>
                </a:solidFill>
              </a:rPr>
              <a:t> no </a:t>
            </a:r>
            <a:r>
              <a:rPr lang="en-US" dirty="0" err="1">
                <a:solidFill>
                  <a:schemeClr val="bg1"/>
                </a:solidFill>
              </a:rPr>
              <a:t>lucro</a:t>
            </a:r>
            <a:r>
              <a:rPr lang="en-US" dirty="0">
                <a:solidFill>
                  <a:schemeClr val="bg1"/>
                </a:solidFill>
              </a:rPr>
              <a:t> das </a:t>
            </a:r>
            <a:r>
              <a:rPr lang="en-US" dirty="0" err="1">
                <a:solidFill>
                  <a:schemeClr val="bg1"/>
                </a:solidFill>
              </a:rPr>
              <a:t>empresas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públicas</a:t>
            </a:r>
            <a:r>
              <a:rPr lang="en-US" dirty="0">
                <a:solidFill>
                  <a:schemeClr val="bg1"/>
                </a:solidFill>
              </a:rPr>
              <a:t> mas </a:t>
            </a:r>
            <a:r>
              <a:rPr lang="en-US" dirty="0" err="1">
                <a:solidFill>
                  <a:schemeClr val="bg1"/>
                </a:solidFill>
              </a:rPr>
              <a:t>ainda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existe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espaço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para </a:t>
            </a:r>
            <a:r>
              <a:rPr lang="en-US" dirty="0" err="1">
                <a:solidFill>
                  <a:schemeClr val="bg1"/>
                </a:solidFill>
              </a:rPr>
              <a:t>melhorias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recomendação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Comissão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Européia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no semester da UE) </a:t>
            </a:r>
            <a:endParaRPr lang="en-US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28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75" y="444195"/>
            <a:ext cx="9072000" cy="126216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Conclusões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" y="2286000"/>
            <a:ext cx="90678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</a:rPr>
              <a:t>Gestão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Ministérios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funcionários</a:t>
            </a:r>
            <a:r>
              <a:rPr lang="en-US" sz="2400" dirty="0">
                <a:solidFill>
                  <a:schemeClr val="bg1"/>
                </a:solidFill>
              </a:rPr>
              <a:t> politicos e </a:t>
            </a:r>
            <a:r>
              <a:rPr lang="en-US" sz="2400" dirty="0" err="1">
                <a:solidFill>
                  <a:schemeClr val="bg1"/>
                </a:solidFill>
              </a:rPr>
              <a:t>públicos</a:t>
            </a:r>
            <a:r>
              <a:rPr lang="en-US" sz="2400" dirty="0">
                <a:solidFill>
                  <a:schemeClr val="bg1"/>
                </a:solidFill>
              </a:rPr>
              <a:t>) é </a:t>
            </a:r>
            <a:r>
              <a:rPr lang="en-US" sz="2400" dirty="0" err="1">
                <a:solidFill>
                  <a:schemeClr val="bg1"/>
                </a:solidFill>
              </a:rPr>
              <a:t>fator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chave</a:t>
            </a:r>
            <a:r>
              <a:rPr lang="en-US" sz="2400" dirty="0">
                <a:solidFill>
                  <a:schemeClr val="bg1"/>
                </a:solidFill>
              </a:rPr>
              <a:t> para: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514350" algn="l"/>
              </a:tabLst>
            </a:pPr>
            <a:r>
              <a:rPr lang="en-US" dirty="0">
                <a:solidFill>
                  <a:schemeClr val="bg1"/>
                </a:solidFill>
              </a:rPr>
              <a:t>Valor </a:t>
            </a:r>
            <a:r>
              <a:rPr lang="en-US" dirty="0" err="1">
                <a:solidFill>
                  <a:schemeClr val="bg1"/>
                </a:solidFill>
              </a:rPr>
              <a:t>acrescentado</a:t>
            </a:r>
            <a:r>
              <a:rPr lang="en-US" dirty="0">
                <a:solidFill>
                  <a:schemeClr val="bg1"/>
                </a:solidFill>
              </a:rPr>
              <a:t> da AI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514350" algn="l"/>
              </a:tabLst>
            </a:pPr>
            <a:r>
              <a:rPr lang="en-US" dirty="0" err="1">
                <a:solidFill>
                  <a:schemeClr val="bg1"/>
                </a:solidFill>
              </a:rPr>
              <a:t>Trabalho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empresas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públicas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8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4" name="Shape 46"/>
          <p:cNvSpPr txBox="1">
            <a:spLocks/>
          </p:cNvSpPr>
          <p:nvPr/>
        </p:nvSpPr>
        <p:spPr>
          <a:xfrm>
            <a:off x="508000" y="800100"/>
            <a:ext cx="9066200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chemeClr val="bg1"/>
                </a:solidFill>
              </a:rPr>
              <a:t>O </a:t>
            </a:r>
            <a:r>
              <a:rPr lang="en-US" sz="4000" dirty="0" err="1" smtClean="0">
                <a:solidFill>
                  <a:schemeClr val="bg1"/>
                </a:solidFill>
              </a:rPr>
              <a:t>que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irei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apresentar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Shape 47"/>
          <p:cNvSpPr txBox="1">
            <a:spLocks/>
          </p:cNvSpPr>
          <p:nvPr/>
        </p:nvSpPr>
        <p:spPr>
          <a:xfrm>
            <a:off x="625850" y="1769040"/>
            <a:ext cx="8826500" cy="38307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sr-Latn-RS" sz="2300" dirty="0" smtClean="0">
                <a:solidFill>
                  <a:schemeClr val="bg1"/>
                </a:solidFill>
              </a:rPr>
              <a:t>1. </a:t>
            </a:r>
            <a:r>
              <a:rPr lang="en-US" altLang="sr-Latn-RS" sz="2300" dirty="0" err="1" smtClean="0">
                <a:solidFill>
                  <a:schemeClr val="bg1"/>
                </a:solidFill>
              </a:rPr>
              <a:t>Introdução</a:t>
            </a:r>
            <a:endParaRPr lang="en-US" altLang="sr-Latn-RS" sz="2300" dirty="0" smtClean="0">
              <a:solidFill>
                <a:schemeClr val="bg1"/>
              </a:solidFill>
            </a:endParaRPr>
          </a:p>
          <a:p>
            <a:pPr marL="990600" lvl="1" indent="-533400">
              <a:buFont typeface="Wingdings" pitchFamily="2" charset="2"/>
              <a:buChar char="§"/>
              <a:defRPr/>
            </a:pPr>
            <a:r>
              <a:rPr lang="en-US" altLang="sr-Latn-RS" sz="2300" dirty="0" err="1" smtClean="0">
                <a:solidFill>
                  <a:schemeClr val="bg1"/>
                </a:solidFill>
              </a:rPr>
              <a:t>Croácia</a:t>
            </a:r>
            <a:r>
              <a:rPr lang="en-US" altLang="sr-Latn-RS" sz="2300" dirty="0" smtClean="0">
                <a:solidFill>
                  <a:schemeClr val="bg1"/>
                </a:solidFill>
              </a:rPr>
              <a:t> x Brazil – </a:t>
            </a:r>
            <a:r>
              <a:rPr lang="en-US" altLang="sr-Latn-RS" sz="2300" dirty="0" err="1" smtClean="0">
                <a:solidFill>
                  <a:schemeClr val="bg1"/>
                </a:solidFill>
              </a:rPr>
              <a:t>pontos-chaves</a:t>
            </a:r>
            <a:endParaRPr lang="en-US" altLang="sr-Latn-RS" sz="2300" dirty="0" smtClean="0">
              <a:solidFill>
                <a:schemeClr val="bg1"/>
              </a:solidFill>
            </a:endParaRPr>
          </a:p>
          <a:p>
            <a:pPr marL="990600" lvl="1" indent="-533400">
              <a:buFont typeface="Wingdings" pitchFamily="2" charset="2"/>
              <a:buChar char="§"/>
              <a:defRPr/>
            </a:pPr>
            <a:r>
              <a:rPr lang="en-US" altLang="sr-Latn-RS" sz="2300" dirty="0" smtClean="0">
                <a:solidFill>
                  <a:schemeClr val="bg1"/>
                </a:solidFill>
              </a:rPr>
              <a:t>Base Legal</a:t>
            </a:r>
          </a:p>
          <a:p>
            <a:pPr marL="990600" lvl="1" indent="-533400">
              <a:buFont typeface="Wingdings" pitchFamily="2" charset="2"/>
              <a:buChar char="§"/>
              <a:defRPr/>
            </a:pPr>
            <a:r>
              <a:rPr lang="en-US" sz="2300" dirty="0" smtClean="0">
                <a:solidFill>
                  <a:schemeClr val="bg1"/>
                </a:solidFill>
              </a:rPr>
              <a:t>Auditoria </a:t>
            </a:r>
            <a:r>
              <a:rPr lang="en-US" sz="2300" dirty="0" err="1" smtClean="0">
                <a:solidFill>
                  <a:schemeClr val="bg1"/>
                </a:solidFill>
              </a:rPr>
              <a:t>Interna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na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República</a:t>
            </a:r>
            <a:r>
              <a:rPr lang="en-US" sz="2300" dirty="0" smtClean="0">
                <a:solidFill>
                  <a:schemeClr val="bg1"/>
                </a:solidFill>
              </a:rPr>
              <a:t> da </a:t>
            </a:r>
            <a:r>
              <a:rPr lang="en-US" sz="2300" dirty="0" err="1" smtClean="0">
                <a:solidFill>
                  <a:schemeClr val="bg1"/>
                </a:solidFill>
              </a:rPr>
              <a:t>Croácia</a:t>
            </a:r>
            <a:endParaRPr lang="en-US" sz="23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sr-Latn-RS" sz="2300" dirty="0" smtClean="0">
                <a:solidFill>
                  <a:schemeClr val="bg1"/>
                </a:solidFill>
              </a:rPr>
              <a:t>2. </a:t>
            </a:r>
            <a:r>
              <a:rPr lang="en-US" altLang="sr-Latn-RS" sz="2300" dirty="0" err="1" smtClean="0">
                <a:solidFill>
                  <a:schemeClr val="bg1"/>
                </a:solidFill>
              </a:rPr>
              <a:t>Modelo</a:t>
            </a:r>
            <a:r>
              <a:rPr lang="en-US" altLang="sr-Latn-RS" sz="2300" dirty="0" smtClean="0">
                <a:solidFill>
                  <a:schemeClr val="bg1"/>
                </a:solidFill>
              </a:rPr>
              <a:t> de </a:t>
            </a:r>
            <a:r>
              <a:rPr lang="en-US" altLang="sr-Latn-RS" sz="2300" dirty="0" err="1" smtClean="0">
                <a:solidFill>
                  <a:schemeClr val="bg1"/>
                </a:solidFill>
              </a:rPr>
              <a:t>Avaliação</a:t>
            </a:r>
            <a:r>
              <a:rPr lang="en-US" altLang="sr-Latn-RS" sz="2300" dirty="0" smtClean="0">
                <a:solidFill>
                  <a:schemeClr val="bg1"/>
                </a:solidFill>
              </a:rPr>
              <a:t> da </a:t>
            </a:r>
            <a:r>
              <a:rPr lang="en-US" altLang="sr-Latn-RS" sz="2300" dirty="0" err="1" smtClean="0">
                <a:solidFill>
                  <a:schemeClr val="bg1"/>
                </a:solidFill>
              </a:rPr>
              <a:t>Qualidade</a:t>
            </a:r>
            <a:endParaRPr lang="en-US" altLang="sr-Latn-RS" sz="2300" dirty="0" smtClean="0">
              <a:solidFill>
                <a:schemeClr val="bg1"/>
              </a:solidFill>
            </a:endParaRPr>
          </a:p>
          <a:p>
            <a:pPr marL="974725" lvl="1" indent="-512763">
              <a:defRPr/>
            </a:pPr>
            <a:r>
              <a:rPr lang="en-US" altLang="sr-Latn-RS" sz="2300" dirty="0" smtClean="0">
                <a:solidFill>
                  <a:schemeClr val="bg1"/>
                </a:solidFill>
              </a:rPr>
              <a:t>2.1. </a:t>
            </a:r>
            <a:r>
              <a:rPr lang="en-US" altLang="sr-Latn-RS" sz="2300" dirty="0" err="1" smtClean="0">
                <a:solidFill>
                  <a:schemeClr val="bg1"/>
                </a:solidFill>
              </a:rPr>
              <a:t>Croácia</a:t>
            </a:r>
            <a:endParaRPr lang="en-US" altLang="sr-Latn-RS" sz="2300" dirty="0" smtClean="0">
              <a:solidFill>
                <a:schemeClr val="bg1"/>
              </a:solidFill>
            </a:endParaRPr>
          </a:p>
          <a:p>
            <a:pPr marL="974725" lvl="1" indent="-512763">
              <a:defRPr/>
            </a:pPr>
            <a:r>
              <a:rPr lang="en-US" altLang="sr-Latn-RS" sz="2300" dirty="0" smtClean="0">
                <a:solidFill>
                  <a:schemeClr val="bg1"/>
                </a:solidFill>
              </a:rPr>
              <a:t>2.2. PEM-PAL (</a:t>
            </a:r>
            <a:r>
              <a:rPr lang="en-US" sz="2000" dirty="0">
                <a:solidFill>
                  <a:schemeClr val="bg1"/>
                </a:solidFill>
              </a:rPr>
              <a:t>Public Expenditure Management Peer Assisted </a:t>
            </a:r>
            <a:r>
              <a:rPr lang="en-US" sz="2000" dirty="0" smtClean="0">
                <a:solidFill>
                  <a:schemeClr val="bg1"/>
                </a:solidFill>
              </a:rPr>
              <a:t>Learning)</a:t>
            </a:r>
            <a:endParaRPr lang="en-US" altLang="sr-Latn-RS" sz="2300" dirty="0" smtClean="0">
              <a:solidFill>
                <a:schemeClr val="bg1"/>
              </a:solidFill>
            </a:endParaRPr>
          </a:p>
          <a:p>
            <a:pPr marL="0" lvl="1" indent="0">
              <a:buFont typeface="Arial" panose="020B0604020202020204" pitchFamily="34" charset="0"/>
              <a:buNone/>
              <a:defRPr/>
            </a:pPr>
            <a:r>
              <a:rPr lang="en-US" altLang="sr-Latn-RS" sz="2300" dirty="0" smtClean="0">
                <a:solidFill>
                  <a:schemeClr val="bg1"/>
                </a:solidFill>
              </a:rPr>
              <a:t>3. </a:t>
            </a:r>
            <a:r>
              <a:rPr lang="en-US" altLang="sr-Latn-RS" sz="2300" dirty="0" err="1" smtClean="0">
                <a:solidFill>
                  <a:schemeClr val="bg1"/>
                </a:solidFill>
              </a:rPr>
              <a:t>Programa</a:t>
            </a:r>
            <a:r>
              <a:rPr lang="en-US" altLang="sr-Latn-RS" sz="2300" dirty="0" smtClean="0">
                <a:solidFill>
                  <a:schemeClr val="bg1"/>
                </a:solidFill>
              </a:rPr>
              <a:t> de Anti-</a:t>
            </a:r>
            <a:r>
              <a:rPr lang="en-US" altLang="sr-Latn-RS" sz="2300" dirty="0" err="1" smtClean="0">
                <a:solidFill>
                  <a:schemeClr val="bg1"/>
                </a:solidFill>
              </a:rPr>
              <a:t>Corrupção</a:t>
            </a:r>
            <a:r>
              <a:rPr lang="en-US" altLang="sr-Latn-RS" sz="2300" dirty="0" smtClean="0">
                <a:solidFill>
                  <a:schemeClr val="bg1"/>
                </a:solidFill>
              </a:rPr>
              <a:t> para </a:t>
            </a:r>
            <a:r>
              <a:rPr lang="en-US" altLang="sr-Latn-RS" sz="2300" dirty="0" err="1" smtClean="0">
                <a:solidFill>
                  <a:schemeClr val="bg1"/>
                </a:solidFill>
              </a:rPr>
              <a:t>empresas</a:t>
            </a:r>
            <a:r>
              <a:rPr lang="en-US" altLang="sr-Latn-RS" sz="2300" dirty="0" smtClean="0">
                <a:solidFill>
                  <a:schemeClr val="bg1"/>
                </a:solidFill>
              </a:rPr>
              <a:t> </a:t>
            </a:r>
            <a:r>
              <a:rPr lang="en-US" altLang="sr-Latn-RS" sz="2300" dirty="0" err="1" smtClean="0">
                <a:solidFill>
                  <a:schemeClr val="bg1"/>
                </a:solidFill>
              </a:rPr>
              <a:t>públicas</a:t>
            </a:r>
            <a:endParaRPr lang="en-US" altLang="sr-Latn-RS" sz="2300" dirty="0" smtClean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sr-Latn-RS" sz="2300" dirty="0" smtClean="0">
                <a:solidFill>
                  <a:schemeClr val="bg1"/>
                </a:solidFill>
              </a:rPr>
              <a:t>4. </a:t>
            </a:r>
            <a:r>
              <a:rPr lang="en-US" altLang="sr-Latn-RS" sz="2300" dirty="0" err="1" smtClean="0">
                <a:solidFill>
                  <a:schemeClr val="bg1"/>
                </a:solidFill>
              </a:rPr>
              <a:t>Conclusão</a:t>
            </a:r>
            <a:r>
              <a:rPr lang="en-US" altLang="sr-Latn-RS" sz="2300" dirty="0" smtClean="0">
                <a:solidFill>
                  <a:schemeClr val="bg1"/>
                </a:solidFill>
              </a:rPr>
              <a:t> – </a:t>
            </a:r>
            <a:r>
              <a:rPr lang="en-US" sz="2300" dirty="0" err="1" smtClean="0">
                <a:solidFill>
                  <a:schemeClr val="bg1"/>
                </a:solidFill>
              </a:rPr>
              <a:t>Lições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</a:rPr>
              <a:t>Aprendidas</a:t>
            </a:r>
            <a:endParaRPr lang="en-US" sz="23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sp>
        <p:nvSpPr>
          <p:cNvPr id="14" name="Naslov 3"/>
          <p:cNvSpPr txBox="1">
            <a:spLocks/>
          </p:cNvSpPr>
          <p:nvPr/>
        </p:nvSpPr>
        <p:spPr>
          <a:xfrm>
            <a:off x="1014425" y="789240"/>
            <a:ext cx="9066200" cy="1116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dirty="0"/>
          </a:p>
        </p:txBody>
      </p:sp>
      <p:pic>
        <p:nvPicPr>
          <p:cNvPr id="15" name="Picture 2" descr="http://upload.wikimedia.org/wikipedia/en/thumb/0/05/Flag_of_Brazil.svg/125px-Flag_of_Brazi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73" y="619749"/>
            <a:ext cx="1491921" cy="8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56340" y="776370"/>
            <a:ext cx="4221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dirty="0">
                <a:solidFill>
                  <a:schemeClr val="bg1"/>
                </a:solidFill>
              </a:rPr>
              <a:t>Brazil  vs. Croatia</a:t>
            </a:r>
          </a:p>
        </p:txBody>
      </p:sp>
      <p:pic>
        <p:nvPicPr>
          <p:cNvPr id="17" name="Picture 4" descr="Zasta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14" y="619749"/>
            <a:ext cx="1541161" cy="94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teksta 4"/>
          <p:cNvSpPr txBox="1">
            <a:spLocks/>
          </p:cNvSpPr>
          <p:nvPr/>
        </p:nvSpPr>
        <p:spPr>
          <a:xfrm>
            <a:off x="508000" y="2164080"/>
            <a:ext cx="4759325" cy="40914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 err="1" smtClean="0">
                <a:solidFill>
                  <a:schemeClr val="bg1"/>
                </a:solidFill>
              </a:rPr>
              <a:t>População</a:t>
            </a:r>
            <a:r>
              <a:rPr lang="en-US" sz="2100" b="1" dirty="0" smtClean="0">
                <a:solidFill>
                  <a:schemeClr val="bg1"/>
                </a:solidFill>
              </a:rPr>
              <a:t> </a:t>
            </a:r>
            <a:r>
              <a:rPr lang="en-US" sz="2100" dirty="0" smtClean="0">
                <a:solidFill>
                  <a:schemeClr val="bg1"/>
                </a:solidFill>
              </a:rPr>
              <a:t>– </a:t>
            </a:r>
            <a:r>
              <a:rPr lang="hr-HR" sz="2100" dirty="0" smtClean="0">
                <a:solidFill>
                  <a:schemeClr val="bg1"/>
                </a:solidFill>
              </a:rPr>
              <a:t>200,4 </a:t>
            </a:r>
            <a:r>
              <a:rPr lang="hr-HR" sz="2100" dirty="0" err="1" smtClean="0">
                <a:solidFill>
                  <a:schemeClr val="bg1"/>
                </a:solidFill>
              </a:rPr>
              <a:t>mil</a:t>
            </a:r>
            <a:r>
              <a:rPr lang="hr-HR" sz="2100" dirty="0" smtClean="0">
                <a:solidFill>
                  <a:schemeClr val="bg1"/>
                </a:solidFill>
              </a:rPr>
              <a:t>.</a:t>
            </a:r>
            <a:endParaRPr lang="en-US" sz="2100" dirty="0" smtClean="0">
              <a:solidFill>
                <a:schemeClr val="bg1"/>
              </a:solidFill>
            </a:endParaRPr>
          </a:p>
          <a:p>
            <a:r>
              <a:rPr lang="it-IT" sz="2100" b="1" dirty="0" smtClean="0">
                <a:solidFill>
                  <a:schemeClr val="bg1"/>
                </a:solidFill>
              </a:rPr>
              <a:t>PNB per capita</a:t>
            </a:r>
            <a:r>
              <a:rPr lang="it-IT" sz="2100" b="1" dirty="0">
                <a:solidFill>
                  <a:schemeClr val="bg1"/>
                </a:solidFill>
              </a:rPr>
              <a:t> </a:t>
            </a:r>
            <a:r>
              <a:rPr lang="hr-HR" sz="2100" b="1" dirty="0" smtClean="0">
                <a:solidFill>
                  <a:schemeClr val="bg1"/>
                </a:solidFill>
              </a:rPr>
              <a:t>(2013) </a:t>
            </a:r>
            <a:r>
              <a:rPr lang="hr-HR" sz="2100" dirty="0" smtClean="0">
                <a:solidFill>
                  <a:schemeClr val="bg1"/>
                </a:solidFill>
              </a:rPr>
              <a:t>- $11,690</a:t>
            </a:r>
          </a:p>
          <a:p>
            <a:r>
              <a:rPr lang="en-US" sz="2100" b="1" dirty="0" smtClean="0">
                <a:solidFill>
                  <a:schemeClr val="bg1"/>
                </a:solidFill>
              </a:rPr>
              <a:t>Rank para </a:t>
            </a:r>
            <a:r>
              <a:rPr lang="en-US" sz="2100" b="1" dirty="0" err="1" smtClean="0">
                <a:solidFill>
                  <a:schemeClr val="bg1"/>
                </a:solidFill>
              </a:rPr>
              <a:t>Realizar</a:t>
            </a:r>
            <a:r>
              <a:rPr lang="en-US" sz="2100" b="1" dirty="0" smtClean="0">
                <a:solidFill>
                  <a:schemeClr val="bg1"/>
                </a:solidFill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</a:rPr>
              <a:t>Negócios</a:t>
            </a:r>
            <a:r>
              <a:rPr lang="en-US" sz="2100" b="1" dirty="0" smtClean="0">
                <a:solidFill>
                  <a:schemeClr val="bg1"/>
                </a:solidFill>
              </a:rPr>
              <a:t> </a:t>
            </a:r>
            <a:r>
              <a:rPr lang="hr-HR" sz="2100" b="1" dirty="0" smtClean="0">
                <a:solidFill>
                  <a:schemeClr val="bg1"/>
                </a:solidFill>
              </a:rPr>
              <a:t>(2015) </a:t>
            </a:r>
            <a:r>
              <a:rPr lang="hr-HR" sz="2100" dirty="0" smtClean="0">
                <a:solidFill>
                  <a:schemeClr val="bg1"/>
                </a:solidFill>
              </a:rPr>
              <a:t>– 120</a:t>
            </a:r>
          </a:p>
          <a:p>
            <a:r>
              <a:rPr lang="en-US" sz="2100" b="1" dirty="0" smtClean="0">
                <a:solidFill>
                  <a:schemeClr val="bg1"/>
                </a:solidFill>
              </a:rPr>
              <a:t>R</a:t>
            </a:r>
            <a:r>
              <a:rPr lang="hr-HR" sz="2100" b="1" dirty="0" err="1" smtClean="0">
                <a:solidFill>
                  <a:schemeClr val="bg1"/>
                </a:solidFill>
              </a:rPr>
              <a:t>ank</a:t>
            </a:r>
            <a:r>
              <a:rPr lang="en-US" sz="2100" b="1" dirty="0" smtClean="0">
                <a:solidFill>
                  <a:schemeClr val="bg1"/>
                </a:solidFill>
              </a:rPr>
              <a:t> </a:t>
            </a:r>
            <a:r>
              <a:rPr lang="en-US" sz="2100" b="1" dirty="0" err="1" smtClean="0">
                <a:solidFill>
                  <a:schemeClr val="bg1"/>
                </a:solidFill>
              </a:rPr>
              <a:t>quanto</a:t>
            </a:r>
            <a:r>
              <a:rPr lang="en-US" sz="2100" b="1" dirty="0" smtClean="0">
                <a:solidFill>
                  <a:schemeClr val="bg1"/>
                </a:solidFill>
              </a:rPr>
              <a:t> a </a:t>
            </a:r>
            <a:r>
              <a:rPr lang="en-US" sz="2100" b="1" dirty="0" err="1" smtClean="0">
                <a:solidFill>
                  <a:schemeClr val="bg1"/>
                </a:solidFill>
              </a:rPr>
              <a:t>percepção</a:t>
            </a:r>
            <a:r>
              <a:rPr lang="en-US" sz="2100" b="1" dirty="0" smtClean="0">
                <a:solidFill>
                  <a:schemeClr val="bg1"/>
                </a:solidFill>
              </a:rPr>
              <a:t> de </a:t>
            </a:r>
            <a:r>
              <a:rPr lang="en-US" sz="2100" b="1" dirty="0" err="1" smtClean="0">
                <a:solidFill>
                  <a:schemeClr val="bg1"/>
                </a:solidFill>
              </a:rPr>
              <a:t>corrupção</a:t>
            </a:r>
            <a:r>
              <a:rPr lang="en-US" sz="2100" b="1" dirty="0" smtClean="0">
                <a:solidFill>
                  <a:schemeClr val="bg1"/>
                </a:solidFill>
              </a:rPr>
              <a:t> </a:t>
            </a:r>
            <a:r>
              <a:rPr lang="hr-HR" sz="2100" b="1" dirty="0" smtClean="0">
                <a:solidFill>
                  <a:schemeClr val="bg1"/>
                </a:solidFill>
              </a:rPr>
              <a:t>(2014) </a:t>
            </a:r>
            <a:r>
              <a:rPr lang="hr-HR" sz="2100" dirty="0" smtClean="0">
                <a:solidFill>
                  <a:schemeClr val="bg1"/>
                </a:solidFill>
              </a:rPr>
              <a:t>- 61</a:t>
            </a:r>
            <a:endParaRPr lang="en-US" sz="2100" dirty="0" smtClean="0">
              <a:solidFill>
                <a:schemeClr val="bg1"/>
              </a:solidFill>
            </a:endParaRPr>
          </a:p>
          <a:p>
            <a:r>
              <a:rPr lang="en-US" sz="2100" dirty="0" smtClean="0">
                <a:solidFill>
                  <a:schemeClr val="bg1"/>
                </a:solidFill>
              </a:rPr>
              <a:t>26 </a:t>
            </a:r>
            <a:r>
              <a:rPr lang="en-US" sz="2100" dirty="0" err="1" smtClean="0">
                <a:solidFill>
                  <a:schemeClr val="bg1"/>
                </a:solidFill>
              </a:rPr>
              <a:t>Estados</a:t>
            </a:r>
            <a:r>
              <a:rPr lang="en-US" sz="2100" dirty="0" smtClean="0">
                <a:solidFill>
                  <a:schemeClr val="bg1"/>
                </a:solidFill>
              </a:rPr>
              <a:t>, 1 Distrito Federal (Brasília) e </a:t>
            </a:r>
            <a:r>
              <a:rPr lang="hr-HR" sz="2100" dirty="0" smtClean="0">
                <a:solidFill>
                  <a:schemeClr val="bg1"/>
                </a:solidFill>
              </a:rPr>
              <a:t>5,570 </a:t>
            </a:r>
            <a:r>
              <a:rPr lang="en-US" sz="2100" dirty="0" err="1" smtClean="0">
                <a:solidFill>
                  <a:schemeClr val="bg1"/>
                </a:solidFill>
              </a:rPr>
              <a:t>municípios</a:t>
            </a:r>
            <a:endParaRPr lang="hr-HR" sz="2100" dirty="0" smtClean="0">
              <a:solidFill>
                <a:schemeClr val="bg1"/>
              </a:solidFill>
            </a:endParaRPr>
          </a:p>
          <a:p>
            <a:r>
              <a:rPr lang="en-US" sz="2100" dirty="0" err="1" smtClean="0">
                <a:solidFill>
                  <a:schemeClr val="bg1"/>
                </a:solidFill>
              </a:rPr>
              <a:t>Esporte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</a:rPr>
              <a:t>mais</a:t>
            </a:r>
            <a:r>
              <a:rPr lang="en-US" sz="2100" dirty="0" smtClean="0">
                <a:solidFill>
                  <a:schemeClr val="bg1"/>
                </a:solidFill>
              </a:rPr>
              <a:t> popular </a:t>
            </a:r>
            <a:r>
              <a:rPr lang="hr-HR" sz="2100" dirty="0" smtClean="0">
                <a:solidFill>
                  <a:schemeClr val="bg1"/>
                </a:solidFill>
              </a:rPr>
              <a:t>– </a:t>
            </a:r>
            <a:r>
              <a:rPr lang="en-US" sz="2100" dirty="0" err="1" smtClean="0">
                <a:solidFill>
                  <a:schemeClr val="bg1"/>
                </a:solidFill>
              </a:rPr>
              <a:t>futebol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endParaRPr lang="hr-HR" sz="2100" dirty="0">
              <a:solidFill>
                <a:schemeClr val="bg1"/>
              </a:solidFill>
            </a:endParaRPr>
          </a:p>
        </p:txBody>
      </p:sp>
      <p:sp>
        <p:nvSpPr>
          <p:cNvPr id="19" name="Rezervirano mjesto teksta 4"/>
          <p:cNvSpPr txBox="1">
            <a:spLocks/>
          </p:cNvSpPr>
          <p:nvPr/>
        </p:nvSpPr>
        <p:spPr>
          <a:xfrm>
            <a:off x="5044475" y="1742104"/>
            <a:ext cx="4390046" cy="443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marL="4699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398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Wingdings" charset="2"/>
              <a:buChar char="§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4097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796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3495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8194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893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7592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229100" indent="-469900" defTabSz="584200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indent="0" algn="r">
              <a:buNone/>
            </a:pPr>
            <a:endParaRPr lang="hr-HR" sz="21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6038" y="2137013"/>
            <a:ext cx="4491535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b="1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População</a:t>
            </a:r>
            <a:r>
              <a:rPr lang="en-US" sz="21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4,3 mil.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PNB per </a:t>
            </a:r>
            <a:r>
              <a:rPr lang="en-US" sz="21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capita, Atlas method </a:t>
            </a:r>
            <a:r>
              <a:rPr lang="en-US" sz="2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(2013) - $13,420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</a:rPr>
              <a:t>Rank para </a:t>
            </a:r>
            <a:r>
              <a:rPr lang="en-US" sz="2100" b="1" dirty="0" err="1">
                <a:solidFill>
                  <a:schemeClr val="bg1"/>
                </a:solidFill>
              </a:rPr>
              <a:t>Realizar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en-US" sz="2100" b="1" dirty="0" err="1">
                <a:solidFill>
                  <a:schemeClr val="bg1"/>
                </a:solidFill>
              </a:rPr>
              <a:t>Negócios</a:t>
            </a:r>
            <a:r>
              <a:rPr lang="en-US" sz="21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(2015)</a:t>
            </a:r>
            <a:r>
              <a:rPr lang="en-US" sz="2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65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</a:rPr>
              <a:t>R</a:t>
            </a:r>
            <a:r>
              <a:rPr lang="hr-HR" sz="2100" b="1" dirty="0" err="1">
                <a:solidFill>
                  <a:schemeClr val="bg1"/>
                </a:solidFill>
              </a:rPr>
              <a:t>ank</a:t>
            </a:r>
            <a:r>
              <a:rPr lang="en-US" sz="2100" b="1" dirty="0">
                <a:solidFill>
                  <a:schemeClr val="bg1"/>
                </a:solidFill>
              </a:rPr>
              <a:t> </a:t>
            </a:r>
            <a:r>
              <a:rPr lang="en-US" sz="2100" b="1" dirty="0" err="1">
                <a:solidFill>
                  <a:schemeClr val="bg1"/>
                </a:solidFill>
              </a:rPr>
              <a:t>quanto</a:t>
            </a:r>
            <a:r>
              <a:rPr lang="en-US" sz="2100" b="1" dirty="0">
                <a:solidFill>
                  <a:schemeClr val="bg1"/>
                </a:solidFill>
              </a:rPr>
              <a:t> a </a:t>
            </a:r>
            <a:r>
              <a:rPr lang="en-US" sz="2100" b="1" dirty="0" err="1">
                <a:solidFill>
                  <a:schemeClr val="bg1"/>
                </a:solidFill>
              </a:rPr>
              <a:t>percepção</a:t>
            </a:r>
            <a:r>
              <a:rPr lang="en-US" sz="2100" b="1" dirty="0">
                <a:solidFill>
                  <a:schemeClr val="bg1"/>
                </a:solidFill>
              </a:rPr>
              <a:t> de </a:t>
            </a:r>
            <a:r>
              <a:rPr lang="en-US" sz="2100" b="1" dirty="0" err="1" smtClean="0">
                <a:solidFill>
                  <a:schemeClr val="bg1"/>
                </a:solidFill>
              </a:rPr>
              <a:t>corrupção</a:t>
            </a:r>
            <a:r>
              <a:rPr lang="en-US" sz="2100" b="1" dirty="0" smtClean="0">
                <a:solidFill>
                  <a:schemeClr val="bg1"/>
                </a:solidFill>
              </a:rPr>
              <a:t> </a:t>
            </a:r>
            <a:r>
              <a:rPr lang="en-US" sz="21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(2014</a:t>
            </a:r>
            <a:r>
              <a:rPr lang="en-US" sz="21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69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en-US" sz="2100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condados</a:t>
            </a:r>
            <a:r>
              <a:rPr lang="en-US" sz="21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(Zagreb </a:t>
            </a:r>
            <a:r>
              <a:rPr lang="en-US" sz="2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100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condado</a:t>
            </a:r>
            <a:r>
              <a:rPr lang="en-US" sz="21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100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cidade</a:t>
            </a:r>
            <a:r>
              <a:rPr lang="en-US" sz="21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+ 555 </a:t>
            </a:r>
            <a:r>
              <a:rPr lang="en-US" sz="21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100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cidades</a:t>
            </a:r>
            <a:r>
              <a:rPr lang="en-US" sz="21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100" dirty="0" err="1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municípios</a:t>
            </a:r>
            <a:r>
              <a:rPr lang="en-US" sz="21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 err="1" smtClean="0">
                <a:solidFill>
                  <a:schemeClr val="bg1"/>
                </a:solidFill>
              </a:rPr>
              <a:t>Esporte</a:t>
            </a:r>
            <a:r>
              <a:rPr lang="en-US" sz="2100" dirty="0" smtClean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mais</a:t>
            </a:r>
            <a:r>
              <a:rPr lang="en-US" sz="2100" dirty="0">
                <a:solidFill>
                  <a:schemeClr val="bg1"/>
                </a:solidFill>
              </a:rPr>
              <a:t> popular </a:t>
            </a:r>
            <a:r>
              <a:rPr lang="hr-HR" sz="2100" dirty="0">
                <a:solidFill>
                  <a:schemeClr val="bg1"/>
                </a:solidFill>
              </a:rPr>
              <a:t>– </a:t>
            </a:r>
            <a:r>
              <a:rPr lang="en-US" sz="2100" dirty="0" err="1">
                <a:solidFill>
                  <a:schemeClr val="bg1"/>
                </a:solidFill>
              </a:rPr>
              <a:t>futebol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endParaRPr lang="hr-HR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200" cy="1260720"/>
          </a:xfrm>
          <a:prstGeom prst="rect">
            <a:avLst/>
          </a:prstGeom>
        </p:spPr>
      </p:sp>
      <p:sp>
        <p:nvSpPr>
          <p:cNvPr id="69" name="CustomShape 2"/>
          <p:cNvSpPr/>
          <p:nvPr/>
        </p:nvSpPr>
        <p:spPr>
          <a:xfrm>
            <a:off x="504000" y="1769040"/>
            <a:ext cx="8868600" cy="4383000"/>
          </a:xfrm>
          <a:prstGeom prst="rect">
            <a:avLst/>
          </a:prstGeom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31799"/>
            <a:ext cx="7658100" cy="54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914243" y="1342413"/>
            <a:ext cx="7281309" cy="1463258"/>
          </a:xfrm>
          <a:prstGeom prst="triangl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046" tIns="65023" rIns="130046" bIns="65023" anchor="ctr"/>
          <a:lstStyle/>
          <a:p>
            <a:pPr algn="ctr"/>
            <a:r>
              <a:rPr lang="en-US" altLang="sr-Latn-RS" sz="1700" dirty="0" err="1">
                <a:solidFill>
                  <a:schemeClr val="bg1"/>
                </a:solidFill>
              </a:rPr>
              <a:t>Objetivo</a:t>
            </a:r>
            <a:r>
              <a:rPr lang="en-US" altLang="sr-Latn-RS" sz="1700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altLang="sr-Latn-RS" sz="1700" dirty="0" err="1" smtClean="0">
                <a:solidFill>
                  <a:schemeClr val="bg1"/>
                </a:solidFill>
              </a:rPr>
              <a:t>Gestão</a:t>
            </a:r>
            <a:r>
              <a:rPr lang="en-US" altLang="sr-Latn-RS" sz="1700" dirty="0" smtClean="0">
                <a:solidFill>
                  <a:schemeClr val="bg1"/>
                </a:solidFill>
              </a:rPr>
              <a:t> de Recursos </a:t>
            </a:r>
            <a:r>
              <a:rPr lang="en-US" altLang="sr-Latn-RS" sz="1700" dirty="0" err="1" smtClean="0">
                <a:solidFill>
                  <a:schemeClr val="bg1"/>
                </a:solidFill>
              </a:rPr>
              <a:t>Públicos</a:t>
            </a:r>
            <a:r>
              <a:rPr lang="en-US" altLang="sr-Latn-RS" sz="1700" dirty="0" smtClean="0">
                <a:solidFill>
                  <a:schemeClr val="bg1"/>
                </a:solidFill>
              </a:rPr>
              <a:t> (+</a:t>
            </a:r>
            <a:r>
              <a:rPr lang="en-US" altLang="sr-Latn-RS" sz="1700" dirty="0" err="1" smtClean="0">
                <a:solidFill>
                  <a:schemeClr val="bg1"/>
                </a:solidFill>
              </a:rPr>
              <a:t>finanças</a:t>
            </a:r>
            <a:r>
              <a:rPr lang="en-US" altLang="sr-Latn-RS" sz="1700" dirty="0" smtClean="0">
                <a:solidFill>
                  <a:schemeClr val="bg1"/>
                </a:solidFill>
              </a:rPr>
              <a:t>) </a:t>
            </a:r>
          </a:p>
          <a:p>
            <a:pPr algn="ctr"/>
            <a:r>
              <a:rPr lang="en-US" altLang="sr-Latn-RS" sz="1700" dirty="0" err="1" smtClean="0">
                <a:solidFill>
                  <a:schemeClr val="bg1"/>
                </a:solidFill>
              </a:rPr>
              <a:t>responsável</a:t>
            </a:r>
            <a:r>
              <a:rPr lang="en-US" altLang="sr-Latn-RS" sz="1700" dirty="0" smtClean="0">
                <a:solidFill>
                  <a:schemeClr val="bg1"/>
                </a:solidFill>
              </a:rPr>
              <a:t>, </a:t>
            </a:r>
            <a:r>
              <a:rPr lang="en-US" altLang="sr-Latn-RS" sz="1700" dirty="0" err="1" smtClean="0">
                <a:solidFill>
                  <a:schemeClr val="bg1"/>
                </a:solidFill>
              </a:rPr>
              <a:t>eficiente</a:t>
            </a:r>
            <a:r>
              <a:rPr lang="en-US" altLang="sr-Latn-RS" sz="1700" dirty="0" smtClean="0">
                <a:solidFill>
                  <a:schemeClr val="bg1"/>
                </a:solidFill>
              </a:rPr>
              <a:t> e </a:t>
            </a:r>
            <a:r>
              <a:rPr lang="en-US" altLang="sr-Latn-RS" sz="1700" dirty="0" err="1" smtClean="0">
                <a:solidFill>
                  <a:schemeClr val="bg1"/>
                </a:solidFill>
              </a:rPr>
              <a:t>transparente</a:t>
            </a:r>
            <a:r>
              <a:rPr lang="en-US" altLang="sr-Latn-RS" dirty="0" smtClean="0">
                <a:solidFill>
                  <a:schemeClr val="bg1"/>
                </a:solidFill>
              </a:rPr>
              <a:t>. </a:t>
            </a:r>
            <a:endParaRPr lang="en-US" altLang="sr-Latn-R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67283" y="5516580"/>
            <a:ext cx="7357667" cy="6673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046" tIns="65023" rIns="130046" bIns="65023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en-US" b="1" dirty="0" err="1" smtClean="0">
                <a:solidFill>
                  <a:schemeClr val="bg1"/>
                </a:solidFill>
              </a:rPr>
              <a:t>Constituição</a:t>
            </a:r>
            <a:r>
              <a:rPr lang="en-US" b="1" dirty="0" smtClean="0">
                <a:solidFill>
                  <a:schemeClr val="bg1"/>
                </a:solidFill>
              </a:rPr>
              <a:t> da </a:t>
            </a:r>
            <a:r>
              <a:rPr lang="en-US" b="1" dirty="0" err="1" smtClean="0">
                <a:solidFill>
                  <a:schemeClr val="bg1"/>
                </a:solidFill>
              </a:rPr>
              <a:t>República</a:t>
            </a:r>
            <a:r>
              <a:rPr lang="en-US" b="1" dirty="0" smtClean="0">
                <a:solidFill>
                  <a:schemeClr val="bg1"/>
                </a:solidFill>
              </a:rPr>
              <a:t> da </a:t>
            </a:r>
            <a:r>
              <a:rPr lang="en-US" b="1" dirty="0" err="1" smtClean="0">
                <a:solidFill>
                  <a:schemeClr val="bg1"/>
                </a:solidFill>
              </a:rPr>
              <a:t>Croácia</a:t>
            </a:r>
            <a:r>
              <a:rPr lang="en-US" b="1" dirty="0" smtClean="0">
                <a:solidFill>
                  <a:schemeClr val="bg1"/>
                </a:solidFill>
              </a:rPr>
              <a:t> (2010) </a:t>
            </a:r>
            <a:r>
              <a:rPr lang="en-US" altLang="sr-Latn-RS" b="1" dirty="0" smtClean="0">
                <a:solidFill>
                  <a:schemeClr val="bg1"/>
                </a:solidFill>
              </a:rPr>
              <a:t>– Art. 91. </a:t>
            </a:r>
          </a:p>
          <a:p>
            <a:pPr algn="ctr"/>
            <a:r>
              <a:rPr lang="en-US" altLang="sr-Latn-RS" sz="1600" dirty="0" err="1" smtClean="0">
                <a:solidFill>
                  <a:schemeClr val="bg1"/>
                </a:solidFill>
              </a:rPr>
              <a:t>Receitas</a:t>
            </a:r>
            <a:r>
              <a:rPr lang="en-US" altLang="sr-Latn-RS" sz="1600" dirty="0" smtClean="0">
                <a:solidFill>
                  <a:schemeClr val="bg1"/>
                </a:solidFill>
              </a:rPr>
              <a:t> e </a:t>
            </a:r>
            <a:r>
              <a:rPr lang="en-US" altLang="sr-Latn-RS" sz="1600" dirty="0" err="1" smtClean="0">
                <a:solidFill>
                  <a:schemeClr val="bg1"/>
                </a:solidFill>
              </a:rPr>
              <a:t>Despesas</a:t>
            </a:r>
            <a:r>
              <a:rPr lang="en-US" altLang="sr-Latn-RS" sz="1600" dirty="0" smtClean="0">
                <a:solidFill>
                  <a:schemeClr val="bg1"/>
                </a:solidFill>
              </a:rPr>
              <a:t> dos </a:t>
            </a:r>
            <a:r>
              <a:rPr lang="en-US" altLang="sr-Latn-RS" sz="1600" dirty="0" err="1" smtClean="0">
                <a:solidFill>
                  <a:schemeClr val="bg1"/>
                </a:solidFill>
              </a:rPr>
              <a:t>Estados</a:t>
            </a:r>
            <a:r>
              <a:rPr lang="en-US" altLang="sr-Latn-RS" sz="1600" dirty="0" smtClean="0">
                <a:solidFill>
                  <a:schemeClr val="bg1"/>
                </a:solidFill>
              </a:rPr>
              <a:t> </a:t>
            </a:r>
            <a:r>
              <a:rPr lang="en-US" altLang="sr-Latn-RS" sz="1600" dirty="0" err="1" smtClean="0">
                <a:solidFill>
                  <a:schemeClr val="bg1"/>
                </a:solidFill>
              </a:rPr>
              <a:t>são</a:t>
            </a:r>
            <a:r>
              <a:rPr lang="en-US" altLang="sr-Latn-RS" sz="1600" dirty="0" smtClean="0">
                <a:solidFill>
                  <a:schemeClr val="bg1"/>
                </a:solidFill>
              </a:rPr>
              <a:t> </a:t>
            </a:r>
            <a:r>
              <a:rPr lang="en-US" altLang="sr-Latn-RS" sz="1600" dirty="0" err="1" smtClean="0">
                <a:solidFill>
                  <a:schemeClr val="bg1"/>
                </a:solidFill>
              </a:rPr>
              <a:t>definidas</a:t>
            </a:r>
            <a:r>
              <a:rPr lang="en-US" altLang="sr-Latn-RS" sz="1600" dirty="0" smtClean="0">
                <a:solidFill>
                  <a:schemeClr val="bg1"/>
                </a:solidFill>
              </a:rPr>
              <a:t> no </a:t>
            </a:r>
            <a:r>
              <a:rPr lang="en-US" altLang="sr-Latn-RS" sz="1600" dirty="0" err="1" smtClean="0">
                <a:solidFill>
                  <a:schemeClr val="bg1"/>
                </a:solidFill>
              </a:rPr>
              <a:t>orçamento</a:t>
            </a:r>
            <a:r>
              <a:rPr lang="en-US" altLang="sr-Latn-RS" sz="1600" dirty="0" smtClean="0">
                <a:solidFill>
                  <a:schemeClr val="bg1"/>
                </a:solidFill>
              </a:rPr>
              <a:t> </a:t>
            </a:r>
            <a:r>
              <a:rPr lang="en-US" altLang="sr-Latn-RS" sz="1600" dirty="0" err="1" smtClean="0">
                <a:solidFill>
                  <a:schemeClr val="bg1"/>
                </a:solidFill>
              </a:rPr>
              <a:t>Estadual</a:t>
            </a:r>
            <a:r>
              <a:rPr lang="en-US" altLang="sr-Latn-RS" dirty="0" smtClean="0">
                <a:solidFill>
                  <a:schemeClr val="bg1"/>
                </a:solidFill>
              </a:rPr>
              <a:t>.</a:t>
            </a:r>
            <a:endParaRPr lang="en-US" altLang="sr-Latn-R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91238" y="4820357"/>
            <a:ext cx="1633606" cy="507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046" tIns="65023" rIns="130046" bIns="65023"/>
          <a:lstStyle/>
          <a:p>
            <a:pPr algn="ctr" eaLnBrk="1" hangingPunct="1"/>
            <a:r>
              <a:rPr lang="en-US" altLang="sr-Latn-RS" sz="1200" dirty="0" smtClean="0">
                <a:solidFill>
                  <a:schemeClr val="bg1"/>
                </a:solidFill>
              </a:rPr>
              <a:t>Lei </a:t>
            </a:r>
            <a:r>
              <a:rPr lang="en-US" altLang="sr-Latn-RS" sz="1200" dirty="0" err="1" smtClean="0">
                <a:solidFill>
                  <a:schemeClr val="bg1"/>
                </a:solidFill>
              </a:rPr>
              <a:t>Orçamentária</a:t>
            </a:r>
            <a:endParaRPr lang="en-US" altLang="sr-Latn-RS" sz="12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sr-Latn-RS" sz="1200" dirty="0" smtClean="0">
                <a:solidFill>
                  <a:schemeClr val="bg1"/>
                </a:solidFill>
              </a:rPr>
              <a:t>(2009)</a:t>
            </a:r>
            <a:endParaRPr lang="en-US" altLang="sr-Latn-R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14243" y="4792978"/>
            <a:ext cx="1631488" cy="5589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046" tIns="65023" rIns="130046" bIns="65023"/>
          <a:lstStyle/>
          <a:p>
            <a:pPr algn="ctr" eaLnBrk="1" hangingPunct="1"/>
            <a:r>
              <a:rPr lang="en-US" altLang="sr-Latn-RS" sz="1200" dirty="0" smtClean="0">
                <a:solidFill>
                  <a:schemeClr val="bg1"/>
                </a:solidFill>
              </a:rPr>
              <a:t>Lei</a:t>
            </a:r>
          </a:p>
          <a:p>
            <a:pPr algn="ctr" eaLnBrk="1" hangingPunct="1"/>
            <a:r>
              <a:rPr lang="en-US" altLang="sr-Latn-RS" sz="1200" dirty="0" smtClean="0">
                <a:solidFill>
                  <a:schemeClr val="bg1"/>
                </a:solidFill>
              </a:rPr>
              <a:t>PIFC (2006)</a:t>
            </a:r>
            <a:endParaRPr lang="en-US" altLang="sr-Latn-R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70351" y="4571373"/>
            <a:ext cx="1446446" cy="7805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046" tIns="65023" rIns="130046" bIns="65023"/>
          <a:lstStyle/>
          <a:p>
            <a:pPr algn="ctr" eaLnBrk="1" hangingPunct="1"/>
            <a:r>
              <a:rPr lang="en-US" altLang="sr-Latn-RS" sz="1200" dirty="0" smtClean="0">
                <a:solidFill>
                  <a:schemeClr val="bg1"/>
                </a:solidFill>
              </a:rPr>
              <a:t>Lei de</a:t>
            </a:r>
          </a:p>
          <a:p>
            <a:pPr algn="ctr" eaLnBrk="1" hangingPunct="1"/>
            <a:r>
              <a:rPr lang="en-US" altLang="sr-Latn-RS" sz="1200" dirty="0" smtClean="0">
                <a:solidFill>
                  <a:schemeClr val="bg1"/>
                </a:solidFill>
              </a:rPr>
              <a:t> </a:t>
            </a:r>
            <a:r>
              <a:rPr lang="en-US" altLang="sr-Latn-RS" sz="1200" dirty="0" err="1" smtClean="0">
                <a:solidFill>
                  <a:schemeClr val="bg1"/>
                </a:solidFill>
              </a:rPr>
              <a:t>Responsabilidade</a:t>
            </a:r>
            <a:endParaRPr lang="en-US" altLang="sr-Latn-RS" sz="12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sr-Latn-RS" sz="1200" dirty="0" smtClean="0">
                <a:solidFill>
                  <a:schemeClr val="bg1"/>
                </a:solidFill>
              </a:rPr>
              <a:t> Fiscal (2010)</a:t>
            </a:r>
            <a:endParaRPr lang="en-US" altLang="sr-Latn-RS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39000" y="4090377"/>
            <a:ext cx="1631488" cy="9233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046" tIns="65023" rIns="130046" bIns="65023"/>
          <a:lstStyle/>
          <a:p>
            <a:pPr algn="ctr" eaLnBrk="1" hangingPunct="1"/>
            <a:r>
              <a:rPr lang="en-US" altLang="sr-Latn-RS" sz="1200" dirty="0" smtClean="0">
                <a:solidFill>
                  <a:schemeClr val="bg1"/>
                </a:solidFill>
              </a:rPr>
              <a:t>Lei </a:t>
            </a:r>
            <a:r>
              <a:rPr lang="en-US" altLang="sr-Latn-RS" sz="1200" dirty="0" err="1" smtClean="0">
                <a:solidFill>
                  <a:schemeClr val="bg1"/>
                </a:solidFill>
              </a:rPr>
              <a:t>regulamentadora</a:t>
            </a:r>
            <a:r>
              <a:rPr lang="en-US" altLang="sr-Latn-RS" sz="1200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US" altLang="sr-Latn-RS" sz="1200" dirty="0" smtClean="0">
                <a:solidFill>
                  <a:schemeClr val="bg1"/>
                </a:solidFill>
              </a:rPr>
              <a:t>dos </a:t>
            </a:r>
            <a:r>
              <a:rPr lang="en-US" altLang="sr-Latn-RS" sz="1200" dirty="0" err="1" smtClean="0">
                <a:solidFill>
                  <a:schemeClr val="bg1"/>
                </a:solidFill>
              </a:rPr>
              <a:t>Escritórios</a:t>
            </a:r>
            <a:endParaRPr lang="en-US" altLang="sr-Latn-RS" sz="12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Estaduais</a:t>
            </a:r>
            <a:r>
              <a:rPr lang="en-US" altLang="sr-Latn-RS" sz="1200" dirty="0" smtClean="0">
                <a:solidFill>
                  <a:schemeClr val="bg1"/>
                </a:solidFill>
              </a:rPr>
              <a:t> de Auditoria </a:t>
            </a:r>
          </a:p>
          <a:p>
            <a:pPr algn="ctr" eaLnBrk="1" hangingPunct="1"/>
            <a:r>
              <a:rPr lang="en-US" altLang="sr-Latn-RS" sz="1200" dirty="0" smtClean="0">
                <a:solidFill>
                  <a:schemeClr val="bg1"/>
                </a:solidFill>
              </a:rPr>
              <a:t>(2011)</a:t>
            </a:r>
            <a:endParaRPr lang="en-US" altLang="sr-Latn-RS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81383" y="4129499"/>
            <a:ext cx="1435414" cy="3115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046" tIns="65023" rIns="130046" bIns="65023"/>
          <a:lstStyle/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Decreto</a:t>
            </a:r>
            <a:endParaRPr lang="en-US" altLang="sr-Latn-R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14243" y="3910243"/>
            <a:ext cx="1631488" cy="6611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046" tIns="65023" rIns="130046" bIns="65023"/>
          <a:lstStyle/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Regras</a:t>
            </a:r>
            <a:endParaRPr lang="en-US" altLang="sr-Latn-RS" sz="12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Guias</a:t>
            </a:r>
            <a:r>
              <a:rPr lang="en-US" altLang="sr-Latn-RS" sz="1200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Manuais</a:t>
            </a:r>
            <a:endParaRPr lang="en-US" altLang="sr-Latn-R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91238" y="3945014"/>
            <a:ext cx="1633606" cy="6611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046" tIns="65023" rIns="130046" bIns="65023"/>
          <a:lstStyle/>
          <a:p>
            <a:pPr algn="ctr"/>
            <a:r>
              <a:rPr lang="en-US" altLang="sr-Latn-RS" sz="1200" dirty="0" err="1" smtClean="0">
                <a:solidFill>
                  <a:schemeClr val="bg1"/>
                </a:solidFill>
              </a:rPr>
              <a:t>Decretos</a:t>
            </a:r>
            <a:endParaRPr lang="en-US" altLang="sr-Latn-R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sr-Latn-RS" sz="1200" dirty="0" err="1" smtClean="0">
                <a:solidFill>
                  <a:schemeClr val="bg1"/>
                </a:solidFill>
              </a:rPr>
              <a:t>Regras</a:t>
            </a:r>
            <a:endParaRPr lang="en-US" altLang="sr-Latn-R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sr-Latn-RS" sz="1200" dirty="0" err="1" smtClean="0">
                <a:solidFill>
                  <a:schemeClr val="bg1"/>
                </a:solidFill>
              </a:rPr>
              <a:t>Manuais</a:t>
            </a:r>
            <a:endParaRPr lang="en-US" altLang="sr-Latn-RS" sz="1200" dirty="0">
              <a:solidFill>
                <a:schemeClr val="bg1"/>
              </a:solidFill>
            </a:endParaRPr>
          </a:p>
          <a:p>
            <a:pPr algn="ctr"/>
            <a:r>
              <a:rPr lang="en-US" altLang="sr-Latn-RS" sz="1200" dirty="0" smtClean="0">
                <a:solidFill>
                  <a:schemeClr val="bg1"/>
                </a:solidFill>
              </a:rPr>
              <a:t> </a:t>
            </a:r>
            <a:endParaRPr lang="en-US" altLang="sr-Latn-RS" sz="1200" dirty="0">
              <a:solidFill>
                <a:schemeClr val="bg1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791239" y="2923189"/>
            <a:ext cx="1633605" cy="841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046" tIns="65023" rIns="130046" bIns="65023"/>
          <a:lstStyle/>
          <a:p>
            <a:pPr algn="ctr"/>
            <a:r>
              <a:rPr lang="en-US" altLang="sr-Latn-RS" sz="1200" dirty="0" err="1">
                <a:solidFill>
                  <a:schemeClr val="bg1"/>
                </a:solidFill>
              </a:rPr>
              <a:t>Diretores</a:t>
            </a:r>
            <a:r>
              <a:rPr lang="en-US" altLang="sr-Latn-RS" sz="1200" dirty="0">
                <a:solidFill>
                  <a:schemeClr val="bg1"/>
                </a:solidFill>
              </a:rPr>
              <a:t> (</a:t>
            </a:r>
            <a:r>
              <a:rPr lang="en-US" altLang="sr-Latn-RS" sz="1200" dirty="0" smtClean="0">
                <a:solidFill>
                  <a:schemeClr val="bg1"/>
                </a:solidFill>
              </a:rPr>
              <a:t>DAS</a:t>
            </a:r>
            <a:r>
              <a:rPr lang="en-US" altLang="sr-Latn-RS" sz="1200" dirty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en-US" altLang="sr-Latn-RS" sz="1200" dirty="0" err="1">
                <a:solidFill>
                  <a:schemeClr val="bg1"/>
                </a:solidFill>
              </a:rPr>
              <a:t>Gerentes</a:t>
            </a:r>
            <a:endParaRPr lang="en-US" altLang="sr-Latn-RS" sz="12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Gerente</a:t>
            </a:r>
            <a:r>
              <a:rPr lang="en-US" altLang="sr-Latn-RS" sz="1200" dirty="0" smtClean="0">
                <a:solidFill>
                  <a:schemeClr val="bg1"/>
                </a:solidFill>
              </a:rPr>
              <a:t> </a:t>
            </a:r>
            <a:r>
              <a:rPr lang="en-US" altLang="sr-Latn-RS" sz="1200" dirty="0" err="1" smtClean="0">
                <a:solidFill>
                  <a:schemeClr val="bg1"/>
                </a:solidFill>
              </a:rPr>
              <a:t>Financeiros</a:t>
            </a:r>
            <a:endParaRPr lang="en-US" altLang="sr-Latn-RS" sz="12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Contadores</a:t>
            </a:r>
            <a:endParaRPr lang="en-US" altLang="sr-Latn-RS" sz="1200" dirty="0">
              <a:solidFill>
                <a:schemeClr val="bg1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914243" y="2930435"/>
            <a:ext cx="1631488" cy="841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046" tIns="65023" rIns="130046" bIns="65023"/>
          <a:lstStyle/>
          <a:p>
            <a:pPr algn="ctr" eaLnBrk="1" hangingPunct="1"/>
            <a:r>
              <a:rPr lang="en-US" altLang="sr-Latn-RS" sz="1200" dirty="0" smtClean="0">
                <a:solidFill>
                  <a:schemeClr val="bg1"/>
                </a:solidFill>
              </a:rPr>
              <a:t>UHC</a:t>
            </a:r>
          </a:p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Diretores</a:t>
            </a:r>
            <a:r>
              <a:rPr lang="en-US" altLang="sr-Latn-RS" sz="1200" dirty="0" smtClean="0">
                <a:solidFill>
                  <a:schemeClr val="bg1"/>
                </a:solidFill>
              </a:rPr>
              <a:t> (DAS)</a:t>
            </a:r>
          </a:p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Gerentes</a:t>
            </a:r>
            <a:endParaRPr lang="en-US" altLang="sr-Latn-RS" sz="12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Auditores</a:t>
            </a:r>
            <a:r>
              <a:rPr lang="en-US" altLang="sr-Latn-RS" sz="1200" dirty="0" smtClean="0">
                <a:solidFill>
                  <a:schemeClr val="bg1"/>
                </a:solidFill>
              </a:rPr>
              <a:t> </a:t>
            </a:r>
            <a:r>
              <a:rPr lang="en-US" altLang="sr-Latn-RS" sz="1200" dirty="0" err="1" smtClean="0">
                <a:solidFill>
                  <a:schemeClr val="bg1"/>
                </a:solidFill>
              </a:rPr>
              <a:t>Internos</a:t>
            </a:r>
            <a:endParaRPr lang="en-US" altLang="sr-Latn-RS" sz="1200" dirty="0">
              <a:solidFill>
                <a:schemeClr val="bg1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239000" y="2871391"/>
            <a:ext cx="1631488" cy="10736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046" tIns="65023" rIns="130046" bIns="65023"/>
          <a:lstStyle/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Escritórios</a:t>
            </a:r>
            <a:r>
              <a:rPr lang="en-US" altLang="sr-Latn-RS" sz="1200" dirty="0" smtClean="0">
                <a:solidFill>
                  <a:schemeClr val="bg1"/>
                </a:solidFill>
              </a:rPr>
              <a:t> </a:t>
            </a:r>
            <a:r>
              <a:rPr lang="en-US" altLang="sr-Latn-RS" sz="1200" dirty="0" err="1" smtClean="0">
                <a:solidFill>
                  <a:schemeClr val="bg1"/>
                </a:solidFill>
              </a:rPr>
              <a:t>Estaduais</a:t>
            </a:r>
            <a:endParaRPr lang="en-US" altLang="sr-Latn-RS" sz="12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sr-Latn-RS" sz="1200" dirty="0" smtClean="0">
                <a:solidFill>
                  <a:schemeClr val="bg1"/>
                </a:solidFill>
              </a:rPr>
              <a:t>de Auditoria – </a:t>
            </a:r>
          </a:p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Auditores</a:t>
            </a:r>
            <a:r>
              <a:rPr lang="en-US" altLang="sr-Latn-RS" sz="1200" dirty="0" smtClean="0">
                <a:solidFill>
                  <a:schemeClr val="bg1"/>
                </a:solidFill>
              </a:rPr>
              <a:t> </a:t>
            </a:r>
            <a:r>
              <a:rPr lang="en-US" altLang="sr-Latn-RS" sz="1200" dirty="0" err="1" smtClean="0">
                <a:solidFill>
                  <a:schemeClr val="bg1"/>
                </a:solidFill>
              </a:rPr>
              <a:t>Estaduais</a:t>
            </a:r>
            <a:endParaRPr lang="en-US" altLang="sr-Latn-RS" sz="1200" dirty="0" smtClean="0">
              <a:solidFill>
                <a:schemeClr val="bg1"/>
              </a:solidFill>
            </a:endParaRPr>
          </a:p>
          <a:p>
            <a:pPr algn="ctr" eaLnBrk="1" hangingPunct="1"/>
            <a:endParaRPr lang="en-US" altLang="sr-Latn-RS" sz="1200" dirty="0">
              <a:solidFill>
                <a:schemeClr val="bg1"/>
              </a:solidFill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681383" y="3530956"/>
            <a:ext cx="1435414" cy="4671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046" tIns="65023" rIns="130046" bIns="65023"/>
          <a:lstStyle/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Diretores</a:t>
            </a:r>
            <a:r>
              <a:rPr lang="en-US" altLang="sr-Latn-RS" sz="1200" dirty="0" smtClean="0">
                <a:solidFill>
                  <a:schemeClr val="bg1"/>
                </a:solidFill>
              </a:rPr>
              <a:t> (DAS)</a:t>
            </a:r>
          </a:p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Auditores</a:t>
            </a:r>
            <a:r>
              <a:rPr lang="en-US" altLang="sr-Latn-RS" sz="1200" dirty="0" smtClean="0">
                <a:solidFill>
                  <a:schemeClr val="bg1"/>
                </a:solidFill>
              </a:rPr>
              <a:t> </a:t>
            </a:r>
            <a:r>
              <a:rPr lang="en-US" altLang="sr-Latn-RS" sz="1200" dirty="0" err="1" smtClean="0">
                <a:solidFill>
                  <a:schemeClr val="bg1"/>
                </a:solidFill>
              </a:rPr>
              <a:t>Internos</a:t>
            </a:r>
            <a:endParaRPr lang="en-US" altLang="sr-Latn-RS" sz="1200" dirty="0">
              <a:solidFill>
                <a:schemeClr val="bg1"/>
              </a:solidFill>
            </a:endParaRPr>
          </a:p>
        </p:txBody>
      </p:sp>
      <p:sp>
        <p:nvSpPr>
          <p:cNvPr id="1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8000" y="571589"/>
            <a:ext cx="9067237" cy="659045"/>
          </a:xfrm>
        </p:spPr>
        <p:txBody>
          <a:bodyPr>
            <a:normAutofit/>
          </a:bodyPr>
          <a:lstStyle/>
          <a:p>
            <a:pPr algn="ctr"/>
            <a:r>
              <a:rPr lang="en-US" altLang="sr-Latn-RS" sz="3500" dirty="0" err="1" smtClean="0">
                <a:solidFill>
                  <a:schemeClr val="bg1"/>
                </a:solidFill>
              </a:rPr>
              <a:t>Gerenciamento</a:t>
            </a:r>
            <a:r>
              <a:rPr lang="en-US" altLang="sr-Latn-RS" sz="3500" dirty="0" smtClean="0">
                <a:solidFill>
                  <a:schemeClr val="bg1"/>
                </a:solidFill>
              </a:rPr>
              <a:t> </a:t>
            </a:r>
            <a:r>
              <a:rPr lang="en-US" altLang="sr-Latn-RS" sz="3500" dirty="0" err="1" smtClean="0">
                <a:solidFill>
                  <a:schemeClr val="bg1"/>
                </a:solidFill>
              </a:rPr>
              <a:t>Financeiro</a:t>
            </a:r>
            <a:r>
              <a:rPr lang="en-US" altLang="sr-Latn-RS" sz="3500" dirty="0" smtClean="0">
                <a:solidFill>
                  <a:schemeClr val="bg1"/>
                </a:solidFill>
              </a:rPr>
              <a:t> </a:t>
            </a:r>
            <a:r>
              <a:rPr lang="en-US" altLang="sr-Latn-RS" sz="3500" dirty="0" err="1" smtClean="0">
                <a:solidFill>
                  <a:schemeClr val="bg1"/>
                </a:solidFill>
              </a:rPr>
              <a:t>Público</a:t>
            </a:r>
            <a:r>
              <a:rPr lang="en-US" altLang="sr-Latn-RS" sz="3500" dirty="0" smtClean="0">
                <a:solidFill>
                  <a:schemeClr val="bg1"/>
                </a:solidFill>
              </a:rPr>
              <a:t> </a:t>
            </a:r>
            <a:r>
              <a:rPr lang="en-US" altLang="sr-Latn-RS" sz="3500" dirty="0" err="1" smtClean="0">
                <a:solidFill>
                  <a:schemeClr val="bg1"/>
                </a:solidFill>
              </a:rPr>
              <a:t>na</a:t>
            </a:r>
            <a:r>
              <a:rPr lang="en-US" altLang="sr-Latn-RS" sz="3500" dirty="0" smtClean="0">
                <a:solidFill>
                  <a:schemeClr val="bg1"/>
                </a:solidFill>
              </a:rPr>
              <a:t> </a:t>
            </a:r>
            <a:r>
              <a:rPr lang="en-US" altLang="sr-Latn-RS" sz="3500" dirty="0" err="1" smtClean="0">
                <a:solidFill>
                  <a:schemeClr val="bg1"/>
                </a:solidFill>
              </a:rPr>
              <a:t>Croácia</a:t>
            </a:r>
            <a:endParaRPr lang="en-US" altLang="sr-Latn-RS" sz="35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70352" y="2923189"/>
            <a:ext cx="1446445" cy="4748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046" tIns="65023" rIns="130046" bIns="65023"/>
          <a:lstStyle/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Comitê</a:t>
            </a:r>
            <a:r>
              <a:rPr lang="en-US" altLang="sr-Latn-RS" sz="1200" dirty="0" smtClean="0">
                <a:solidFill>
                  <a:schemeClr val="bg1"/>
                </a:solidFill>
              </a:rPr>
              <a:t> de </a:t>
            </a:r>
          </a:p>
          <a:p>
            <a:pPr algn="ctr" eaLnBrk="1" hangingPunct="1"/>
            <a:r>
              <a:rPr lang="en-US" altLang="sr-Latn-RS" sz="1200" dirty="0" err="1" smtClean="0">
                <a:solidFill>
                  <a:schemeClr val="bg1"/>
                </a:solidFill>
              </a:rPr>
              <a:t>Política</a:t>
            </a:r>
            <a:r>
              <a:rPr lang="en-US" altLang="sr-Latn-RS" sz="1200" dirty="0" smtClean="0">
                <a:solidFill>
                  <a:schemeClr val="bg1"/>
                </a:solidFill>
              </a:rPr>
              <a:t> Fiscal</a:t>
            </a:r>
            <a:endParaRPr lang="en-US" altLang="sr-Latn-R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57" y="461359"/>
            <a:ext cx="9806687" cy="703547"/>
          </a:xfrm>
        </p:spPr>
        <p:txBody>
          <a:bodyPr/>
          <a:lstStyle/>
          <a:p>
            <a:pPr algn="ctr"/>
            <a:r>
              <a:rPr lang="en-US" altLang="sr-Latn-RS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Preparação</a:t>
            </a:r>
            <a:r>
              <a:rPr lang="en-US" altLang="sr-Latn-RS" sz="4000" dirty="0" smtClean="0">
                <a:solidFill>
                  <a:schemeClr val="bg1"/>
                </a:solidFill>
                <a:ea typeface="ＭＳ Ｐゴシック" pitchFamily="34" charset="-128"/>
              </a:rPr>
              <a:t> do PIFC </a:t>
            </a:r>
            <a:r>
              <a:rPr lang="en-US" altLang="sr-Latn-RS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na</a:t>
            </a:r>
            <a:r>
              <a:rPr lang="en-US" altLang="sr-Latn-RS" sz="4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sr-Latn-RS" sz="4000" dirty="0" err="1" smtClean="0">
                <a:solidFill>
                  <a:schemeClr val="bg1"/>
                </a:solidFill>
                <a:ea typeface="ＭＳ Ｐゴシック" pitchFamily="34" charset="-128"/>
              </a:rPr>
              <a:t>Croácia</a:t>
            </a:r>
            <a:endParaRPr lang="en-US" altLang="sr-Latn-RS" sz="4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967725" y="1370666"/>
            <a:ext cx="3386408" cy="7251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Lei </a:t>
            </a:r>
            <a:r>
              <a:rPr lang="hr-HR" sz="14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PIFC (</a:t>
            </a:r>
            <a:r>
              <a:rPr lang="hr-HR" sz="14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2006)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231673" y="2631905"/>
            <a:ext cx="2973096" cy="4231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Livro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Regras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de FMC 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200" baseline="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2011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899833" y="2557993"/>
            <a:ext cx="3000375" cy="4329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baseline="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Livro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Regras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Auditoria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Interna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aseline="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(201</a:t>
            </a:r>
            <a:r>
              <a:rPr lang="hr-HR" sz="1200" baseline="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baseline="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1200" baseline="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5591066" y="1364170"/>
            <a:ext cx="3473024" cy="369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PIFC Plano de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Ação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. 2012.-2013.</a:t>
            </a:r>
            <a:endParaRPr lang="en-US" sz="14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605340" y="1824825"/>
            <a:ext cx="3473025" cy="3814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Guia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para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registro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UHC</a:t>
            </a:r>
            <a:endParaRPr lang="hr-HR" sz="14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617829" y="3206813"/>
            <a:ext cx="4104208" cy="3354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Manual FMC (2012)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08825" y="3652864"/>
            <a:ext cx="4104209" cy="3124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Normas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responsabilização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da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gerencia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(2011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8253" y="4117148"/>
            <a:ext cx="4064781" cy="4521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Normas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contabilidade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gestão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e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custos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(2011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637377" y="4746324"/>
            <a:ext cx="4075657" cy="2795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Programa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Treinamento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FMC (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2011)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652931" y="5219918"/>
            <a:ext cx="4069105" cy="2795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Guias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sobre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relatórios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Anuais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FMC (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2011)</a:t>
            </a: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5497851" y="3148292"/>
            <a:ext cx="3790065" cy="3354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Manual de Auditoria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Interna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(201</a:t>
            </a:r>
            <a:r>
              <a:rPr lang="hr-HR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12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5497851" y="3671958"/>
            <a:ext cx="3790065" cy="3124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Código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Ética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AI (2011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5497851" y="4179721"/>
            <a:ext cx="3775789" cy="3124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Modelo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Regimento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Interno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para AI (2011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5497852" y="4649489"/>
            <a:ext cx="3790065" cy="3124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Programa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Certificação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e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Treinamento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em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AI (2011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5504990" y="5110582"/>
            <a:ext cx="3782927" cy="3124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Guia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para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treinamento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continuado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em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AI (2011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5512128" y="5557923"/>
            <a:ext cx="3775789" cy="2795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Guia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relatórios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anuais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AI (2011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411664" y="2435992"/>
            <a:ext cx="4613114" cy="35838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>
              <a:defRPr/>
            </a:pPr>
            <a:endParaRPr lang="nl-NL" sz="140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5214949" y="2435992"/>
            <a:ext cx="4370145" cy="38314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>
              <a:defRPr/>
            </a:pPr>
            <a:endParaRPr lang="nl-NL" sz="140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102057" y="1164907"/>
            <a:ext cx="9852939" cy="53978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>
              <a:defRPr/>
            </a:pPr>
            <a:endParaRPr lang="nl-NL" sz="140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652931" y="5619859"/>
            <a:ext cx="4069105" cy="2795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Guias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Gestão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Risco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2011)</a:t>
            </a: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5512128" y="5899381"/>
            <a:ext cx="3775789" cy="2795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2175" tIns="63531" rIns="122175" bIns="63531" anchor="ctr"/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Instrução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para CQ de AI (2011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29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idx="4294967295"/>
          </p:nvPr>
        </p:nvSpPr>
        <p:spPr>
          <a:xfrm>
            <a:off x="707833" y="448965"/>
            <a:ext cx="7859748" cy="8719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500" dirty="0" err="1" smtClean="0">
                <a:solidFill>
                  <a:schemeClr val="bg1"/>
                </a:solidFill>
              </a:rPr>
              <a:t>Unidade</a:t>
            </a:r>
            <a:r>
              <a:rPr lang="en-US" altLang="en-US" sz="3500" dirty="0" smtClean="0">
                <a:solidFill>
                  <a:schemeClr val="bg1"/>
                </a:solidFill>
              </a:rPr>
              <a:t> de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Harmonização</a:t>
            </a:r>
            <a:r>
              <a:rPr lang="en-US" altLang="en-US" sz="3500" dirty="0" smtClean="0">
                <a:solidFill>
                  <a:schemeClr val="bg1"/>
                </a:solidFill>
              </a:rPr>
              <a:t> Central (UHC)</a:t>
            </a:r>
            <a:br>
              <a:rPr lang="en-US" altLang="en-US" sz="3500" dirty="0" smtClean="0">
                <a:solidFill>
                  <a:schemeClr val="bg1"/>
                </a:solidFill>
              </a:rPr>
            </a:br>
            <a:r>
              <a:rPr lang="en-US" altLang="en-US" sz="3500" dirty="0" smtClean="0">
                <a:solidFill>
                  <a:schemeClr val="bg1"/>
                </a:solidFill>
              </a:rPr>
              <a:t>O</a:t>
            </a:r>
            <a:r>
              <a:rPr lang="hr-HR" altLang="en-US" sz="3500" dirty="0" err="1" smtClean="0">
                <a:solidFill>
                  <a:schemeClr val="bg1"/>
                </a:solidFill>
              </a:rPr>
              <a:t>rgani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zação</a:t>
            </a:r>
            <a:endParaRPr lang="hr-HR" altLang="en-US" sz="3500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63737" y="2051956"/>
            <a:ext cx="7859748" cy="3452494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altLang="en-US" sz="1500" smtClean="0"/>
          </a:p>
          <a:p>
            <a:pPr marL="0" indent="0">
              <a:buFont typeface="Arial" panose="020B0604020202020204" pitchFamily="34" charset="0"/>
              <a:buNone/>
            </a:pPr>
            <a:endParaRPr lang="hr-HR" altLang="en-US" sz="1500" smtClean="0"/>
          </a:p>
          <a:p>
            <a:pPr marL="0" indent="0">
              <a:buFont typeface="Arial" panose="020B0604020202020204" pitchFamily="34" charset="0"/>
              <a:buNone/>
            </a:pPr>
            <a:endParaRPr lang="hr-HR" altLang="en-US" sz="1500" dirty="0" smtClean="0"/>
          </a:p>
        </p:txBody>
      </p:sp>
      <p:sp>
        <p:nvSpPr>
          <p:cNvPr id="19" name="Flowchart: Document 3"/>
          <p:cNvSpPr>
            <a:spLocks noChangeArrowheads="1"/>
          </p:cNvSpPr>
          <p:nvPr/>
        </p:nvSpPr>
        <p:spPr bwMode="auto">
          <a:xfrm>
            <a:off x="2567092" y="1333486"/>
            <a:ext cx="4613831" cy="1125809"/>
          </a:xfrm>
          <a:prstGeom prst="flowChartDocument">
            <a:avLst/>
          </a:prstGeom>
          <a:solidFill>
            <a:srgbClr val="CCFFC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130046" tIns="65023" rIns="130046" bIns="6502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latin typeface="Calibri" pitchFamily="34" charset="0"/>
                <a:cs typeface="Arial" charset="0"/>
              </a:rPr>
              <a:t>Lei de </a:t>
            </a:r>
            <a:r>
              <a:rPr lang="en-US" altLang="en-US" sz="1500" dirty="0" err="1" smtClean="0">
                <a:latin typeface="Calibri" pitchFamily="34" charset="0"/>
                <a:cs typeface="Arial" charset="0"/>
              </a:rPr>
              <a:t>Controle</a:t>
            </a:r>
            <a:r>
              <a:rPr lang="en-US" altLang="en-US" sz="1500" dirty="0">
                <a:latin typeface="Calibri" pitchFamily="34" charset="0"/>
                <a:cs typeface="Arial" charset="0"/>
              </a:rPr>
              <a:t> </a:t>
            </a:r>
            <a:r>
              <a:rPr lang="en-US" altLang="en-US" sz="1500" dirty="0" err="1" smtClean="0">
                <a:latin typeface="Calibri" pitchFamily="34" charset="0"/>
                <a:cs typeface="Arial" charset="0"/>
              </a:rPr>
              <a:t>Financeiro</a:t>
            </a:r>
            <a:r>
              <a:rPr lang="en-US" altLang="en-US" sz="1500" dirty="0" smtClean="0">
                <a:latin typeface="Calibri" pitchFamily="34" charset="0"/>
                <a:cs typeface="Arial" charset="0"/>
              </a:rPr>
              <a:t> </a:t>
            </a:r>
            <a:r>
              <a:rPr lang="en-US" altLang="en-US" sz="1500" dirty="0" err="1" smtClean="0">
                <a:latin typeface="Calibri" pitchFamily="34" charset="0"/>
                <a:cs typeface="Arial" charset="0"/>
              </a:rPr>
              <a:t>Interno</a:t>
            </a:r>
            <a:r>
              <a:rPr lang="en-US" altLang="en-US" sz="1500" dirty="0" smtClean="0">
                <a:latin typeface="Calibri" pitchFamily="34" charset="0"/>
                <a:cs typeface="Arial" charset="0"/>
              </a:rPr>
              <a:t> </a:t>
            </a:r>
            <a:r>
              <a:rPr lang="en-US" altLang="en-US" sz="1500" dirty="0" err="1" smtClean="0">
                <a:latin typeface="Calibri" pitchFamily="34" charset="0"/>
                <a:cs typeface="Arial" charset="0"/>
              </a:rPr>
              <a:t>Público</a:t>
            </a:r>
            <a:r>
              <a:rPr lang="en-US" altLang="en-US" sz="1500" dirty="0" smtClean="0">
                <a:latin typeface="Calibri" pitchFamily="34" charset="0"/>
                <a:cs typeface="Arial" charset="0"/>
              </a:rPr>
              <a:t> </a:t>
            </a:r>
            <a:r>
              <a:rPr lang="hr-HR" altLang="en-US" sz="1500" dirty="0" smtClean="0">
                <a:latin typeface="Calibri" pitchFamily="34" charset="0"/>
                <a:cs typeface="Arial" charset="0"/>
              </a:rPr>
              <a:t>(</a:t>
            </a:r>
            <a:r>
              <a:rPr lang="hr-HR" altLang="en-US" sz="1500" dirty="0">
                <a:latin typeface="Calibri" pitchFamily="34" charset="0"/>
                <a:cs typeface="Arial" charset="0"/>
              </a:rPr>
              <a:t>2006)</a:t>
            </a:r>
          </a:p>
        </p:txBody>
      </p:sp>
      <p:sp>
        <p:nvSpPr>
          <p:cNvPr id="20" name="Flowchart: Document 4"/>
          <p:cNvSpPr>
            <a:spLocks noChangeArrowheads="1"/>
          </p:cNvSpPr>
          <p:nvPr/>
        </p:nvSpPr>
        <p:spPr bwMode="auto">
          <a:xfrm>
            <a:off x="4719187" y="2051955"/>
            <a:ext cx="2461736" cy="1163909"/>
          </a:xfrm>
          <a:prstGeom prst="flowChartDocument">
            <a:avLst/>
          </a:prstGeom>
          <a:solidFill>
            <a:srgbClr val="CCFFCC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130046" tIns="65023" rIns="130046" bIns="6502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err="1" smtClean="0">
                <a:latin typeface="Calibri" pitchFamily="34" charset="0"/>
                <a:cs typeface="Arial" charset="0"/>
              </a:rPr>
              <a:t>Livro</a:t>
            </a:r>
            <a:r>
              <a:rPr lang="en-US" altLang="en-US" sz="1500" dirty="0" smtClean="0">
                <a:latin typeface="Calibri" pitchFamily="34" charset="0"/>
                <a:cs typeface="Arial" charset="0"/>
              </a:rPr>
              <a:t> de </a:t>
            </a:r>
            <a:r>
              <a:rPr lang="en-US" altLang="en-US" sz="1500" dirty="0" err="1" smtClean="0">
                <a:latin typeface="Calibri" pitchFamily="34" charset="0"/>
                <a:cs typeface="Arial" charset="0"/>
              </a:rPr>
              <a:t>regras</a:t>
            </a:r>
            <a:r>
              <a:rPr lang="en-US" altLang="en-US" sz="1500" dirty="0" smtClean="0">
                <a:latin typeface="Calibri" pitchFamily="34" charset="0"/>
                <a:cs typeface="Arial" charset="0"/>
              </a:rPr>
              <a:t> de auditoria </a:t>
            </a:r>
            <a:r>
              <a:rPr lang="en-US" altLang="en-US" sz="1500" dirty="0" err="1" smtClean="0">
                <a:latin typeface="Calibri" pitchFamily="34" charset="0"/>
                <a:cs typeface="Arial" charset="0"/>
              </a:rPr>
              <a:t>interna</a:t>
            </a:r>
            <a:r>
              <a:rPr lang="en-US" altLang="en-US" sz="1500" dirty="0" smtClean="0">
                <a:latin typeface="Calibri" pitchFamily="34" charset="0"/>
                <a:cs typeface="Arial" charset="0"/>
              </a:rPr>
              <a:t> para </a:t>
            </a:r>
            <a:r>
              <a:rPr lang="en-US" altLang="en-US" sz="1500" dirty="0" err="1" smtClean="0">
                <a:latin typeface="Calibri" pitchFamily="34" charset="0"/>
                <a:cs typeface="Arial" charset="0"/>
              </a:rPr>
              <a:t>usuários</a:t>
            </a:r>
            <a:r>
              <a:rPr lang="en-US" altLang="en-US" sz="1500" dirty="0" smtClean="0">
                <a:latin typeface="Calibri" pitchFamily="34" charset="0"/>
                <a:cs typeface="Arial" charset="0"/>
              </a:rPr>
              <a:t> do </a:t>
            </a:r>
            <a:r>
              <a:rPr lang="en-US" altLang="en-US" sz="1500" dirty="0" err="1" smtClean="0">
                <a:latin typeface="Calibri" pitchFamily="34" charset="0"/>
                <a:cs typeface="Arial" charset="0"/>
              </a:rPr>
              <a:t>orçamento</a:t>
            </a:r>
            <a:r>
              <a:rPr lang="en-US" altLang="en-US" sz="1500" dirty="0" smtClean="0">
                <a:latin typeface="Calibri" pitchFamily="34" charset="0"/>
                <a:cs typeface="Arial" charset="0"/>
              </a:rPr>
              <a:t>. </a:t>
            </a:r>
            <a:endParaRPr lang="hr-HR" altLang="en-US" sz="1500" dirty="0"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500" dirty="0" smtClean="0">
                <a:latin typeface="Calibri" pitchFamily="34" charset="0"/>
                <a:cs typeface="Arial" charset="0"/>
              </a:rPr>
              <a:t>(2013)</a:t>
            </a:r>
            <a:endParaRPr lang="hr-HR" altLang="en-US" sz="1500" dirty="0">
              <a:latin typeface="Calibri" pitchFamily="34" charset="0"/>
              <a:cs typeface="Arial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719187" y="3304710"/>
            <a:ext cx="472383" cy="549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>
              <a:defRPr/>
            </a:pPr>
            <a:endParaRPr lang="hr-HR" sz="1500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661528" y="3933409"/>
            <a:ext cx="2587700" cy="494079"/>
          </a:xfrm>
          <a:prstGeom prst="flowChartProcess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UHC  no </a:t>
            </a:r>
            <a:r>
              <a:rPr lang="en-US" altLang="en-US" sz="15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Ministério</a:t>
            </a:r>
            <a:r>
              <a:rPr lang="en-US" altLang="en-US" sz="15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da </a:t>
            </a:r>
            <a:r>
              <a:rPr lang="en-US" altLang="en-US" sz="15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Fazenda</a:t>
            </a:r>
            <a:endParaRPr lang="hr-HR" altLang="en-US" sz="15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1774577" y="4895911"/>
            <a:ext cx="1995261" cy="713266"/>
          </a:xfrm>
          <a:prstGeom prst="flowChartProcess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Serviços</a:t>
            </a:r>
            <a:r>
              <a:rPr lang="en-US" altLang="en-US" sz="15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para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metodologias</a:t>
            </a:r>
            <a:endParaRPr lang="en-US" altLang="en-US" sz="15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 </a:t>
            </a:r>
            <a:r>
              <a:rPr lang="en-US" altLang="en-US" sz="15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Padrões</a:t>
            </a:r>
            <a:r>
              <a:rPr lang="en-US" altLang="en-US" sz="15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.</a:t>
            </a:r>
            <a:endParaRPr lang="hr-HR" altLang="en-US" sz="15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3885113" y="4876079"/>
            <a:ext cx="2418736" cy="713266"/>
          </a:xfrm>
          <a:prstGeom prst="flowChartProcess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Serviços</a:t>
            </a:r>
            <a:r>
              <a:rPr lang="en-US" altLang="en-US" sz="15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para </a:t>
            </a:r>
            <a:r>
              <a:rPr lang="en-US" altLang="en-US" sz="15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Coordenação</a:t>
            </a:r>
            <a:endParaRPr lang="en-US" altLang="en-US" sz="1500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de  </a:t>
            </a:r>
            <a:r>
              <a:rPr lang="en-US" altLang="en-US" sz="15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Treinamento</a:t>
            </a:r>
            <a:r>
              <a:rPr lang="en-US" altLang="en-US" sz="15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e </a:t>
            </a:r>
            <a:r>
              <a:rPr lang="en-US" altLang="en-US" sz="15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Controle</a:t>
            </a:r>
            <a:endParaRPr lang="en-US" altLang="en-US" sz="1500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de </a:t>
            </a:r>
            <a:r>
              <a:rPr lang="en-US" altLang="en-US" sz="15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Qualidade</a:t>
            </a:r>
            <a:endParaRPr lang="hr-HR" altLang="en-US" sz="15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419123" y="4876079"/>
            <a:ext cx="1948129" cy="714476"/>
          </a:xfrm>
          <a:prstGeom prst="flowChartProcess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Serviços</a:t>
            </a:r>
            <a:r>
              <a:rPr lang="en-US" altLang="en-US" sz="15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para </a:t>
            </a:r>
            <a:r>
              <a:rPr lang="en-US" altLang="en-US" sz="15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atividades</a:t>
            </a:r>
            <a:r>
              <a:rPr lang="en-US" altLang="en-US" sz="15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endParaRPr lang="en-US" altLang="en-US" sz="15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internacionais</a:t>
            </a:r>
            <a:r>
              <a:rPr lang="en-US" altLang="en-US" sz="15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endParaRPr lang="hr-HR" altLang="en-US" sz="15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2801264" y="4572144"/>
            <a:ext cx="4546505" cy="2484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/>
          <a:lstStyle/>
          <a:p>
            <a:endParaRPr lang="hr-HR" sz="1500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2806300" y="4596991"/>
            <a:ext cx="0" cy="21918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/>
          <a:lstStyle/>
          <a:p>
            <a:endParaRPr lang="hr-HR" sz="1500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7337698" y="4572144"/>
            <a:ext cx="20523" cy="24403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/>
          <a:lstStyle/>
          <a:p>
            <a:endParaRPr lang="hr-HR" sz="1500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5071999" y="4572145"/>
            <a:ext cx="0" cy="21918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046" tIns="65023" rIns="130046" bIns="65023"/>
          <a:lstStyle/>
          <a:p>
            <a:endParaRPr lang="hr-HR" sz="1500"/>
          </a:p>
        </p:txBody>
      </p:sp>
    </p:spTree>
    <p:extLst>
      <p:ext uri="{BB962C8B-B14F-4D97-AF65-F5344CB8AC3E}">
        <p14:creationId xmlns:p14="http://schemas.microsoft.com/office/powerpoint/2010/main" val="28809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50" y="407835"/>
            <a:ext cx="9072000" cy="1262160"/>
          </a:xfrm>
        </p:spPr>
        <p:txBody>
          <a:bodyPr/>
          <a:lstStyle/>
          <a:p>
            <a:r>
              <a:rPr lang="en-US" sz="3000" dirty="0" err="1" smtClean="0">
                <a:solidFill>
                  <a:schemeClr val="bg1"/>
                </a:solidFill>
              </a:rPr>
              <a:t>Quem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deveria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estabelecer</a:t>
            </a:r>
            <a:r>
              <a:rPr lang="en-US" sz="3000" dirty="0" smtClean="0">
                <a:solidFill>
                  <a:schemeClr val="bg1"/>
                </a:solidFill>
              </a:rPr>
              <a:t> a AI </a:t>
            </a:r>
            <a:r>
              <a:rPr lang="en-US" sz="3000" dirty="0" err="1" smtClean="0">
                <a:solidFill>
                  <a:schemeClr val="bg1"/>
                </a:solidFill>
              </a:rPr>
              <a:t>na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</a:rPr>
              <a:t>Croácia</a:t>
            </a:r>
            <a:r>
              <a:rPr lang="en-US" sz="3000" dirty="0" smtClean="0">
                <a:solidFill>
                  <a:schemeClr val="bg1"/>
                </a:solidFill>
              </a:rPr>
              <a:t> (</a:t>
            </a:r>
            <a:r>
              <a:rPr lang="en-US" sz="3000" dirty="0" err="1" smtClean="0">
                <a:solidFill>
                  <a:schemeClr val="bg1"/>
                </a:solidFill>
              </a:rPr>
              <a:t>critérios</a:t>
            </a:r>
            <a:r>
              <a:rPr lang="en-US" sz="3000" dirty="0" smtClean="0">
                <a:solidFill>
                  <a:schemeClr val="bg1"/>
                </a:solidFill>
              </a:rPr>
              <a:t>)?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" y="19431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en-US" dirty="0" err="1">
                <a:solidFill>
                  <a:schemeClr val="bg1"/>
                </a:solidFill>
              </a:rPr>
              <a:t>Ministros</a:t>
            </a:r>
            <a:endParaRPr lang="en-US" dirty="0">
              <a:solidFill>
                <a:schemeClr val="bg1"/>
              </a:solidFill>
            </a:endParaRPr>
          </a:p>
          <a:p>
            <a:pPr marL="461963" indent="-236538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Para </a:t>
            </a:r>
            <a:r>
              <a:rPr lang="en-US" dirty="0" err="1">
                <a:solidFill>
                  <a:schemeClr val="bg1"/>
                </a:solidFill>
              </a:rPr>
              <a:t>realizar</a:t>
            </a:r>
            <a:r>
              <a:rPr lang="en-US" dirty="0">
                <a:solidFill>
                  <a:schemeClr val="bg1"/>
                </a:solidFill>
              </a:rPr>
              <a:t> a 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apoiar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aqueles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responsáveis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uso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orçamento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Ministério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b) </a:t>
            </a:r>
            <a:r>
              <a:rPr lang="en-US" dirty="0" err="1">
                <a:solidFill>
                  <a:schemeClr val="bg1"/>
                </a:solidFill>
              </a:rPr>
              <a:t>Autoridades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estaduais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não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usuários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orçamento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</a:t>
            </a:r>
            <a:r>
              <a:rPr lang="hr-HR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461963" indent="-236538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Tenham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mais</a:t>
            </a:r>
            <a:r>
              <a:rPr lang="en-US" dirty="0">
                <a:solidFill>
                  <a:schemeClr val="bg1"/>
                </a:solidFill>
              </a:rPr>
              <a:t> de 50 </a:t>
            </a:r>
            <a:r>
              <a:rPr lang="en-US" dirty="0" err="1" smtClean="0">
                <a:solidFill>
                  <a:schemeClr val="bg1"/>
                </a:solidFill>
              </a:rPr>
              <a:t>funcionários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</a:t>
            </a:r>
          </a:p>
          <a:p>
            <a:pPr marL="461963" indent="-236538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despesas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anuais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superiores</a:t>
            </a:r>
            <a:r>
              <a:rPr lang="en-US" dirty="0">
                <a:solidFill>
                  <a:schemeClr val="bg1"/>
                </a:solidFill>
              </a:rPr>
              <a:t> a HRK 80,000,000</a:t>
            </a:r>
          </a:p>
          <a:p>
            <a:pPr algn="just"/>
            <a:endParaRPr lang="hr-HR" dirty="0">
              <a:solidFill>
                <a:schemeClr val="bg1"/>
              </a:solidFill>
            </a:endParaRPr>
          </a:p>
          <a:p>
            <a:pPr algn="just"/>
            <a:r>
              <a:rPr lang="hr-HR" dirty="0">
                <a:solidFill>
                  <a:schemeClr val="bg1"/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Condados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Cidade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Zagreb, </a:t>
            </a:r>
            <a:r>
              <a:rPr lang="en-US" dirty="0" err="1">
                <a:solidFill>
                  <a:schemeClr val="bg1"/>
                </a:solidFill>
              </a:rPr>
              <a:t>cidades</a:t>
            </a:r>
            <a:r>
              <a:rPr lang="en-US" dirty="0">
                <a:solidFill>
                  <a:schemeClr val="bg1"/>
                </a:solidFill>
              </a:rPr>
              <a:t> com </a:t>
            </a:r>
            <a:r>
              <a:rPr lang="en-US" dirty="0" err="1">
                <a:solidFill>
                  <a:schemeClr val="bg1"/>
                </a:solidFill>
              </a:rPr>
              <a:t>mais</a:t>
            </a:r>
            <a:r>
              <a:rPr lang="en-US" dirty="0">
                <a:solidFill>
                  <a:schemeClr val="bg1"/>
                </a:solidFill>
              </a:rPr>
              <a:t> de 35.000 </a:t>
            </a:r>
            <a:r>
              <a:rPr lang="en-US" dirty="0" err="1">
                <a:solidFill>
                  <a:schemeClr val="bg1"/>
                </a:solidFill>
              </a:rPr>
              <a:t>habitantes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461963" indent="-236538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Para </a:t>
            </a:r>
            <a:r>
              <a:rPr lang="en-US" dirty="0" err="1">
                <a:solidFill>
                  <a:schemeClr val="bg1"/>
                </a:solidFill>
              </a:rPr>
              <a:t>realizar</a:t>
            </a:r>
            <a:r>
              <a:rPr lang="en-US" dirty="0">
                <a:solidFill>
                  <a:schemeClr val="bg1"/>
                </a:solidFill>
              </a:rPr>
              <a:t> 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condado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cidade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atendendo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usuários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do </a:t>
            </a:r>
            <a:r>
              <a:rPr lang="en-US" dirty="0" err="1" smtClean="0">
                <a:solidFill>
                  <a:schemeClr val="bg1"/>
                </a:solidFill>
              </a:rPr>
              <a:t>orçamento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dentro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daquela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localidade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08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1703</Words>
  <Application>Microsoft Office PowerPoint</Application>
  <PresentationFormat>Custom</PresentationFormat>
  <Paragraphs>307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ＭＳ Ｐゴシック</vt:lpstr>
      <vt:lpstr>PMingLiU</vt:lpstr>
      <vt:lpstr>Arial</vt:lpstr>
      <vt:lpstr>Calibri</vt:lpstr>
      <vt:lpstr>DejaVu Sans</vt:lpstr>
      <vt:lpstr>Palatino</vt:lpstr>
      <vt:lpstr>StarSymbol</vt:lpstr>
      <vt:lpstr>Times New Roman</vt:lpstr>
      <vt:lpstr>Verdana</vt:lpstr>
      <vt:lpstr>Wingdings</vt:lpstr>
      <vt:lpstr>Zapf Dingbats</vt:lpstr>
      <vt:lpstr>Office Theme</vt:lpstr>
      <vt:lpstr>Office Theme</vt:lpstr>
      <vt:lpstr>PowerPoint Presentation</vt:lpstr>
      <vt:lpstr>Garantia de Qualidade da Auditoria Interna</vt:lpstr>
      <vt:lpstr>PowerPoint Presentation</vt:lpstr>
      <vt:lpstr>PowerPoint Presentation</vt:lpstr>
      <vt:lpstr>PowerPoint Presentation</vt:lpstr>
      <vt:lpstr>Gerenciamento Financeiro Público na Croácia</vt:lpstr>
      <vt:lpstr>Preparação do PIFC na Croácia</vt:lpstr>
      <vt:lpstr>Unidade de Harmonização Central (UHC) Organização</vt:lpstr>
      <vt:lpstr>Quem deveria estabelecer a AI na Croácia (critérios)?</vt:lpstr>
      <vt:lpstr>AI em números (2005-2014)</vt:lpstr>
      <vt:lpstr>2. Avaliação de Qualidade - IIA - IPPF</vt:lpstr>
      <vt:lpstr>2.1. Modelo de avaliação da qualidade na Croácia – Desenvolvimento.</vt:lpstr>
      <vt:lpstr>2.1. Modelo de Avaliação da Qualidade na  Croácia - Modelo 3 – ano de 2014.</vt:lpstr>
      <vt:lpstr>PowerPoint Presentation</vt:lpstr>
      <vt:lpstr>2.1 Modelo de avaliação da qualidade na Croácia   - Relato sobre a Avaliação de Qualidade </vt:lpstr>
      <vt:lpstr>2.1. Modelo de avaliação da qualidade na Croácia   - Resultados e  Planos.</vt:lpstr>
      <vt:lpstr> 2.2. Avaliação de Qualidade Grupo de Trabalho para a Garantia da Qualidade PEM-PAL   Objectivos</vt:lpstr>
      <vt:lpstr>PowerPoint Presentation</vt:lpstr>
      <vt:lpstr>2.2. Avaliação da Qualidade PEM-PAL  Grupo de Trabalho para a Garantia da Qualidade (GQ) O que nós alcançamos</vt:lpstr>
      <vt:lpstr>2.2. Avaliação da Qualidade PEM-PAL  PEM-PAL – Guia de Garantia e Melhoria de Qualidade</vt:lpstr>
      <vt:lpstr>3. Programa de Anti-Corrupção (AC) para empresas públicas Objetivos.</vt:lpstr>
      <vt:lpstr>3. Programa AC - Mensuração</vt:lpstr>
      <vt:lpstr>3. Prevenção da Corrupção em Empresas Públicas </vt:lpstr>
      <vt:lpstr>Conclusões</vt:lpstr>
      <vt:lpstr>Conclusões</vt:lpstr>
      <vt:lpstr>Conclusões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Yanny Pollyny do Nascimento Rocha</dc:creator>
  <cp:lastModifiedBy>Yanny Pollyny do Nascimento Rocha</cp:lastModifiedBy>
  <cp:revision>105</cp:revision>
  <cp:lastPrinted>2015-05-28T00:51:00Z</cp:lastPrinted>
  <dcterms:modified xsi:type="dcterms:W3CDTF">2015-05-28T00:52:10Z</dcterms:modified>
</cp:coreProperties>
</file>