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4" r:id="rId4"/>
    <p:sldId id="265" r:id="rId5"/>
    <p:sldId id="259" r:id="rId6"/>
    <p:sldId id="269" r:id="rId7"/>
    <p:sldId id="270" r:id="rId8"/>
    <p:sldId id="261" r:id="rId9"/>
    <p:sldId id="276" r:id="rId10"/>
    <p:sldId id="277" r:id="rId11"/>
    <p:sldId id="278" r:id="rId12"/>
    <p:sldId id="271" r:id="rId13"/>
    <p:sldId id="274" r:id="rId14"/>
    <p:sldId id="273" r:id="rId15"/>
    <p:sldId id="280" r:id="rId16"/>
    <p:sldId id="279" r:id="rId17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398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00BFF-3881-4C14-BD3A-94F76C2BF21A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953DD7-2259-4B0E-BFC6-66E6C713AC19}">
      <dgm:prSet custT="1"/>
      <dgm:spPr>
        <a:solidFill>
          <a:srgbClr val="002060"/>
        </a:solidFill>
      </dgm:spPr>
      <dgm:t>
        <a:bodyPr/>
        <a:lstStyle/>
        <a:p>
          <a:r>
            <a:rPr lang="pt-BR" sz="1800" dirty="0" smtClean="0"/>
            <a:t>A democracia exige que o governo seja responsável, no uso do dinheiro público e na prestação eficaz, eficiente , econômico de serviços</a:t>
          </a:r>
          <a:endParaRPr lang="en-US" sz="1800" dirty="0"/>
        </a:p>
      </dgm:t>
    </dgm:pt>
    <dgm:pt modelId="{04A2DB90-71DA-4DE0-B4B7-A10C3A1684B6}" type="parTrans" cxnId="{6D633962-6B9F-4A0D-800E-8C3FE27AF22F}">
      <dgm:prSet/>
      <dgm:spPr/>
      <dgm:t>
        <a:bodyPr/>
        <a:lstStyle/>
        <a:p>
          <a:endParaRPr lang="en-US"/>
        </a:p>
      </dgm:t>
    </dgm:pt>
    <dgm:pt modelId="{8C03BE0C-A72A-47CF-B320-11B6622CC1EF}" type="sibTrans" cxnId="{6D633962-6B9F-4A0D-800E-8C3FE27AF22F}">
      <dgm:prSet/>
      <dgm:spPr/>
      <dgm:t>
        <a:bodyPr/>
        <a:lstStyle/>
        <a:p>
          <a:endParaRPr lang="en-US"/>
        </a:p>
      </dgm:t>
    </dgm:pt>
    <dgm:pt modelId="{DC12A22A-A397-42A1-B1AD-4B8D828F9A02}">
      <dgm:prSet custT="1"/>
      <dgm:spPr>
        <a:solidFill>
          <a:srgbClr val="002060"/>
        </a:solidFill>
      </dgm:spPr>
      <dgm:t>
        <a:bodyPr/>
        <a:lstStyle/>
        <a:p>
          <a:r>
            <a:rPr lang="pt-BR" sz="1800" dirty="0" smtClean="0"/>
            <a:t>Sistemas complexos exigem maiores competências; assim auditoria interna tem que se tornar cada vez mais profissional</a:t>
          </a:r>
          <a:endParaRPr lang="en-US" sz="1900" dirty="0"/>
        </a:p>
      </dgm:t>
    </dgm:pt>
    <dgm:pt modelId="{7CCE10DD-E399-42C1-B992-ACB7AFC7CD18}" type="parTrans" cxnId="{FF4AE818-3CA7-4E27-90D1-4CBF8B8AD5A4}">
      <dgm:prSet/>
      <dgm:spPr/>
      <dgm:t>
        <a:bodyPr/>
        <a:lstStyle/>
        <a:p>
          <a:endParaRPr lang="en-US"/>
        </a:p>
      </dgm:t>
    </dgm:pt>
    <dgm:pt modelId="{BC0694C8-09E6-40FD-8EBC-D5C94A0A76DF}" type="sibTrans" cxnId="{FF4AE818-3CA7-4E27-90D1-4CBF8B8AD5A4}">
      <dgm:prSet/>
      <dgm:spPr/>
      <dgm:t>
        <a:bodyPr/>
        <a:lstStyle/>
        <a:p>
          <a:endParaRPr lang="en-US"/>
        </a:p>
      </dgm:t>
    </dgm:pt>
    <dgm:pt modelId="{69E4105B-39F1-4D9A-B9A1-B7833B7B4ED5}">
      <dgm:prSet custT="1"/>
      <dgm:spPr>
        <a:solidFill>
          <a:srgbClr val="002060"/>
        </a:solidFill>
      </dgm:spPr>
      <dgm:t>
        <a:bodyPr/>
        <a:lstStyle/>
        <a:p>
          <a:r>
            <a:rPr lang="pt-BR" sz="1800" dirty="0" smtClean="0"/>
            <a:t>Os avanços tecnológicos tornaram possível o analise de mais dados e com muito mais rapidez. E essencial que os governos estejam bem informados pela auditoria interna sobre os riscos e melhorias necessárias na prestação de serviços</a:t>
          </a:r>
          <a:endParaRPr lang="en-US" sz="1900" dirty="0"/>
        </a:p>
      </dgm:t>
    </dgm:pt>
    <dgm:pt modelId="{C13E3E7C-FB19-4D2E-8BEA-CC1B536BEFCD}" type="parTrans" cxnId="{D8D9932C-6666-4A10-AE92-6C5B699C24C9}">
      <dgm:prSet/>
      <dgm:spPr/>
      <dgm:t>
        <a:bodyPr/>
        <a:lstStyle/>
        <a:p>
          <a:endParaRPr lang="en-US"/>
        </a:p>
      </dgm:t>
    </dgm:pt>
    <dgm:pt modelId="{C136C5B9-9089-4A7D-8C76-83985A0D8BED}" type="sibTrans" cxnId="{D8D9932C-6666-4A10-AE92-6C5B699C24C9}">
      <dgm:prSet/>
      <dgm:spPr/>
      <dgm:t>
        <a:bodyPr/>
        <a:lstStyle/>
        <a:p>
          <a:endParaRPr lang="en-US"/>
        </a:p>
      </dgm:t>
    </dgm:pt>
    <dgm:pt modelId="{3608E1AC-135D-401C-8062-876D488162BD}" type="pres">
      <dgm:prSet presAssocID="{05000BFF-3881-4C14-BD3A-94F76C2BF2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0FD9A-A484-462D-B296-794025E82FAA}" type="pres">
      <dgm:prSet presAssocID="{36953DD7-2259-4B0E-BFC6-66E6C713AC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0600E-CED1-482F-8512-14A12694CD97}" type="pres">
      <dgm:prSet presAssocID="{8C03BE0C-A72A-47CF-B320-11B6622CC1EF}" presName="spacer" presStyleCnt="0"/>
      <dgm:spPr/>
    </dgm:pt>
    <dgm:pt modelId="{F1F4976F-C97E-47E0-8ABD-531943EB1877}" type="pres">
      <dgm:prSet presAssocID="{DC12A22A-A397-42A1-B1AD-4B8D828F9A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555E2-750C-48E4-BAE8-30A627ADF344}" type="pres">
      <dgm:prSet presAssocID="{BC0694C8-09E6-40FD-8EBC-D5C94A0A76DF}" presName="spacer" presStyleCnt="0"/>
      <dgm:spPr/>
    </dgm:pt>
    <dgm:pt modelId="{40D5FCE1-9420-4A11-8EEC-63CB5C6B99B7}" type="pres">
      <dgm:prSet presAssocID="{69E4105B-39F1-4D9A-B9A1-B7833B7B4E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A05BD-E894-4708-815D-A8A1F5BB814F}" type="presOf" srcId="{DC12A22A-A397-42A1-B1AD-4B8D828F9A02}" destId="{F1F4976F-C97E-47E0-8ABD-531943EB1877}" srcOrd="0" destOrd="0" presId="urn:microsoft.com/office/officeart/2005/8/layout/vList2"/>
    <dgm:cxn modelId="{80D73F11-C2C0-4F5A-8D00-C047DFD6CCDB}" type="presOf" srcId="{69E4105B-39F1-4D9A-B9A1-B7833B7B4ED5}" destId="{40D5FCE1-9420-4A11-8EEC-63CB5C6B99B7}" srcOrd="0" destOrd="0" presId="urn:microsoft.com/office/officeart/2005/8/layout/vList2"/>
    <dgm:cxn modelId="{6D633962-6B9F-4A0D-800E-8C3FE27AF22F}" srcId="{05000BFF-3881-4C14-BD3A-94F76C2BF21A}" destId="{36953DD7-2259-4B0E-BFC6-66E6C713AC19}" srcOrd="0" destOrd="0" parTransId="{04A2DB90-71DA-4DE0-B4B7-A10C3A1684B6}" sibTransId="{8C03BE0C-A72A-47CF-B320-11B6622CC1EF}"/>
    <dgm:cxn modelId="{D8D9932C-6666-4A10-AE92-6C5B699C24C9}" srcId="{05000BFF-3881-4C14-BD3A-94F76C2BF21A}" destId="{69E4105B-39F1-4D9A-B9A1-B7833B7B4ED5}" srcOrd="2" destOrd="0" parTransId="{C13E3E7C-FB19-4D2E-8BEA-CC1B536BEFCD}" sibTransId="{C136C5B9-9089-4A7D-8C76-83985A0D8BED}"/>
    <dgm:cxn modelId="{FF4AE818-3CA7-4E27-90D1-4CBF8B8AD5A4}" srcId="{05000BFF-3881-4C14-BD3A-94F76C2BF21A}" destId="{DC12A22A-A397-42A1-B1AD-4B8D828F9A02}" srcOrd="1" destOrd="0" parTransId="{7CCE10DD-E399-42C1-B992-ACB7AFC7CD18}" sibTransId="{BC0694C8-09E6-40FD-8EBC-D5C94A0A76DF}"/>
    <dgm:cxn modelId="{88D236CC-E829-430D-87CF-8FC1558868CD}" type="presOf" srcId="{05000BFF-3881-4C14-BD3A-94F76C2BF21A}" destId="{3608E1AC-135D-401C-8062-876D488162BD}" srcOrd="0" destOrd="0" presId="urn:microsoft.com/office/officeart/2005/8/layout/vList2"/>
    <dgm:cxn modelId="{2470DB4B-7A9C-490C-8C1D-FA230F799EDF}" type="presOf" srcId="{36953DD7-2259-4B0E-BFC6-66E6C713AC19}" destId="{1D00FD9A-A484-462D-B296-794025E82FAA}" srcOrd="0" destOrd="0" presId="urn:microsoft.com/office/officeart/2005/8/layout/vList2"/>
    <dgm:cxn modelId="{A47556DA-7DB1-4C2F-9545-3C64ADF7DACB}" type="presParOf" srcId="{3608E1AC-135D-401C-8062-876D488162BD}" destId="{1D00FD9A-A484-462D-B296-794025E82FAA}" srcOrd="0" destOrd="0" presId="urn:microsoft.com/office/officeart/2005/8/layout/vList2"/>
    <dgm:cxn modelId="{8EF3B41B-E199-4E33-8F4E-2EC2ECB25FB4}" type="presParOf" srcId="{3608E1AC-135D-401C-8062-876D488162BD}" destId="{3A90600E-CED1-482F-8512-14A12694CD97}" srcOrd="1" destOrd="0" presId="urn:microsoft.com/office/officeart/2005/8/layout/vList2"/>
    <dgm:cxn modelId="{6C640058-2968-420A-B419-E8F873655AE4}" type="presParOf" srcId="{3608E1AC-135D-401C-8062-876D488162BD}" destId="{F1F4976F-C97E-47E0-8ABD-531943EB1877}" srcOrd="2" destOrd="0" presId="urn:microsoft.com/office/officeart/2005/8/layout/vList2"/>
    <dgm:cxn modelId="{59DBB780-9DE8-416E-B382-230EE589F5FC}" type="presParOf" srcId="{3608E1AC-135D-401C-8062-876D488162BD}" destId="{7B3555E2-750C-48E4-BAE8-30A627ADF344}" srcOrd="3" destOrd="0" presId="urn:microsoft.com/office/officeart/2005/8/layout/vList2"/>
    <dgm:cxn modelId="{236096A0-7FF2-45E1-B884-2D1C448D7651}" type="presParOf" srcId="{3608E1AC-135D-401C-8062-876D488162BD}" destId="{40D5FCE1-9420-4A11-8EEC-63CB5C6B99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E233A-DE1A-46EE-894E-C8599AE66AFA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72C16-6843-446D-BFEC-CF3AB99062D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64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5DECBF-BF8E-423A-97B2-BCD2671E1819}" type="datetime1">
              <a:rPr lang="en-US"/>
              <a:pPr/>
              <a:t>5/28/2015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23567-6633-4B64-BC7A-33E3C39869B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19515"/>
            <a:ext cx="3028207" cy="464185"/>
          </a:xfrm>
          <a:ln/>
        </p:spPr>
        <p:txBody>
          <a:bodyPr/>
          <a:lstStyle/>
          <a:p>
            <a:r>
              <a:rPr lang="en-US" dirty="0"/>
              <a:t>Banco Mundial </a:t>
            </a:r>
            <a:r>
              <a:rPr lang="en-US" dirty="0" smtClean="0"/>
              <a:t>2010 </a:t>
            </a:r>
            <a:r>
              <a:rPr lang="en-US" dirty="0"/>
              <a:t>- Mauro Azeredo</a:t>
            </a:r>
          </a:p>
        </p:txBody>
      </p:sp>
    </p:spTree>
    <p:extLst>
      <p:ext uri="{BB962C8B-B14F-4D97-AF65-F5344CB8AC3E}">
        <p14:creationId xmlns="" xmlns:p14="http://schemas.microsoft.com/office/powerpoint/2010/main" val="18337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095D9B7-BBC4-477A-9D9C-745509E3F45A}" type="datetime1">
              <a:rPr lang="en-US"/>
              <a:pPr/>
              <a:t>5/28/2015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436D9-BA3F-47E9-8461-583349BE796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885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19515"/>
            <a:ext cx="3028207" cy="464185"/>
          </a:xfrm>
          <a:ln/>
        </p:spPr>
        <p:txBody>
          <a:bodyPr/>
          <a:lstStyle/>
          <a:p>
            <a:r>
              <a:rPr lang="en-US" dirty="0"/>
              <a:t>Banco Mundial </a:t>
            </a:r>
            <a:r>
              <a:rPr lang="en-US" dirty="0" smtClean="0"/>
              <a:t>2010 </a:t>
            </a:r>
            <a:r>
              <a:rPr lang="en-US" dirty="0"/>
              <a:t>- Mauro Azeredo</a:t>
            </a:r>
          </a:p>
        </p:txBody>
      </p:sp>
    </p:spTree>
    <p:extLst>
      <p:ext uri="{BB962C8B-B14F-4D97-AF65-F5344CB8AC3E}">
        <p14:creationId xmlns="" xmlns:p14="http://schemas.microsoft.com/office/powerpoint/2010/main" val="428394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21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>
              <a:defRPr/>
            </a:pPr>
            <a:fld id="{8FCFB808-B9FE-46DD-94C2-74BD4E0FDFBF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99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504507" y="1091952"/>
            <a:ext cx="9071610" cy="5661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chemeClr val="bg1"/>
                </a:solidFill>
              </a:rPr>
              <a:t>Seminário</a:t>
            </a:r>
            <a:r>
              <a:rPr lang="en-US" sz="2000" dirty="0" smtClean="0">
                <a:solidFill>
                  <a:schemeClr val="bg1"/>
                </a:solidFill>
              </a:rPr>
              <a:t> - </a:t>
            </a:r>
            <a:r>
              <a:rPr lang="pt-BR" sz="2000" dirty="0">
                <a:solidFill>
                  <a:schemeClr val="bg1"/>
                </a:solidFill>
              </a:rPr>
              <a:t>O Sistema de Controle Interno no Brasil – avanço por mais </a:t>
            </a:r>
            <a:endParaRPr lang="pt-BR" sz="2000" dirty="0" smtClean="0">
              <a:solidFill>
                <a:schemeClr val="bg1"/>
              </a:solidFill>
            </a:endParaRPr>
          </a:p>
          <a:p>
            <a:pPr marL="285750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2000" dirty="0" smtClean="0">
                <a:solidFill>
                  <a:schemeClr val="bg1"/>
                </a:solidFill>
              </a:rPr>
              <a:t>eficiência, 28-29 </a:t>
            </a:r>
            <a:r>
              <a:rPr lang="pt-BR" sz="2000" dirty="0">
                <a:solidFill>
                  <a:schemeClr val="bg1"/>
                </a:solidFill>
              </a:rPr>
              <a:t>de Maio de 2015, Brasília</a:t>
            </a:r>
          </a:p>
          <a:p>
            <a:pPr marL="742950" lvl="1" indent="-257175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Serão </a:t>
            </a:r>
            <a:r>
              <a:rPr lang="pt-BR" sz="1800" dirty="0">
                <a:solidFill>
                  <a:schemeClr val="bg1"/>
                </a:solidFill>
              </a:rPr>
              <a:t>debatidas as ações e iniciativas necessárias para a reforma do sistema </a:t>
            </a:r>
            <a:r>
              <a:rPr lang="pt-BR" sz="1800" dirty="0" smtClean="0">
                <a:solidFill>
                  <a:schemeClr val="bg1"/>
                </a:solidFill>
              </a:rPr>
              <a:t>de</a:t>
            </a: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	controle </a:t>
            </a:r>
            <a:r>
              <a:rPr lang="pt-BR" sz="1800" dirty="0">
                <a:solidFill>
                  <a:schemeClr val="bg1"/>
                </a:solidFill>
              </a:rPr>
              <a:t>interno no Brasil com a participação de representantes de entidades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federais </a:t>
            </a:r>
            <a:r>
              <a:rPr lang="pt-BR" sz="1800" dirty="0">
                <a:solidFill>
                  <a:schemeClr val="bg1"/>
                </a:solidFill>
              </a:rPr>
              <a:t>e </a:t>
            </a:r>
            <a:r>
              <a:rPr lang="pt-BR" sz="1800" dirty="0" smtClean="0">
                <a:solidFill>
                  <a:schemeClr val="bg1"/>
                </a:solidFill>
              </a:rPr>
              <a:t>estaduais</a:t>
            </a:r>
          </a:p>
          <a:p>
            <a:pPr marL="742950" lvl="1" indent="-257175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Assinar </a:t>
            </a:r>
            <a:r>
              <a:rPr lang="pt-BR" sz="1800" dirty="0">
                <a:solidFill>
                  <a:schemeClr val="bg1"/>
                </a:solidFill>
              </a:rPr>
              <a:t>a Carta de Brasília</a:t>
            </a:r>
            <a:r>
              <a:rPr lang="pt-BR" sz="1800" dirty="0" smtClean="0">
                <a:solidFill>
                  <a:schemeClr val="bg1"/>
                </a:solidFill>
              </a:rPr>
              <a:t>, selando </a:t>
            </a:r>
            <a:r>
              <a:rPr lang="pt-BR" sz="1800" dirty="0">
                <a:solidFill>
                  <a:schemeClr val="bg1"/>
                </a:solidFill>
              </a:rPr>
              <a:t>o </a:t>
            </a:r>
            <a:r>
              <a:rPr lang="pt-BR" sz="1800" dirty="0" smtClean="0">
                <a:solidFill>
                  <a:schemeClr val="bg1"/>
                </a:solidFill>
              </a:rPr>
              <a:t>compromisso </a:t>
            </a:r>
            <a:r>
              <a:rPr lang="pt-BR" sz="1800" dirty="0">
                <a:solidFill>
                  <a:schemeClr val="bg1"/>
                </a:solidFill>
              </a:rPr>
              <a:t>dos </a:t>
            </a:r>
            <a:r>
              <a:rPr lang="pt-BR" sz="1800" dirty="0" err="1">
                <a:solidFill>
                  <a:schemeClr val="bg1"/>
                </a:solidFill>
              </a:rPr>
              <a:t>stakeholders</a:t>
            </a:r>
            <a:r>
              <a:rPr lang="pt-BR" sz="1800" dirty="0">
                <a:solidFill>
                  <a:schemeClr val="bg1"/>
                </a:solidFill>
              </a:rPr>
              <a:t> de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trabalharem juntamente </a:t>
            </a:r>
            <a:r>
              <a:rPr lang="pt-BR" sz="1800" dirty="0">
                <a:solidFill>
                  <a:schemeClr val="bg1"/>
                </a:solidFill>
              </a:rPr>
              <a:t>para identificar as ações, atividades e os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componentes </a:t>
            </a:r>
            <a:r>
              <a:rPr lang="pt-BR" sz="1800" dirty="0">
                <a:solidFill>
                  <a:schemeClr val="bg1"/>
                </a:solidFill>
              </a:rPr>
              <a:t>necessários para o </a:t>
            </a:r>
            <a:r>
              <a:rPr lang="pt-BR" sz="1800" dirty="0" smtClean="0">
                <a:solidFill>
                  <a:schemeClr val="bg1"/>
                </a:solidFill>
              </a:rPr>
              <a:t>fortalecimento </a:t>
            </a:r>
            <a:r>
              <a:rPr lang="pt-BR" sz="1800" dirty="0">
                <a:solidFill>
                  <a:schemeClr val="bg1"/>
                </a:solidFill>
              </a:rPr>
              <a:t>do sistema de controle interno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no </a:t>
            </a:r>
            <a:r>
              <a:rPr lang="pt-BR" sz="1800" dirty="0">
                <a:solidFill>
                  <a:schemeClr val="bg1"/>
                </a:solidFill>
              </a:rPr>
              <a:t>Brasil</a:t>
            </a:r>
            <a:endParaRPr sz="1800" dirty="0">
              <a:solidFill>
                <a:schemeClr val="bg1"/>
              </a:solidFill>
            </a:endParaRPr>
          </a:p>
          <a:p>
            <a:pPr marL="485972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504507" y="302737"/>
            <a:ext cx="9071610" cy="705219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lang="en-US" sz="2646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Presente</a:t>
            </a:r>
            <a:endParaRPr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412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547766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 </a:t>
            </a:r>
            <a:r>
              <a:rPr lang="en-US"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papel</a:t>
            </a:r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264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da auditoria </a:t>
            </a:r>
            <a:r>
              <a:rPr lang="en-US" sz="2646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interna-Contexto</a:t>
            </a:r>
            <a:endParaRPr lang="en-US"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867025280"/>
              </p:ext>
            </p:extLst>
          </p:nvPr>
        </p:nvGraphicFramePr>
        <p:xfrm>
          <a:off x="1223153" y="849086"/>
          <a:ext cx="8063653" cy="406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5272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504507" y="1091952"/>
            <a:ext cx="9071610" cy="5661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en-US" sz="2000" b="1" dirty="0" err="1" smtClean="0">
                <a:solidFill>
                  <a:schemeClr val="bg1"/>
                </a:solidFill>
              </a:rPr>
              <a:t>Cultura</a:t>
            </a:r>
            <a:endParaRPr lang="en-US" sz="2000" b="1" dirty="0">
              <a:solidFill>
                <a:schemeClr val="bg1"/>
              </a:solidFill>
            </a:endParaRPr>
          </a:p>
          <a:p>
            <a:pPr marL="752022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Apreciação para as </a:t>
            </a:r>
            <a:r>
              <a:rPr lang="pt-BR" sz="1800" dirty="0">
                <a:solidFill>
                  <a:schemeClr val="bg1"/>
                </a:solidFill>
              </a:rPr>
              <a:t>conclusões e recomendações </a:t>
            </a:r>
            <a:r>
              <a:rPr lang="pt-BR" sz="1800" dirty="0" smtClean="0">
                <a:solidFill>
                  <a:schemeClr val="bg1"/>
                </a:solidFill>
              </a:rPr>
              <a:t>.</a:t>
            </a:r>
          </a:p>
          <a:p>
            <a:pPr marL="752022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Ter </a:t>
            </a:r>
            <a:r>
              <a:rPr lang="pt-BR" sz="1800" dirty="0">
                <a:solidFill>
                  <a:schemeClr val="bg1"/>
                </a:solidFill>
              </a:rPr>
              <a:t>uma boa compreensão da situação da organização e os problemas que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57200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	está </a:t>
            </a:r>
            <a:r>
              <a:rPr lang="pt-BR" sz="1800" dirty="0">
                <a:solidFill>
                  <a:schemeClr val="bg1"/>
                </a:solidFill>
              </a:rPr>
              <a:t>enfrentando, bem como ser sensível às necessidades da </a:t>
            </a:r>
            <a:r>
              <a:rPr lang="pt-BR" sz="1800" dirty="0" smtClean="0">
                <a:solidFill>
                  <a:schemeClr val="bg1"/>
                </a:solidFill>
              </a:rPr>
              <a:t>administração</a:t>
            </a:r>
          </a:p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en-US" sz="2000" b="1" dirty="0" err="1" smtClean="0">
                <a:solidFill>
                  <a:schemeClr val="bg1"/>
                </a:solidFill>
              </a:rPr>
              <a:t>Relacionamentos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752022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É vital que o apoio da administração é claro</a:t>
            </a:r>
          </a:p>
          <a:p>
            <a:pPr marL="752022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Programas de treinamento para o pessoal </a:t>
            </a:r>
            <a:r>
              <a:rPr lang="pt-BR" sz="1800" dirty="0" smtClean="0">
                <a:solidFill>
                  <a:schemeClr val="bg1"/>
                </a:solidFill>
              </a:rPr>
              <a:t>e gerentes operacionais, </a:t>
            </a:r>
            <a:r>
              <a:rPr lang="pt-BR" sz="1800" dirty="0">
                <a:solidFill>
                  <a:schemeClr val="bg1"/>
                </a:solidFill>
              </a:rPr>
              <a:t>bem como outros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57200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que </a:t>
            </a:r>
            <a:r>
              <a:rPr lang="pt-BR" sz="1800" dirty="0">
                <a:solidFill>
                  <a:schemeClr val="bg1"/>
                </a:solidFill>
              </a:rPr>
              <a:t>entram em </a:t>
            </a:r>
            <a:r>
              <a:rPr lang="pt-BR" sz="1800" dirty="0" err="1" smtClean="0">
                <a:solidFill>
                  <a:schemeClr val="bg1"/>
                </a:solidFill>
              </a:rPr>
              <a:t>contacto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>
                <a:solidFill>
                  <a:schemeClr val="bg1"/>
                </a:solidFill>
              </a:rPr>
              <a:t>com IA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752022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A função IA deve trabalhar em conjunto com os gerentes </a:t>
            </a:r>
            <a:r>
              <a:rPr lang="pt-BR" sz="1800" dirty="0" smtClean="0">
                <a:solidFill>
                  <a:schemeClr val="bg1"/>
                </a:solidFill>
              </a:rPr>
              <a:t>operacionais</a:t>
            </a:r>
          </a:p>
          <a:p>
            <a:pPr marL="284163" lvl="1" indent="-284163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en-US" sz="2000" b="1" dirty="0" err="1">
                <a:solidFill>
                  <a:schemeClr val="bg1"/>
                </a:solidFill>
              </a:rPr>
              <a:t>Liderança</a:t>
            </a:r>
            <a:r>
              <a:rPr lang="en-US" sz="2000" b="1" dirty="0">
                <a:solidFill>
                  <a:schemeClr val="bg1"/>
                </a:solidFill>
              </a:rPr>
              <a:t> forte, </a:t>
            </a:r>
            <a:r>
              <a:rPr lang="en-US" sz="2000" b="1" dirty="0" err="1" smtClean="0">
                <a:solidFill>
                  <a:schemeClr val="bg1"/>
                </a:solidFill>
              </a:rPr>
              <a:t>ativa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752022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Para transformar o IA precisa-se de liderança forte e suporte </a:t>
            </a:r>
            <a:r>
              <a:rPr lang="pt-BR" sz="1800" dirty="0" smtClean="0">
                <a:solidFill>
                  <a:schemeClr val="bg1"/>
                </a:solidFill>
              </a:rPr>
              <a:t>ativa</a:t>
            </a:r>
          </a:p>
          <a:p>
            <a:pPr marL="752022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Relações </a:t>
            </a:r>
            <a:r>
              <a:rPr lang="pt-BR" sz="1800" dirty="0">
                <a:solidFill>
                  <a:schemeClr val="bg1"/>
                </a:solidFill>
              </a:rPr>
              <a:t>externas também devem ser </a:t>
            </a:r>
            <a:r>
              <a:rPr lang="pt-BR" sz="1800" dirty="0" smtClean="0">
                <a:solidFill>
                  <a:schemeClr val="bg1"/>
                </a:solidFill>
              </a:rPr>
              <a:t>promovidas</a:t>
            </a:r>
          </a:p>
          <a:p>
            <a:pPr marL="752022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Comunicações sobre as expectativas e resultados são </a:t>
            </a:r>
            <a:r>
              <a:rPr lang="pt-BR" sz="1800" dirty="0" smtClean="0">
                <a:solidFill>
                  <a:schemeClr val="bg1"/>
                </a:solidFill>
              </a:rPr>
              <a:t>vitais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504507" y="302737"/>
            <a:ext cx="9071610" cy="705219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 </a:t>
            </a:r>
            <a:r>
              <a:rPr lang="en-US"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papel</a:t>
            </a:r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da auditoria </a:t>
            </a:r>
            <a:r>
              <a:rPr lang="en-US" sz="2646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interna-Aspectos-chave</a:t>
            </a:r>
            <a:endParaRPr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143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504507" y="1091952"/>
            <a:ext cx="9071610" cy="5661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2000" b="1" dirty="0">
                <a:solidFill>
                  <a:schemeClr val="bg1"/>
                </a:solidFill>
              </a:rPr>
              <a:t>Profissionalizar a função de auditoria </a:t>
            </a:r>
            <a:r>
              <a:rPr lang="pt-BR" sz="2000" b="1" dirty="0" smtClean="0">
                <a:solidFill>
                  <a:schemeClr val="bg1"/>
                </a:solidFill>
              </a:rPr>
              <a:t>interna</a:t>
            </a:r>
            <a:endParaRPr lang="en-US" sz="2000" b="1" dirty="0">
              <a:solidFill>
                <a:schemeClr val="bg1"/>
              </a:solidFill>
            </a:endParaRPr>
          </a:p>
          <a:p>
            <a:pPr marL="780794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Pessoal e desenvolvimento de pessoal são da maior </a:t>
            </a:r>
            <a:r>
              <a:rPr lang="pt-BR" sz="1800" dirty="0" smtClean="0">
                <a:solidFill>
                  <a:schemeClr val="bg1"/>
                </a:solidFill>
              </a:rPr>
              <a:t>importância</a:t>
            </a:r>
          </a:p>
          <a:p>
            <a:pPr marL="780794" lvl="1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bg1"/>
                </a:solidFill>
              </a:rPr>
              <a:t>Um </a:t>
            </a:r>
            <a:r>
              <a:rPr lang="en-US" sz="1800" dirty="0" err="1">
                <a:solidFill>
                  <a:schemeClr val="bg1"/>
                </a:solidFill>
              </a:rPr>
              <a:t>sistema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 smtClean="0">
                <a:solidFill>
                  <a:schemeClr val="bg1"/>
                </a:solidFill>
              </a:rPr>
              <a:t>certificação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504507" y="302737"/>
            <a:ext cx="9071610" cy="705219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 </a:t>
            </a:r>
            <a:r>
              <a:rPr lang="en-US"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papel</a:t>
            </a:r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da </a:t>
            </a:r>
            <a:r>
              <a:rPr lang="en-US" sz="264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Auditoria </a:t>
            </a:r>
            <a:r>
              <a:rPr lang="en-US" sz="2646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Interna</a:t>
            </a:r>
            <a:r>
              <a:rPr lang="en-US" sz="2646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–</a:t>
            </a:r>
            <a:r>
              <a:rPr lang="en-US" sz="2646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Aspectos-chave</a:t>
            </a:r>
            <a:endParaRPr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774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504507" y="1091952"/>
            <a:ext cx="9071610" cy="5661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2000" b="1" dirty="0" smtClean="0">
                <a:solidFill>
                  <a:schemeClr val="bg1"/>
                </a:solidFill>
              </a:rPr>
              <a:t>Representantes do grupo de trabalho-CONACI</a:t>
            </a:r>
          </a:p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2000" b="1" dirty="0" err="1" smtClean="0">
                <a:solidFill>
                  <a:schemeClr val="bg1"/>
                </a:solidFill>
              </a:rPr>
              <a:t>Gaulter</a:t>
            </a:r>
            <a:r>
              <a:rPr lang="pt-BR" sz="2000" b="1" dirty="0" smtClean="0">
                <a:solidFill>
                  <a:schemeClr val="bg1"/>
                </a:solidFill>
              </a:rPr>
              <a:t> Portella do TCU</a:t>
            </a:r>
          </a:p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2000" b="1" dirty="0" smtClean="0">
                <a:solidFill>
                  <a:schemeClr val="bg1"/>
                </a:solidFill>
              </a:rPr>
              <a:t>Rogerio Reis da CGU</a:t>
            </a:r>
          </a:p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2000" b="1" dirty="0" err="1" smtClean="0">
                <a:solidFill>
                  <a:schemeClr val="bg1"/>
                </a:solidFill>
              </a:rPr>
              <a:t>CGE’s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do Maranhão, Piauí e Minas </a:t>
            </a:r>
            <a:r>
              <a:rPr lang="pt-BR" sz="2000" b="1" dirty="0" smtClean="0">
                <a:solidFill>
                  <a:schemeClr val="bg1"/>
                </a:solidFill>
              </a:rPr>
              <a:t>Gerais</a:t>
            </a:r>
          </a:p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2000" b="1" dirty="0" err="1" smtClean="0">
                <a:solidFill>
                  <a:schemeClr val="bg1"/>
                </a:solidFill>
              </a:rPr>
              <a:t>CGE’s</a:t>
            </a:r>
            <a:r>
              <a:rPr lang="pt-BR" sz="2000" b="1" dirty="0" smtClean="0">
                <a:solidFill>
                  <a:schemeClr val="bg1"/>
                </a:solidFill>
              </a:rPr>
              <a:t> do DF, Ceara, Mato Grosso do Sul</a:t>
            </a:r>
          </a:p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2000" b="1" dirty="0" smtClean="0">
                <a:solidFill>
                  <a:schemeClr val="bg1"/>
                </a:solidFill>
              </a:rPr>
              <a:t>Consultora Libby </a:t>
            </a:r>
            <a:r>
              <a:rPr lang="pt-BR" sz="2000" b="1" dirty="0" err="1" smtClean="0">
                <a:solidFill>
                  <a:schemeClr val="bg1"/>
                </a:solidFill>
              </a:rPr>
              <a:t>MacRae</a:t>
            </a:r>
            <a:endParaRPr lang="pt-BR" sz="2000" b="1" dirty="0" smtClean="0">
              <a:solidFill>
                <a:schemeClr val="bg1"/>
              </a:solidFill>
            </a:endParaRPr>
          </a:p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2000" b="1" dirty="0" smtClean="0">
                <a:solidFill>
                  <a:schemeClr val="bg1"/>
                </a:solidFill>
              </a:rPr>
              <a:t>Equipe do Banco Mundial mas principalmente a Maria Jo</a:t>
            </a:r>
            <a:r>
              <a:rPr lang="en-US" sz="2000" b="1" dirty="0" err="1">
                <a:solidFill>
                  <a:schemeClr val="bg1"/>
                </a:solidFill>
              </a:rPr>
              <a:t>ão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e Yanny</a:t>
            </a:r>
          </a:p>
        </p:txBody>
      </p:sp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504507" y="302737"/>
            <a:ext cx="9071610" cy="705219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lang="en-US" sz="2646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Agradecimento</a:t>
            </a:r>
            <a:endParaRPr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668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967" y="1977848"/>
            <a:ext cx="8567632" cy="2016973"/>
          </a:xfrm>
        </p:spPr>
        <p:txBody>
          <a:bodyPr>
            <a:normAutofit/>
          </a:bodyPr>
          <a:lstStyle/>
          <a:p>
            <a:pPr algn="ctr"/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3100" dirty="0" err="1">
                <a:solidFill>
                  <a:schemeClr val="bg1"/>
                </a:solidFill>
                <a:latin typeface="+mn-lt"/>
              </a:rPr>
              <a:t>Questões</a:t>
            </a:r>
            <a:r>
              <a:rPr lang="en-US" sz="3100" dirty="0" smtClean="0">
                <a:solidFill>
                  <a:schemeClr val="bg1"/>
                </a:solidFill>
                <a:latin typeface="+mn-lt"/>
              </a:rPr>
              <a:t>? </a:t>
            </a:r>
            <a:br>
              <a:rPr lang="en-US" sz="3100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dirty="0">
                <a:solidFill>
                  <a:schemeClr val="bg1"/>
                </a:solidFill>
                <a:latin typeface="+mn-lt"/>
              </a:rPr>
            </a:br>
            <a:r>
              <a:rPr lang="en-US" sz="3100" dirty="0" err="1" smtClean="0">
                <a:solidFill>
                  <a:schemeClr val="bg1"/>
                </a:solidFill>
                <a:latin typeface="+mn-lt"/>
              </a:rPr>
              <a:t>Obrigada</a:t>
            </a:r>
            <a:r>
              <a:rPr lang="en-US" sz="31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85241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17261" y="227279"/>
            <a:ext cx="10079567" cy="50965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lIns="101496" tIns="50748" rIns="101496" bIns="50748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 que é o Grupo Banco Mundial?</a:t>
            </a:r>
            <a:endParaRPr lang="en-US"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117261" y="695568"/>
            <a:ext cx="9458856" cy="5539862"/>
            <a:chOff x="179" y="445"/>
            <a:chExt cx="5341" cy="3159"/>
          </a:xfrm>
        </p:grpSpPr>
        <p:grpSp>
          <p:nvGrpSpPr>
            <p:cNvPr id="3090" name="Group 18"/>
            <p:cNvGrpSpPr>
              <a:grpSpLocks/>
            </p:cNvGrpSpPr>
            <p:nvPr/>
          </p:nvGrpSpPr>
          <p:grpSpPr bwMode="auto">
            <a:xfrm>
              <a:off x="179" y="445"/>
              <a:ext cx="4944" cy="3159"/>
              <a:chOff x="179" y="445"/>
              <a:chExt cx="4944" cy="3159"/>
            </a:xfrm>
          </p:grpSpPr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179" y="445"/>
                <a:ext cx="3024" cy="2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1496" tIns="50748" rIns="101496" bIns="50748" anchor="ctr">
                <a:spAutoFit/>
              </a:bodyPr>
              <a:lstStyle/>
              <a:p>
                <a:pPr marL="446225" indent="-446225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chemeClr val="bg1"/>
                    </a:solidFill>
                  </a:rPr>
                  <a:t>Formado por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188 países</a:t>
                </a:r>
                <a:r>
                  <a:rPr lang="pt-BR" dirty="0">
                    <a:solidFill>
                      <a:schemeClr val="bg1"/>
                    </a:solidFill>
                  </a:rPr>
                  <a:t>, funciona como uma cooperativa</a:t>
                </a:r>
              </a:p>
              <a:p>
                <a:pPr marL="446225" indent="-446225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chemeClr val="bg1"/>
                    </a:solidFill>
                  </a:rPr>
                  <a:t>Um dos pilares do desenvolvimento social e econômico mundial desde a Segunda Guerra</a:t>
                </a:r>
              </a:p>
              <a:p>
                <a:pPr marL="446225" indent="-446225"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chemeClr val="bg1"/>
                    </a:solidFill>
                  </a:rPr>
                  <a:t>A única agência de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desenvolvimento </a:t>
                </a:r>
                <a:r>
                  <a:rPr lang="pt-BR" dirty="0">
                    <a:solidFill>
                      <a:schemeClr val="bg1"/>
                    </a:solidFill>
                  </a:rPr>
                  <a:t>com presença e impacto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global</a:t>
                </a:r>
                <a:endParaRPr lang="pt-BR" dirty="0">
                  <a:solidFill>
                    <a:schemeClr val="bg1"/>
                  </a:solidFill>
                </a:endParaRPr>
              </a:p>
              <a:p>
                <a:pPr marL="446225" indent="-446225"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chemeClr val="bg1"/>
                    </a:solidFill>
                  </a:rPr>
                  <a:t>Angaria fundos nos mercados financeiros internacionais para combater a pobreza através do financiamento de projetos nos países em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desenvolvimento</a:t>
                </a:r>
              </a:p>
              <a:p>
                <a:pPr marL="446225" indent="-446225"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chemeClr val="bg1"/>
                    </a:solidFill>
                  </a:rPr>
                  <a:t>Ajuda a atrair investimentos privados através de </a:t>
                </a:r>
                <a:r>
                  <a:rPr lang="pt-BR" dirty="0" err="1">
                    <a:solidFill>
                      <a:schemeClr val="bg1"/>
                    </a:solidFill>
                  </a:rPr>
                  <a:t>co-investimentos</a:t>
                </a:r>
                <a:r>
                  <a:rPr lang="pt-BR" dirty="0">
                    <a:solidFill>
                      <a:schemeClr val="bg1"/>
                    </a:solidFill>
                  </a:rPr>
                  <a:t>, garantias e seguros de risco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político</a:t>
                </a:r>
              </a:p>
              <a:p>
                <a:pPr marL="446225" indent="-446225">
                  <a:spcBef>
                    <a:spcPct val="30000"/>
                  </a:spcBef>
                  <a:buFont typeface="Arial" panose="020B0604020202020204" pitchFamily="34" charset="0"/>
                  <a:buChar char="•"/>
                </a:pPr>
                <a:r>
                  <a:rPr lang="pt-BR" dirty="0">
                    <a:solidFill>
                      <a:schemeClr val="bg1"/>
                    </a:solidFill>
                  </a:rPr>
                  <a:t>Oferece aconselhamento econômico e técnico aos </a:t>
                </a:r>
                <a:r>
                  <a:rPr lang="pt-BR" dirty="0" smtClean="0">
                    <a:solidFill>
                      <a:schemeClr val="bg1"/>
                    </a:solidFill>
                  </a:rPr>
                  <a:t>países-membros</a:t>
                </a:r>
                <a:endParaRPr lang="pt-BR" dirty="0">
                  <a:solidFill>
                    <a:schemeClr val="bg1"/>
                  </a:solidFill>
                </a:endParaRPr>
              </a:p>
              <a:p>
                <a:pPr marL="446225" indent="-446225">
                  <a:spcBef>
                    <a:spcPct val="30000"/>
                  </a:spcBef>
                  <a:buBlip>
                    <a:blip r:embed="rId3"/>
                  </a:buBlip>
                </a:pPr>
                <a:endParaRPr lang="pt-BR" sz="1984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79" y="3342"/>
                <a:ext cx="4944" cy="2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101496" tIns="50748" rIns="101496" bIns="50748" anchor="ctr">
                <a:spAutoFit/>
              </a:bodyPr>
              <a:lstStyle/>
              <a:p>
                <a:pPr marL="446225" indent="-446225">
                  <a:lnSpc>
                    <a:spcPct val="130000"/>
                  </a:lnSpc>
                  <a:buClr>
                    <a:schemeClr val="accent2"/>
                  </a:buClr>
                  <a:buBlip>
                    <a:blip r:embed="rId3"/>
                  </a:buBlip>
                </a:pPr>
                <a:endParaRPr lang="pt-BR" sz="1984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3297" y="577"/>
              <a:ext cx="2223" cy="1620"/>
              <a:chOff x="3297" y="438"/>
              <a:chExt cx="2223" cy="1620"/>
            </a:xfrm>
          </p:grpSpPr>
          <p:pic>
            <p:nvPicPr>
              <p:cNvPr id="3086" name="Picture 14" descr="Menina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97" y="438"/>
                <a:ext cx="2160" cy="1620"/>
              </a:xfrm>
              <a:prstGeom prst="rect">
                <a:avLst/>
              </a:prstGeom>
              <a:noFill/>
              <a:ln w="12700">
                <a:solidFill>
                  <a:srgbClr val="669900"/>
                </a:solidFill>
                <a:miter lim="800000"/>
                <a:headEnd/>
                <a:tailEnd/>
              </a:ln>
            </p:spPr>
          </p:pic>
          <p:sp>
            <p:nvSpPr>
              <p:cNvPr id="3087" name="Text Box 15"/>
              <p:cNvSpPr txBox="1">
                <a:spLocks noChangeArrowheads="1"/>
              </p:cNvSpPr>
              <p:nvPr/>
            </p:nvSpPr>
            <p:spPr bwMode="auto">
              <a:xfrm>
                <a:off x="4560" y="1248"/>
                <a:ext cx="960" cy="1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101496" tIns="50748" rIns="101496" bIns="50748">
                <a:spAutoFit/>
              </a:bodyPr>
              <a:lstStyle/>
              <a:p>
                <a:pPr marL="446225" indent="-446225">
                  <a:spcBef>
                    <a:spcPct val="50000"/>
                  </a:spcBef>
                </a:pPr>
                <a:r>
                  <a:rPr lang="en-US" sz="882" dirty="0"/>
                  <a:t>Children at Risk Foundation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52466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1058" y="150737"/>
            <a:ext cx="10079567" cy="50965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lIns="101496" tIns="50748" rIns="101496" bIns="50748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 Grupo Banco Mundial</a:t>
            </a:r>
            <a:endParaRPr lang="en-US"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88434" name="Group 18"/>
          <p:cNvGrpSpPr>
            <a:grpSpLocks/>
          </p:cNvGrpSpPr>
          <p:nvPr/>
        </p:nvGrpSpPr>
        <p:grpSpPr bwMode="auto">
          <a:xfrm>
            <a:off x="2436423" y="895962"/>
            <a:ext cx="2435895" cy="2351899"/>
            <a:chOff x="1442" y="1008"/>
            <a:chExt cx="1392" cy="1344"/>
          </a:xfrm>
        </p:grpSpPr>
        <p:sp>
          <p:nvSpPr>
            <p:cNvPr id="188420" name="Text Box 4"/>
            <p:cNvSpPr txBox="1">
              <a:spLocks noChangeArrowheads="1"/>
            </p:cNvSpPr>
            <p:nvPr/>
          </p:nvSpPr>
          <p:spPr bwMode="auto">
            <a:xfrm>
              <a:off x="1442" y="1794"/>
              <a:ext cx="139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pt-BR" sz="1984" b="1" dirty="0">
                  <a:solidFill>
                    <a:schemeClr val="bg1"/>
                  </a:solidFill>
                </a:rPr>
                <a:t>Banco Mundial</a:t>
              </a:r>
              <a:endParaRPr lang="pt-BR" sz="1984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8421" name="AutoShape 5"/>
            <p:cNvSpPr>
              <a:spLocks/>
            </p:cNvSpPr>
            <p:nvPr/>
          </p:nvSpPr>
          <p:spPr bwMode="auto">
            <a:xfrm rot="10800000">
              <a:off x="2592" y="1008"/>
              <a:ext cx="196" cy="1344"/>
            </a:xfrm>
            <a:prstGeom prst="rightBrace">
              <a:avLst>
                <a:gd name="adj1" fmla="val 57143"/>
                <a:gd name="adj2" fmla="val 50000"/>
              </a:avLst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984" dirty="0"/>
            </a:p>
          </p:txBody>
        </p:sp>
      </p:grpSp>
      <p:grpSp>
        <p:nvGrpSpPr>
          <p:cNvPr id="188430" name="Group 14"/>
          <p:cNvGrpSpPr>
            <a:grpSpLocks/>
          </p:cNvGrpSpPr>
          <p:nvPr/>
        </p:nvGrpSpPr>
        <p:grpSpPr bwMode="auto">
          <a:xfrm>
            <a:off x="1058" y="881964"/>
            <a:ext cx="2610888" cy="5123780"/>
            <a:chOff x="0" y="1296"/>
            <a:chExt cx="1492" cy="2928"/>
          </a:xfrm>
        </p:grpSpPr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0" y="2814"/>
              <a:ext cx="139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pt-BR" sz="1984" b="1" dirty="0">
                  <a:solidFill>
                    <a:schemeClr val="bg1"/>
                  </a:solidFill>
                </a:rPr>
                <a:t>Grupo</a:t>
              </a:r>
              <a:br>
                <a:rPr lang="pt-BR" sz="1984" b="1" dirty="0">
                  <a:solidFill>
                    <a:schemeClr val="bg1"/>
                  </a:solidFill>
                </a:rPr>
              </a:br>
              <a:r>
                <a:rPr lang="pt-BR" sz="1984" b="1" dirty="0">
                  <a:solidFill>
                    <a:schemeClr val="bg1"/>
                  </a:solidFill>
                </a:rPr>
                <a:t>Banco Mundial</a:t>
              </a:r>
              <a:endParaRPr lang="pt-BR" sz="1984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8422" name="AutoShape 6"/>
            <p:cNvSpPr>
              <a:spLocks/>
            </p:cNvSpPr>
            <p:nvPr/>
          </p:nvSpPr>
          <p:spPr bwMode="auto">
            <a:xfrm rot="10800000">
              <a:off x="1296" y="1296"/>
              <a:ext cx="196" cy="2928"/>
            </a:xfrm>
            <a:prstGeom prst="rightBrace">
              <a:avLst>
                <a:gd name="adj1" fmla="val 124490"/>
                <a:gd name="adj2" fmla="val 50000"/>
              </a:avLst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984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446" name="Group 30"/>
          <p:cNvGrpSpPr>
            <a:grpSpLocks/>
          </p:cNvGrpSpPr>
          <p:nvPr/>
        </p:nvGrpSpPr>
        <p:grpSpPr bwMode="auto">
          <a:xfrm>
            <a:off x="4879320" y="895962"/>
            <a:ext cx="3947831" cy="2222406"/>
            <a:chOff x="2788" y="512"/>
            <a:chExt cx="2256" cy="1270"/>
          </a:xfrm>
        </p:grpSpPr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788" y="512"/>
              <a:ext cx="2256" cy="68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pt-BR" b="1" dirty="0">
                  <a:solidFill>
                    <a:schemeClr val="bg1"/>
                  </a:solidFill>
                </a:rPr>
                <a:t>Banco Internacional para a Reconstrução e Desenvolvimento - </a:t>
              </a:r>
              <a:r>
                <a:rPr lang="pt-BR" b="1" dirty="0" smtClean="0">
                  <a:solidFill>
                    <a:schemeClr val="bg1"/>
                  </a:solidFill>
                </a:rPr>
                <a:t>BIRD, 188 membros,</a:t>
              </a:r>
              <a:r>
                <a:rPr lang="pt-BR" b="1" dirty="0">
                  <a:solidFill>
                    <a:schemeClr val="bg1"/>
                  </a:solidFill>
                </a:rPr>
                <a:t> </a:t>
              </a:r>
              <a:r>
                <a:rPr lang="pt-BR" b="1" dirty="0" smtClean="0">
                  <a:solidFill>
                    <a:schemeClr val="bg1"/>
                  </a:solidFill>
                </a:rPr>
                <a:t>Fundação</a:t>
              </a:r>
              <a:r>
                <a:rPr lang="pt-BR" b="1" dirty="0">
                  <a:solidFill>
                    <a:schemeClr val="bg1"/>
                  </a:solidFill>
                </a:rPr>
                <a:t>: </a:t>
              </a:r>
              <a:r>
                <a:rPr lang="pt-BR" b="1" dirty="0" smtClean="0">
                  <a:solidFill>
                    <a:schemeClr val="bg1"/>
                  </a:solidFill>
                </a:rPr>
                <a:t>1946</a:t>
              </a:r>
              <a:endPara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2800" y="1254"/>
              <a:ext cx="2112" cy="52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pt-BR" b="1" dirty="0">
                  <a:solidFill>
                    <a:schemeClr val="bg1"/>
                  </a:solidFill>
                </a:rPr>
                <a:t>Associação Internacional para o Desenvolvimento - AID, </a:t>
              </a:r>
              <a:r>
                <a:rPr lang="pt-BR" b="1" dirty="0" smtClean="0">
                  <a:solidFill>
                    <a:schemeClr val="bg1"/>
                  </a:solidFill>
                </a:rPr>
                <a:t>173 membros, Fundação</a:t>
              </a:r>
              <a:r>
                <a:rPr lang="pt-BR" b="1" dirty="0">
                  <a:solidFill>
                    <a:schemeClr val="bg1"/>
                  </a:solidFill>
                </a:rPr>
                <a:t>: 1960</a:t>
              </a:r>
              <a:endPara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88445" name="Group 29"/>
          <p:cNvGrpSpPr>
            <a:grpSpLocks/>
          </p:cNvGrpSpPr>
          <p:nvPr/>
        </p:nvGrpSpPr>
        <p:grpSpPr bwMode="auto">
          <a:xfrm>
            <a:off x="2871230" y="3414105"/>
            <a:ext cx="7286686" cy="2511142"/>
            <a:chOff x="1596" y="2602"/>
            <a:chExt cx="4164" cy="1435"/>
          </a:xfrm>
        </p:grpSpPr>
        <p:grpSp>
          <p:nvGrpSpPr>
            <p:cNvPr id="188442" name="Group 26"/>
            <p:cNvGrpSpPr>
              <a:grpSpLocks/>
            </p:cNvGrpSpPr>
            <p:nvPr/>
          </p:nvGrpSpPr>
          <p:grpSpPr bwMode="auto">
            <a:xfrm>
              <a:off x="1596" y="2602"/>
              <a:ext cx="4068" cy="369"/>
              <a:chOff x="1596" y="2602"/>
              <a:chExt cx="4068" cy="369"/>
            </a:xfrm>
          </p:grpSpPr>
          <p:sp>
            <p:nvSpPr>
              <p:cNvPr id="5150" name="Text Box 30"/>
              <p:cNvSpPr txBox="1">
                <a:spLocks noChangeArrowheads="1"/>
              </p:cNvSpPr>
              <p:nvPr/>
            </p:nvSpPr>
            <p:spPr bwMode="auto">
              <a:xfrm>
                <a:off x="2400" y="2602"/>
                <a:ext cx="3264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pt-BR" b="1" dirty="0">
                    <a:solidFill>
                      <a:schemeClr val="bg1"/>
                    </a:solidFill>
                  </a:rPr>
                  <a:t>Corporação Financeira Internacional – IFC, 184 </a:t>
                </a:r>
                <a:r>
                  <a:rPr lang="pt-BR" b="1" dirty="0" smtClean="0">
                    <a:solidFill>
                      <a:schemeClr val="bg1"/>
                    </a:solidFill>
                  </a:rPr>
                  <a:t>membros, Fundação</a:t>
                </a:r>
                <a:r>
                  <a:rPr lang="pt-BR" b="1" dirty="0">
                    <a:solidFill>
                      <a:schemeClr val="bg1"/>
                    </a:solidFill>
                  </a:rPr>
                  <a:t>: </a:t>
                </a:r>
                <a:r>
                  <a:rPr lang="pt-BR" b="1" dirty="0" smtClean="0">
                    <a:solidFill>
                      <a:schemeClr val="bg1"/>
                    </a:solidFill>
                  </a:rPr>
                  <a:t>1956</a:t>
                </a:r>
                <a:endPara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pic>
            <p:nvPicPr>
              <p:cNvPr id="188436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96" y="2652"/>
                <a:ext cx="754" cy="228"/>
              </a:xfrm>
              <a:prstGeom prst="rect">
                <a:avLst/>
              </a:prstGeom>
              <a:noFill/>
            </p:spPr>
          </p:pic>
        </p:grpSp>
        <p:grpSp>
          <p:nvGrpSpPr>
            <p:cNvPr id="188443" name="Group 27"/>
            <p:cNvGrpSpPr>
              <a:grpSpLocks/>
            </p:cNvGrpSpPr>
            <p:nvPr/>
          </p:nvGrpSpPr>
          <p:grpSpPr bwMode="auto">
            <a:xfrm>
              <a:off x="1596" y="3178"/>
              <a:ext cx="4164" cy="369"/>
              <a:chOff x="1596" y="3178"/>
              <a:chExt cx="4164" cy="369"/>
            </a:xfrm>
          </p:grpSpPr>
          <p:sp>
            <p:nvSpPr>
              <p:cNvPr id="5149" name="Text Box 29"/>
              <p:cNvSpPr txBox="1">
                <a:spLocks noChangeArrowheads="1"/>
              </p:cNvSpPr>
              <p:nvPr/>
            </p:nvSpPr>
            <p:spPr bwMode="auto">
              <a:xfrm>
                <a:off x="2400" y="3178"/>
                <a:ext cx="3360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2"/>
                  </a:buClr>
                </a:pPr>
                <a:r>
                  <a:rPr lang="pt-BR" b="1" dirty="0">
                    <a:solidFill>
                      <a:schemeClr val="bg1"/>
                    </a:solidFill>
                  </a:rPr>
                  <a:t>Agência Multilateral de Garantia de Investimentos – </a:t>
                </a:r>
                <a:r>
                  <a:rPr lang="pt-BR" b="1" dirty="0" smtClean="0">
                    <a:solidFill>
                      <a:schemeClr val="bg1"/>
                    </a:solidFill>
                  </a:rPr>
                  <a:t>AMGI,181 membros, Fundação: 1988</a:t>
                </a:r>
                <a:endPara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pic>
            <p:nvPicPr>
              <p:cNvPr id="188438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96" y="3227"/>
                <a:ext cx="757" cy="265"/>
              </a:xfrm>
              <a:prstGeom prst="rect">
                <a:avLst/>
              </a:prstGeom>
              <a:noFill/>
            </p:spPr>
          </p:pic>
        </p:grpSp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2400" y="3668"/>
              <a:ext cx="3360" cy="36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pt-BR" b="1" dirty="0">
                  <a:solidFill>
                    <a:schemeClr val="bg1"/>
                  </a:solidFill>
                </a:rPr>
                <a:t>Centro Internacional para Acerto de Disputas de Investimento - CIADI, </a:t>
              </a:r>
              <a:r>
                <a:rPr lang="pt-BR" b="1" dirty="0" smtClean="0">
                  <a:solidFill>
                    <a:schemeClr val="bg1"/>
                  </a:solidFill>
                </a:rPr>
                <a:t>151 </a:t>
              </a:r>
              <a:r>
                <a:rPr lang="pt-BR" b="1" dirty="0" err="1" smtClean="0">
                  <a:solidFill>
                    <a:schemeClr val="bg1"/>
                  </a:solidFill>
                </a:rPr>
                <a:t>membros,Fundação</a:t>
              </a:r>
              <a:r>
                <a:rPr lang="pt-BR" b="1" dirty="0">
                  <a:solidFill>
                    <a:schemeClr val="bg1"/>
                  </a:solidFill>
                </a:rPr>
                <a:t>: 1966</a:t>
              </a:r>
              <a:endPara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026" name="Picture 20" descr="e-ifc-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1230" y="5383763"/>
            <a:ext cx="1318215" cy="391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8" y="3173738"/>
            <a:ext cx="1946508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7997" y="1789596"/>
            <a:ext cx="1318215" cy="495300"/>
          </a:xfrm>
          <a:prstGeom prst="rect">
            <a:avLst/>
          </a:prstGeom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588" y="3175"/>
            <a:ext cx="0" cy="0"/>
            <a:chOff x="1" y="2"/>
            <a:chExt cx="0" cy="0"/>
          </a:xfrm>
        </p:grpSpPr>
      </p:grpSp>
    </p:spTree>
    <p:extLst>
      <p:ext uri="{BB962C8B-B14F-4D97-AF65-F5344CB8AC3E}">
        <p14:creationId xmlns="" xmlns:p14="http://schemas.microsoft.com/office/powerpoint/2010/main" val="3828803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588503" y="83997"/>
            <a:ext cx="9071610" cy="1091956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Objetivos</a:t>
            </a:r>
            <a:r>
              <a:rPr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Principais</a:t>
            </a:r>
            <a:r>
              <a:rPr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: Um Novo </a:t>
            </a:r>
            <a:r>
              <a:rPr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Foco</a:t>
            </a:r>
            <a:endParaRPr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315" name="Group 315"/>
          <p:cNvGrpSpPr/>
          <p:nvPr/>
        </p:nvGrpSpPr>
        <p:grpSpPr>
          <a:xfrm>
            <a:off x="420510" y="1268989"/>
            <a:ext cx="9407596" cy="3826639"/>
            <a:chOff x="0" y="-11995"/>
            <a:chExt cx="6872559" cy="3051857"/>
          </a:xfrm>
        </p:grpSpPr>
        <p:sp>
          <p:nvSpPr>
            <p:cNvPr id="307" name="Shape 307"/>
            <p:cNvSpPr/>
            <p:nvPr/>
          </p:nvSpPr>
          <p:spPr>
            <a:xfrm>
              <a:off x="0" y="2133600"/>
              <a:ext cx="6872555" cy="906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1007771"/>
              <a:endParaRPr sz="1984" dirty="0">
                <a:latin typeface="+mj-lt"/>
                <a:ea typeface="+mj-ea"/>
                <a:cs typeface="+mj-cs"/>
                <a:sym typeface="Helvetica"/>
              </a:endParaRPr>
            </a:p>
            <a:p>
              <a:pPr algn="ctr" defTabSz="1007771"/>
              <a:r>
                <a:rPr b="1" dirty="0" err="1">
                  <a:solidFill>
                    <a:schemeClr val="bg1"/>
                  </a:solidFill>
                </a:rPr>
                <a:t>Atingir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os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objetivos</a:t>
              </a:r>
              <a:r>
                <a:rPr b="1" dirty="0">
                  <a:solidFill>
                    <a:schemeClr val="bg1"/>
                  </a:solidFill>
                </a:rPr>
                <a:t> de </a:t>
              </a:r>
              <a:r>
                <a:rPr b="1" dirty="0" err="1">
                  <a:solidFill>
                    <a:schemeClr val="bg1"/>
                  </a:solidFill>
                </a:rPr>
                <a:t>maneira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sustentável</a:t>
              </a:r>
              <a:r>
                <a:rPr b="1" dirty="0">
                  <a:solidFill>
                    <a:schemeClr val="bg1"/>
                  </a:solidFill>
                </a:rPr>
                <a:t>:  </a:t>
              </a:r>
              <a:endParaRPr dirty="0">
                <a:solidFill>
                  <a:schemeClr val="bg1"/>
                </a:solidFill>
                <a:ea typeface="+mj-ea"/>
                <a:cs typeface="+mj-cs"/>
                <a:sym typeface="Helvetica"/>
              </a:endParaRPr>
            </a:p>
            <a:p>
              <a:pPr algn="ctr" defTabSz="1007771"/>
              <a:r>
                <a:rPr b="1" dirty="0" err="1">
                  <a:solidFill>
                    <a:schemeClr val="bg1"/>
                  </a:solidFill>
                </a:rPr>
                <a:t>Assegurando</a:t>
              </a:r>
              <a:r>
                <a:rPr b="1" dirty="0">
                  <a:solidFill>
                    <a:schemeClr val="bg1"/>
                  </a:solidFill>
                </a:rPr>
                <a:t> o </a:t>
              </a:r>
              <a:r>
                <a:rPr b="1" dirty="0" err="1">
                  <a:solidFill>
                    <a:schemeClr val="bg1"/>
                  </a:solidFill>
                </a:rPr>
                <a:t>futuro</a:t>
              </a:r>
              <a:r>
                <a:rPr b="1" dirty="0">
                  <a:solidFill>
                    <a:schemeClr val="bg1"/>
                  </a:solidFill>
                </a:rPr>
                <a:t> do </a:t>
              </a:r>
              <a:r>
                <a:rPr b="1" dirty="0" err="1">
                  <a:solidFill>
                    <a:schemeClr val="bg1"/>
                  </a:solidFill>
                </a:rPr>
                <a:t>planeta</a:t>
              </a:r>
              <a:r>
                <a:rPr b="1" dirty="0">
                  <a:solidFill>
                    <a:schemeClr val="bg1"/>
                  </a:solidFill>
                </a:rPr>
                <a:t> e </a:t>
              </a:r>
              <a:r>
                <a:rPr b="1" dirty="0" err="1">
                  <a:solidFill>
                    <a:schemeClr val="bg1"/>
                  </a:solidFill>
                </a:rPr>
                <a:t>os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recursos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nele</a:t>
              </a:r>
              <a:r>
                <a:rPr b="1" dirty="0">
                  <a:solidFill>
                    <a:schemeClr val="bg1"/>
                  </a:solidFill>
                </a:rPr>
                <a:t>, </a:t>
              </a:r>
              <a:r>
                <a:rPr b="1" dirty="0" err="1">
                  <a:solidFill>
                    <a:schemeClr val="bg1"/>
                  </a:solidFill>
                </a:rPr>
                <a:t>mantendo</a:t>
              </a:r>
              <a:r>
                <a:rPr b="1" dirty="0">
                  <a:solidFill>
                    <a:schemeClr val="bg1"/>
                  </a:solidFill>
                </a:rPr>
                <a:t> a </a:t>
              </a:r>
              <a:r>
                <a:rPr b="1" dirty="0" err="1">
                  <a:solidFill>
                    <a:schemeClr val="bg1"/>
                  </a:solidFill>
                </a:rPr>
                <a:t>inclusão</a:t>
              </a:r>
              <a:r>
                <a:rPr b="1" dirty="0">
                  <a:solidFill>
                    <a:schemeClr val="bg1"/>
                  </a:solidFill>
                </a:rPr>
                <a:t> social, </a:t>
              </a:r>
              <a:r>
                <a:rPr b="1" dirty="0" err="1">
                  <a:solidFill>
                    <a:schemeClr val="bg1"/>
                  </a:solidFill>
                </a:rPr>
                <a:t>limitando</a:t>
              </a:r>
              <a:r>
                <a:rPr b="1" dirty="0">
                  <a:solidFill>
                    <a:schemeClr val="bg1"/>
                  </a:solidFill>
                </a:rPr>
                <a:t> a </a:t>
              </a:r>
              <a:r>
                <a:rPr b="1" dirty="0" err="1">
                  <a:solidFill>
                    <a:schemeClr val="bg1"/>
                  </a:solidFill>
                </a:rPr>
                <a:t>carga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economica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sobre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gerações</a:t>
              </a:r>
              <a:r>
                <a:rPr b="1" dirty="0">
                  <a:solidFill>
                    <a:schemeClr val="bg1"/>
                  </a:solidFill>
                </a:rPr>
                <a:t> </a:t>
              </a:r>
              <a:r>
                <a:rPr b="1" dirty="0" err="1">
                  <a:solidFill>
                    <a:schemeClr val="bg1"/>
                  </a:solidFill>
                </a:rPr>
                <a:t>futuras</a:t>
              </a:r>
              <a:r>
                <a:rPr b="1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314" name="Group 314"/>
            <p:cNvGrpSpPr/>
            <p:nvPr/>
          </p:nvGrpSpPr>
          <p:grpSpPr>
            <a:xfrm>
              <a:off x="0" y="-11995"/>
              <a:ext cx="6872559" cy="1948039"/>
              <a:chOff x="0" y="-11995"/>
              <a:chExt cx="6872559" cy="1948038"/>
            </a:xfrm>
          </p:grpSpPr>
          <p:grpSp>
            <p:nvGrpSpPr>
              <p:cNvPr id="310" name="Group 310"/>
              <p:cNvGrpSpPr/>
              <p:nvPr/>
            </p:nvGrpSpPr>
            <p:grpSpPr>
              <a:xfrm>
                <a:off x="0" y="0"/>
                <a:ext cx="3321981" cy="1885948"/>
                <a:chOff x="0" y="0"/>
                <a:chExt cx="3321980" cy="1885948"/>
              </a:xfrm>
            </p:grpSpPr>
            <p:sp>
              <p:nvSpPr>
                <p:cNvPr id="308" name="Shape 308"/>
                <p:cNvSpPr/>
                <p:nvPr/>
              </p:nvSpPr>
              <p:spPr>
                <a:xfrm>
                  <a:off x="0" y="0"/>
                  <a:ext cx="3321980" cy="188594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53735"/>
                </a:solidFill>
                <a:ln w="12700" cap="flat">
                  <a:noFill/>
                  <a:miter lim="4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1007771">
                    <a:defRPr>
                      <a:solidFill>
                        <a:srgbClr val="FFFFFF"/>
                      </a:solidFill>
                    </a:defRPr>
                  </a:pPr>
                  <a:endParaRPr sz="1984"/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>
                  <a:off x="92064" y="23006"/>
                  <a:ext cx="3137851" cy="18399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1007771"/>
                  <a:r>
                    <a:rPr sz="3086" b="1" u="sng" dirty="0" err="1">
                      <a:solidFill>
                        <a:schemeClr val="bg1"/>
                      </a:solidFill>
                    </a:rPr>
                    <a:t>Eliminar</a:t>
                  </a:r>
                  <a:r>
                    <a:rPr sz="3086" b="1" u="sng" dirty="0">
                      <a:solidFill>
                        <a:schemeClr val="bg1"/>
                      </a:solidFill>
                    </a:rPr>
                    <a:t> a </a:t>
                  </a:r>
                  <a:r>
                    <a:rPr sz="3086" b="1" u="sng" dirty="0" err="1">
                      <a:solidFill>
                        <a:schemeClr val="bg1"/>
                      </a:solidFill>
                    </a:rPr>
                    <a:t>pobreza</a:t>
                  </a:r>
                  <a:r>
                    <a:rPr sz="3086" b="1" u="sng" dirty="0">
                      <a:solidFill>
                        <a:schemeClr val="bg1"/>
                      </a:solidFill>
                    </a:rPr>
                    <a:t> </a:t>
                  </a:r>
                  <a:r>
                    <a:rPr sz="3086" b="1" u="sng" dirty="0" err="1">
                      <a:solidFill>
                        <a:schemeClr val="bg1"/>
                      </a:solidFill>
                    </a:rPr>
                    <a:t>extrema</a:t>
                  </a:r>
                  <a:endParaRPr sz="3086" b="1" u="sng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Helvetica"/>
                  </a:endParaRPr>
                </a:p>
                <a:p>
                  <a:pPr algn="ctr" defTabSz="1007771"/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Reduzir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a </a:t>
                  </a:r>
                  <a:r>
                    <a:rPr sz="2205" i="1" dirty="0" err="1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</a:t>
                  </a:r>
                  <a:r>
                    <a:rPr lang="en-US" sz="2205" i="1" dirty="0" err="1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e</a:t>
                  </a:r>
                  <a:r>
                    <a:rPr sz="2205" i="1" dirty="0" err="1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rcentagem</a:t>
                  </a:r>
                  <a:r>
                    <a:rPr sz="2205" i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das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pessoas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vivendo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com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menos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de </a:t>
                  </a:r>
                  <a:endParaRPr sz="2205" i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  <a:cs typeface="+mj-cs"/>
                    <a:sym typeface="Helvetica"/>
                  </a:endParaRPr>
                </a:p>
                <a:p>
                  <a:pPr algn="ctr" defTabSz="1007771"/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$1.25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por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dia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a</a:t>
                  </a:r>
                  <a:r>
                    <a:rPr lang="en-US" sz="2205" i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&lt; </a:t>
                  </a:r>
                  <a:r>
                    <a:rPr sz="2205" i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3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% </a:t>
                  </a:r>
                  <a:r>
                    <a:rPr lang="en-US"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da </a:t>
                  </a:r>
                  <a:r>
                    <a:rPr lang="en-US"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população</a:t>
                  </a:r>
                  <a:r>
                    <a:rPr lang="en-US"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en-US" sz="2205" i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do </a:t>
                  </a:r>
                  <a:r>
                    <a:rPr lang="en-US" sz="2205" i="1" dirty="0" err="1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mundo</a:t>
                  </a:r>
                  <a:r>
                    <a:rPr lang="en-US" sz="2205" i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até</a:t>
                  </a:r>
                  <a:r>
                    <a:rPr sz="2205" i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2030</a:t>
                  </a:r>
                </a:p>
              </p:txBody>
            </p:sp>
          </p:grpSp>
          <p:grpSp>
            <p:nvGrpSpPr>
              <p:cNvPr id="313" name="Group 313"/>
              <p:cNvGrpSpPr/>
              <p:nvPr/>
            </p:nvGrpSpPr>
            <p:grpSpPr>
              <a:xfrm>
                <a:off x="3550577" y="-11995"/>
                <a:ext cx="3321982" cy="1948038"/>
                <a:chOff x="0" y="-31046"/>
                <a:chExt cx="3321981" cy="1948037"/>
              </a:xfrm>
            </p:grpSpPr>
            <p:sp>
              <p:nvSpPr>
                <p:cNvPr id="311" name="Shape 311"/>
                <p:cNvSpPr/>
                <p:nvPr/>
              </p:nvSpPr>
              <p:spPr>
                <a:xfrm>
                  <a:off x="0" y="0"/>
                  <a:ext cx="3321981" cy="188594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53735"/>
                </a:solidFill>
                <a:ln w="12700" cap="flat">
                  <a:noFill/>
                  <a:miter lim="4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1007771">
                    <a:defRPr>
                      <a:solidFill>
                        <a:srgbClr val="FFFFFF"/>
                      </a:solidFill>
                    </a:defRPr>
                  </a:pPr>
                  <a:endParaRPr sz="1984"/>
                </a:p>
              </p:txBody>
            </p:sp>
            <p:sp>
              <p:nvSpPr>
                <p:cNvPr id="312" name="Shape 312"/>
                <p:cNvSpPr/>
                <p:nvPr/>
              </p:nvSpPr>
              <p:spPr>
                <a:xfrm>
                  <a:off x="92064" y="-31046"/>
                  <a:ext cx="3137852" cy="19480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 defTabSz="1007771"/>
                  <a:r>
                    <a:rPr sz="3086" b="1" u="sng" dirty="0" err="1">
                      <a:solidFill>
                        <a:schemeClr val="bg1"/>
                      </a:solidFill>
                    </a:rPr>
                    <a:t>Promover</a:t>
                  </a:r>
                  <a:r>
                    <a:rPr sz="3086" b="1" u="sng" dirty="0">
                      <a:solidFill>
                        <a:schemeClr val="bg1"/>
                      </a:solidFill>
                    </a:rPr>
                    <a:t> a </a:t>
                  </a:r>
                  <a:r>
                    <a:rPr sz="3086" b="1" u="sng" dirty="0" err="1">
                      <a:solidFill>
                        <a:schemeClr val="bg1"/>
                      </a:solidFill>
                    </a:rPr>
                    <a:t>prosperidade</a:t>
                  </a:r>
                  <a:r>
                    <a:rPr sz="3086" b="1" u="sng" dirty="0">
                      <a:solidFill>
                        <a:schemeClr val="bg1"/>
                      </a:solidFill>
                    </a:rPr>
                    <a:t> </a:t>
                  </a:r>
                  <a:r>
                    <a:rPr sz="3086" b="1" u="sng" dirty="0" err="1">
                      <a:solidFill>
                        <a:schemeClr val="bg1"/>
                      </a:solidFill>
                    </a:rPr>
                    <a:t>compartilhada</a:t>
                  </a:r>
                  <a:endParaRPr sz="3086" b="1" u="sng" dirty="0">
                    <a:solidFill>
                      <a:schemeClr val="bg1"/>
                    </a:solidFill>
                    <a:sym typeface="Helvetica"/>
                  </a:endParaRPr>
                </a:p>
                <a:p>
                  <a:pPr algn="ctr" defTabSz="1007771"/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Estimular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o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crescimento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da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renda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dos 40%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mais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pobres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da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população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em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cada</a:t>
                  </a:r>
                  <a:r>
                    <a:rPr sz="2205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sz="2205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país</a:t>
                  </a:r>
                  <a:endParaRPr sz="2205" i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682075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820" y="420622"/>
            <a:ext cx="8808098" cy="5505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635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160" y="233265"/>
            <a:ext cx="8854750" cy="5924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5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80002" y="4154000"/>
            <a:ext cx="4451809" cy="755968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796" rtlCol="0" anchor="ctr"/>
          <a:lstStyle/>
          <a:p>
            <a:pPr algn="ctr" rtl="0"/>
            <a:r>
              <a:rPr lang="pt-BR" sz="1400" dirty="0">
                <a:solidFill>
                  <a:prstClr val="black"/>
                </a:solidFill>
                <a:cs typeface="Aharoni" pitchFamily="2" charset="-79"/>
              </a:rPr>
              <a:t>A maneira em que a autoridade econômica, política e administrativa são realizadas na gestão dos recursos públicos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95564" y="3724382"/>
            <a:ext cx="2620687" cy="41998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400" b="1" dirty="0">
                <a:solidFill>
                  <a:prstClr val="black"/>
                </a:solidFill>
                <a:cs typeface="Times New Roman" pitchFamily="18" charset="0"/>
              </a:rPr>
              <a:t>Boa Governança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24489" y="895627"/>
            <a:ext cx="2519892" cy="1007957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2387" rtlCol="0" anchor="ctr"/>
          <a:lstStyle/>
          <a:p>
            <a:pPr algn="ctr" rtl="0"/>
            <a:r>
              <a:rPr lang="pt-BR" sz="1400" dirty="0" err="1">
                <a:solidFill>
                  <a:prstClr val="black"/>
                </a:solidFill>
                <a:cs typeface="Aharoni" pitchFamily="2" charset="-79"/>
              </a:rPr>
              <a:t>Informaçoes</a:t>
            </a:r>
            <a:r>
              <a:rPr lang="pt-BR" sz="1400" dirty="0">
                <a:solidFill>
                  <a:prstClr val="black"/>
                </a:solidFill>
                <a:cs typeface="Aharoni" pitchFamily="2" charset="-79"/>
              </a:rPr>
              <a:t> exatas, pertinentes e oportunas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64313" y="985023"/>
            <a:ext cx="1667710" cy="2217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400" b="1" dirty="0">
                <a:solidFill>
                  <a:prstClr val="black"/>
                </a:solidFill>
                <a:cs typeface="Times New Roman" pitchFamily="18" charset="0"/>
              </a:rPr>
              <a:t>Contabilidade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84254" y="853970"/>
            <a:ext cx="2519892" cy="1007957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2387" rtlCol="0" anchor="ctr"/>
          <a:lstStyle/>
          <a:p>
            <a:pPr algn="ctr" rtl="0"/>
            <a:r>
              <a:rPr lang="pt-BR" sz="1400" dirty="0">
                <a:solidFill>
                  <a:prstClr val="black"/>
                </a:solidFill>
                <a:cs typeface="Aharoni" pitchFamily="2" charset="-79"/>
              </a:rPr>
              <a:t>Garantia independente da integridade das informações  das operações do governo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10345" y="915913"/>
            <a:ext cx="1667710" cy="2205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400" b="1" dirty="0">
                <a:solidFill>
                  <a:prstClr val="black"/>
                </a:solidFill>
                <a:cs typeface="Times New Roman" pitchFamily="18" charset="0"/>
              </a:rPr>
              <a:t>Controle Externa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680000" y="5573729"/>
            <a:ext cx="4451809" cy="646127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2387" rtlCol="0" anchor="ctr"/>
          <a:lstStyle/>
          <a:p>
            <a:pPr algn="ctr"/>
            <a:r>
              <a:rPr lang="pt-BR" sz="1400" dirty="0">
                <a:solidFill>
                  <a:prstClr val="black"/>
                </a:solidFill>
                <a:cs typeface="Aharoni" pitchFamily="2" charset="-79"/>
              </a:rPr>
              <a:t>Capacidade aumentada da economia para satisfazer as necessidades do </a:t>
            </a:r>
            <a:r>
              <a:rPr lang="pt-PT" sz="1400" dirty="0">
                <a:solidFill>
                  <a:prstClr val="black"/>
                </a:solidFill>
                <a:cs typeface="Aharoni" pitchFamily="2" charset="-79"/>
              </a:rPr>
              <a:t>cidadão</a:t>
            </a:r>
            <a:endParaRPr lang="pt-BR" sz="1400" dirty="0">
              <a:solidFill>
                <a:prstClr val="black"/>
              </a:solidFill>
              <a:cs typeface="Aharoni" pitchFamily="2" charset="-79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95562" y="5140825"/>
            <a:ext cx="2620687" cy="41998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400" b="1" dirty="0">
                <a:solidFill>
                  <a:prstClr val="black"/>
                </a:solidFill>
                <a:cs typeface="Times New Roman" pitchFamily="18" charset="0"/>
              </a:rPr>
              <a:t>Crescimento Econômico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680004" y="2747193"/>
            <a:ext cx="4451809" cy="755968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796" rtlCol="0" anchor="ctr"/>
          <a:lstStyle/>
          <a:p>
            <a:pPr algn="ctr" rtl="0"/>
            <a:r>
              <a:rPr lang="pt-BR" sz="1400" dirty="0">
                <a:solidFill>
                  <a:prstClr val="black"/>
                </a:solidFill>
                <a:cs typeface="Aharoni" pitchFamily="2" charset="-79"/>
              </a:rPr>
              <a:t>Fornece os meios em que os gestores públicos prestam contas sobre o uso dos recursos públicos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528377" y="2214710"/>
            <a:ext cx="2771881" cy="41998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400" b="1" dirty="0">
                <a:solidFill>
                  <a:prstClr val="black"/>
                </a:solidFill>
                <a:cs typeface="Times New Roman" pitchFamily="18" charset="0"/>
              </a:rPr>
              <a:t>Ambiente Robusto de Gestão Financeira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528377" y="889031"/>
            <a:ext cx="2771881" cy="1007957"/>
          </a:xfrm>
          <a:prstGeom prst="roundRect">
            <a:avLst/>
          </a:prstGeom>
          <a:gradFill flip="none" rotWithShape="1">
            <a:gsLst>
              <a:gs pos="0">
                <a:srgbClr val="F1E0DF"/>
              </a:gs>
              <a:gs pos="41000">
                <a:srgbClr val="FDF1D7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>
              <a:rot lat="0" lon="0" rev="18600000"/>
            </a:lightRig>
          </a:scene3d>
          <a:sp3d prstMaterial="powder">
            <a:bevelT w="2349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02387" rtlCol="0" anchor="ctr"/>
          <a:lstStyle/>
          <a:p>
            <a:pPr algn="ctr" rtl="0"/>
            <a:r>
              <a:rPr lang="pt-BR" sz="1400" dirty="0">
                <a:solidFill>
                  <a:prstClr val="black"/>
                </a:solidFill>
                <a:cs typeface="Aharoni" pitchFamily="2" charset="-79"/>
              </a:rPr>
              <a:t>Garantia sobre o alcance dos objetivos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76723" y="935591"/>
            <a:ext cx="1559184" cy="38479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1000">
                <a:schemeClr val="bg1">
                  <a:lumMod val="8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40000"/>
              </a:schemeClr>
            </a:glow>
            <a:outerShdw blurRad="63500" sx="87000" sy="87000" algn="ctr" rotWithShape="0">
              <a:prstClr val="black">
                <a:alpha val="85000"/>
              </a:prstClr>
            </a:outerShdw>
          </a:effectLst>
          <a:scene3d>
            <a:camera prst="orthographicFront"/>
            <a:lightRig rig="flat" dir="t">
              <a:rot lat="0" lon="0" rev="12000000"/>
            </a:lightRig>
          </a:scene3d>
          <a:sp3d prstMaterial="powder">
            <a:bevelT w="1016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Controle Interno</a:t>
            </a:r>
            <a:endParaRPr lang="pt-BR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32" name="Shape 31"/>
          <p:cNvCxnSpPr>
            <a:stCxn id="45" idx="2"/>
            <a:endCxn id="57" idx="1"/>
          </p:cNvCxnSpPr>
          <p:nvPr/>
        </p:nvCxnSpPr>
        <p:spPr>
          <a:xfrm rot="16200000" flipH="1">
            <a:off x="2595848" y="1492171"/>
            <a:ext cx="521117" cy="1343942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3" idx="2"/>
            <a:endCxn id="57" idx="0"/>
          </p:cNvCxnSpPr>
          <p:nvPr/>
        </p:nvCxnSpPr>
        <p:spPr>
          <a:xfrm>
            <a:off x="4914318" y="1896988"/>
            <a:ext cx="0" cy="31772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6" idx="2"/>
            <a:endCxn id="30" idx="0"/>
          </p:cNvCxnSpPr>
          <p:nvPr/>
        </p:nvCxnSpPr>
        <p:spPr>
          <a:xfrm flipH="1">
            <a:off x="4905908" y="3503161"/>
            <a:ext cx="1" cy="2212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2"/>
            <a:endCxn id="48" idx="0"/>
          </p:cNvCxnSpPr>
          <p:nvPr/>
        </p:nvCxnSpPr>
        <p:spPr>
          <a:xfrm flipH="1">
            <a:off x="4905906" y="4909968"/>
            <a:ext cx="1" cy="23085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hape 88"/>
          <p:cNvCxnSpPr>
            <a:stCxn id="22" idx="2"/>
          </p:cNvCxnSpPr>
          <p:nvPr/>
        </p:nvCxnSpPr>
        <p:spPr>
          <a:xfrm rot="5400000">
            <a:off x="6684095" y="1478090"/>
            <a:ext cx="576268" cy="1343942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6496" y="348847"/>
            <a:ext cx="8399639" cy="49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importancia</a:t>
            </a:r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 </a:t>
            </a:r>
            <a:r>
              <a:rPr lang="en-US"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Gestão</a:t>
            </a:r>
            <a:r>
              <a:rPr lang="en-US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64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Financeira</a:t>
            </a:r>
            <a:endParaRPr lang="en-US"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0731" y="4525716"/>
            <a:ext cx="2649894" cy="75521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0731" y="5360356"/>
            <a:ext cx="2649894" cy="75521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425511" y="4525716"/>
            <a:ext cx="2631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771"/>
            <a:r>
              <a:rPr lang="en-US" sz="1400" b="1" u="sng" dirty="0" err="1">
                <a:solidFill>
                  <a:schemeClr val="bg1"/>
                </a:solidFill>
              </a:rPr>
              <a:t>Eliminar</a:t>
            </a:r>
            <a:r>
              <a:rPr lang="en-US" sz="1400" b="1" u="sng" dirty="0">
                <a:solidFill>
                  <a:schemeClr val="bg1"/>
                </a:solidFill>
              </a:rPr>
              <a:t> a </a:t>
            </a:r>
            <a:r>
              <a:rPr lang="en-US" sz="1400" b="1" u="sng" dirty="0" err="1">
                <a:solidFill>
                  <a:schemeClr val="bg1"/>
                </a:solidFill>
              </a:rPr>
              <a:t>pobreza</a:t>
            </a:r>
            <a:r>
              <a:rPr lang="en-US" sz="1400" b="1" u="sng" dirty="0">
                <a:solidFill>
                  <a:schemeClr val="bg1"/>
                </a:solidFill>
              </a:rPr>
              <a:t> </a:t>
            </a:r>
            <a:r>
              <a:rPr lang="en-US" sz="1400" b="1" u="sng" dirty="0" err="1">
                <a:solidFill>
                  <a:schemeClr val="bg1"/>
                </a:solidFill>
              </a:rPr>
              <a:t>extrema</a:t>
            </a:r>
            <a:endParaRPr lang="en-US" sz="1400" b="1" u="sng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25511" y="5350816"/>
            <a:ext cx="2631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771"/>
            <a:r>
              <a:rPr lang="en-US" sz="1400" b="1" u="sng" dirty="0" err="1" smtClean="0">
                <a:solidFill>
                  <a:schemeClr val="bg1"/>
                </a:solidFill>
              </a:rPr>
              <a:t>Promover</a:t>
            </a:r>
            <a:r>
              <a:rPr lang="en-US" sz="1400" b="1" u="sng" dirty="0" smtClean="0">
                <a:solidFill>
                  <a:schemeClr val="bg1"/>
                </a:solidFill>
              </a:rPr>
              <a:t> a </a:t>
            </a:r>
            <a:r>
              <a:rPr lang="en-US" sz="1400" b="1" u="sng" dirty="0" err="1" smtClean="0">
                <a:solidFill>
                  <a:schemeClr val="bg1"/>
                </a:solidFill>
              </a:rPr>
              <a:t>prosperidade</a:t>
            </a:r>
            <a:r>
              <a:rPr lang="en-US" sz="1400" b="1" u="sng" dirty="0" smtClean="0">
                <a:solidFill>
                  <a:schemeClr val="bg1"/>
                </a:solidFill>
              </a:rPr>
              <a:t> </a:t>
            </a:r>
            <a:r>
              <a:rPr lang="en-US" sz="1400" b="1" u="sng" dirty="0" err="1">
                <a:solidFill>
                  <a:schemeClr val="bg1"/>
                </a:solidFill>
              </a:rPr>
              <a:t>com</a:t>
            </a:r>
            <a:r>
              <a:rPr lang="en-US" sz="1400" b="1" u="sng" dirty="0" err="1" smtClean="0">
                <a:solidFill>
                  <a:schemeClr val="bg1"/>
                </a:solidFill>
              </a:rPr>
              <a:t>partilhada</a:t>
            </a:r>
            <a:endParaRPr lang="en-US" sz="1400" b="1" u="sng" dirty="0">
              <a:solidFill>
                <a:schemeClr val="bg1"/>
              </a:solidFill>
              <a:sym typeface="Helvetica"/>
            </a:endParaRPr>
          </a:p>
        </p:txBody>
      </p:sp>
      <p:cxnSp>
        <p:nvCxnSpPr>
          <p:cNvPr id="39" name="Straight Arrow Connector 38"/>
          <p:cNvCxnSpPr>
            <a:endCxn id="29" idx="1"/>
          </p:cNvCxnSpPr>
          <p:nvPr/>
        </p:nvCxnSpPr>
        <p:spPr>
          <a:xfrm flipV="1">
            <a:off x="6300258" y="4903322"/>
            <a:ext cx="1130473" cy="3776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300258" y="5298481"/>
            <a:ext cx="1125253" cy="2887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54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504507" y="1091952"/>
            <a:ext cx="9071610" cy="5661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chemeClr val="bg1"/>
                </a:solidFill>
              </a:rPr>
              <a:t>Seminário</a:t>
            </a:r>
            <a:r>
              <a:rPr lang="en-US" sz="2000" dirty="0" smtClean="0">
                <a:solidFill>
                  <a:schemeClr val="bg1"/>
                </a:solidFill>
              </a:rPr>
              <a:t> - </a:t>
            </a:r>
            <a:r>
              <a:rPr lang="pt-BR" sz="2000" dirty="0" smtClean="0">
                <a:solidFill>
                  <a:schemeClr val="bg1"/>
                </a:solidFill>
              </a:rPr>
              <a:t>O </a:t>
            </a:r>
            <a:r>
              <a:rPr lang="pt-BR" sz="2000" dirty="0">
                <a:solidFill>
                  <a:schemeClr val="bg1"/>
                </a:solidFill>
              </a:rPr>
              <a:t>Controle Interno Governamental no Brasil – Velhos Desafios, </a:t>
            </a:r>
          </a:p>
          <a:p>
            <a:pPr marL="285750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2000" dirty="0">
                <a:solidFill>
                  <a:schemeClr val="bg1"/>
                </a:solidFill>
              </a:rPr>
              <a:t>Novas Perspectivas, 14-16 de Maio de </a:t>
            </a:r>
            <a:r>
              <a:rPr lang="pt-BR" sz="2000" dirty="0" smtClean="0">
                <a:solidFill>
                  <a:schemeClr val="bg1"/>
                </a:solidFill>
              </a:rPr>
              <a:t>2014, Foz de Iguaçu</a:t>
            </a:r>
            <a:endParaRPr lang="pt-BR" sz="2000" dirty="0">
              <a:solidFill>
                <a:schemeClr val="bg1"/>
              </a:solidFill>
            </a:endParaRPr>
          </a:p>
          <a:p>
            <a:pPr marL="742950" lvl="1" indent="-257175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Este seminário reuniu membros dos órgãos de controle interno do Brasil e teve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742950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como </a:t>
            </a:r>
            <a:r>
              <a:rPr lang="pt-BR" sz="1800" dirty="0">
                <a:solidFill>
                  <a:schemeClr val="bg1"/>
                </a:solidFill>
              </a:rPr>
              <a:t>objetivo fazer um panorama da situação atual dos controles internos no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742950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Brasil </a:t>
            </a:r>
            <a:r>
              <a:rPr lang="pt-BR" sz="1800" dirty="0">
                <a:solidFill>
                  <a:schemeClr val="bg1"/>
                </a:solidFill>
              </a:rPr>
              <a:t>e em outros países e promover a discussão sobre novas formas e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742950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perspectivas </a:t>
            </a:r>
            <a:r>
              <a:rPr lang="pt-BR" sz="1800" dirty="0">
                <a:solidFill>
                  <a:schemeClr val="bg1"/>
                </a:solidFill>
              </a:rPr>
              <a:t>para o seu </a:t>
            </a:r>
            <a:r>
              <a:rPr lang="pt-BR" sz="1800" dirty="0" smtClean="0">
                <a:solidFill>
                  <a:schemeClr val="bg1"/>
                </a:solidFill>
              </a:rPr>
              <a:t>desenvolvimento</a:t>
            </a:r>
            <a:endParaRPr lang="pt-BR" sz="1800" dirty="0">
              <a:solidFill>
                <a:schemeClr val="bg1"/>
              </a:solidFill>
            </a:endParaRPr>
          </a:p>
          <a:p>
            <a:pPr marL="485972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504507" y="302737"/>
            <a:ext cx="9071610" cy="705219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lang="en-US" sz="2646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Origem</a:t>
            </a:r>
            <a:endParaRPr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774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504507" y="1091952"/>
            <a:ext cx="9071610" cy="5661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4822" indent="-294822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chemeClr val="bg1"/>
                </a:solidFill>
              </a:rPr>
              <a:t>Seminário</a:t>
            </a:r>
            <a:r>
              <a:rPr lang="en-US" sz="2000" dirty="0" smtClean="0">
                <a:solidFill>
                  <a:schemeClr val="bg1"/>
                </a:solidFill>
              </a:rPr>
              <a:t> - </a:t>
            </a:r>
            <a:r>
              <a:rPr lang="pt-BR" sz="2000" dirty="0">
                <a:solidFill>
                  <a:schemeClr val="bg1"/>
                </a:solidFill>
              </a:rPr>
              <a:t>Avaliação e Desenvolvimento da Função de Auditoria Interna </a:t>
            </a:r>
            <a:r>
              <a:rPr lang="pt-BR" sz="2000" dirty="0" smtClean="0">
                <a:solidFill>
                  <a:schemeClr val="bg1"/>
                </a:solidFill>
              </a:rPr>
              <a:t>na</a:t>
            </a:r>
          </a:p>
          <a:p>
            <a:pPr marL="285750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chemeClr val="bg1"/>
                </a:solidFill>
              </a:rPr>
              <a:t>Administração </a:t>
            </a:r>
            <a:r>
              <a:rPr lang="pt-BR" sz="2000" dirty="0" smtClean="0">
                <a:solidFill>
                  <a:schemeClr val="bg1"/>
                </a:solidFill>
              </a:rPr>
              <a:t>Pública, 27 </a:t>
            </a:r>
            <a:r>
              <a:rPr lang="pt-BR" sz="2000" dirty="0">
                <a:solidFill>
                  <a:schemeClr val="bg1"/>
                </a:solidFill>
              </a:rPr>
              <a:t>de Maio de 2015, Brasília</a:t>
            </a:r>
          </a:p>
          <a:p>
            <a:pPr marL="742950" lvl="1" indent="-257175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 smtClean="0">
                <a:solidFill>
                  <a:schemeClr val="bg1"/>
                </a:solidFill>
              </a:rPr>
              <a:t>Será </a:t>
            </a:r>
            <a:r>
              <a:rPr lang="pt-BR" sz="1800" dirty="0">
                <a:solidFill>
                  <a:schemeClr val="bg1"/>
                </a:solidFill>
              </a:rPr>
              <a:t>apresentado </a:t>
            </a:r>
            <a:r>
              <a:rPr lang="pt-BR" sz="1800" dirty="0" smtClean="0">
                <a:solidFill>
                  <a:schemeClr val="bg1"/>
                </a:solidFill>
              </a:rPr>
              <a:t>o </a:t>
            </a:r>
            <a:r>
              <a:rPr lang="pt-BR" sz="1800" dirty="0">
                <a:solidFill>
                  <a:schemeClr val="bg1"/>
                </a:solidFill>
              </a:rPr>
              <a:t>modelo </a:t>
            </a:r>
            <a:r>
              <a:rPr lang="pt-BR" sz="1800" i="1" dirty="0" err="1">
                <a:solidFill>
                  <a:schemeClr val="bg1"/>
                </a:solidFill>
              </a:rPr>
              <a:t>Internal</a:t>
            </a:r>
            <a:r>
              <a:rPr lang="pt-BR" sz="1800" i="1" dirty="0">
                <a:solidFill>
                  <a:schemeClr val="bg1"/>
                </a:solidFill>
              </a:rPr>
              <a:t> </a:t>
            </a:r>
            <a:r>
              <a:rPr lang="pt-BR" sz="1800" i="1" dirty="0" err="1">
                <a:solidFill>
                  <a:schemeClr val="bg1"/>
                </a:solidFill>
              </a:rPr>
              <a:t>Audit</a:t>
            </a:r>
            <a:r>
              <a:rPr lang="pt-BR" sz="1800" i="1" dirty="0">
                <a:solidFill>
                  <a:schemeClr val="bg1"/>
                </a:solidFill>
              </a:rPr>
              <a:t> </a:t>
            </a:r>
            <a:r>
              <a:rPr lang="pt-BR" sz="1800" i="1" dirty="0" err="1">
                <a:solidFill>
                  <a:schemeClr val="bg1"/>
                </a:solidFill>
              </a:rPr>
              <a:t>Capability</a:t>
            </a:r>
            <a:r>
              <a:rPr lang="pt-BR" sz="1800" i="1" dirty="0">
                <a:solidFill>
                  <a:schemeClr val="bg1"/>
                </a:solidFill>
              </a:rPr>
              <a:t> </a:t>
            </a:r>
            <a:r>
              <a:rPr lang="pt-BR" sz="1800" i="1" dirty="0" err="1">
                <a:solidFill>
                  <a:schemeClr val="bg1"/>
                </a:solidFill>
              </a:rPr>
              <a:t>Model</a:t>
            </a:r>
            <a:r>
              <a:rPr lang="pt-BR" sz="1800" i="1" dirty="0">
                <a:solidFill>
                  <a:schemeClr val="bg1"/>
                </a:solidFill>
              </a:rPr>
              <a:t> (IA-CM)</a:t>
            </a:r>
            <a:r>
              <a:rPr lang="pt-BR" sz="1800" dirty="0">
                <a:solidFill>
                  <a:schemeClr val="bg1"/>
                </a:solidFill>
              </a:rPr>
              <a:t> para o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setor </a:t>
            </a:r>
            <a:r>
              <a:rPr lang="pt-BR" sz="1800" dirty="0">
                <a:solidFill>
                  <a:schemeClr val="bg1"/>
                </a:solidFill>
              </a:rPr>
              <a:t>público, mostrando os resultados, as análises e os planos de ação das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avaliações </a:t>
            </a:r>
            <a:r>
              <a:rPr lang="pt-BR" sz="1800" dirty="0">
                <a:solidFill>
                  <a:schemeClr val="bg1"/>
                </a:solidFill>
              </a:rPr>
              <a:t>feitas nas controladorias gerais dos estados do Maranhão, Piauí e </a:t>
            </a:r>
            <a:endParaRPr lang="pt-BR" sz="1800" dirty="0" smtClean="0">
              <a:solidFill>
                <a:schemeClr val="bg1"/>
              </a:solidFill>
            </a:endParaRP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</a:t>
            </a:r>
            <a:r>
              <a:rPr lang="pt-BR" sz="1800" dirty="0" smtClean="0">
                <a:solidFill>
                  <a:schemeClr val="bg1"/>
                </a:solidFill>
              </a:rPr>
              <a:t>Minas Gerais</a:t>
            </a:r>
            <a:endParaRPr lang="pt-BR" sz="1800" dirty="0">
              <a:solidFill>
                <a:schemeClr val="bg1"/>
              </a:solidFill>
            </a:endParaRPr>
          </a:p>
          <a:p>
            <a:pPr marL="742950" lvl="1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Discutir uma estratégia de replicação do estudo e disseminação da </a:t>
            </a:r>
          </a:p>
          <a:p>
            <a:pPr marL="514350" lvl="1" indent="0" defTabSz="786195">
              <a:spcBef>
                <a:spcPts val="551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ferramenta para todos os outros estados </a:t>
            </a:r>
            <a:r>
              <a:rPr lang="pt-BR" sz="1800" dirty="0" smtClean="0">
                <a:solidFill>
                  <a:schemeClr val="bg1"/>
                </a:solidFill>
              </a:rPr>
              <a:t>brasileiros</a:t>
            </a:r>
          </a:p>
          <a:p>
            <a:pPr marL="742950" lvl="1" indent="-257175" defTabSz="786195">
              <a:spcBef>
                <a:spcPts val="551"/>
              </a:spcBef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A partir do seminário pretende-se criar uma resolução do </a:t>
            </a:r>
            <a:r>
              <a:rPr lang="pt-BR" sz="1800" dirty="0" smtClean="0">
                <a:solidFill>
                  <a:schemeClr val="bg1"/>
                </a:solidFill>
              </a:rPr>
              <a:t>CONACI, </a:t>
            </a:r>
            <a:endParaRPr lang="pt-BR" sz="1800" dirty="0">
              <a:solidFill>
                <a:schemeClr val="bg1"/>
              </a:solidFill>
            </a:endParaRPr>
          </a:p>
          <a:p>
            <a:pPr marL="485775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pt-BR" sz="1800" dirty="0">
                <a:solidFill>
                  <a:schemeClr val="bg1"/>
                </a:solidFill>
              </a:rPr>
              <a:t>	regulamentando a aplicação do IA-CM pelos membros</a:t>
            </a:r>
          </a:p>
          <a:p>
            <a:pPr marL="0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sz="2351" dirty="0">
              <a:solidFill>
                <a:schemeClr val="bg1"/>
              </a:solidFill>
            </a:endParaRPr>
          </a:p>
          <a:p>
            <a:pPr marL="485972" lvl="1" indent="0" defTabSz="786195">
              <a:spcBef>
                <a:spcPts val="551"/>
              </a:spcBef>
              <a:buNone/>
              <a:defRPr sz="1800">
                <a:solidFill>
                  <a:srgbClr val="000000"/>
                </a:solidFill>
              </a:defRPr>
            </a:pP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504507" y="302737"/>
            <a:ext cx="9071610" cy="705219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lang="en-US" sz="2646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Presente</a:t>
            </a:r>
            <a:endParaRPr sz="2646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65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675</Words>
  <Application>Microsoft Office PowerPoint</Application>
  <PresentationFormat>Personalizar</PresentationFormat>
  <Paragraphs>107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Slide 1</vt:lpstr>
      <vt:lpstr>Slide 2</vt:lpstr>
      <vt:lpstr>Slide 3</vt:lpstr>
      <vt:lpstr>Objetivos Principais: Um Novo Foco</vt:lpstr>
      <vt:lpstr>Slide 5</vt:lpstr>
      <vt:lpstr>Slide 6</vt:lpstr>
      <vt:lpstr>Slide 7</vt:lpstr>
      <vt:lpstr>Origem</vt:lpstr>
      <vt:lpstr>Presente</vt:lpstr>
      <vt:lpstr>Presente</vt:lpstr>
      <vt:lpstr>O papel da auditoria interna-Contexto</vt:lpstr>
      <vt:lpstr>O papel da auditoria interna-Aspectos-chave</vt:lpstr>
      <vt:lpstr>O papel da Auditoria Interna –Aspectos-chave</vt:lpstr>
      <vt:lpstr>Agradecimento</vt:lpstr>
      <vt:lpstr> Questões?   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Hoffmann01i3</cp:lastModifiedBy>
  <cp:revision>71</cp:revision>
  <dcterms:modified xsi:type="dcterms:W3CDTF">2015-05-28T11:27:27Z</dcterms:modified>
</cp:coreProperties>
</file>