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22"/>
  </p:notesMasterIdLst>
  <p:handoutMasterIdLst>
    <p:handoutMasterId r:id="rId23"/>
  </p:handoutMasterIdLst>
  <p:sldIdLst>
    <p:sldId id="256" r:id="rId3"/>
    <p:sldId id="321" r:id="rId4"/>
    <p:sldId id="322" r:id="rId5"/>
    <p:sldId id="323" r:id="rId6"/>
    <p:sldId id="324" r:id="rId7"/>
    <p:sldId id="325" r:id="rId8"/>
    <p:sldId id="326" r:id="rId9"/>
    <p:sldId id="328" r:id="rId10"/>
    <p:sldId id="330" r:id="rId11"/>
    <p:sldId id="329" r:id="rId12"/>
    <p:sldId id="305" r:id="rId13"/>
    <p:sldId id="331" r:id="rId14"/>
    <p:sldId id="307" r:id="rId15"/>
    <p:sldId id="293" r:id="rId16"/>
    <p:sldId id="310" r:id="rId17"/>
    <p:sldId id="312" r:id="rId18"/>
    <p:sldId id="320" r:id="rId19"/>
    <p:sldId id="319" r:id="rId20"/>
    <p:sldId id="302" r:id="rId21"/>
  </p:sldIdLst>
  <p:sldSz cx="10080625" cy="7559675"/>
  <p:notesSz cx="6858000" cy="9236075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6542" autoAdjust="0"/>
  </p:normalViewPr>
  <p:slideViewPr>
    <p:cSldViewPr snapToGrid="0">
      <p:cViewPr varScale="1">
        <p:scale>
          <a:sx n="81" d="100"/>
          <a:sy n="81" d="100"/>
        </p:scale>
        <p:origin x="225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EAE209-7EC5-4D98-A5A7-74F6637F05E8}" type="doc">
      <dgm:prSet loTypeId="urn:microsoft.com/office/officeart/2005/8/layout/gear1" loCatId="process" qsTypeId="urn:microsoft.com/office/officeart/2005/8/quickstyle/simple1" qsCatId="simple" csTypeId="urn:microsoft.com/office/officeart/2005/8/colors/accent1_2" csCatId="accent1" phldr="1"/>
      <dgm:spPr/>
    </dgm:pt>
    <dgm:pt modelId="{AF04BF2B-7EF8-40A7-9C17-8515DD3C9B72}">
      <dgm:prSet phldrT="[Text]"/>
      <dgm:spPr>
        <a:solidFill>
          <a:srgbClr val="1A4770"/>
        </a:solidFill>
      </dgm:spPr>
      <dgm:t>
        <a:bodyPr/>
        <a:lstStyle/>
        <a:p>
          <a:r>
            <a:rPr lang="en-US" b="1" dirty="0" err="1" smtClean="0"/>
            <a:t>Controles</a:t>
          </a:r>
          <a:r>
            <a:rPr lang="en-US" b="1" dirty="0" smtClean="0"/>
            <a:t> </a:t>
          </a:r>
          <a:r>
            <a:rPr lang="en-US" b="1" dirty="0" err="1" smtClean="0"/>
            <a:t>Internos</a:t>
          </a:r>
          <a:r>
            <a:rPr lang="en-US" b="1" dirty="0" smtClean="0"/>
            <a:t> </a:t>
          </a:r>
          <a:r>
            <a:rPr lang="en-US" b="1" dirty="0" err="1" smtClean="0"/>
            <a:t>baseados</a:t>
          </a:r>
          <a:r>
            <a:rPr lang="en-US" b="1" dirty="0" smtClean="0"/>
            <a:t> no </a:t>
          </a:r>
          <a:r>
            <a:rPr lang="en-US" b="1" dirty="0" err="1" smtClean="0"/>
            <a:t>risco</a:t>
          </a:r>
          <a:endParaRPr lang="en-US" b="1" dirty="0"/>
        </a:p>
      </dgm:t>
    </dgm:pt>
    <dgm:pt modelId="{D443999B-EE16-4BE2-988B-B94AF8C7A46B}" type="parTrans" cxnId="{7897061A-5DFD-4732-AAFD-359F02540A77}">
      <dgm:prSet/>
      <dgm:spPr/>
      <dgm:t>
        <a:bodyPr/>
        <a:lstStyle/>
        <a:p>
          <a:endParaRPr lang="en-US"/>
        </a:p>
      </dgm:t>
    </dgm:pt>
    <dgm:pt modelId="{3111DFEA-9A08-4044-BCDA-AAAE34A003DF}" type="sibTrans" cxnId="{7897061A-5DFD-4732-AAFD-359F02540A77}">
      <dgm:prSet/>
      <dgm:spPr/>
      <dgm:t>
        <a:bodyPr/>
        <a:lstStyle/>
        <a:p>
          <a:endParaRPr lang="en-US"/>
        </a:p>
      </dgm:t>
    </dgm:pt>
    <dgm:pt modelId="{A73FDB04-15EB-4655-92A4-E5E2EF0BF927}">
      <dgm:prSet phldrT="[Text]"/>
      <dgm:spPr>
        <a:solidFill>
          <a:srgbClr val="1A4770"/>
        </a:solidFill>
      </dgm:spPr>
      <dgm:t>
        <a:bodyPr/>
        <a:lstStyle/>
        <a:p>
          <a:r>
            <a:rPr lang="en-US" b="1" dirty="0" err="1" smtClean="0"/>
            <a:t>Auditorias</a:t>
          </a:r>
          <a:r>
            <a:rPr lang="en-US" b="1" dirty="0" smtClean="0"/>
            <a:t> – </a:t>
          </a:r>
          <a:r>
            <a:rPr lang="en-US" b="1" dirty="0" err="1" smtClean="0"/>
            <a:t>Internas</a:t>
          </a:r>
          <a:r>
            <a:rPr lang="en-US" b="1" dirty="0" smtClean="0"/>
            <a:t> e </a:t>
          </a:r>
          <a:r>
            <a:rPr lang="en-US" b="1" dirty="0" err="1" smtClean="0"/>
            <a:t>Externas</a:t>
          </a:r>
          <a:endParaRPr lang="en-US" b="1" dirty="0"/>
        </a:p>
      </dgm:t>
    </dgm:pt>
    <dgm:pt modelId="{C65FF1FE-A01D-4CC2-8001-0E25CEED0747}" type="parTrans" cxnId="{C295C200-4484-43AC-BF8A-725541816636}">
      <dgm:prSet/>
      <dgm:spPr/>
      <dgm:t>
        <a:bodyPr/>
        <a:lstStyle/>
        <a:p>
          <a:endParaRPr lang="en-US"/>
        </a:p>
      </dgm:t>
    </dgm:pt>
    <dgm:pt modelId="{6B4047D4-7B97-4410-B8C9-36EB2CCDA5AD}" type="sibTrans" cxnId="{C295C200-4484-43AC-BF8A-725541816636}">
      <dgm:prSet/>
      <dgm:spPr/>
      <dgm:t>
        <a:bodyPr/>
        <a:lstStyle/>
        <a:p>
          <a:endParaRPr lang="en-US"/>
        </a:p>
      </dgm:t>
    </dgm:pt>
    <dgm:pt modelId="{0E71049D-8E14-4449-9D9F-A6E031CBA0D6}">
      <dgm:prSet phldrT="[Text]" custT="1"/>
      <dgm:spPr>
        <a:solidFill>
          <a:srgbClr val="1A4770"/>
        </a:solidFill>
      </dgm:spPr>
      <dgm:t>
        <a:bodyPr/>
        <a:lstStyle/>
        <a:p>
          <a:r>
            <a:rPr lang="en-US" sz="1000" b="1" dirty="0" err="1" smtClean="0"/>
            <a:t>Transparência</a:t>
          </a:r>
          <a:endParaRPr lang="en-US" sz="1000" b="1" dirty="0" smtClean="0"/>
        </a:p>
        <a:p>
          <a:r>
            <a:rPr lang="en-US" sz="1000" b="1" dirty="0" smtClean="0"/>
            <a:t>e Accountability</a:t>
          </a:r>
          <a:endParaRPr lang="en-US" sz="1000" b="1" dirty="0"/>
        </a:p>
      </dgm:t>
    </dgm:pt>
    <dgm:pt modelId="{56266106-88F8-403C-BCB1-480833A1FA6C}" type="parTrans" cxnId="{CB5361D8-D80A-4429-9A55-4A8A118D1E49}">
      <dgm:prSet/>
      <dgm:spPr/>
      <dgm:t>
        <a:bodyPr/>
        <a:lstStyle/>
        <a:p>
          <a:endParaRPr lang="en-US"/>
        </a:p>
      </dgm:t>
    </dgm:pt>
    <dgm:pt modelId="{104B8FCF-5E28-45F8-A9A8-2CFD21D91229}" type="sibTrans" cxnId="{CB5361D8-D80A-4429-9A55-4A8A118D1E49}">
      <dgm:prSet/>
      <dgm:spPr/>
      <dgm:t>
        <a:bodyPr/>
        <a:lstStyle/>
        <a:p>
          <a:endParaRPr lang="en-US"/>
        </a:p>
      </dgm:t>
    </dgm:pt>
    <dgm:pt modelId="{0EC0E3C7-08B0-4A82-869A-4821D63D0146}" type="pres">
      <dgm:prSet presAssocID="{B9EAE209-7EC5-4D98-A5A7-74F6637F05E8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FD741559-EA45-49EB-A5A9-AC143CB53E4A}" type="pres">
      <dgm:prSet presAssocID="{AF04BF2B-7EF8-40A7-9C17-8515DD3C9B72}" presName="gear1" presStyleLbl="node1" presStyleIdx="0" presStyleCnt="3" custScaleX="91131" custScaleY="66962" custLinFactNeighborX="-1839" custLinFactNeighborY="175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BCA677-3204-40A2-8959-CA6A1A201CEB}" type="pres">
      <dgm:prSet presAssocID="{AF04BF2B-7EF8-40A7-9C17-8515DD3C9B72}" presName="gear1srcNode" presStyleLbl="node1" presStyleIdx="0" presStyleCnt="3"/>
      <dgm:spPr/>
      <dgm:t>
        <a:bodyPr/>
        <a:lstStyle/>
        <a:p>
          <a:endParaRPr lang="en-US"/>
        </a:p>
      </dgm:t>
    </dgm:pt>
    <dgm:pt modelId="{1E41858D-75CC-4062-8527-4EC9ABB5D3AD}" type="pres">
      <dgm:prSet presAssocID="{AF04BF2B-7EF8-40A7-9C17-8515DD3C9B72}" presName="gear1dstNode" presStyleLbl="node1" presStyleIdx="0" presStyleCnt="3"/>
      <dgm:spPr/>
      <dgm:t>
        <a:bodyPr/>
        <a:lstStyle/>
        <a:p>
          <a:endParaRPr lang="en-US"/>
        </a:p>
      </dgm:t>
    </dgm:pt>
    <dgm:pt modelId="{06A963B3-1488-445D-89F9-94FCF6FCD0BF}" type="pres">
      <dgm:prSet presAssocID="{A73FDB04-15EB-4655-92A4-E5E2EF0BF927}" presName="gear2" presStyleLbl="node1" presStyleIdx="1" presStyleCnt="3" custScaleX="121220" custScaleY="110233" custLinFactNeighborX="-19823" custLinFactNeighborY="3905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54CECF-44A3-44D7-BE92-D1A66FD7D66D}" type="pres">
      <dgm:prSet presAssocID="{A73FDB04-15EB-4655-92A4-E5E2EF0BF927}" presName="gear2srcNode" presStyleLbl="node1" presStyleIdx="1" presStyleCnt="3"/>
      <dgm:spPr/>
      <dgm:t>
        <a:bodyPr/>
        <a:lstStyle/>
        <a:p>
          <a:endParaRPr lang="en-US"/>
        </a:p>
      </dgm:t>
    </dgm:pt>
    <dgm:pt modelId="{7342830E-155E-4BA8-ADB4-D8C888DD7AD9}" type="pres">
      <dgm:prSet presAssocID="{A73FDB04-15EB-4655-92A4-E5E2EF0BF927}" presName="gear2dstNode" presStyleLbl="node1" presStyleIdx="1" presStyleCnt="3"/>
      <dgm:spPr/>
      <dgm:t>
        <a:bodyPr/>
        <a:lstStyle/>
        <a:p>
          <a:endParaRPr lang="en-US"/>
        </a:p>
      </dgm:t>
    </dgm:pt>
    <dgm:pt modelId="{0697CF17-639C-4073-AE05-D69CD09A0B59}" type="pres">
      <dgm:prSet presAssocID="{0E71049D-8E14-4449-9D9F-A6E031CBA0D6}" presName="gear3" presStyleLbl="node1" presStyleIdx="2" presStyleCnt="3" custScaleX="140663" custScaleY="137035"/>
      <dgm:spPr/>
      <dgm:t>
        <a:bodyPr/>
        <a:lstStyle/>
        <a:p>
          <a:endParaRPr lang="en-US"/>
        </a:p>
      </dgm:t>
    </dgm:pt>
    <dgm:pt modelId="{7762E951-BD6A-4AA1-A487-DD29EF639AD1}" type="pres">
      <dgm:prSet presAssocID="{0E71049D-8E14-4449-9D9F-A6E031CBA0D6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CDBE1B-4034-4F10-846E-005948613016}" type="pres">
      <dgm:prSet presAssocID="{0E71049D-8E14-4449-9D9F-A6E031CBA0D6}" presName="gear3srcNode" presStyleLbl="node1" presStyleIdx="2" presStyleCnt="3"/>
      <dgm:spPr/>
      <dgm:t>
        <a:bodyPr/>
        <a:lstStyle/>
        <a:p>
          <a:endParaRPr lang="en-US"/>
        </a:p>
      </dgm:t>
    </dgm:pt>
    <dgm:pt modelId="{91FBC014-0A31-4A43-A3DC-B610AD520B6E}" type="pres">
      <dgm:prSet presAssocID="{0E71049D-8E14-4449-9D9F-A6E031CBA0D6}" presName="gear3dstNode" presStyleLbl="node1" presStyleIdx="2" presStyleCnt="3"/>
      <dgm:spPr/>
      <dgm:t>
        <a:bodyPr/>
        <a:lstStyle/>
        <a:p>
          <a:endParaRPr lang="en-US"/>
        </a:p>
      </dgm:t>
    </dgm:pt>
    <dgm:pt modelId="{921E1B7F-6704-42DA-8FE5-A8B47AE4E8A6}" type="pres">
      <dgm:prSet presAssocID="{3111DFEA-9A08-4044-BCDA-AAAE34A003DF}" presName="connector1" presStyleLbl="sibTrans2D1" presStyleIdx="0" presStyleCnt="3" custAng="1415707" custScaleX="85468" custLinFactNeighborX="-8317" custLinFactNeighborY="8740"/>
      <dgm:spPr/>
      <dgm:t>
        <a:bodyPr/>
        <a:lstStyle/>
        <a:p>
          <a:endParaRPr lang="en-US"/>
        </a:p>
      </dgm:t>
    </dgm:pt>
    <dgm:pt modelId="{D46F8FFE-F19F-4FFA-A2ED-84CED4DEBA47}" type="pres">
      <dgm:prSet presAssocID="{6B4047D4-7B97-4410-B8C9-36EB2CCDA5AD}" presName="connector2" presStyleLbl="sibTrans2D1" presStyleIdx="1" presStyleCnt="3" custAng="1881744" custLinFactNeighborX="-18290" custLinFactNeighborY="24594"/>
      <dgm:spPr/>
      <dgm:t>
        <a:bodyPr/>
        <a:lstStyle/>
        <a:p>
          <a:endParaRPr lang="en-US"/>
        </a:p>
      </dgm:t>
    </dgm:pt>
    <dgm:pt modelId="{939DD4E7-566C-48A7-8A96-B6EFE783881F}" type="pres">
      <dgm:prSet presAssocID="{104B8FCF-5E28-45F8-A9A8-2CFD21D91229}" presName="connector3" presStyleLbl="sibTrans2D1" presStyleIdx="2" presStyleCnt="3" custScaleX="171930" custScaleY="110747" custLinFactNeighborX="13483" custLinFactNeighborY="-3311"/>
      <dgm:spPr/>
      <dgm:t>
        <a:bodyPr/>
        <a:lstStyle/>
        <a:p>
          <a:endParaRPr lang="en-US"/>
        </a:p>
      </dgm:t>
    </dgm:pt>
  </dgm:ptLst>
  <dgm:cxnLst>
    <dgm:cxn modelId="{724B4035-0DAF-4A54-9DD6-CA1C182A9F8A}" type="presOf" srcId="{0E71049D-8E14-4449-9D9F-A6E031CBA0D6}" destId="{A0CDBE1B-4034-4F10-846E-005948613016}" srcOrd="2" destOrd="0" presId="urn:microsoft.com/office/officeart/2005/8/layout/gear1"/>
    <dgm:cxn modelId="{2610829E-1455-4AF1-B1CE-5F5D22424AEE}" type="presOf" srcId="{B9EAE209-7EC5-4D98-A5A7-74F6637F05E8}" destId="{0EC0E3C7-08B0-4A82-869A-4821D63D0146}" srcOrd="0" destOrd="0" presId="urn:microsoft.com/office/officeart/2005/8/layout/gear1"/>
    <dgm:cxn modelId="{7897061A-5DFD-4732-AAFD-359F02540A77}" srcId="{B9EAE209-7EC5-4D98-A5A7-74F6637F05E8}" destId="{AF04BF2B-7EF8-40A7-9C17-8515DD3C9B72}" srcOrd="0" destOrd="0" parTransId="{D443999B-EE16-4BE2-988B-B94AF8C7A46B}" sibTransId="{3111DFEA-9A08-4044-BCDA-AAAE34A003DF}"/>
    <dgm:cxn modelId="{BEFEFBC5-15DA-414C-B5CA-4258B878E366}" type="presOf" srcId="{A73FDB04-15EB-4655-92A4-E5E2EF0BF927}" destId="{7342830E-155E-4BA8-ADB4-D8C888DD7AD9}" srcOrd="2" destOrd="0" presId="urn:microsoft.com/office/officeart/2005/8/layout/gear1"/>
    <dgm:cxn modelId="{B2C8FABC-9B99-4DA1-A5FE-B2B0AD7164DC}" type="presOf" srcId="{AF04BF2B-7EF8-40A7-9C17-8515DD3C9B72}" destId="{FD741559-EA45-49EB-A5A9-AC143CB53E4A}" srcOrd="0" destOrd="0" presId="urn:microsoft.com/office/officeart/2005/8/layout/gear1"/>
    <dgm:cxn modelId="{A5667BB3-F8EC-42DE-88AC-2AE314F5C697}" type="presOf" srcId="{6B4047D4-7B97-4410-B8C9-36EB2CCDA5AD}" destId="{D46F8FFE-F19F-4FFA-A2ED-84CED4DEBA47}" srcOrd="0" destOrd="0" presId="urn:microsoft.com/office/officeart/2005/8/layout/gear1"/>
    <dgm:cxn modelId="{C8F8B5D1-C067-497F-AF25-0391F9D6C3F0}" type="presOf" srcId="{A73FDB04-15EB-4655-92A4-E5E2EF0BF927}" destId="{4D54CECF-44A3-44D7-BE92-D1A66FD7D66D}" srcOrd="1" destOrd="0" presId="urn:microsoft.com/office/officeart/2005/8/layout/gear1"/>
    <dgm:cxn modelId="{432EA80E-538C-4CD7-8FDA-65F26241721E}" type="presOf" srcId="{3111DFEA-9A08-4044-BCDA-AAAE34A003DF}" destId="{921E1B7F-6704-42DA-8FE5-A8B47AE4E8A6}" srcOrd="0" destOrd="0" presId="urn:microsoft.com/office/officeart/2005/8/layout/gear1"/>
    <dgm:cxn modelId="{9D4A5D2B-2162-4B64-BA2B-8634A8901561}" type="presOf" srcId="{A73FDB04-15EB-4655-92A4-E5E2EF0BF927}" destId="{06A963B3-1488-445D-89F9-94FCF6FCD0BF}" srcOrd="0" destOrd="0" presId="urn:microsoft.com/office/officeart/2005/8/layout/gear1"/>
    <dgm:cxn modelId="{03D3C034-CF84-4E5F-BD74-C630AAC54478}" type="presOf" srcId="{AF04BF2B-7EF8-40A7-9C17-8515DD3C9B72}" destId="{1E41858D-75CC-4062-8527-4EC9ABB5D3AD}" srcOrd="2" destOrd="0" presId="urn:microsoft.com/office/officeart/2005/8/layout/gear1"/>
    <dgm:cxn modelId="{58B3A1C9-BD28-450D-BE49-BFDEF00C0EAA}" type="presOf" srcId="{0E71049D-8E14-4449-9D9F-A6E031CBA0D6}" destId="{91FBC014-0A31-4A43-A3DC-B610AD520B6E}" srcOrd="3" destOrd="0" presId="urn:microsoft.com/office/officeart/2005/8/layout/gear1"/>
    <dgm:cxn modelId="{CB5361D8-D80A-4429-9A55-4A8A118D1E49}" srcId="{B9EAE209-7EC5-4D98-A5A7-74F6637F05E8}" destId="{0E71049D-8E14-4449-9D9F-A6E031CBA0D6}" srcOrd="2" destOrd="0" parTransId="{56266106-88F8-403C-BCB1-480833A1FA6C}" sibTransId="{104B8FCF-5E28-45F8-A9A8-2CFD21D91229}"/>
    <dgm:cxn modelId="{C1CCB904-9DC5-4B7B-877E-B8164F9A2659}" type="presOf" srcId="{104B8FCF-5E28-45F8-A9A8-2CFD21D91229}" destId="{939DD4E7-566C-48A7-8A96-B6EFE783881F}" srcOrd="0" destOrd="0" presId="urn:microsoft.com/office/officeart/2005/8/layout/gear1"/>
    <dgm:cxn modelId="{9149CCE5-83D7-4244-9E8E-D65580419712}" type="presOf" srcId="{0E71049D-8E14-4449-9D9F-A6E031CBA0D6}" destId="{0697CF17-639C-4073-AE05-D69CD09A0B59}" srcOrd="0" destOrd="0" presId="urn:microsoft.com/office/officeart/2005/8/layout/gear1"/>
    <dgm:cxn modelId="{C295C200-4484-43AC-BF8A-725541816636}" srcId="{B9EAE209-7EC5-4D98-A5A7-74F6637F05E8}" destId="{A73FDB04-15EB-4655-92A4-E5E2EF0BF927}" srcOrd="1" destOrd="0" parTransId="{C65FF1FE-A01D-4CC2-8001-0E25CEED0747}" sibTransId="{6B4047D4-7B97-4410-B8C9-36EB2CCDA5AD}"/>
    <dgm:cxn modelId="{86EBA543-C371-4DFD-902F-A8EFC72B12D7}" type="presOf" srcId="{AF04BF2B-7EF8-40A7-9C17-8515DD3C9B72}" destId="{E2BCA677-3204-40A2-8959-CA6A1A201CEB}" srcOrd="1" destOrd="0" presId="urn:microsoft.com/office/officeart/2005/8/layout/gear1"/>
    <dgm:cxn modelId="{B0CF0DD5-9B8C-43CD-8123-7D9EC35B0FC7}" type="presOf" srcId="{0E71049D-8E14-4449-9D9F-A6E031CBA0D6}" destId="{7762E951-BD6A-4AA1-A487-DD29EF639AD1}" srcOrd="1" destOrd="0" presId="urn:microsoft.com/office/officeart/2005/8/layout/gear1"/>
    <dgm:cxn modelId="{61CE1072-1F89-4857-A863-6837107FF490}" type="presParOf" srcId="{0EC0E3C7-08B0-4A82-869A-4821D63D0146}" destId="{FD741559-EA45-49EB-A5A9-AC143CB53E4A}" srcOrd="0" destOrd="0" presId="urn:microsoft.com/office/officeart/2005/8/layout/gear1"/>
    <dgm:cxn modelId="{6408F5AB-A6D5-4030-9624-4227D592CCBB}" type="presParOf" srcId="{0EC0E3C7-08B0-4A82-869A-4821D63D0146}" destId="{E2BCA677-3204-40A2-8959-CA6A1A201CEB}" srcOrd="1" destOrd="0" presId="urn:microsoft.com/office/officeart/2005/8/layout/gear1"/>
    <dgm:cxn modelId="{53B3FFA1-4470-45B9-ABE4-61B0C5C15081}" type="presParOf" srcId="{0EC0E3C7-08B0-4A82-869A-4821D63D0146}" destId="{1E41858D-75CC-4062-8527-4EC9ABB5D3AD}" srcOrd="2" destOrd="0" presId="urn:microsoft.com/office/officeart/2005/8/layout/gear1"/>
    <dgm:cxn modelId="{ABAA245F-C24A-4193-BB12-76EA369F355C}" type="presParOf" srcId="{0EC0E3C7-08B0-4A82-869A-4821D63D0146}" destId="{06A963B3-1488-445D-89F9-94FCF6FCD0BF}" srcOrd="3" destOrd="0" presId="urn:microsoft.com/office/officeart/2005/8/layout/gear1"/>
    <dgm:cxn modelId="{269B39B6-A399-4959-814C-0AB21815F38E}" type="presParOf" srcId="{0EC0E3C7-08B0-4A82-869A-4821D63D0146}" destId="{4D54CECF-44A3-44D7-BE92-D1A66FD7D66D}" srcOrd="4" destOrd="0" presId="urn:microsoft.com/office/officeart/2005/8/layout/gear1"/>
    <dgm:cxn modelId="{5587E002-9BE3-4F77-9276-EF2CC39A45B5}" type="presParOf" srcId="{0EC0E3C7-08B0-4A82-869A-4821D63D0146}" destId="{7342830E-155E-4BA8-ADB4-D8C888DD7AD9}" srcOrd="5" destOrd="0" presId="urn:microsoft.com/office/officeart/2005/8/layout/gear1"/>
    <dgm:cxn modelId="{7A128C14-C334-4FF8-A125-DD068AC89877}" type="presParOf" srcId="{0EC0E3C7-08B0-4A82-869A-4821D63D0146}" destId="{0697CF17-639C-4073-AE05-D69CD09A0B59}" srcOrd="6" destOrd="0" presId="urn:microsoft.com/office/officeart/2005/8/layout/gear1"/>
    <dgm:cxn modelId="{EF174CC4-3173-4609-B7D3-F3D20123BE08}" type="presParOf" srcId="{0EC0E3C7-08B0-4A82-869A-4821D63D0146}" destId="{7762E951-BD6A-4AA1-A487-DD29EF639AD1}" srcOrd="7" destOrd="0" presId="urn:microsoft.com/office/officeart/2005/8/layout/gear1"/>
    <dgm:cxn modelId="{9BFA0C62-DFA9-46CB-B0AB-ACC22982F9FE}" type="presParOf" srcId="{0EC0E3C7-08B0-4A82-869A-4821D63D0146}" destId="{A0CDBE1B-4034-4F10-846E-005948613016}" srcOrd="8" destOrd="0" presId="urn:microsoft.com/office/officeart/2005/8/layout/gear1"/>
    <dgm:cxn modelId="{DE524441-5B33-4B61-A830-2CB88CACBBC0}" type="presParOf" srcId="{0EC0E3C7-08B0-4A82-869A-4821D63D0146}" destId="{91FBC014-0A31-4A43-A3DC-B610AD520B6E}" srcOrd="9" destOrd="0" presId="urn:microsoft.com/office/officeart/2005/8/layout/gear1"/>
    <dgm:cxn modelId="{21F7E969-04E2-458B-B025-915A8256FC30}" type="presParOf" srcId="{0EC0E3C7-08B0-4A82-869A-4821D63D0146}" destId="{921E1B7F-6704-42DA-8FE5-A8B47AE4E8A6}" srcOrd="10" destOrd="0" presId="urn:microsoft.com/office/officeart/2005/8/layout/gear1"/>
    <dgm:cxn modelId="{77A59079-6BF8-4A57-A59A-5D99A6FCBDAA}" type="presParOf" srcId="{0EC0E3C7-08B0-4A82-869A-4821D63D0146}" destId="{D46F8FFE-F19F-4FFA-A2ED-84CED4DEBA47}" srcOrd="11" destOrd="0" presId="urn:microsoft.com/office/officeart/2005/8/layout/gear1"/>
    <dgm:cxn modelId="{15A5AFB2-0537-4737-A57D-52C28975E137}" type="presParOf" srcId="{0EC0E3C7-08B0-4A82-869A-4821D63D0146}" destId="{939DD4E7-566C-48A7-8A96-B6EFE783881F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741559-EA45-49EB-A5A9-AC143CB53E4A}">
      <dsp:nvSpPr>
        <dsp:cNvPr id="0" name=""/>
        <dsp:cNvSpPr/>
      </dsp:nvSpPr>
      <dsp:spPr>
        <a:xfrm>
          <a:off x="1576903" y="2207500"/>
          <a:ext cx="1522756" cy="1227797"/>
        </a:xfrm>
        <a:prstGeom prst="gear9">
          <a:avLst/>
        </a:prstGeom>
        <a:solidFill>
          <a:srgbClr val="1A477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err="1" smtClean="0"/>
            <a:t>Controles</a:t>
          </a:r>
          <a:r>
            <a:rPr lang="en-US" sz="1000" b="1" kern="1200" dirty="0" smtClean="0"/>
            <a:t> </a:t>
          </a:r>
          <a:r>
            <a:rPr lang="en-US" sz="1000" b="1" kern="1200" dirty="0" err="1" smtClean="0"/>
            <a:t>Internos</a:t>
          </a:r>
          <a:r>
            <a:rPr lang="en-US" sz="1000" b="1" kern="1200" dirty="0" smtClean="0"/>
            <a:t> </a:t>
          </a:r>
          <a:r>
            <a:rPr lang="en-US" sz="1000" b="1" kern="1200" dirty="0" err="1" smtClean="0"/>
            <a:t>baseados</a:t>
          </a:r>
          <a:r>
            <a:rPr lang="en-US" sz="1000" b="1" kern="1200" dirty="0" smtClean="0"/>
            <a:t> no </a:t>
          </a:r>
          <a:r>
            <a:rPr lang="en-US" sz="1000" b="1" kern="1200" dirty="0" err="1" smtClean="0"/>
            <a:t>risco</a:t>
          </a:r>
          <a:endParaRPr lang="en-US" sz="1000" b="1" kern="1200" dirty="0"/>
        </a:p>
      </dsp:txBody>
      <dsp:txXfrm>
        <a:off x="1861000" y="2495106"/>
        <a:ext cx="954562" cy="631113"/>
      </dsp:txXfrm>
    </dsp:sp>
    <dsp:sp modelId="{06A963B3-1488-445D-89F9-94FCF6FCD0BF}">
      <dsp:nvSpPr>
        <dsp:cNvPr id="0" name=""/>
        <dsp:cNvSpPr/>
      </dsp:nvSpPr>
      <dsp:spPr>
        <a:xfrm>
          <a:off x="60901" y="1891620"/>
          <a:ext cx="1616478" cy="1469965"/>
        </a:xfrm>
        <a:prstGeom prst="gear6">
          <a:avLst/>
        </a:prstGeom>
        <a:solidFill>
          <a:srgbClr val="1A477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err="1" smtClean="0"/>
            <a:t>Auditorias</a:t>
          </a:r>
          <a:r>
            <a:rPr lang="en-US" sz="1000" b="1" kern="1200" dirty="0" smtClean="0"/>
            <a:t> – </a:t>
          </a:r>
          <a:r>
            <a:rPr lang="en-US" sz="1000" b="1" kern="1200" dirty="0" err="1" smtClean="0"/>
            <a:t>Internas</a:t>
          </a:r>
          <a:r>
            <a:rPr lang="en-US" sz="1000" b="1" kern="1200" dirty="0" smtClean="0"/>
            <a:t> e </a:t>
          </a:r>
          <a:r>
            <a:rPr lang="en-US" sz="1000" b="1" kern="1200" dirty="0" err="1" smtClean="0"/>
            <a:t>Externas</a:t>
          </a:r>
          <a:endParaRPr lang="en-US" sz="1000" b="1" kern="1200" dirty="0"/>
        </a:p>
      </dsp:txBody>
      <dsp:txXfrm>
        <a:off x="452266" y="2263925"/>
        <a:ext cx="833748" cy="725355"/>
      </dsp:txXfrm>
    </dsp:sp>
    <dsp:sp modelId="{0697CF17-639C-4073-AE05-D69CD09A0B59}">
      <dsp:nvSpPr>
        <dsp:cNvPr id="0" name=""/>
        <dsp:cNvSpPr/>
      </dsp:nvSpPr>
      <dsp:spPr>
        <a:xfrm rot="20700000">
          <a:off x="939308" y="285808"/>
          <a:ext cx="1855204" cy="1773101"/>
        </a:xfrm>
        <a:prstGeom prst="gear6">
          <a:avLst/>
        </a:prstGeom>
        <a:solidFill>
          <a:srgbClr val="1A477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err="1" smtClean="0"/>
            <a:t>Transparência</a:t>
          </a:r>
          <a:endParaRPr lang="en-US" sz="1000" b="1" kern="1200" dirty="0" smtClean="0"/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/>
            <a:t>e Accountability</a:t>
          </a:r>
          <a:endParaRPr lang="en-US" sz="1000" b="1" kern="1200" dirty="0"/>
        </a:p>
      </dsp:txBody>
      <dsp:txXfrm rot="-20700000">
        <a:off x="1351079" y="669831"/>
        <a:ext cx="1031663" cy="1005054"/>
      </dsp:txXfrm>
    </dsp:sp>
    <dsp:sp modelId="{921E1B7F-6704-42DA-8FE5-A8B47AE4E8A6}">
      <dsp:nvSpPr>
        <dsp:cNvPr id="0" name=""/>
        <dsp:cNvSpPr/>
      </dsp:nvSpPr>
      <dsp:spPr>
        <a:xfrm rot="1415707">
          <a:off x="1358661" y="1806096"/>
          <a:ext cx="2005911" cy="2346974"/>
        </a:xfrm>
        <a:prstGeom prst="circularArrow">
          <a:avLst>
            <a:gd name="adj1" fmla="val 4688"/>
            <a:gd name="adj2" fmla="val 299029"/>
            <a:gd name="adj3" fmla="val 2491503"/>
            <a:gd name="adj4" fmla="val 15915465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6F8FFE-F19F-4FFA-A2ED-84CED4DEBA47}">
      <dsp:nvSpPr>
        <dsp:cNvPr id="0" name=""/>
        <dsp:cNvSpPr/>
      </dsp:nvSpPr>
      <dsp:spPr>
        <a:xfrm rot="1881744">
          <a:off x="-81319" y="1567081"/>
          <a:ext cx="1705223" cy="1705223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9DD4E7-566C-48A7-8A96-B6EFE783881F}">
      <dsp:nvSpPr>
        <dsp:cNvPr id="0" name=""/>
        <dsp:cNvSpPr/>
      </dsp:nvSpPr>
      <dsp:spPr>
        <a:xfrm>
          <a:off x="498058" y="76911"/>
          <a:ext cx="3161060" cy="2036165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2421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027" y="0"/>
            <a:ext cx="2972421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011F1E-AB1E-4450-88D6-FC6FF2207D58}" type="datetimeFigureOut">
              <a:rPr lang="pt-BR" smtClean="0"/>
              <a:t>27/05/2015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772525"/>
            <a:ext cx="2972421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027" y="8772525"/>
            <a:ext cx="2972421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FB6FB8-1E8C-4CF1-81F2-1E4DD4BB26B3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59213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2472" cy="463518"/>
          </a:xfrm>
          <a:prstGeom prst="rect">
            <a:avLst/>
          </a:prstGeom>
        </p:spPr>
        <p:txBody>
          <a:bodyPr vert="horz" lIns="81391" tIns="40695" rIns="81391" bIns="40695" rtlCol="0"/>
          <a:lstStyle>
            <a:lvl1pPr algn="l">
              <a:defRPr sz="1100"/>
            </a:lvl1pPr>
          </a:lstStyle>
          <a:p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088" y="0"/>
            <a:ext cx="2972472" cy="463518"/>
          </a:xfrm>
          <a:prstGeom prst="rect">
            <a:avLst/>
          </a:prstGeom>
        </p:spPr>
        <p:txBody>
          <a:bodyPr vert="horz" lIns="81391" tIns="40695" rIns="81391" bIns="40695" rtlCol="0"/>
          <a:lstStyle>
            <a:lvl1pPr algn="r">
              <a:defRPr sz="1100"/>
            </a:lvl1pPr>
          </a:lstStyle>
          <a:p>
            <a:fld id="{4D56F2E9-8E7F-44A3-9DF7-13F17A9C20A6}" type="datetimeFigureOut">
              <a:rPr lang="pt-PT" smtClean="0"/>
              <a:t>27-05-2015</a:t>
            </a:fld>
            <a:endParaRPr lang="pt-P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50963" y="1154113"/>
            <a:ext cx="4156075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1391" tIns="40695" rIns="81391" bIns="40695" rtlCol="0" anchor="ctr"/>
          <a:lstStyle/>
          <a:p>
            <a:endParaRPr lang="pt-P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513" y="4444562"/>
            <a:ext cx="5486976" cy="3636833"/>
          </a:xfrm>
          <a:prstGeom prst="rect">
            <a:avLst/>
          </a:prstGeom>
        </p:spPr>
        <p:txBody>
          <a:bodyPr vert="horz" lIns="81391" tIns="40695" rIns="81391" bIns="4069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772557"/>
            <a:ext cx="2972472" cy="463518"/>
          </a:xfrm>
          <a:prstGeom prst="rect">
            <a:avLst/>
          </a:prstGeom>
        </p:spPr>
        <p:txBody>
          <a:bodyPr vert="horz" lIns="81391" tIns="40695" rIns="81391" bIns="40695" rtlCol="0" anchor="b"/>
          <a:lstStyle>
            <a:lvl1pPr algn="l">
              <a:defRPr sz="1100"/>
            </a:lvl1pPr>
          </a:lstStyle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088" y="8772557"/>
            <a:ext cx="2972472" cy="463518"/>
          </a:xfrm>
          <a:prstGeom prst="rect">
            <a:avLst/>
          </a:prstGeom>
        </p:spPr>
        <p:txBody>
          <a:bodyPr vert="horz" lIns="81391" tIns="40695" rIns="81391" bIns="40695" rtlCol="0" anchor="b"/>
          <a:lstStyle>
            <a:lvl1pPr algn="r">
              <a:defRPr sz="1100"/>
            </a:lvl1pPr>
          </a:lstStyle>
          <a:p>
            <a:fld id="{358B2B16-D0A1-4D0D-B071-006A5885DF9F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98081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8B2B16-D0A1-4D0D-B071-006A5885DF9F}" type="slidenum">
              <a:rPr lang="pt-PT" smtClean="0"/>
              <a:t>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088087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13907">
              <a:defRPr/>
            </a:pPr>
            <a:r>
              <a:rPr lang="en-US" sz="1100" dirty="0">
                <a:solidFill>
                  <a:schemeClr val="bg2">
                    <a:lumMod val="25000"/>
                  </a:schemeClr>
                </a:solidFill>
              </a:rPr>
              <a:t>According to INT Reports, there is a direct link between lack of transparency, weak internal controls/audit functions, and instances of fraud, corruption and lack of efficiency and effectiveness in bank projects;</a:t>
            </a:r>
          </a:p>
          <a:p>
            <a:pPr defTabSz="813907">
              <a:defRPr/>
            </a:pPr>
            <a:endParaRPr lang="en-US" sz="1100" dirty="0">
              <a:solidFill>
                <a:schemeClr val="bg2">
                  <a:lumMod val="25000"/>
                </a:schemeClr>
              </a:solidFill>
            </a:endParaRPr>
          </a:p>
          <a:p>
            <a:pPr algn="just"/>
            <a:r>
              <a:rPr lang="en-US" sz="1100" dirty="0">
                <a:solidFill>
                  <a:schemeClr val="bg2">
                    <a:lumMod val="25000"/>
                  </a:schemeClr>
                </a:solidFill>
              </a:rPr>
              <a:t>Proper Internal control procedures and an efficient Internal Audit function are critical aspects of a robust financial management system;</a:t>
            </a:r>
          </a:p>
          <a:p>
            <a:pPr algn="just"/>
            <a:endParaRPr lang="en-US" sz="1100" dirty="0">
              <a:solidFill>
                <a:schemeClr val="bg2">
                  <a:lumMod val="25000"/>
                </a:schemeClr>
              </a:solidFill>
            </a:endParaRPr>
          </a:p>
          <a:p>
            <a:pPr algn="just"/>
            <a:r>
              <a:rPr lang="en-US" sz="1100" dirty="0">
                <a:solidFill>
                  <a:schemeClr val="bg2">
                    <a:lumMod val="25000"/>
                  </a:schemeClr>
                </a:solidFill>
              </a:rPr>
              <a:t>Essential for assuring transparency and good governance and for helping organizations achieve their objectives, and therefore promote growth and sustainability.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0A98C4-2DB7-4E06-A622-AFFF03CB045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0913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0A98C4-2DB7-4E06-A622-AFFF03CB045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7267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0A98C4-2DB7-4E06-A622-AFFF03CB045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5541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0A98C4-2DB7-4E06-A622-AFFF03CB045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1348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0A98C4-2DB7-4E06-A622-AFFF03CB045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0134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0A98C4-2DB7-4E06-A622-AFFF03CB045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393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0A98C4-2DB7-4E06-A622-AFFF03CB045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6658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0A98C4-2DB7-4E06-A622-AFFF03CB045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230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0A98C4-2DB7-4E06-A622-AFFF03CB045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8468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0A98C4-2DB7-4E06-A622-AFFF03CB045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413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0A98C4-2DB7-4E06-A622-AFFF03CB045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6648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0A98C4-2DB7-4E06-A622-AFFF03CB045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2564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0A98C4-2DB7-4E06-A622-AFFF03CB045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3935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0A98C4-2DB7-4E06-A622-AFFF03CB045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365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0A98C4-2DB7-4E06-A622-AFFF03CB045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9140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0A98C4-2DB7-4E06-A622-AFFF03CB045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4926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F15767-7459-443B-B3E8-4704A5CECE8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2550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887040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504000" y="4058280"/>
            <a:ext cx="887040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049000" y="17686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5049000" y="40582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504000" y="40582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5049000" y="17686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37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8870400" cy="43844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8870400" cy="43840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328280" cy="43840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42" name="PlaceHolder 3"/>
          <p:cNvSpPr>
            <a:spLocks noGrp="1"/>
          </p:cNvSpPr>
          <p:nvPr>
            <p:ph type="body"/>
          </p:nvPr>
        </p:nvSpPr>
        <p:spPr>
          <a:xfrm>
            <a:off x="5049000" y="1768680"/>
            <a:ext cx="4328280" cy="43840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14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47" name="PlaceHolder 3"/>
          <p:cNvSpPr>
            <a:spLocks noGrp="1"/>
          </p:cNvSpPr>
          <p:nvPr>
            <p:ph type="body"/>
          </p:nvPr>
        </p:nvSpPr>
        <p:spPr>
          <a:xfrm>
            <a:off x="504000" y="40582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48" name="PlaceHolder 4"/>
          <p:cNvSpPr>
            <a:spLocks noGrp="1"/>
          </p:cNvSpPr>
          <p:nvPr>
            <p:ph type="body"/>
          </p:nvPr>
        </p:nvSpPr>
        <p:spPr>
          <a:xfrm>
            <a:off x="5049000" y="1768680"/>
            <a:ext cx="4328280" cy="43840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8870400" cy="43844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328280" cy="43840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5049000" y="17686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5049000" y="40582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5049000" y="17686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504000" y="4058280"/>
            <a:ext cx="88696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887040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504000" y="4058280"/>
            <a:ext cx="887040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5049000" y="17686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3" name="PlaceHolder 4"/>
          <p:cNvSpPr>
            <a:spLocks noGrp="1"/>
          </p:cNvSpPr>
          <p:nvPr>
            <p:ph type="body"/>
          </p:nvPr>
        </p:nvSpPr>
        <p:spPr>
          <a:xfrm>
            <a:off x="5049000" y="40582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4" name="PlaceHolder 5"/>
          <p:cNvSpPr>
            <a:spLocks noGrp="1"/>
          </p:cNvSpPr>
          <p:nvPr>
            <p:ph type="body"/>
          </p:nvPr>
        </p:nvSpPr>
        <p:spPr>
          <a:xfrm>
            <a:off x="504000" y="40582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5049000" y="17686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8870400" cy="43840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328280" cy="43840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5049000" y="1768680"/>
            <a:ext cx="4328280" cy="43840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14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504000" y="40582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5049000" y="1768680"/>
            <a:ext cx="4328280" cy="43840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328280" cy="43840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5049000" y="17686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5049000" y="40582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5049000" y="17686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504000" y="4058280"/>
            <a:ext cx="88696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pt-BR"/>
              <a:t>Clique para editar o formato do texto do título</a:t>
            </a:r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8870400" cy="438408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pt-BR"/>
              <a:t>Clique para editar o formato do texto da estrutura de tópicos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pt-BR"/>
              <a:t>2.º Nível da estrutura de tópicos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pt-BR"/>
              <a:t>3.º Nível da estrutura de tópicos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pt-BR"/>
              <a:t>4.º Nível da estrutura de tópicos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pt-BR"/>
              <a:t>5.º Nível da estrutura de tópicos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pt-BR"/>
              <a:t>6.º Nível da estrutura de tópicos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pt-BR"/>
              <a:t>7.º Nível da estrutura de tópicos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pt-BR"/>
              <a:t>Clique para editar o formato do texto do título</a:t>
            </a:r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8870400" cy="438408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pt-BR"/>
              <a:t>Clique para editar o formato do texto da estrutura de tópicos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pt-BR"/>
              <a:t>2.º Nível da estrutura de tópicos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pt-BR"/>
              <a:t>3.º Nível da estrutura de tópicos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pt-BR"/>
              <a:t>4.º Nível da estrutura de tópicos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pt-BR"/>
              <a:t>5.º Nível da estrutura de tópicos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pt-BR"/>
              <a:t>6.º Nível da estrutura de tópicos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pt-BR"/>
              <a:t>7.º Nível da estrutura de tópicos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15.xml"/><Relationship Id="rId4" Type="http://schemas.openxmlformats.org/officeDocument/2006/relationships/tags" Target="../tags/tag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2562" y="3541918"/>
            <a:ext cx="6519552" cy="16529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err="1" smtClean="0">
                <a:solidFill>
                  <a:schemeClr val="bg1"/>
                </a:solidFill>
              </a:rPr>
              <a:t>Transparência</a:t>
            </a:r>
            <a:r>
              <a:rPr lang="en-US" sz="3600" b="1" dirty="0" smtClean="0">
                <a:solidFill>
                  <a:schemeClr val="bg1"/>
                </a:solidFill>
              </a:rPr>
              <a:t> e Boa </a:t>
            </a:r>
            <a:r>
              <a:rPr lang="en-US" sz="3600" b="1" dirty="0" err="1" smtClean="0">
                <a:solidFill>
                  <a:schemeClr val="bg1"/>
                </a:solidFill>
              </a:rPr>
              <a:t>Governança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47928" y="1419871"/>
            <a:ext cx="3107866" cy="8399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84" dirty="0" err="1"/>
              <a:t>Procedimentos</a:t>
            </a:r>
            <a:r>
              <a:rPr lang="en-US" sz="1984" dirty="0"/>
              <a:t> de </a:t>
            </a:r>
            <a:r>
              <a:rPr lang="en-US" sz="1984" dirty="0" err="1"/>
              <a:t>Controle</a:t>
            </a:r>
            <a:r>
              <a:rPr lang="en-US" sz="1984" dirty="0"/>
              <a:t> </a:t>
            </a:r>
            <a:r>
              <a:rPr lang="en-US" sz="1984" dirty="0" err="1"/>
              <a:t>Interno</a:t>
            </a:r>
            <a:r>
              <a:rPr lang="en-US" sz="1984" dirty="0"/>
              <a:t> Fortes</a:t>
            </a:r>
          </a:p>
        </p:txBody>
      </p:sp>
      <p:sp>
        <p:nvSpPr>
          <p:cNvPr id="7" name="Rectangle 6"/>
          <p:cNvSpPr/>
          <p:nvPr/>
        </p:nvSpPr>
        <p:spPr>
          <a:xfrm>
            <a:off x="6046476" y="1466841"/>
            <a:ext cx="3107866" cy="8399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84" dirty="0" err="1"/>
              <a:t>Função</a:t>
            </a:r>
            <a:r>
              <a:rPr lang="en-US" sz="1984" dirty="0"/>
              <a:t> de Auditoria </a:t>
            </a:r>
            <a:r>
              <a:rPr lang="en-US" sz="1984" dirty="0" err="1"/>
              <a:t>Interna</a:t>
            </a:r>
            <a:r>
              <a:rPr lang="en-US" sz="1984" dirty="0"/>
              <a:t> </a:t>
            </a:r>
            <a:r>
              <a:rPr lang="en-US" sz="1984" dirty="0" err="1"/>
              <a:t>Eficiente</a:t>
            </a:r>
            <a:endParaRPr lang="en-US" sz="1984" dirty="0"/>
          </a:p>
        </p:txBody>
      </p:sp>
      <p:sp>
        <p:nvSpPr>
          <p:cNvPr id="13" name="Bent-Up Arrow 12"/>
          <p:cNvSpPr/>
          <p:nvPr/>
        </p:nvSpPr>
        <p:spPr>
          <a:xfrm rot="5400000">
            <a:off x="2661699" y="2413172"/>
            <a:ext cx="774312" cy="713969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84"/>
          </a:p>
        </p:txBody>
      </p:sp>
      <p:sp>
        <p:nvSpPr>
          <p:cNvPr id="14" name="Bent-Up Arrow 13"/>
          <p:cNvSpPr>
            <a:spLocks noChangeAspect="1"/>
          </p:cNvSpPr>
          <p:nvPr/>
        </p:nvSpPr>
        <p:spPr>
          <a:xfrm rot="16200000" flipH="1">
            <a:off x="7031705" y="2427002"/>
            <a:ext cx="785530" cy="824998"/>
          </a:xfrm>
          <a:prstGeom prst="bentUpArrow">
            <a:avLst>
              <a:gd name="adj1" fmla="val 23442"/>
              <a:gd name="adj2" fmla="val 18766"/>
              <a:gd name="adj3" fmla="val 2655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84"/>
          </a:p>
        </p:txBody>
      </p:sp>
      <p:sp>
        <p:nvSpPr>
          <p:cNvPr id="15" name="Rectangle 14"/>
          <p:cNvSpPr/>
          <p:nvPr/>
        </p:nvSpPr>
        <p:spPr>
          <a:xfrm>
            <a:off x="3640158" y="2533816"/>
            <a:ext cx="3249240" cy="9987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84" dirty="0"/>
              <a:t>Sistema de </a:t>
            </a:r>
            <a:r>
              <a:rPr lang="en-US" sz="1984" dirty="0" err="1"/>
              <a:t>Gerenciamento</a:t>
            </a:r>
            <a:r>
              <a:rPr lang="en-US" sz="1984" dirty="0"/>
              <a:t> </a:t>
            </a:r>
            <a:r>
              <a:rPr lang="en-US" sz="1984" dirty="0" err="1"/>
              <a:t>Financeiro</a:t>
            </a:r>
            <a:r>
              <a:rPr lang="en-US" sz="1984" dirty="0"/>
              <a:t> </a:t>
            </a:r>
            <a:r>
              <a:rPr lang="en-US" sz="1984" dirty="0" err="1"/>
              <a:t>Robusto</a:t>
            </a:r>
            <a:endParaRPr lang="en-US" sz="1984" dirty="0"/>
          </a:p>
        </p:txBody>
      </p:sp>
      <p:sp>
        <p:nvSpPr>
          <p:cNvPr id="16" name="TextBox 15"/>
          <p:cNvSpPr txBox="1"/>
          <p:nvPr/>
        </p:nvSpPr>
        <p:spPr>
          <a:xfrm rot="16200000">
            <a:off x="2000507" y="2545617"/>
            <a:ext cx="1077384" cy="295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23" dirty="0" err="1">
                <a:solidFill>
                  <a:schemeClr val="bg1"/>
                </a:solidFill>
              </a:rPr>
              <a:t>Essencial</a:t>
            </a:r>
            <a:r>
              <a:rPr lang="en-US" sz="1323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7" name="TextBox 16"/>
          <p:cNvSpPr txBox="1"/>
          <p:nvPr/>
        </p:nvSpPr>
        <p:spPr>
          <a:xfrm rot="5400000">
            <a:off x="7512343" y="2730027"/>
            <a:ext cx="1077384" cy="295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23" dirty="0" err="1">
                <a:solidFill>
                  <a:schemeClr val="bg1"/>
                </a:solidFill>
              </a:rPr>
              <a:t>Essencial</a:t>
            </a:r>
            <a:r>
              <a:rPr lang="en-US" sz="1323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8" name="Right Arrow 17"/>
          <p:cNvSpPr/>
          <p:nvPr/>
        </p:nvSpPr>
        <p:spPr>
          <a:xfrm rot="5400000">
            <a:off x="5069926" y="3658623"/>
            <a:ext cx="389704" cy="5039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84"/>
          </a:p>
        </p:txBody>
      </p:sp>
      <p:sp>
        <p:nvSpPr>
          <p:cNvPr id="19" name="Rectangle 18"/>
          <p:cNvSpPr/>
          <p:nvPr/>
        </p:nvSpPr>
        <p:spPr>
          <a:xfrm>
            <a:off x="3701750" y="4264460"/>
            <a:ext cx="3249240" cy="6577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84" dirty="0" err="1"/>
              <a:t>Transparência</a:t>
            </a:r>
            <a:r>
              <a:rPr lang="en-US" sz="1984" dirty="0"/>
              <a:t> e Boa </a:t>
            </a:r>
            <a:r>
              <a:rPr lang="en-US" sz="1984" dirty="0" err="1"/>
              <a:t>Governança</a:t>
            </a:r>
            <a:endParaRPr lang="en-US" sz="1984" dirty="0"/>
          </a:p>
        </p:txBody>
      </p:sp>
      <p:sp>
        <p:nvSpPr>
          <p:cNvPr id="20" name="Right Arrow 19"/>
          <p:cNvSpPr/>
          <p:nvPr/>
        </p:nvSpPr>
        <p:spPr>
          <a:xfrm rot="5400000">
            <a:off x="5131518" y="4996286"/>
            <a:ext cx="389704" cy="5039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84"/>
          </a:p>
        </p:txBody>
      </p:sp>
      <p:sp>
        <p:nvSpPr>
          <p:cNvPr id="21" name="Rectangle 20"/>
          <p:cNvSpPr/>
          <p:nvPr/>
        </p:nvSpPr>
        <p:spPr>
          <a:xfrm>
            <a:off x="3763750" y="5615494"/>
            <a:ext cx="3249240" cy="6577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84" dirty="0" err="1"/>
              <a:t>Crescimento</a:t>
            </a:r>
            <a:r>
              <a:rPr lang="en-US" sz="1984" dirty="0"/>
              <a:t> </a:t>
            </a:r>
            <a:r>
              <a:rPr lang="en-US" sz="1984" dirty="0" err="1"/>
              <a:t>Económico</a:t>
            </a:r>
            <a:endParaRPr lang="en-US" sz="1984" dirty="0"/>
          </a:p>
        </p:txBody>
      </p:sp>
    </p:spTree>
    <p:extLst>
      <p:ext uri="{BB962C8B-B14F-4D97-AF65-F5344CB8AC3E}">
        <p14:creationId xmlns:p14="http://schemas.microsoft.com/office/powerpoint/2010/main" val="2163057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507" y="302737"/>
            <a:ext cx="9239603" cy="1259946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2. </a:t>
            </a:r>
            <a:r>
              <a:rPr lang="en-US" dirty="0" err="1" smtClean="0">
                <a:solidFill>
                  <a:schemeClr val="bg1"/>
                </a:solidFill>
              </a:rPr>
              <a:t>Desafios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Gerais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4507" y="1839433"/>
            <a:ext cx="8841511" cy="39780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09588" indent="-336550" algn="just">
              <a:buFont typeface="Wingdings" panose="05000000000000000000" pitchFamily="2" charset="2"/>
              <a:buChar char="Ø"/>
            </a:pPr>
            <a:r>
              <a:rPr lang="en-US" sz="2000" dirty="0" err="1">
                <a:solidFill>
                  <a:schemeClr val="bg1"/>
                </a:solidFill>
              </a:rPr>
              <a:t>Inexistência</a:t>
            </a:r>
            <a:r>
              <a:rPr lang="en-US" sz="2000" dirty="0">
                <a:solidFill>
                  <a:schemeClr val="bg1"/>
                </a:solidFill>
              </a:rPr>
              <a:t> de um </a:t>
            </a:r>
            <a:r>
              <a:rPr lang="en-US" sz="2000" dirty="0" err="1">
                <a:solidFill>
                  <a:schemeClr val="bg1"/>
                </a:solidFill>
              </a:rPr>
              <a:t>sistema</a:t>
            </a:r>
            <a:r>
              <a:rPr lang="en-US" sz="2000" dirty="0">
                <a:solidFill>
                  <a:schemeClr val="bg1"/>
                </a:solidFill>
              </a:rPr>
              <a:t> de CI e de </a:t>
            </a:r>
            <a:r>
              <a:rPr lang="en-US" sz="2000" dirty="0" err="1">
                <a:solidFill>
                  <a:schemeClr val="bg1"/>
                </a:solidFill>
              </a:rPr>
              <a:t>uma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Função</a:t>
            </a:r>
            <a:r>
              <a:rPr lang="en-US" sz="2000" dirty="0">
                <a:solidFill>
                  <a:schemeClr val="bg1"/>
                </a:solidFill>
              </a:rPr>
              <a:t> de AI </a:t>
            </a:r>
            <a:r>
              <a:rPr lang="en-US" sz="2000" dirty="0" err="1">
                <a:solidFill>
                  <a:schemeClr val="bg1"/>
                </a:solidFill>
              </a:rPr>
              <a:t>independente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 err="1">
                <a:solidFill>
                  <a:schemeClr val="bg1"/>
                </a:solidFill>
              </a:rPr>
              <a:t>eficaz</a:t>
            </a:r>
            <a:r>
              <a:rPr lang="en-US" sz="2000" dirty="0">
                <a:solidFill>
                  <a:schemeClr val="bg1"/>
                </a:solidFill>
              </a:rPr>
              <a:t> e </a:t>
            </a:r>
            <a:r>
              <a:rPr lang="en-US" sz="2000" dirty="0" err="1">
                <a:solidFill>
                  <a:schemeClr val="bg1"/>
                </a:solidFill>
              </a:rPr>
              <a:t>eficiente</a:t>
            </a:r>
            <a:r>
              <a:rPr lang="en-US" sz="2000" dirty="0">
                <a:solidFill>
                  <a:schemeClr val="bg1"/>
                </a:solidFill>
              </a:rPr>
              <a:t>;</a:t>
            </a:r>
          </a:p>
          <a:p>
            <a:pPr marL="509588" indent="-336550" algn="just">
              <a:buFont typeface="Wingdings" panose="05000000000000000000" pitchFamily="2" charset="2"/>
              <a:buChar char="Ø"/>
            </a:pPr>
            <a:endParaRPr lang="en-US" sz="2000" dirty="0">
              <a:solidFill>
                <a:schemeClr val="bg1"/>
              </a:solidFill>
            </a:endParaRPr>
          </a:p>
          <a:p>
            <a:pPr marL="509588" indent="-336550" algn="just">
              <a:spcBef>
                <a:spcPts val="1323"/>
              </a:spcBef>
              <a:buFont typeface="Wingdings" panose="05000000000000000000" pitchFamily="2" charset="2"/>
              <a:buChar char="Ø"/>
            </a:pPr>
            <a:r>
              <a:rPr lang="en-US" sz="2000" dirty="0" err="1">
                <a:solidFill>
                  <a:schemeClr val="bg1"/>
                </a:solidFill>
              </a:rPr>
              <a:t>Problemas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em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termos</a:t>
            </a:r>
            <a:r>
              <a:rPr lang="en-US" sz="2000" dirty="0">
                <a:solidFill>
                  <a:schemeClr val="bg1"/>
                </a:solidFill>
              </a:rPr>
              <a:t> de </a:t>
            </a:r>
            <a:r>
              <a:rPr lang="en-US" sz="2000" dirty="0" err="1">
                <a:solidFill>
                  <a:schemeClr val="bg1"/>
                </a:solidFill>
              </a:rPr>
              <a:t>coordenação</a:t>
            </a:r>
            <a:r>
              <a:rPr lang="en-US" sz="2000" dirty="0">
                <a:solidFill>
                  <a:schemeClr val="bg1"/>
                </a:solidFill>
              </a:rPr>
              <a:t> e </a:t>
            </a:r>
            <a:r>
              <a:rPr lang="en-US" sz="2000" dirty="0" err="1">
                <a:solidFill>
                  <a:schemeClr val="bg1"/>
                </a:solidFill>
              </a:rPr>
              <a:t>colaboração</a:t>
            </a:r>
            <a:r>
              <a:rPr lang="en-US" sz="2000" dirty="0">
                <a:solidFill>
                  <a:schemeClr val="bg1"/>
                </a:solidFill>
              </a:rPr>
              <a:t> (Auditoria </a:t>
            </a:r>
            <a:r>
              <a:rPr lang="en-US" sz="2000" dirty="0" err="1">
                <a:solidFill>
                  <a:schemeClr val="bg1"/>
                </a:solidFill>
              </a:rPr>
              <a:t>Interna</a:t>
            </a:r>
            <a:r>
              <a:rPr lang="en-US" sz="2000" dirty="0">
                <a:solidFill>
                  <a:schemeClr val="bg1"/>
                </a:solidFill>
              </a:rPr>
              <a:t> Vs Auditoria </a:t>
            </a:r>
            <a:r>
              <a:rPr lang="en-US" sz="2000" dirty="0" err="1">
                <a:solidFill>
                  <a:schemeClr val="bg1"/>
                </a:solidFill>
              </a:rPr>
              <a:t>Externa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 err="1">
                <a:solidFill>
                  <a:schemeClr val="bg1"/>
                </a:solidFill>
              </a:rPr>
              <a:t>p.ex</a:t>
            </a:r>
            <a:r>
              <a:rPr lang="en-US" sz="2000" dirty="0">
                <a:solidFill>
                  <a:schemeClr val="bg1"/>
                </a:solidFill>
              </a:rPr>
              <a:t>.)        </a:t>
            </a:r>
            <a:r>
              <a:rPr lang="en-US" sz="2000" dirty="0" err="1">
                <a:solidFill>
                  <a:schemeClr val="bg1"/>
                </a:solidFill>
              </a:rPr>
              <a:t>funções</a:t>
            </a:r>
            <a:r>
              <a:rPr lang="en-US" sz="2000" dirty="0">
                <a:solidFill>
                  <a:schemeClr val="bg1"/>
                </a:solidFill>
              </a:rPr>
              <a:t> e </a:t>
            </a:r>
            <a:r>
              <a:rPr lang="en-US" sz="2000" dirty="0" err="1">
                <a:solidFill>
                  <a:schemeClr val="bg1"/>
                </a:solidFill>
              </a:rPr>
              <a:t>responsabilidades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pouco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claras</a:t>
            </a:r>
            <a:r>
              <a:rPr lang="en-US" sz="2000" dirty="0">
                <a:solidFill>
                  <a:schemeClr val="bg1"/>
                </a:solidFill>
              </a:rPr>
              <a:t> e </a:t>
            </a:r>
            <a:r>
              <a:rPr lang="en-US" sz="2000" dirty="0" err="1">
                <a:solidFill>
                  <a:schemeClr val="bg1"/>
                </a:solidFill>
              </a:rPr>
              <a:t>sobreposição</a:t>
            </a:r>
            <a:r>
              <a:rPr lang="en-US" sz="2000" dirty="0">
                <a:solidFill>
                  <a:schemeClr val="bg1"/>
                </a:solidFill>
              </a:rPr>
              <a:t> de </a:t>
            </a:r>
            <a:r>
              <a:rPr lang="en-US" sz="2000" dirty="0" err="1">
                <a:solidFill>
                  <a:schemeClr val="bg1"/>
                </a:solidFill>
              </a:rPr>
              <a:t>funções</a:t>
            </a:r>
            <a:r>
              <a:rPr lang="en-US" sz="2000" dirty="0">
                <a:solidFill>
                  <a:schemeClr val="bg1"/>
                </a:solidFill>
              </a:rPr>
              <a:t>; </a:t>
            </a:r>
            <a:r>
              <a:rPr lang="en-US" sz="2000" dirty="0" err="1">
                <a:solidFill>
                  <a:schemeClr val="bg1"/>
                </a:solidFill>
              </a:rPr>
              <a:t>má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comunicação</a:t>
            </a:r>
            <a:r>
              <a:rPr lang="en-US" sz="2000" dirty="0">
                <a:solidFill>
                  <a:schemeClr val="bg1"/>
                </a:solidFill>
              </a:rPr>
              <a:t> e </a:t>
            </a:r>
            <a:r>
              <a:rPr lang="en-US" sz="2000" dirty="0" err="1">
                <a:solidFill>
                  <a:schemeClr val="bg1"/>
                </a:solidFill>
              </a:rPr>
              <a:t>dificuldade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em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trabalhar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juntos</a:t>
            </a:r>
            <a:r>
              <a:rPr lang="en-US" sz="2000" dirty="0">
                <a:solidFill>
                  <a:schemeClr val="bg1"/>
                </a:solidFill>
              </a:rPr>
              <a:t>.</a:t>
            </a:r>
          </a:p>
          <a:p>
            <a:pPr marL="509588" indent="-336550" algn="just">
              <a:spcBef>
                <a:spcPts val="1323"/>
              </a:spcBef>
              <a:buFont typeface="Wingdings" panose="05000000000000000000" pitchFamily="2" charset="2"/>
              <a:buChar char="Ø"/>
            </a:pPr>
            <a:endParaRPr lang="en-US" sz="2000" dirty="0">
              <a:solidFill>
                <a:schemeClr val="bg1"/>
              </a:solidFill>
            </a:endParaRPr>
          </a:p>
          <a:p>
            <a:pPr marL="509588" indent="-336550" algn="just">
              <a:spcBef>
                <a:spcPts val="1323"/>
              </a:spcBef>
              <a:buFont typeface="Wingdings" panose="05000000000000000000" pitchFamily="2" charset="2"/>
              <a:buChar char="Ø"/>
            </a:pPr>
            <a:r>
              <a:rPr lang="en-US" sz="2000" dirty="0" err="1">
                <a:solidFill>
                  <a:schemeClr val="bg1"/>
                </a:solidFill>
              </a:rPr>
              <a:t>Falta</a:t>
            </a:r>
            <a:r>
              <a:rPr lang="en-US" sz="2000" dirty="0">
                <a:solidFill>
                  <a:schemeClr val="bg1"/>
                </a:solidFill>
              </a:rPr>
              <a:t> de </a:t>
            </a:r>
            <a:r>
              <a:rPr lang="en-US" sz="2000" dirty="0" err="1">
                <a:solidFill>
                  <a:schemeClr val="bg1"/>
                </a:solidFill>
              </a:rPr>
              <a:t>harmonização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em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termos</a:t>
            </a:r>
            <a:r>
              <a:rPr lang="en-US" sz="2000" dirty="0">
                <a:solidFill>
                  <a:schemeClr val="bg1"/>
                </a:solidFill>
              </a:rPr>
              <a:t> de </a:t>
            </a:r>
            <a:r>
              <a:rPr lang="en-US" sz="2000" dirty="0" err="1">
                <a:solidFill>
                  <a:schemeClr val="bg1"/>
                </a:solidFill>
              </a:rPr>
              <a:t>normas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 err="1">
                <a:solidFill>
                  <a:schemeClr val="bg1"/>
                </a:solidFill>
              </a:rPr>
              <a:t>sistemas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 err="1">
                <a:solidFill>
                  <a:schemeClr val="bg1"/>
                </a:solidFill>
              </a:rPr>
              <a:t>manuais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 err="1">
                <a:solidFill>
                  <a:schemeClr val="bg1"/>
                </a:solidFill>
              </a:rPr>
              <a:t>ferramentas</a:t>
            </a:r>
            <a:r>
              <a:rPr lang="en-US" sz="2000" dirty="0">
                <a:solidFill>
                  <a:schemeClr val="bg1"/>
                </a:solidFill>
              </a:rPr>
              <a:t>, etc. </a:t>
            </a:r>
          </a:p>
          <a:p>
            <a:endParaRPr lang="pt-PT" sz="2000" dirty="0"/>
          </a:p>
        </p:txBody>
      </p:sp>
      <p:sp>
        <p:nvSpPr>
          <p:cNvPr id="7" name="Right Arrow 6"/>
          <p:cNvSpPr/>
          <p:nvPr/>
        </p:nvSpPr>
        <p:spPr>
          <a:xfrm>
            <a:off x="4505280" y="3355464"/>
            <a:ext cx="419982" cy="167993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84"/>
          </a:p>
        </p:txBody>
      </p:sp>
    </p:spTree>
    <p:extLst>
      <p:ext uri="{BB962C8B-B14F-4D97-AF65-F5344CB8AC3E}">
        <p14:creationId xmlns:p14="http://schemas.microsoft.com/office/powerpoint/2010/main" val="85177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507" y="302737"/>
            <a:ext cx="9239603" cy="1259946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Desafios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Específicos</a:t>
            </a:r>
            <a:r>
              <a:rPr lang="en-US" dirty="0" smtClean="0">
                <a:solidFill>
                  <a:schemeClr val="bg1"/>
                </a:solidFill>
              </a:rPr>
              <a:t> CI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4507" y="2220686"/>
            <a:ext cx="8597735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09588" indent="-393700" algn="just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000" dirty="0" err="1">
                <a:solidFill>
                  <a:schemeClr val="bg1"/>
                </a:solidFill>
              </a:rPr>
              <a:t>Falta</a:t>
            </a:r>
            <a:r>
              <a:rPr lang="en-US" sz="2000" dirty="0">
                <a:solidFill>
                  <a:schemeClr val="bg1"/>
                </a:solidFill>
              </a:rPr>
              <a:t> de </a:t>
            </a:r>
            <a:r>
              <a:rPr lang="en-US" sz="2000" dirty="0" err="1">
                <a:solidFill>
                  <a:schemeClr val="bg1"/>
                </a:solidFill>
              </a:rPr>
              <a:t>uniformidade</a:t>
            </a:r>
            <a:r>
              <a:rPr lang="en-US" sz="2000" dirty="0">
                <a:solidFill>
                  <a:schemeClr val="bg1"/>
                </a:solidFill>
              </a:rPr>
              <a:t> de </a:t>
            </a:r>
            <a:r>
              <a:rPr lang="en-US" sz="2000" dirty="0" err="1">
                <a:solidFill>
                  <a:schemeClr val="bg1"/>
                </a:solidFill>
              </a:rPr>
              <a:t>procedimentos</a:t>
            </a:r>
            <a:r>
              <a:rPr lang="en-US" sz="2000" dirty="0">
                <a:solidFill>
                  <a:schemeClr val="bg1"/>
                </a:solidFill>
              </a:rPr>
              <a:t> e de </a:t>
            </a:r>
            <a:r>
              <a:rPr lang="en-US" sz="2000" dirty="0" err="1">
                <a:solidFill>
                  <a:schemeClr val="bg1"/>
                </a:solidFill>
              </a:rPr>
              <a:t>metodologias</a:t>
            </a:r>
            <a:r>
              <a:rPr lang="en-US" sz="2000" dirty="0">
                <a:solidFill>
                  <a:schemeClr val="bg1"/>
                </a:solidFill>
              </a:rPr>
              <a:t> de </a:t>
            </a:r>
            <a:r>
              <a:rPr lang="en-US" sz="2000" dirty="0" err="1">
                <a:solidFill>
                  <a:schemeClr val="bg1"/>
                </a:solidFill>
              </a:rPr>
              <a:t>trabalho</a:t>
            </a:r>
            <a:r>
              <a:rPr lang="en-US" sz="2000" dirty="0">
                <a:solidFill>
                  <a:schemeClr val="bg1"/>
                </a:solidFill>
              </a:rPr>
              <a:t>;</a:t>
            </a:r>
          </a:p>
          <a:p>
            <a:pPr marL="509588" indent="-393700" algn="just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000" dirty="0" err="1" smtClean="0">
                <a:solidFill>
                  <a:schemeClr val="bg1"/>
                </a:solidFill>
              </a:rPr>
              <a:t>Falta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>
                <a:solidFill>
                  <a:schemeClr val="bg1"/>
                </a:solidFill>
              </a:rPr>
              <a:t>de </a:t>
            </a:r>
            <a:r>
              <a:rPr lang="en-US" sz="2000" dirty="0" err="1">
                <a:solidFill>
                  <a:schemeClr val="bg1"/>
                </a:solidFill>
              </a:rPr>
              <a:t>códigos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 err="1">
                <a:solidFill>
                  <a:schemeClr val="bg1"/>
                </a:solidFill>
              </a:rPr>
              <a:t>normas</a:t>
            </a:r>
            <a:r>
              <a:rPr lang="en-US" sz="2000" dirty="0">
                <a:solidFill>
                  <a:schemeClr val="bg1"/>
                </a:solidFill>
              </a:rPr>
              <a:t> e </a:t>
            </a:r>
            <a:r>
              <a:rPr lang="en-US" sz="2000" dirty="0" err="1">
                <a:solidFill>
                  <a:schemeClr val="bg1"/>
                </a:solidFill>
              </a:rPr>
              <a:t>manuais</a:t>
            </a:r>
            <a:r>
              <a:rPr lang="en-US" sz="2000" dirty="0">
                <a:solidFill>
                  <a:schemeClr val="bg1"/>
                </a:solidFill>
              </a:rPr>
              <a:t> de </a:t>
            </a:r>
            <a:r>
              <a:rPr lang="en-US" sz="2000" dirty="0" err="1">
                <a:solidFill>
                  <a:schemeClr val="bg1"/>
                </a:solidFill>
              </a:rPr>
              <a:t>procedimentos</a:t>
            </a:r>
            <a:r>
              <a:rPr lang="en-US" sz="2000" dirty="0">
                <a:solidFill>
                  <a:schemeClr val="bg1"/>
                </a:solidFill>
              </a:rPr>
              <a:t> de Auditoria </a:t>
            </a:r>
            <a:r>
              <a:rPr lang="en-US" sz="2000" dirty="0" err="1">
                <a:solidFill>
                  <a:schemeClr val="bg1"/>
                </a:solidFill>
              </a:rPr>
              <a:t>Interna</a:t>
            </a:r>
            <a:r>
              <a:rPr lang="en-US" sz="2000" dirty="0">
                <a:solidFill>
                  <a:schemeClr val="bg1"/>
                </a:solidFill>
              </a:rPr>
              <a:t>/</a:t>
            </a:r>
            <a:r>
              <a:rPr lang="en-US" sz="2000" dirty="0" err="1">
                <a:solidFill>
                  <a:schemeClr val="bg1"/>
                </a:solidFill>
              </a:rPr>
              <a:t>Controle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Interno</a:t>
            </a:r>
            <a:r>
              <a:rPr lang="en-US" sz="2000" dirty="0">
                <a:solidFill>
                  <a:schemeClr val="bg1"/>
                </a:solidFill>
              </a:rPr>
              <a:t>;</a:t>
            </a:r>
          </a:p>
          <a:p>
            <a:pPr marL="509588" indent="-393700" algn="just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000" dirty="0" err="1" smtClean="0">
                <a:solidFill>
                  <a:schemeClr val="bg1"/>
                </a:solidFill>
              </a:rPr>
              <a:t>Falta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>
                <a:solidFill>
                  <a:schemeClr val="bg1"/>
                </a:solidFill>
              </a:rPr>
              <a:t>de </a:t>
            </a:r>
            <a:r>
              <a:rPr lang="en-US" sz="2000" dirty="0" err="1">
                <a:solidFill>
                  <a:schemeClr val="bg1"/>
                </a:solidFill>
              </a:rPr>
              <a:t>capacidade</a:t>
            </a:r>
            <a:r>
              <a:rPr lang="en-US" sz="2000" dirty="0">
                <a:solidFill>
                  <a:schemeClr val="bg1"/>
                </a:solidFill>
              </a:rPr>
              <a:t> e de </a:t>
            </a:r>
            <a:r>
              <a:rPr lang="en-US" sz="2000" dirty="0" err="1">
                <a:solidFill>
                  <a:schemeClr val="bg1"/>
                </a:solidFill>
              </a:rPr>
              <a:t>pessoal</a:t>
            </a:r>
            <a:r>
              <a:rPr lang="en-US" sz="2000" dirty="0">
                <a:solidFill>
                  <a:schemeClr val="bg1"/>
                </a:solidFill>
              </a:rPr>
              <a:t>;</a:t>
            </a:r>
          </a:p>
          <a:p>
            <a:pPr marL="509588" indent="-393700" algn="just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000" dirty="0" err="1" smtClean="0">
                <a:solidFill>
                  <a:schemeClr val="bg1"/>
                </a:solidFill>
              </a:rPr>
              <a:t>Falta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>
                <a:solidFill>
                  <a:schemeClr val="bg1"/>
                </a:solidFill>
              </a:rPr>
              <a:t>de </a:t>
            </a:r>
            <a:r>
              <a:rPr lang="en-US" sz="2000" dirty="0" err="1">
                <a:solidFill>
                  <a:schemeClr val="bg1"/>
                </a:solidFill>
              </a:rPr>
              <a:t>ferramentas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informatizadas</a:t>
            </a:r>
            <a:r>
              <a:rPr lang="en-US" sz="2000" dirty="0">
                <a:solidFill>
                  <a:schemeClr val="bg1"/>
                </a:solidFill>
              </a:rPr>
              <a:t>. </a:t>
            </a: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747991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</a:rPr>
              <a:t>Oportunidades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4000" y="1690577"/>
            <a:ext cx="8842019" cy="2551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8650" indent="-628650" algn="just">
              <a:buFont typeface="Wingdings" panose="05000000000000000000" pitchFamily="2" charset="2"/>
              <a:buChar char="Ø"/>
            </a:pPr>
            <a:r>
              <a:rPr lang="en-US" sz="2646" dirty="0" err="1">
                <a:solidFill>
                  <a:schemeClr val="bg1"/>
                </a:solidFill>
              </a:rPr>
              <a:t>Busca</a:t>
            </a:r>
            <a:r>
              <a:rPr lang="en-US" sz="2646" dirty="0">
                <a:solidFill>
                  <a:schemeClr val="bg1"/>
                </a:solidFill>
              </a:rPr>
              <a:t> pela Boa </a:t>
            </a:r>
            <a:r>
              <a:rPr lang="en-US" sz="2646" dirty="0" err="1">
                <a:solidFill>
                  <a:schemeClr val="bg1"/>
                </a:solidFill>
              </a:rPr>
              <a:t>Governança</a:t>
            </a:r>
            <a:r>
              <a:rPr lang="en-US" sz="2646" dirty="0">
                <a:solidFill>
                  <a:schemeClr val="bg1"/>
                </a:solidFill>
              </a:rPr>
              <a:t> </a:t>
            </a:r>
            <a:r>
              <a:rPr lang="en-US" sz="2646" dirty="0" err="1">
                <a:solidFill>
                  <a:schemeClr val="bg1"/>
                </a:solidFill>
              </a:rPr>
              <a:t>está</a:t>
            </a:r>
            <a:r>
              <a:rPr lang="en-US" sz="2646" dirty="0">
                <a:solidFill>
                  <a:schemeClr val="bg1"/>
                </a:solidFill>
              </a:rPr>
              <a:t> </a:t>
            </a:r>
            <a:r>
              <a:rPr lang="en-US" sz="2646" dirty="0" err="1">
                <a:solidFill>
                  <a:schemeClr val="bg1"/>
                </a:solidFill>
              </a:rPr>
              <a:t>na</a:t>
            </a:r>
            <a:r>
              <a:rPr lang="en-US" sz="2646" dirty="0">
                <a:solidFill>
                  <a:schemeClr val="bg1"/>
                </a:solidFill>
              </a:rPr>
              <a:t> agenda do País (</a:t>
            </a:r>
            <a:r>
              <a:rPr lang="en-US" sz="2646" dirty="0" err="1">
                <a:solidFill>
                  <a:schemeClr val="bg1"/>
                </a:solidFill>
              </a:rPr>
              <a:t>vêr</a:t>
            </a:r>
            <a:r>
              <a:rPr lang="en-US" sz="2646" dirty="0">
                <a:solidFill>
                  <a:schemeClr val="bg1"/>
                </a:solidFill>
              </a:rPr>
              <a:t> </a:t>
            </a:r>
            <a:r>
              <a:rPr lang="en-US" sz="2646" dirty="0" err="1">
                <a:solidFill>
                  <a:schemeClr val="bg1"/>
                </a:solidFill>
              </a:rPr>
              <a:t>estudos</a:t>
            </a:r>
            <a:r>
              <a:rPr lang="en-US" sz="2646" dirty="0">
                <a:solidFill>
                  <a:schemeClr val="bg1"/>
                </a:solidFill>
              </a:rPr>
              <a:t> </a:t>
            </a:r>
            <a:r>
              <a:rPr lang="en-US" sz="2646" dirty="0" smtClean="0">
                <a:solidFill>
                  <a:schemeClr val="bg1"/>
                </a:solidFill>
              </a:rPr>
              <a:t>TCU </a:t>
            </a:r>
            <a:r>
              <a:rPr lang="en-US" sz="2646" dirty="0">
                <a:solidFill>
                  <a:schemeClr val="bg1"/>
                </a:solidFill>
              </a:rPr>
              <a:t>e </a:t>
            </a:r>
            <a:r>
              <a:rPr lang="en-US" sz="2646" dirty="0" err="1">
                <a:solidFill>
                  <a:schemeClr val="bg1"/>
                </a:solidFill>
              </a:rPr>
              <a:t>trabalhos</a:t>
            </a:r>
            <a:r>
              <a:rPr lang="en-US" sz="2646" dirty="0">
                <a:solidFill>
                  <a:schemeClr val="bg1"/>
                </a:solidFill>
              </a:rPr>
              <a:t> do IFAC);</a:t>
            </a:r>
          </a:p>
          <a:p>
            <a:pPr marL="628650" indent="-628650" algn="just">
              <a:buFont typeface="Wingdings" panose="05000000000000000000" pitchFamily="2" charset="2"/>
              <a:buChar char="Ø"/>
            </a:pPr>
            <a:endParaRPr lang="en-US" sz="1323" dirty="0">
              <a:solidFill>
                <a:schemeClr val="bg1"/>
              </a:solidFill>
            </a:endParaRPr>
          </a:p>
          <a:p>
            <a:pPr marL="628650" indent="-628650" algn="just">
              <a:buFont typeface="Wingdings" panose="05000000000000000000" pitchFamily="2" charset="2"/>
              <a:buChar char="Ø"/>
            </a:pPr>
            <a:endParaRPr lang="en-US" sz="1323" dirty="0">
              <a:solidFill>
                <a:schemeClr val="bg1"/>
              </a:solidFill>
            </a:endParaRPr>
          </a:p>
          <a:p>
            <a:pPr marL="628650" indent="-628650" algn="just">
              <a:buFont typeface="Wingdings" panose="05000000000000000000" pitchFamily="2" charset="2"/>
              <a:buChar char="Ø"/>
            </a:pPr>
            <a:r>
              <a:rPr lang="en-US" sz="2646" dirty="0">
                <a:solidFill>
                  <a:schemeClr val="bg1"/>
                </a:solidFill>
              </a:rPr>
              <a:t>Boas </a:t>
            </a:r>
            <a:r>
              <a:rPr lang="en-US" sz="2646" dirty="0" err="1">
                <a:solidFill>
                  <a:schemeClr val="bg1"/>
                </a:solidFill>
              </a:rPr>
              <a:t>Práticas</a:t>
            </a:r>
            <a:r>
              <a:rPr lang="en-US" sz="2646" dirty="0">
                <a:solidFill>
                  <a:schemeClr val="bg1"/>
                </a:solidFill>
              </a:rPr>
              <a:t> </a:t>
            </a:r>
            <a:r>
              <a:rPr lang="en-US" sz="2646" dirty="0" err="1">
                <a:solidFill>
                  <a:schemeClr val="bg1"/>
                </a:solidFill>
              </a:rPr>
              <a:t>Internacionais</a:t>
            </a:r>
            <a:r>
              <a:rPr lang="en-US" sz="2646" dirty="0">
                <a:solidFill>
                  <a:schemeClr val="bg1"/>
                </a:solidFill>
              </a:rPr>
              <a:t> e </a:t>
            </a:r>
            <a:r>
              <a:rPr lang="en-US" sz="2646" dirty="0" err="1">
                <a:solidFill>
                  <a:schemeClr val="bg1"/>
                </a:solidFill>
              </a:rPr>
              <a:t>Modelos</a:t>
            </a:r>
            <a:r>
              <a:rPr lang="en-US" sz="2646" dirty="0">
                <a:solidFill>
                  <a:schemeClr val="bg1"/>
                </a:solidFill>
              </a:rPr>
              <a:t>:</a:t>
            </a:r>
          </a:p>
          <a:p>
            <a:pPr marL="1200150" lvl="1" indent="-457200" algn="just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bg1"/>
                </a:solidFill>
              </a:rPr>
              <a:t>IA-CM (do IIA)</a:t>
            </a:r>
          </a:p>
          <a:p>
            <a:pPr marL="1200150" lvl="1" indent="-457200" algn="just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bg1"/>
                </a:solidFill>
              </a:rPr>
              <a:t>PIC (da UE)</a:t>
            </a: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632304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04507" y="1632890"/>
            <a:ext cx="9071610" cy="485297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en-US" sz="3086" dirty="0" err="1" smtClean="0">
                <a:solidFill>
                  <a:schemeClr val="bg1"/>
                </a:solidFill>
              </a:rPr>
              <a:t>Até</a:t>
            </a:r>
            <a:r>
              <a:rPr lang="en-US" sz="3086" dirty="0" smtClean="0">
                <a:solidFill>
                  <a:schemeClr val="bg1"/>
                </a:solidFill>
              </a:rPr>
              <a:t> </a:t>
            </a:r>
            <a:r>
              <a:rPr lang="en-US" sz="3086" dirty="0" err="1">
                <a:solidFill>
                  <a:schemeClr val="bg1"/>
                </a:solidFill>
              </a:rPr>
              <a:t>Junho</a:t>
            </a:r>
            <a:r>
              <a:rPr lang="en-US" sz="3086" dirty="0">
                <a:solidFill>
                  <a:schemeClr val="bg1"/>
                </a:solidFill>
              </a:rPr>
              <a:t> de 2015</a:t>
            </a:r>
          </a:p>
          <a:p>
            <a:pPr algn="just"/>
            <a:endParaRPr lang="en-US" sz="3086" dirty="0">
              <a:solidFill>
                <a:schemeClr val="bg1"/>
              </a:solidFill>
            </a:endParaRPr>
          </a:p>
          <a:p>
            <a:pPr algn="just"/>
            <a:endParaRPr lang="en-US" sz="3086" dirty="0">
              <a:solidFill>
                <a:schemeClr val="bg1"/>
              </a:solidFill>
            </a:endParaRPr>
          </a:p>
          <a:p>
            <a:pPr algn="just"/>
            <a:endParaRPr lang="en-US" sz="3086" dirty="0">
              <a:solidFill>
                <a:schemeClr val="bg1"/>
              </a:solidFill>
            </a:endParaRPr>
          </a:p>
          <a:p>
            <a:pPr marL="120953" indent="0" algn="just">
              <a:buNone/>
            </a:pPr>
            <a:endParaRPr lang="en-US" sz="3086" dirty="0">
              <a:solidFill>
                <a:schemeClr val="bg1"/>
              </a:solidFill>
            </a:endParaRPr>
          </a:p>
          <a:p>
            <a:pPr algn="just"/>
            <a:endParaRPr lang="en-US" sz="3086" dirty="0">
              <a:solidFill>
                <a:schemeClr val="bg1"/>
              </a:solidFill>
            </a:endParaRPr>
          </a:p>
          <a:p>
            <a:pPr algn="just"/>
            <a:endParaRPr lang="en-US" sz="3086" dirty="0">
              <a:solidFill>
                <a:schemeClr val="bg1"/>
              </a:solidFill>
            </a:endParaRPr>
          </a:p>
          <a:p>
            <a:pPr algn="just"/>
            <a:endParaRPr lang="en-US" sz="800" dirty="0">
              <a:solidFill>
                <a:schemeClr val="bg1"/>
              </a:solidFill>
            </a:endParaRPr>
          </a:p>
          <a:p>
            <a:pPr algn="just"/>
            <a:endParaRPr lang="en-US" sz="900" dirty="0">
              <a:solidFill>
                <a:schemeClr val="bg1"/>
              </a:solidFill>
            </a:endParaRPr>
          </a:p>
          <a:p>
            <a:pPr marL="0" indent="0" algn="just">
              <a:buNone/>
            </a:pPr>
            <a:r>
              <a:rPr lang="en-US" sz="3086" dirty="0" err="1" smtClean="0">
                <a:solidFill>
                  <a:schemeClr val="bg1"/>
                </a:solidFill>
              </a:rPr>
              <a:t>Julho</a:t>
            </a:r>
            <a:r>
              <a:rPr lang="en-US" sz="3086" dirty="0" smtClean="0">
                <a:solidFill>
                  <a:schemeClr val="bg1"/>
                </a:solidFill>
              </a:rPr>
              <a:t> </a:t>
            </a:r>
            <a:r>
              <a:rPr lang="en-US" sz="3086" dirty="0">
                <a:solidFill>
                  <a:schemeClr val="bg1"/>
                </a:solidFill>
              </a:rPr>
              <a:t>2015-Junho 2016 </a:t>
            </a:r>
            <a:r>
              <a:rPr lang="en-US" sz="3086" dirty="0">
                <a:solidFill>
                  <a:schemeClr val="bg1"/>
                </a:solidFill>
                <a:latin typeface="Calibri"/>
              </a:rPr>
              <a:t>→</a:t>
            </a:r>
            <a:r>
              <a:rPr lang="en-US" sz="3086" dirty="0">
                <a:solidFill>
                  <a:schemeClr val="bg1"/>
                </a:solidFill>
              </a:rPr>
              <a:t> </a:t>
            </a:r>
            <a:r>
              <a:rPr lang="en-US" sz="3086" dirty="0" err="1" smtClean="0">
                <a:solidFill>
                  <a:schemeClr val="bg1"/>
                </a:solidFill>
              </a:rPr>
              <a:t>Desenho</a:t>
            </a:r>
            <a:r>
              <a:rPr lang="en-US" sz="3086" dirty="0" smtClean="0">
                <a:solidFill>
                  <a:schemeClr val="bg1"/>
                </a:solidFill>
              </a:rPr>
              <a:t> de </a:t>
            </a:r>
            <a:r>
              <a:rPr lang="en-US" sz="3086" dirty="0" err="1" smtClean="0">
                <a:solidFill>
                  <a:schemeClr val="bg1"/>
                </a:solidFill>
              </a:rPr>
              <a:t>Ações</a:t>
            </a:r>
            <a:r>
              <a:rPr lang="en-US" sz="3086" dirty="0" smtClean="0">
                <a:solidFill>
                  <a:schemeClr val="bg1"/>
                </a:solidFill>
              </a:rPr>
              <a:t>,  </a:t>
            </a:r>
          </a:p>
          <a:p>
            <a:pPr marL="0" indent="0" algn="just">
              <a:buNone/>
            </a:pPr>
            <a:r>
              <a:rPr lang="en-US" sz="3086" dirty="0" smtClean="0">
                <a:solidFill>
                  <a:schemeClr val="bg1"/>
                </a:solidFill>
              </a:rPr>
              <a:t>                   			 </a:t>
            </a:r>
            <a:r>
              <a:rPr lang="en-US" sz="3086" dirty="0" err="1" smtClean="0">
                <a:solidFill>
                  <a:schemeClr val="bg1"/>
                </a:solidFill>
              </a:rPr>
              <a:t>Atividades</a:t>
            </a:r>
            <a:r>
              <a:rPr lang="en-US" sz="3086" dirty="0" smtClean="0">
                <a:solidFill>
                  <a:schemeClr val="bg1"/>
                </a:solidFill>
              </a:rPr>
              <a:t> p/ </a:t>
            </a:r>
            <a:r>
              <a:rPr lang="en-US" sz="3086" dirty="0" err="1">
                <a:solidFill>
                  <a:schemeClr val="bg1"/>
                </a:solidFill>
              </a:rPr>
              <a:t>reforma</a:t>
            </a:r>
            <a:r>
              <a:rPr lang="en-US" sz="3086" dirty="0">
                <a:solidFill>
                  <a:schemeClr val="bg1"/>
                </a:solidFill>
              </a:rPr>
              <a:t>  </a:t>
            </a:r>
            <a:r>
              <a:rPr lang="en-US" sz="3086" dirty="0" smtClean="0">
                <a:solidFill>
                  <a:schemeClr val="bg1"/>
                </a:solidFill>
              </a:rPr>
              <a:t>AI</a:t>
            </a:r>
            <a:endParaRPr lang="en-US" sz="3086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chemeClr val="bg1"/>
                </a:solidFill>
              </a:rPr>
              <a:t>3. </a:t>
            </a:r>
            <a:r>
              <a:rPr lang="en-US" sz="3600" dirty="0" err="1" smtClean="0">
                <a:solidFill>
                  <a:schemeClr val="bg1"/>
                </a:solidFill>
              </a:rPr>
              <a:t>Estratégia</a:t>
            </a:r>
            <a:r>
              <a:rPr lang="en-US" sz="3600" dirty="0" smtClean="0">
                <a:solidFill>
                  <a:schemeClr val="bg1"/>
                </a:solidFill>
              </a:rPr>
              <a:t> para </a:t>
            </a:r>
            <a:r>
              <a:rPr lang="en-US" sz="3600" dirty="0" err="1" smtClean="0">
                <a:solidFill>
                  <a:schemeClr val="bg1"/>
                </a:solidFill>
              </a:rPr>
              <a:t>Desenvolvimento</a:t>
            </a:r>
            <a:r>
              <a:rPr lang="en-US" sz="3600" dirty="0" smtClean="0">
                <a:solidFill>
                  <a:schemeClr val="bg1"/>
                </a:solidFill>
              </a:rPr>
              <a:t> do SCI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84435" y="2267902"/>
            <a:ext cx="6971700" cy="3281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03972" indent="-503972" algn="just">
              <a:buFont typeface="Arial" panose="020B0604020202020204" pitchFamily="34" charset="0"/>
              <a:buChar char="•"/>
            </a:pPr>
            <a:r>
              <a:rPr lang="en-US" sz="2646" dirty="0">
                <a:solidFill>
                  <a:schemeClr val="bg1"/>
                </a:solidFill>
              </a:rPr>
              <a:t>IA-CM a 3 CGEs </a:t>
            </a:r>
            <a:r>
              <a:rPr lang="en-US" sz="2646" dirty="0" err="1">
                <a:solidFill>
                  <a:schemeClr val="bg1"/>
                </a:solidFill>
              </a:rPr>
              <a:t>Piloto</a:t>
            </a:r>
            <a:r>
              <a:rPr lang="en-US" sz="2646" dirty="0">
                <a:solidFill>
                  <a:schemeClr val="bg1"/>
                </a:solidFill>
              </a:rPr>
              <a:t>;</a:t>
            </a:r>
          </a:p>
          <a:p>
            <a:pPr marL="503972" indent="-503972" algn="just">
              <a:buFont typeface="Arial" panose="020B0604020202020204" pitchFamily="34" charset="0"/>
              <a:buChar char="•"/>
            </a:pPr>
            <a:r>
              <a:rPr lang="en-US" sz="2646" dirty="0">
                <a:solidFill>
                  <a:schemeClr val="bg1"/>
                </a:solidFill>
              </a:rPr>
              <a:t>Concept paper para:</a:t>
            </a:r>
          </a:p>
          <a:p>
            <a:pPr marL="1007943" lvl="1" indent="-503972" algn="just">
              <a:buFont typeface="Wingdings" panose="05000000000000000000" pitchFamily="2" charset="2"/>
              <a:buChar char="ü"/>
            </a:pPr>
            <a:r>
              <a:rPr lang="en-US" sz="2205" dirty="0" err="1">
                <a:solidFill>
                  <a:schemeClr val="bg1"/>
                </a:solidFill>
              </a:rPr>
              <a:t>Descrever</a:t>
            </a:r>
            <a:r>
              <a:rPr lang="en-US" sz="2205" dirty="0">
                <a:solidFill>
                  <a:schemeClr val="bg1"/>
                </a:solidFill>
              </a:rPr>
              <a:t> o </a:t>
            </a:r>
            <a:r>
              <a:rPr lang="en-US" sz="2205" dirty="0" err="1">
                <a:solidFill>
                  <a:schemeClr val="bg1"/>
                </a:solidFill>
              </a:rPr>
              <a:t>sistema</a:t>
            </a:r>
            <a:r>
              <a:rPr lang="en-US" sz="2205" dirty="0">
                <a:solidFill>
                  <a:schemeClr val="bg1"/>
                </a:solidFill>
              </a:rPr>
              <a:t> de CI/AI </a:t>
            </a:r>
            <a:r>
              <a:rPr lang="en-US" sz="2205" dirty="0" err="1">
                <a:solidFill>
                  <a:schemeClr val="bg1"/>
                </a:solidFill>
              </a:rPr>
              <a:t>em</a:t>
            </a:r>
            <a:r>
              <a:rPr lang="en-US" sz="2205" dirty="0">
                <a:solidFill>
                  <a:schemeClr val="bg1"/>
                </a:solidFill>
              </a:rPr>
              <a:t> </a:t>
            </a:r>
            <a:r>
              <a:rPr lang="en-US" sz="2205" dirty="0" err="1">
                <a:solidFill>
                  <a:schemeClr val="bg1"/>
                </a:solidFill>
              </a:rPr>
              <a:t>todos</a:t>
            </a:r>
            <a:r>
              <a:rPr lang="en-US" sz="2205" dirty="0">
                <a:solidFill>
                  <a:schemeClr val="bg1"/>
                </a:solidFill>
              </a:rPr>
              <a:t> </a:t>
            </a:r>
            <a:r>
              <a:rPr lang="en-US" sz="2205" dirty="0" err="1">
                <a:solidFill>
                  <a:schemeClr val="bg1"/>
                </a:solidFill>
              </a:rPr>
              <a:t>os</a:t>
            </a:r>
            <a:r>
              <a:rPr lang="en-US" sz="2205" dirty="0">
                <a:solidFill>
                  <a:schemeClr val="bg1"/>
                </a:solidFill>
              </a:rPr>
              <a:t> </a:t>
            </a:r>
            <a:r>
              <a:rPr lang="en-US" sz="2205" dirty="0" err="1">
                <a:solidFill>
                  <a:schemeClr val="bg1"/>
                </a:solidFill>
              </a:rPr>
              <a:t>níveis</a:t>
            </a:r>
            <a:r>
              <a:rPr lang="en-US" sz="2205" dirty="0">
                <a:solidFill>
                  <a:schemeClr val="bg1"/>
                </a:solidFill>
              </a:rPr>
              <a:t>;</a:t>
            </a:r>
          </a:p>
          <a:p>
            <a:pPr marL="1007943" lvl="1" indent="-503972" algn="just">
              <a:buFont typeface="Wingdings" panose="05000000000000000000" pitchFamily="2" charset="2"/>
              <a:buChar char="ü"/>
            </a:pPr>
            <a:r>
              <a:rPr lang="en-US" sz="2205" dirty="0" err="1">
                <a:solidFill>
                  <a:schemeClr val="bg1"/>
                </a:solidFill>
              </a:rPr>
              <a:t>Identificar</a:t>
            </a:r>
            <a:r>
              <a:rPr lang="en-US" sz="2205" dirty="0">
                <a:solidFill>
                  <a:schemeClr val="bg1"/>
                </a:solidFill>
              </a:rPr>
              <a:t> stakeholders </a:t>
            </a:r>
            <a:r>
              <a:rPr lang="en-US" sz="2205" dirty="0" err="1">
                <a:solidFill>
                  <a:schemeClr val="bg1"/>
                </a:solidFill>
              </a:rPr>
              <a:t>necessários</a:t>
            </a:r>
            <a:r>
              <a:rPr lang="en-US" sz="2205" dirty="0">
                <a:solidFill>
                  <a:schemeClr val="bg1"/>
                </a:solidFill>
              </a:rPr>
              <a:t> para </a:t>
            </a:r>
            <a:r>
              <a:rPr lang="en-US" sz="2205" dirty="0" err="1">
                <a:solidFill>
                  <a:schemeClr val="bg1"/>
                </a:solidFill>
              </a:rPr>
              <a:t>uma</a:t>
            </a:r>
            <a:r>
              <a:rPr lang="en-US" sz="2205" dirty="0">
                <a:solidFill>
                  <a:schemeClr val="bg1"/>
                </a:solidFill>
              </a:rPr>
              <a:t> </a:t>
            </a:r>
            <a:r>
              <a:rPr lang="en-US" sz="2205" dirty="0" err="1">
                <a:solidFill>
                  <a:schemeClr val="bg1"/>
                </a:solidFill>
              </a:rPr>
              <a:t>reforma</a:t>
            </a:r>
            <a:r>
              <a:rPr lang="en-US" sz="2205" dirty="0">
                <a:solidFill>
                  <a:schemeClr val="bg1"/>
                </a:solidFill>
              </a:rPr>
              <a:t> da AI </a:t>
            </a:r>
            <a:r>
              <a:rPr lang="en-US" sz="2205" dirty="0" smtClean="0">
                <a:solidFill>
                  <a:schemeClr val="bg1"/>
                </a:solidFill>
              </a:rPr>
              <a:t>a </a:t>
            </a:r>
            <a:r>
              <a:rPr lang="en-US" sz="2205" dirty="0" err="1">
                <a:solidFill>
                  <a:schemeClr val="bg1"/>
                </a:solidFill>
              </a:rPr>
              <a:t>nível</a:t>
            </a:r>
            <a:r>
              <a:rPr lang="en-US" sz="2205" dirty="0">
                <a:solidFill>
                  <a:schemeClr val="bg1"/>
                </a:solidFill>
              </a:rPr>
              <a:t> </a:t>
            </a:r>
            <a:r>
              <a:rPr lang="en-US" sz="2205" dirty="0" err="1">
                <a:solidFill>
                  <a:schemeClr val="bg1"/>
                </a:solidFill>
              </a:rPr>
              <a:t>geral</a:t>
            </a:r>
            <a:r>
              <a:rPr lang="en-US" sz="2205" dirty="0">
                <a:solidFill>
                  <a:schemeClr val="bg1"/>
                </a:solidFill>
              </a:rPr>
              <a:t> (do </a:t>
            </a:r>
            <a:r>
              <a:rPr lang="en-US" sz="2205" dirty="0" err="1">
                <a:solidFill>
                  <a:schemeClr val="bg1"/>
                </a:solidFill>
              </a:rPr>
              <a:t>país</a:t>
            </a:r>
            <a:r>
              <a:rPr lang="en-US" sz="2205" dirty="0">
                <a:solidFill>
                  <a:schemeClr val="bg1"/>
                </a:solidFill>
              </a:rPr>
              <a:t>);</a:t>
            </a:r>
          </a:p>
          <a:p>
            <a:pPr marL="1007943" lvl="1" indent="-503972" algn="just">
              <a:buFont typeface="Wingdings" panose="05000000000000000000" pitchFamily="2" charset="2"/>
              <a:buChar char="ü"/>
            </a:pPr>
            <a:r>
              <a:rPr lang="en-US" sz="2205" dirty="0" err="1">
                <a:solidFill>
                  <a:schemeClr val="bg1"/>
                </a:solidFill>
              </a:rPr>
              <a:t>Apontar</a:t>
            </a:r>
            <a:r>
              <a:rPr lang="en-US" sz="2205" dirty="0">
                <a:solidFill>
                  <a:schemeClr val="bg1"/>
                </a:solidFill>
              </a:rPr>
              <a:t> </a:t>
            </a:r>
            <a:r>
              <a:rPr lang="en-US" sz="2205" dirty="0" err="1" smtClean="0">
                <a:solidFill>
                  <a:schemeClr val="bg1"/>
                </a:solidFill>
              </a:rPr>
              <a:t>atividades</a:t>
            </a:r>
            <a:r>
              <a:rPr lang="en-US" sz="2205" dirty="0" smtClean="0">
                <a:solidFill>
                  <a:schemeClr val="bg1"/>
                </a:solidFill>
              </a:rPr>
              <a:t> </a:t>
            </a:r>
            <a:r>
              <a:rPr lang="en-US" sz="2205" dirty="0">
                <a:solidFill>
                  <a:schemeClr val="bg1"/>
                </a:solidFill>
              </a:rPr>
              <a:t>e um </a:t>
            </a:r>
            <a:r>
              <a:rPr lang="en-US" sz="2205" dirty="0" err="1">
                <a:solidFill>
                  <a:schemeClr val="bg1"/>
                </a:solidFill>
              </a:rPr>
              <a:t>plano</a:t>
            </a:r>
            <a:r>
              <a:rPr lang="en-US" sz="2205" dirty="0">
                <a:solidFill>
                  <a:schemeClr val="bg1"/>
                </a:solidFill>
              </a:rPr>
              <a:t> de </a:t>
            </a:r>
            <a:r>
              <a:rPr lang="en-US" sz="2205" dirty="0" err="1">
                <a:solidFill>
                  <a:schemeClr val="bg1"/>
                </a:solidFill>
              </a:rPr>
              <a:t>ação</a:t>
            </a:r>
            <a:r>
              <a:rPr lang="en-US" sz="2205" dirty="0">
                <a:solidFill>
                  <a:schemeClr val="bg1"/>
                </a:solidFill>
              </a:rPr>
              <a:t> para a </a:t>
            </a:r>
            <a:r>
              <a:rPr lang="en-US" sz="2205" dirty="0" err="1">
                <a:solidFill>
                  <a:schemeClr val="bg1"/>
                </a:solidFill>
              </a:rPr>
              <a:t>fase</a:t>
            </a:r>
            <a:r>
              <a:rPr lang="en-US" sz="2205" dirty="0">
                <a:solidFill>
                  <a:schemeClr val="bg1"/>
                </a:solidFill>
              </a:rPr>
              <a:t> </a:t>
            </a:r>
            <a:r>
              <a:rPr lang="en-US" sz="2205" dirty="0" err="1">
                <a:solidFill>
                  <a:schemeClr val="bg1"/>
                </a:solidFill>
              </a:rPr>
              <a:t>seguinte</a:t>
            </a:r>
            <a:r>
              <a:rPr lang="en-US" sz="2205" dirty="0">
                <a:solidFill>
                  <a:schemeClr val="bg1"/>
                </a:solidFill>
              </a:rPr>
              <a:t>.</a:t>
            </a:r>
          </a:p>
          <a:p>
            <a:pPr marL="1007943" lvl="1" indent="-503972" algn="just">
              <a:buFont typeface="Wingdings" panose="05000000000000000000" pitchFamily="2" charset="2"/>
              <a:buChar char="ü"/>
            </a:pPr>
            <a:endParaRPr lang="en-US" sz="2205" dirty="0">
              <a:solidFill>
                <a:schemeClr val="bg1"/>
              </a:solidFill>
            </a:endParaRPr>
          </a:p>
        </p:txBody>
      </p:sp>
      <p:sp>
        <p:nvSpPr>
          <p:cNvPr id="7" name="Left Brace 6"/>
          <p:cNvSpPr/>
          <p:nvPr/>
        </p:nvSpPr>
        <p:spPr>
          <a:xfrm>
            <a:off x="1932446" y="2267902"/>
            <a:ext cx="251989" cy="2855877"/>
          </a:xfrm>
          <a:prstGeom prst="leftBrac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984"/>
          </a:p>
        </p:txBody>
      </p:sp>
    </p:spTree>
    <p:extLst>
      <p:ext uri="{BB962C8B-B14F-4D97-AF65-F5344CB8AC3E}">
        <p14:creationId xmlns:p14="http://schemas.microsoft.com/office/powerpoint/2010/main" val="978593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1a </a:t>
            </a:r>
            <a:r>
              <a:rPr lang="en-US" dirty="0" err="1" smtClean="0">
                <a:solidFill>
                  <a:schemeClr val="bg1"/>
                </a:solidFill>
              </a:rPr>
              <a:t>Fase</a:t>
            </a:r>
            <a:r>
              <a:rPr lang="en-US" dirty="0">
                <a:solidFill>
                  <a:schemeClr val="bg1"/>
                </a:solidFill>
              </a:rPr>
              <a:t>:</a:t>
            </a:r>
            <a:r>
              <a:rPr lang="en-US" dirty="0" smtClean="0">
                <a:solidFill>
                  <a:schemeClr val="bg1"/>
                </a:solidFill>
              </a:rPr>
              <a:t> IA-CM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4791" y="1754372"/>
            <a:ext cx="8644269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800" u="sng" dirty="0" err="1">
                <a:solidFill>
                  <a:schemeClr val="bg1"/>
                </a:solidFill>
              </a:rPr>
              <a:t>Produtos</a:t>
            </a:r>
            <a:r>
              <a:rPr lang="en-US" sz="2800" u="sng" dirty="0">
                <a:solidFill>
                  <a:schemeClr val="bg1"/>
                </a:solidFill>
              </a:rPr>
              <a:t> </a:t>
            </a:r>
            <a:r>
              <a:rPr lang="en-US" sz="2800" u="sng" dirty="0" err="1" smtClean="0">
                <a:solidFill>
                  <a:schemeClr val="bg1"/>
                </a:solidFill>
              </a:rPr>
              <a:t>obtidos</a:t>
            </a:r>
            <a:r>
              <a:rPr lang="en-US" sz="2800" u="sng" dirty="0" smtClean="0">
                <a:solidFill>
                  <a:schemeClr val="bg1"/>
                </a:solidFill>
              </a:rPr>
              <a:t> </a:t>
            </a:r>
            <a:endParaRPr lang="en-US" sz="2800" u="sng" dirty="0">
              <a:solidFill>
                <a:schemeClr val="bg1"/>
              </a:solidFill>
            </a:endParaRPr>
          </a:p>
          <a:p>
            <a:pPr lvl="1" indent="-342900" algn="just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000" dirty="0" err="1">
                <a:solidFill>
                  <a:schemeClr val="bg1"/>
                </a:solidFill>
              </a:rPr>
              <a:t>Relatórios</a:t>
            </a:r>
            <a:r>
              <a:rPr lang="en-US" sz="2000" dirty="0">
                <a:solidFill>
                  <a:schemeClr val="bg1"/>
                </a:solidFill>
              </a:rPr>
              <a:t> com </a:t>
            </a:r>
            <a:r>
              <a:rPr lang="en-US" sz="2000" dirty="0" smtClean="0">
                <a:solidFill>
                  <a:schemeClr val="bg1"/>
                </a:solidFill>
              </a:rPr>
              <a:t>“</a:t>
            </a:r>
            <a:r>
              <a:rPr lang="en-US" sz="2000" dirty="0" err="1" smtClean="0">
                <a:solidFill>
                  <a:schemeClr val="bg1"/>
                </a:solidFill>
              </a:rPr>
              <a:t>Planos</a:t>
            </a:r>
            <a:r>
              <a:rPr lang="en-US" sz="2000" dirty="0" smtClean="0">
                <a:solidFill>
                  <a:schemeClr val="bg1"/>
                </a:solidFill>
              </a:rPr>
              <a:t> de </a:t>
            </a:r>
            <a:r>
              <a:rPr lang="en-US" sz="2000" dirty="0" err="1" smtClean="0">
                <a:solidFill>
                  <a:schemeClr val="bg1"/>
                </a:solidFill>
              </a:rPr>
              <a:t>Ação</a:t>
            </a:r>
            <a:r>
              <a:rPr lang="en-US" sz="2000" dirty="0" smtClean="0">
                <a:solidFill>
                  <a:schemeClr val="bg1"/>
                </a:solidFill>
              </a:rPr>
              <a:t>” </a:t>
            </a:r>
            <a:r>
              <a:rPr lang="en-US" sz="2000" dirty="0">
                <a:solidFill>
                  <a:schemeClr val="bg1"/>
                </a:solidFill>
              </a:rPr>
              <a:t>para </a:t>
            </a:r>
            <a:r>
              <a:rPr lang="en-US" sz="2000" dirty="0" err="1">
                <a:solidFill>
                  <a:schemeClr val="bg1"/>
                </a:solidFill>
              </a:rPr>
              <a:t>cada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uma</a:t>
            </a:r>
            <a:r>
              <a:rPr lang="en-US" sz="2000" dirty="0">
                <a:solidFill>
                  <a:schemeClr val="bg1"/>
                </a:solidFill>
              </a:rPr>
              <a:t> das CGE </a:t>
            </a:r>
            <a:r>
              <a:rPr lang="en-US" sz="2000" dirty="0" err="1">
                <a:solidFill>
                  <a:schemeClr val="bg1"/>
                </a:solidFill>
              </a:rPr>
              <a:t>piloto</a:t>
            </a:r>
            <a:r>
              <a:rPr lang="en-US" sz="2000" dirty="0">
                <a:solidFill>
                  <a:schemeClr val="bg1"/>
                </a:solidFill>
              </a:rPr>
              <a:t>;</a:t>
            </a:r>
          </a:p>
          <a:p>
            <a:pPr lvl="1" indent="-342900" algn="just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bg1"/>
                </a:solidFill>
              </a:rPr>
              <a:t>1 </a:t>
            </a:r>
            <a:r>
              <a:rPr lang="en-US" sz="2000" dirty="0" err="1">
                <a:solidFill>
                  <a:schemeClr val="bg1"/>
                </a:solidFill>
              </a:rPr>
              <a:t>Dia</a:t>
            </a:r>
            <a:r>
              <a:rPr lang="en-US" sz="2000" dirty="0">
                <a:solidFill>
                  <a:schemeClr val="bg1"/>
                </a:solidFill>
              </a:rPr>
              <a:t> do </a:t>
            </a:r>
            <a:r>
              <a:rPr lang="en-US" sz="2000" dirty="0" err="1">
                <a:solidFill>
                  <a:schemeClr val="bg1"/>
                </a:solidFill>
              </a:rPr>
              <a:t>Seminário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só</a:t>
            </a:r>
            <a:r>
              <a:rPr lang="en-US" sz="2000" dirty="0">
                <a:solidFill>
                  <a:schemeClr val="bg1"/>
                </a:solidFill>
              </a:rPr>
              <a:t> para as CGE/CGM para </a:t>
            </a:r>
            <a:r>
              <a:rPr lang="en-US" sz="2000" dirty="0" err="1">
                <a:solidFill>
                  <a:schemeClr val="bg1"/>
                </a:solidFill>
              </a:rPr>
              <a:t>mostrar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resultados</a:t>
            </a:r>
            <a:r>
              <a:rPr lang="en-US" sz="2000" dirty="0">
                <a:solidFill>
                  <a:schemeClr val="bg1"/>
                </a:solidFill>
              </a:rPr>
              <a:t> e </a:t>
            </a:r>
            <a:r>
              <a:rPr lang="en-US" sz="2000" dirty="0" err="1">
                <a:solidFill>
                  <a:schemeClr val="bg1"/>
                </a:solidFill>
              </a:rPr>
              <a:t>discutir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sobre</a:t>
            </a:r>
            <a:r>
              <a:rPr lang="en-US" sz="2000" dirty="0">
                <a:solidFill>
                  <a:schemeClr val="bg1"/>
                </a:solidFill>
              </a:rPr>
              <a:t> o </a:t>
            </a:r>
            <a:r>
              <a:rPr lang="en-US" sz="2000" dirty="0" err="1">
                <a:solidFill>
                  <a:schemeClr val="bg1"/>
                </a:solidFill>
              </a:rPr>
              <a:t>modelo</a:t>
            </a:r>
            <a:r>
              <a:rPr lang="en-US" sz="2000" dirty="0">
                <a:solidFill>
                  <a:schemeClr val="bg1"/>
                </a:solidFill>
              </a:rPr>
              <a:t> IA-CM e </a:t>
            </a:r>
            <a:r>
              <a:rPr lang="en-US" sz="2000" dirty="0" err="1">
                <a:solidFill>
                  <a:schemeClr val="bg1"/>
                </a:solidFill>
              </a:rPr>
              <a:t>como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replicar</a:t>
            </a:r>
            <a:r>
              <a:rPr lang="en-US" sz="2000" dirty="0">
                <a:solidFill>
                  <a:schemeClr val="bg1"/>
                </a:solidFill>
              </a:rPr>
              <a:t>. </a:t>
            </a:r>
            <a:r>
              <a:rPr lang="en-US" sz="2000" dirty="0" err="1" smtClean="0">
                <a:solidFill>
                  <a:schemeClr val="bg1"/>
                </a:solidFill>
              </a:rPr>
              <a:t>Desenvolvimento</a:t>
            </a:r>
            <a:r>
              <a:rPr lang="en-US" sz="2000" dirty="0" smtClean="0">
                <a:solidFill>
                  <a:schemeClr val="bg1"/>
                </a:solidFill>
              </a:rPr>
              <a:t> de:</a:t>
            </a:r>
            <a:endParaRPr lang="en-US" sz="2000" dirty="0">
              <a:solidFill>
                <a:schemeClr val="bg1"/>
              </a:solidFill>
            </a:endParaRPr>
          </a:p>
          <a:p>
            <a:pPr marL="1201738" lvl="2" indent="-287338" algn="just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1600" dirty="0" err="1">
                <a:solidFill>
                  <a:schemeClr val="bg1"/>
                </a:solidFill>
              </a:rPr>
              <a:t>Regulamento</a:t>
            </a:r>
            <a:r>
              <a:rPr lang="en-US" sz="1600" dirty="0">
                <a:solidFill>
                  <a:schemeClr val="bg1"/>
                </a:solidFill>
              </a:rPr>
              <a:t> com </a:t>
            </a:r>
            <a:r>
              <a:rPr lang="en-US" sz="1600" dirty="0" err="1">
                <a:solidFill>
                  <a:schemeClr val="bg1"/>
                </a:solidFill>
              </a:rPr>
              <a:t>estratégia</a:t>
            </a:r>
            <a:r>
              <a:rPr lang="en-US" sz="1600" dirty="0">
                <a:solidFill>
                  <a:schemeClr val="bg1"/>
                </a:solidFill>
              </a:rPr>
              <a:t>, </a:t>
            </a:r>
            <a:r>
              <a:rPr lang="en-US" sz="1600" dirty="0" err="1">
                <a:solidFill>
                  <a:schemeClr val="bg1"/>
                </a:solidFill>
              </a:rPr>
              <a:t>mecanismo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smtClean="0">
                <a:solidFill>
                  <a:schemeClr val="bg1"/>
                </a:solidFill>
              </a:rPr>
              <a:t>CQ/</a:t>
            </a:r>
            <a:r>
              <a:rPr lang="en-US" sz="1600" dirty="0" err="1" smtClean="0">
                <a:solidFill>
                  <a:schemeClr val="bg1"/>
                </a:solidFill>
              </a:rPr>
              <a:t>Revisão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pelos</a:t>
            </a:r>
            <a:r>
              <a:rPr lang="en-US" sz="1600" dirty="0">
                <a:solidFill>
                  <a:schemeClr val="bg1"/>
                </a:solidFill>
              </a:rPr>
              <a:t> Pares;</a:t>
            </a:r>
          </a:p>
          <a:p>
            <a:pPr marL="1201738" lvl="2" indent="-287338" algn="just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1600" dirty="0" err="1">
                <a:solidFill>
                  <a:schemeClr val="bg1"/>
                </a:solidFill>
              </a:rPr>
              <a:t>Definição</a:t>
            </a:r>
            <a:r>
              <a:rPr lang="en-US" sz="1600" dirty="0">
                <a:solidFill>
                  <a:schemeClr val="bg1"/>
                </a:solidFill>
              </a:rPr>
              <a:t> de </a:t>
            </a:r>
            <a:r>
              <a:rPr lang="en-US" sz="1600" dirty="0" err="1">
                <a:solidFill>
                  <a:schemeClr val="bg1"/>
                </a:solidFill>
              </a:rPr>
              <a:t>quais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serão</a:t>
            </a:r>
            <a:r>
              <a:rPr lang="en-US" sz="1600" dirty="0">
                <a:solidFill>
                  <a:schemeClr val="bg1"/>
                </a:solidFill>
              </a:rPr>
              <a:t> as </a:t>
            </a:r>
            <a:r>
              <a:rPr lang="en-US" sz="1600" dirty="0" err="1">
                <a:solidFill>
                  <a:schemeClr val="bg1"/>
                </a:solidFill>
              </a:rPr>
              <a:t>próximas</a:t>
            </a:r>
            <a:r>
              <a:rPr lang="en-US" sz="1600" dirty="0">
                <a:solidFill>
                  <a:schemeClr val="bg1"/>
                </a:solidFill>
              </a:rPr>
              <a:t> CGEs a </a:t>
            </a:r>
            <a:r>
              <a:rPr lang="en-US" sz="1600" dirty="0" err="1">
                <a:solidFill>
                  <a:schemeClr val="bg1"/>
                </a:solidFill>
              </a:rPr>
              <a:t>fazerem</a:t>
            </a:r>
            <a:r>
              <a:rPr lang="en-US" sz="1600" dirty="0">
                <a:solidFill>
                  <a:schemeClr val="bg1"/>
                </a:solidFill>
              </a:rPr>
              <a:t> o </a:t>
            </a:r>
            <a:r>
              <a:rPr lang="en-US" sz="1600" dirty="0" err="1">
                <a:solidFill>
                  <a:schemeClr val="bg1"/>
                </a:solidFill>
              </a:rPr>
              <a:t>treinamento</a:t>
            </a:r>
            <a:r>
              <a:rPr lang="en-US" sz="1600" dirty="0">
                <a:solidFill>
                  <a:schemeClr val="bg1"/>
                </a:solidFill>
              </a:rPr>
              <a:t> e a Auto </a:t>
            </a:r>
            <a:r>
              <a:rPr lang="en-US" sz="1600" dirty="0" err="1">
                <a:solidFill>
                  <a:schemeClr val="bg1"/>
                </a:solidFill>
              </a:rPr>
              <a:t>Avaliação</a:t>
            </a:r>
            <a:r>
              <a:rPr lang="en-US" sz="1600" dirty="0">
                <a:solidFill>
                  <a:schemeClr val="bg1"/>
                </a:solidFill>
              </a:rPr>
              <a:t>.</a:t>
            </a: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091848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1a </a:t>
            </a:r>
            <a:r>
              <a:rPr lang="en-US" dirty="0" err="1" smtClean="0">
                <a:solidFill>
                  <a:schemeClr val="bg1"/>
                </a:solidFill>
              </a:rPr>
              <a:t>Fase</a:t>
            </a:r>
            <a:r>
              <a:rPr lang="en-US" dirty="0">
                <a:solidFill>
                  <a:schemeClr val="bg1"/>
                </a:solidFill>
              </a:rPr>
              <a:t>:</a:t>
            </a:r>
            <a:r>
              <a:rPr lang="en-US" dirty="0" smtClean="0">
                <a:solidFill>
                  <a:schemeClr val="bg1"/>
                </a:solidFill>
              </a:rPr>
              <a:t> Concept Paper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9060" y="1563480"/>
            <a:ext cx="9277953" cy="51406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800" u="sng" dirty="0" err="1">
                <a:solidFill>
                  <a:schemeClr val="bg1"/>
                </a:solidFill>
              </a:rPr>
              <a:t>Produtos</a:t>
            </a:r>
            <a:r>
              <a:rPr lang="en-US" sz="2800" u="sng" dirty="0">
                <a:solidFill>
                  <a:schemeClr val="bg1"/>
                </a:solidFill>
              </a:rPr>
              <a:t> </a:t>
            </a:r>
            <a:r>
              <a:rPr lang="en-US" sz="2800" u="sng" dirty="0" err="1">
                <a:solidFill>
                  <a:schemeClr val="bg1"/>
                </a:solidFill>
              </a:rPr>
              <a:t>esperados</a:t>
            </a:r>
            <a:endParaRPr lang="en-US" sz="2800" u="sng" dirty="0">
              <a:solidFill>
                <a:schemeClr val="bg1"/>
              </a:solidFill>
            </a:endParaRPr>
          </a:p>
          <a:p>
            <a:pPr marL="120953" indent="0" algn="just">
              <a:buNone/>
            </a:pPr>
            <a:r>
              <a:rPr lang="en-US" sz="2400" i="1" dirty="0" err="1" smtClean="0">
                <a:solidFill>
                  <a:schemeClr val="bg1"/>
                </a:solidFill>
              </a:rPr>
              <a:t>Relatório</a:t>
            </a:r>
            <a:r>
              <a:rPr lang="en-US" sz="2400" i="1" dirty="0" smtClean="0">
                <a:solidFill>
                  <a:schemeClr val="bg1"/>
                </a:solidFill>
              </a:rPr>
              <a:t> (</a:t>
            </a:r>
            <a:r>
              <a:rPr lang="en-US" sz="2400" i="1" dirty="0" err="1">
                <a:solidFill>
                  <a:schemeClr val="bg1"/>
                </a:solidFill>
              </a:rPr>
              <a:t>preparação</a:t>
            </a:r>
            <a:r>
              <a:rPr lang="en-US" sz="2400" i="1" dirty="0">
                <a:solidFill>
                  <a:schemeClr val="bg1"/>
                </a:solidFill>
              </a:rPr>
              <a:t> para 2a </a:t>
            </a:r>
            <a:r>
              <a:rPr lang="en-US" sz="2400" i="1" dirty="0" err="1">
                <a:solidFill>
                  <a:schemeClr val="bg1"/>
                </a:solidFill>
              </a:rPr>
              <a:t>Fase</a:t>
            </a:r>
            <a:r>
              <a:rPr lang="en-US" sz="2400" i="1" dirty="0">
                <a:solidFill>
                  <a:schemeClr val="bg1"/>
                </a:solidFill>
              </a:rPr>
              <a:t>):</a:t>
            </a:r>
          </a:p>
          <a:p>
            <a:pPr marL="744538" lvl="3" indent="-339725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bg1"/>
                </a:solidFill>
              </a:rPr>
              <a:t>Status da Auditoria </a:t>
            </a:r>
            <a:r>
              <a:rPr lang="en-US" dirty="0" err="1">
                <a:solidFill>
                  <a:schemeClr val="bg1"/>
                </a:solidFill>
              </a:rPr>
              <a:t>Interna</a:t>
            </a:r>
            <a:r>
              <a:rPr lang="en-US" dirty="0">
                <a:solidFill>
                  <a:schemeClr val="bg1"/>
                </a:solidFill>
              </a:rPr>
              <a:t> e </a:t>
            </a:r>
            <a:r>
              <a:rPr lang="en-US" dirty="0" err="1">
                <a:solidFill>
                  <a:schemeClr val="bg1"/>
                </a:solidFill>
              </a:rPr>
              <a:t>Controles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Internos</a:t>
            </a:r>
            <a:r>
              <a:rPr lang="en-US" dirty="0">
                <a:solidFill>
                  <a:schemeClr val="bg1"/>
                </a:solidFill>
              </a:rPr>
              <a:t> no </a:t>
            </a:r>
            <a:r>
              <a:rPr lang="en-US" dirty="0" err="1">
                <a:solidFill>
                  <a:schemeClr val="bg1"/>
                </a:solidFill>
              </a:rPr>
              <a:t>Brasil</a:t>
            </a:r>
            <a:r>
              <a:rPr lang="en-US" dirty="0">
                <a:solidFill>
                  <a:schemeClr val="bg1"/>
                </a:solidFill>
              </a:rPr>
              <a:t> (</a:t>
            </a:r>
            <a:r>
              <a:rPr lang="en-US" dirty="0" err="1">
                <a:solidFill>
                  <a:schemeClr val="bg1"/>
                </a:solidFill>
              </a:rPr>
              <a:t>como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está</a:t>
            </a:r>
            <a:r>
              <a:rPr lang="en-US" dirty="0">
                <a:solidFill>
                  <a:schemeClr val="bg1"/>
                </a:solidFill>
              </a:rPr>
              <a:t>, o </a:t>
            </a:r>
            <a:r>
              <a:rPr lang="en-US" dirty="0" err="1">
                <a:solidFill>
                  <a:schemeClr val="bg1"/>
                </a:solidFill>
              </a:rPr>
              <a:t>que</a:t>
            </a:r>
            <a:r>
              <a:rPr lang="en-US" dirty="0">
                <a:solidFill>
                  <a:schemeClr val="bg1"/>
                </a:solidFill>
              </a:rPr>
              <a:t> é </a:t>
            </a:r>
            <a:r>
              <a:rPr lang="en-US" dirty="0" err="1">
                <a:solidFill>
                  <a:schemeClr val="bg1"/>
                </a:solidFill>
              </a:rPr>
              <a:t>preciso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melhorar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comparação</a:t>
            </a:r>
            <a:r>
              <a:rPr lang="en-US" dirty="0">
                <a:solidFill>
                  <a:schemeClr val="bg1"/>
                </a:solidFill>
              </a:rPr>
              <a:t> com outros </a:t>
            </a:r>
            <a:r>
              <a:rPr lang="en-US" dirty="0" err="1">
                <a:solidFill>
                  <a:schemeClr val="bg1"/>
                </a:solidFill>
              </a:rPr>
              <a:t>Países</a:t>
            </a:r>
            <a:r>
              <a:rPr lang="en-US" dirty="0">
                <a:solidFill>
                  <a:schemeClr val="bg1"/>
                </a:solidFill>
              </a:rPr>
              <a:t> e com </a:t>
            </a:r>
            <a:r>
              <a:rPr lang="en-US" dirty="0" err="1">
                <a:solidFill>
                  <a:schemeClr val="bg1"/>
                </a:solidFill>
              </a:rPr>
              <a:t>normativo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Internacional</a:t>
            </a:r>
            <a:r>
              <a:rPr lang="en-US" dirty="0">
                <a:solidFill>
                  <a:schemeClr val="bg1"/>
                </a:solidFill>
              </a:rPr>
              <a:t>);</a:t>
            </a:r>
          </a:p>
          <a:p>
            <a:pPr marL="744538" lvl="3" indent="-339725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bg1"/>
                </a:solidFill>
              </a:rPr>
              <a:t>Stakeholders (</a:t>
            </a:r>
            <a:r>
              <a:rPr lang="en-US" dirty="0" err="1">
                <a:solidFill>
                  <a:schemeClr val="bg1"/>
                </a:solidFill>
              </a:rPr>
              <a:t>Fazenda</a:t>
            </a:r>
            <a:r>
              <a:rPr lang="en-US" dirty="0">
                <a:solidFill>
                  <a:schemeClr val="bg1"/>
                </a:solidFill>
              </a:rPr>
              <a:t>, Casa Civil, TCU/TCEs, CGU, etc.);</a:t>
            </a:r>
          </a:p>
          <a:p>
            <a:pPr marL="744538" lvl="3" indent="-339725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bg1"/>
                </a:solidFill>
              </a:rPr>
              <a:t>Como </a:t>
            </a:r>
            <a:r>
              <a:rPr lang="en-US" dirty="0" err="1">
                <a:solidFill>
                  <a:schemeClr val="bg1"/>
                </a:solidFill>
              </a:rPr>
              <a:t>coordenar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reuniões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que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assuntos</a:t>
            </a:r>
            <a:r>
              <a:rPr lang="en-US" dirty="0">
                <a:solidFill>
                  <a:schemeClr val="bg1"/>
                </a:solidFill>
              </a:rPr>
              <a:t> é </a:t>
            </a:r>
            <a:r>
              <a:rPr lang="en-US" dirty="0" err="1">
                <a:solidFill>
                  <a:schemeClr val="bg1"/>
                </a:solidFill>
              </a:rPr>
              <a:t>necessário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discutir</a:t>
            </a:r>
            <a:r>
              <a:rPr lang="en-US" dirty="0" smtClean="0">
                <a:solidFill>
                  <a:schemeClr val="bg1"/>
                </a:solidFill>
              </a:rPr>
              <a:t>;</a:t>
            </a:r>
          </a:p>
          <a:p>
            <a:pPr lvl="3" algn="just"/>
            <a:endParaRPr lang="en-US" sz="2205" dirty="0" smtClean="0">
              <a:solidFill>
                <a:schemeClr val="bg1"/>
              </a:solidFill>
            </a:endParaRPr>
          </a:p>
          <a:p>
            <a:pPr marL="117475" lvl="1" algn="just">
              <a:tabLst>
                <a:tab pos="117475" algn="l"/>
              </a:tabLst>
            </a:pPr>
            <a:r>
              <a:rPr lang="en-US" sz="2400" i="1" dirty="0" smtClean="0">
                <a:solidFill>
                  <a:schemeClr val="bg1"/>
                </a:solidFill>
              </a:rPr>
              <a:t>2 Dias do </a:t>
            </a:r>
            <a:r>
              <a:rPr lang="en-US" sz="2400" i="1" dirty="0" err="1" smtClean="0">
                <a:solidFill>
                  <a:schemeClr val="bg1"/>
                </a:solidFill>
              </a:rPr>
              <a:t>Seminário</a:t>
            </a:r>
            <a:r>
              <a:rPr lang="en-US" sz="2400" i="1" dirty="0" smtClean="0">
                <a:solidFill>
                  <a:schemeClr val="bg1"/>
                </a:solidFill>
              </a:rPr>
              <a:t>:</a:t>
            </a:r>
          </a:p>
          <a:p>
            <a:pPr marL="746125" lvl="3" indent="-341313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dirty="0" err="1" smtClean="0">
                <a:solidFill>
                  <a:schemeClr val="bg1"/>
                </a:solidFill>
              </a:rPr>
              <a:t>Todos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os</a:t>
            </a:r>
            <a:r>
              <a:rPr lang="en-US" dirty="0">
                <a:solidFill>
                  <a:schemeClr val="bg1"/>
                </a:solidFill>
              </a:rPr>
              <a:t> Stakeholders;</a:t>
            </a:r>
          </a:p>
          <a:p>
            <a:pPr marL="746125" lvl="3" indent="-341313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dirty="0" err="1">
                <a:solidFill>
                  <a:schemeClr val="bg1"/>
                </a:solidFill>
              </a:rPr>
              <a:t>Apresentação</a:t>
            </a:r>
            <a:r>
              <a:rPr lang="en-US" dirty="0">
                <a:solidFill>
                  <a:schemeClr val="bg1"/>
                </a:solidFill>
              </a:rPr>
              <a:t> de Practitioners de CHU de </a:t>
            </a:r>
            <a:r>
              <a:rPr lang="en-US" dirty="0" err="1">
                <a:solidFill>
                  <a:schemeClr val="bg1"/>
                </a:solidFill>
              </a:rPr>
              <a:t>Países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onde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houveram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reformas</a:t>
            </a:r>
            <a:r>
              <a:rPr lang="en-US" dirty="0">
                <a:solidFill>
                  <a:schemeClr val="bg1"/>
                </a:solidFill>
              </a:rPr>
              <a:t> de AI </a:t>
            </a:r>
            <a:r>
              <a:rPr lang="en-US" dirty="0" err="1">
                <a:solidFill>
                  <a:schemeClr val="bg1"/>
                </a:solidFill>
              </a:rPr>
              <a:t>recentes</a:t>
            </a:r>
            <a:r>
              <a:rPr lang="en-US" dirty="0">
                <a:solidFill>
                  <a:schemeClr val="bg1"/>
                </a:solidFill>
              </a:rPr>
              <a:t>: </a:t>
            </a:r>
            <a:r>
              <a:rPr lang="en-US" dirty="0" err="1">
                <a:solidFill>
                  <a:schemeClr val="bg1"/>
                </a:solidFill>
              </a:rPr>
              <a:t>Bulgária</a:t>
            </a:r>
            <a:r>
              <a:rPr lang="en-US" dirty="0">
                <a:solidFill>
                  <a:schemeClr val="bg1"/>
                </a:solidFill>
              </a:rPr>
              <a:t> e </a:t>
            </a:r>
            <a:r>
              <a:rPr lang="en-US" dirty="0" err="1">
                <a:solidFill>
                  <a:schemeClr val="bg1"/>
                </a:solidFill>
              </a:rPr>
              <a:t>Croácia</a:t>
            </a:r>
            <a:r>
              <a:rPr lang="en-US" dirty="0">
                <a:solidFill>
                  <a:schemeClr val="bg1"/>
                </a:solidFill>
              </a:rPr>
              <a:t>;</a:t>
            </a:r>
          </a:p>
          <a:p>
            <a:pPr marL="746125" lvl="3" indent="-341313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dirty="0" err="1">
                <a:solidFill>
                  <a:schemeClr val="bg1"/>
                </a:solidFill>
              </a:rPr>
              <a:t>Apresentação</a:t>
            </a:r>
            <a:r>
              <a:rPr lang="en-US" dirty="0">
                <a:solidFill>
                  <a:schemeClr val="bg1"/>
                </a:solidFill>
              </a:rPr>
              <a:t> de </a:t>
            </a:r>
            <a:r>
              <a:rPr lang="en-US" dirty="0" err="1">
                <a:solidFill>
                  <a:schemeClr val="bg1"/>
                </a:solidFill>
              </a:rPr>
              <a:t>plano</a:t>
            </a:r>
            <a:r>
              <a:rPr lang="en-US" dirty="0">
                <a:solidFill>
                  <a:schemeClr val="bg1"/>
                </a:solidFill>
              </a:rPr>
              <a:t> de </a:t>
            </a:r>
            <a:r>
              <a:rPr lang="en-US" dirty="0" err="1">
                <a:solidFill>
                  <a:schemeClr val="bg1"/>
                </a:solidFill>
              </a:rPr>
              <a:t>colaboração</a:t>
            </a:r>
            <a:r>
              <a:rPr lang="en-US" dirty="0">
                <a:solidFill>
                  <a:schemeClr val="bg1"/>
                </a:solidFill>
              </a:rPr>
              <a:t>;</a:t>
            </a:r>
          </a:p>
          <a:p>
            <a:pPr marL="746125" lvl="3" indent="-341313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bg1"/>
                </a:solidFill>
              </a:rPr>
              <a:t>Carta de </a:t>
            </a:r>
            <a:r>
              <a:rPr lang="en-US" dirty="0" err="1">
                <a:solidFill>
                  <a:schemeClr val="bg1"/>
                </a:solidFill>
              </a:rPr>
              <a:t>Compromisso</a:t>
            </a:r>
            <a:r>
              <a:rPr lang="en-US" dirty="0">
                <a:solidFill>
                  <a:schemeClr val="bg1"/>
                </a:solidFill>
              </a:rPr>
              <a:t> de </a:t>
            </a:r>
            <a:r>
              <a:rPr lang="en-US" dirty="0" err="1">
                <a:solidFill>
                  <a:schemeClr val="bg1"/>
                </a:solidFill>
              </a:rPr>
              <a:t>todos</a:t>
            </a:r>
            <a:r>
              <a:rPr lang="en-US" dirty="0">
                <a:solidFill>
                  <a:schemeClr val="bg1"/>
                </a:solidFill>
              </a:rPr>
              <a:t> se </a:t>
            </a:r>
            <a:r>
              <a:rPr lang="en-US" dirty="0" err="1">
                <a:solidFill>
                  <a:schemeClr val="bg1"/>
                </a:solidFill>
              </a:rPr>
              <a:t>juntarem</a:t>
            </a:r>
            <a:r>
              <a:rPr lang="en-US" dirty="0">
                <a:solidFill>
                  <a:schemeClr val="bg1"/>
                </a:solidFill>
              </a:rPr>
              <a:t> e </a:t>
            </a:r>
            <a:r>
              <a:rPr lang="en-US" dirty="0" err="1">
                <a:solidFill>
                  <a:schemeClr val="bg1"/>
                </a:solidFill>
              </a:rPr>
              <a:t>desenharem</a:t>
            </a:r>
            <a:r>
              <a:rPr lang="en-US" dirty="0">
                <a:solidFill>
                  <a:schemeClr val="bg1"/>
                </a:solidFill>
              </a:rPr>
              <a:t> as </a:t>
            </a:r>
            <a:r>
              <a:rPr lang="en-US" dirty="0" err="1">
                <a:solidFill>
                  <a:schemeClr val="bg1"/>
                </a:solidFill>
              </a:rPr>
              <a:t>ações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632888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968" dirty="0" smtClean="0">
                <a:solidFill>
                  <a:schemeClr val="bg1"/>
                </a:solidFill>
              </a:rPr>
              <a:t>4. Ponto </a:t>
            </a:r>
            <a:r>
              <a:rPr lang="en-US" sz="3968" dirty="0">
                <a:solidFill>
                  <a:schemeClr val="bg1"/>
                </a:solidFill>
              </a:rPr>
              <a:t>de </a:t>
            </a:r>
            <a:r>
              <a:rPr lang="en-US" sz="3968" dirty="0" err="1" smtClean="0">
                <a:solidFill>
                  <a:schemeClr val="bg1"/>
                </a:solidFill>
              </a:rPr>
              <a:t>Situação</a:t>
            </a:r>
            <a:r>
              <a:rPr lang="en-US" sz="3968" dirty="0" smtClean="0">
                <a:solidFill>
                  <a:schemeClr val="bg1"/>
                </a:solidFill>
              </a:rPr>
              <a:t>/</a:t>
            </a:r>
            <a:r>
              <a:rPr lang="en-US" sz="3968" dirty="0" err="1" smtClean="0">
                <a:solidFill>
                  <a:schemeClr val="bg1"/>
                </a:solidFill>
              </a:rPr>
              <a:t>Próximos</a:t>
            </a:r>
            <a:r>
              <a:rPr lang="en-US" sz="3968" dirty="0" smtClean="0">
                <a:solidFill>
                  <a:schemeClr val="bg1"/>
                </a:solidFill>
              </a:rPr>
              <a:t> </a:t>
            </a:r>
            <a:r>
              <a:rPr lang="en-US" sz="3968" dirty="0" err="1" smtClean="0">
                <a:solidFill>
                  <a:schemeClr val="bg1"/>
                </a:solidFill>
              </a:rPr>
              <a:t>Passos</a:t>
            </a:r>
            <a:endParaRPr lang="en-US" sz="3968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4000" y="1892595"/>
            <a:ext cx="9072000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indent="0" algn="just">
              <a:spcAft>
                <a:spcPts val="1200"/>
              </a:spcAft>
              <a:buNone/>
            </a:pPr>
            <a:r>
              <a:rPr lang="en-US" sz="2400" b="1" u="sng" dirty="0">
                <a:solidFill>
                  <a:schemeClr val="bg1"/>
                </a:solidFill>
              </a:rPr>
              <a:t>Ponto de </a:t>
            </a:r>
            <a:r>
              <a:rPr lang="en-US" sz="2400" b="1" u="sng" dirty="0" err="1">
                <a:solidFill>
                  <a:schemeClr val="bg1"/>
                </a:solidFill>
              </a:rPr>
              <a:t>Situação</a:t>
            </a:r>
            <a:endParaRPr lang="en-US" sz="2400" b="1" u="sng" dirty="0">
              <a:solidFill>
                <a:schemeClr val="bg1"/>
              </a:solidFill>
            </a:endParaRPr>
          </a:p>
          <a:p>
            <a:pPr marL="514350" indent="-400050" algn="just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dirty="0" err="1">
                <a:solidFill>
                  <a:schemeClr val="bg1"/>
                </a:solidFill>
              </a:rPr>
              <a:t>Relatórios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preliminares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enviados</a:t>
            </a:r>
            <a:r>
              <a:rPr lang="en-US" dirty="0">
                <a:solidFill>
                  <a:schemeClr val="bg1"/>
                </a:solidFill>
              </a:rPr>
              <a:t> para as CGE </a:t>
            </a:r>
            <a:r>
              <a:rPr lang="en-US" dirty="0" err="1">
                <a:solidFill>
                  <a:schemeClr val="bg1"/>
                </a:solidFill>
              </a:rPr>
              <a:t>piloto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aguardam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confirmação</a:t>
            </a:r>
            <a:r>
              <a:rPr lang="en-US" dirty="0">
                <a:solidFill>
                  <a:schemeClr val="bg1"/>
                </a:solidFill>
              </a:rPr>
              <a:t> de </a:t>
            </a:r>
            <a:r>
              <a:rPr lang="en-US" dirty="0" err="1">
                <a:solidFill>
                  <a:schemeClr val="bg1"/>
                </a:solidFill>
              </a:rPr>
              <a:t>entendimentos</a:t>
            </a:r>
            <a:r>
              <a:rPr lang="en-US" dirty="0">
                <a:solidFill>
                  <a:schemeClr val="bg1"/>
                </a:solidFill>
              </a:rPr>
              <a:t> e Plano de </a:t>
            </a:r>
            <a:r>
              <a:rPr lang="en-US" dirty="0" err="1">
                <a:solidFill>
                  <a:schemeClr val="bg1"/>
                </a:solidFill>
              </a:rPr>
              <a:t>Ação</a:t>
            </a:r>
            <a:r>
              <a:rPr lang="en-US" dirty="0">
                <a:solidFill>
                  <a:schemeClr val="bg1"/>
                </a:solidFill>
              </a:rPr>
              <a:t>;</a:t>
            </a:r>
          </a:p>
          <a:p>
            <a:pPr marL="514350" indent="-400050" algn="just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dirty="0" err="1">
                <a:solidFill>
                  <a:schemeClr val="bg1"/>
                </a:solidFill>
              </a:rPr>
              <a:t>Entrevistas</a:t>
            </a:r>
            <a:r>
              <a:rPr lang="en-US" dirty="0">
                <a:solidFill>
                  <a:schemeClr val="bg1"/>
                </a:solidFill>
              </a:rPr>
              <a:t> com </a:t>
            </a:r>
            <a:r>
              <a:rPr lang="en-US" dirty="0" err="1">
                <a:solidFill>
                  <a:schemeClr val="bg1"/>
                </a:solidFill>
              </a:rPr>
              <a:t>todos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os</a:t>
            </a:r>
            <a:r>
              <a:rPr lang="en-US" dirty="0">
                <a:solidFill>
                  <a:schemeClr val="bg1"/>
                </a:solidFill>
              </a:rPr>
              <a:t> Stakeholders </a:t>
            </a:r>
            <a:r>
              <a:rPr lang="en-US" dirty="0" err="1">
                <a:solidFill>
                  <a:schemeClr val="bg1"/>
                </a:solidFill>
              </a:rPr>
              <a:t>feitas</a:t>
            </a:r>
            <a:r>
              <a:rPr lang="en-US" dirty="0">
                <a:solidFill>
                  <a:schemeClr val="bg1"/>
                </a:solidFill>
              </a:rPr>
              <a:t> e </a:t>
            </a:r>
            <a:r>
              <a:rPr lang="en-US" dirty="0" err="1" smtClean="0">
                <a:solidFill>
                  <a:schemeClr val="bg1"/>
                </a:solidFill>
              </a:rPr>
              <a:t>algumas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atividades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já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Identificadas</a:t>
            </a:r>
            <a:r>
              <a:rPr lang="en-US" dirty="0" smtClean="0">
                <a:solidFill>
                  <a:schemeClr val="bg1"/>
                </a:solidFill>
              </a:rPr>
              <a:t>;</a:t>
            </a:r>
          </a:p>
          <a:p>
            <a:pPr marL="514350" indent="-400050" algn="just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chemeClr val="bg1"/>
                </a:solidFill>
              </a:rPr>
              <a:t>Seminário</a:t>
            </a:r>
            <a:r>
              <a:rPr lang="en-US" dirty="0" smtClean="0">
                <a:solidFill>
                  <a:schemeClr val="bg1"/>
                </a:solidFill>
              </a:rPr>
              <a:t> de 2 </a:t>
            </a:r>
            <a:r>
              <a:rPr lang="en-US" dirty="0" err="1" smtClean="0">
                <a:solidFill>
                  <a:schemeClr val="bg1"/>
                </a:solidFill>
              </a:rPr>
              <a:t>dias</a:t>
            </a:r>
            <a:r>
              <a:rPr lang="en-US" dirty="0" smtClean="0">
                <a:solidFill>
                  <a:schemeClr val="bg1"/>
                </a:solidFill>
              </a:rPr>
              <a:t> para </a:t>
            </a:r>
            <a:r>
              <a:rPr lang="en-US" dirty="0" err="1" smtClean="0">
                <a:solidFill>
                  <a:schemeClr val="bg1"/>
                </a:solidFill>
              </a:rPr>
              <a:t>discutir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sobre</a:t>
            </a:r>
            <a:r>
              <a:rPr lang="en-US" dirty="0" smtClean="0">
                <a:solidFill>
                  <a:schemeClr val="bg1"/>
                </a:solidFill>
              </a:rPr>
              <a:t>:</a:t>
            </a:r>
          </a:p>
          <a:p>
            <a:pPr marL="971550" lvl="1" indent="-400050" algn="just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O Sistema de </a:t>
            </a:r>
            <a:r>
              <a:rPr lang="en-US" dirty="0" err="1" smtClean="0">
                <a:solidFill>
                  <a:schemeClr val="bg1"/>
                </a:solidFill>
              </a:rPr>
              <a:t>Controle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Interno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atual</a:t>
            </a:r>
            <a:r>
              <a:rPr lang="en-US" dirty="0" smtClean="0">
                <a:solidFill>
                  <a:schemeClr val="bg1"/>
                </a:solidFill>
              </a:rPr>
              <a:t> e </a:t>
            </a:r>
            <a:r>
              <a:rPr lang="en-US" dirty="0" err="1" smtClean="0">
                <a:solidFill>
                  <a:schemeClr val="bg1"/>
                </a:solidFill>
              </a:rPr>
              <a:t>formas</a:t>
            </a:r>
            <a:r>
              <a:rPr lang="en-US" dirty="0" smtClean="0">
                <a:solidFill>
                  <a:schemeClr val="bg1"/>
                </a:solidFill>
              </a:rPr>
              <a:t> de o </a:t>
            </a:r>
            <a:r>
              <a:rPr lang="en-US" dirty="0" err="1" smtClean="0">
                <a:solidFill>
                  <a:schemeClr val="bg1"/>
                </a:solidFill>
              </a:rPr>
              <a:t>melhorar</a:t>
            </a:r>
            <a:r>
              <a:rPr lang="en-US" dirty="0" smtClean="0">
                <a:solidFill>
                  <a:schemeClr val="bg1"/>
                </a:solidFill>
              </a:rPr>
              <a:t>; </a:t>
            </a:r>
          </a:p>
          <a:p>
            <a:pPr marL="971550" lvl="1" indent="-400050" algn="just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chemeClr val="bg1"/>
                </a:solidFill>
              </a:rPr>
              <a:t>Aprender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sobre</a:t>
            </a:r>
            <a:r>
              <a:rPr lang="en-US" dirty="0" smtClean="0">
                <a:solidFill>
                  <a:schemeClr val="bg1"/>
                </a:solidFill>
              </a:rPr>
              <a:t> boas </a:t>
            </a:r>
            <a:r>
              <a:rPr lang="en-US" dirty="0" err="1" smtClean="0">
                <a:solidFill>
                  <a:schemeClr val="bg1"/>
                </a:solidFill>
              </a:rPr>
              <a:t>práticas</a:t>
            </a:r>
            <a:r>
              <a:rPr lang="en-US" dirty="0" smtClean="0">
                <a:solidFill>
                  <a:schemeClr val="bg1"/>
                </a:solidFill>
              </a:rPr>
              <a:t> de </a:t>
            </a:r>
            <a:r>
              <a:rPr lang="en-US" dirty="0" err="1" smtClean="0">
                <a:solidFill>
                  <a:schemeClr val="bg1"/>
                </a:solidFill>
              </a:rPr>
              <a:t>Países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onde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houveram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reformas</a:t>
            </a:r>
            <a:r>
              <a:rPr lang="en-US" dirty="0" smtClean="0">
                <a:solidFill>
                  <a:schemeClr val="bg1"/>
                </a:solidFill>
              </a:rPr>
              <a:t> da Auditoria </a:t>
            </a:r>
            <a:r>
              <a:rPr lang="en-US" dirty="0" err="1" smtClean="0">
                <a:solidFill>
                  <a:schemeClr val="bg1"/>
                </a:solidFill>
              </a:rPr>
              <a:t>Interna</a:t>
            </a:r>
            <a:r>
              <a:rPr lang="en-US" dirty="0" smtClean="0">
                <a:solidFill>
                  <a:schemeClr val="bg1"/>
                </a:solidFill>
              </a:rPr>
              <a:t>; </a:t>
            </a:r>
          </a:p>
          <a:p>
            <a:pPr marL="971550" lvl="1" indent="-400050" algn="just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chemeClr val="bg1"/>
                </a:solidFill>
              </a:rPr>
              <a:t>Identificar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atividades</a:t>
            </a:r>
            <a:r>
              <a:rPr lang="en-US" dirty="0" smtClean="0">
                <a:solidFill>
                  <a:schemeClr val="bg1"/>
                </a:solidFill>
              </a:rPr>
              <a:t> para </a:t>
            </a:r>
            <a:r>
              <a:rPr lang="en-US" dirty="0" err="1" smtClean="0">
                <a:solidFill>
                  <a:schemeClr val="bg1"/>
                </a:solidFill>
              </a:rPr>
              <a:t>iniciar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trabalhos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pPr marL="463853" indent="-342900" algn="just">
              <a:buFont typeface="Wingdings" panose="05000000000000000000" pitchFamily="2" charset="2"/>
              <a:buChar char="Ø"/>
            </a:pPr>
            <a:endParaRPr lang="en-US" dirty="0">
              <a:solidFill>
                <a:schemeClr val="bg1"/>
              </a:solidFill>
            </a:endParaRP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139374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968" dirty="0" smtClean="0">
                <a:solidFill>
                  <a:schemeClr val="bg1"/>
                </a:solidFill>
              </a:rPr>
              <a:t>4. Ponto </a:t>
            </a:r>
            <a:r>
              <a:rPr lang="en-US" sz="3968" dirty="0">
                <a:solidFill>
                  <a:schemeClr val="bg1"/>
                </a:solidFill>
              </a:rPr>
              <a:t>de </a:t>
            </a:r>
            <a:r>
              <a:rPr lang="en-US" sz="3968" dirty="0" err="1" smtClean="0">
                <a:solidFill>
                  <a:schemeClr val="bg1"/>
                </a:solidFill>
              </a:rPr>
              <a:t>Situação</a:t>
            </a:r>
            <a:r>
              <a:rPr lang="en-US" sz="3968" dirty="0" smtClean="0">
                <a:solidFill>
                  <a:schemeClr val="bg1"/>
                </a:solidFill>
              </a:rPr>
              <a:t>/</a:t>
            </a:r>
            <a:r>
              <a:rPr lang="en-US" sz="3968" dirty="0" err="1" smtClean="0">
                <a:solidFill>
                  <a:schemeClr val="bg1"/>
                </a:solidFill>
              </a:rPr>
              <a:t>Próximos</a:t>
            </a:r>
            <a:r>
              <a:rPr lang="en-US" sz="3968" dirty="0" smtClean="0">
                <a:solidFill>
                  <a:schemeClr val="bg1"/>
                </a:solidFill>
              </a:rPr>
              <a:t> </a:t>
            </a:r>
            <a:r>
              <a:rPr lang="en-US" sz="3968" dirty="0" err="1">
                <a:solidFill>
                  <a:schemeClr val="bg1"/>
                </a:solidFill>
              </a:rPr>
              <a:t>Passos</a:t>
            </a:r>
            <a:endParaRPr lang="en-US" sz="3968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4000" y="1818167"/>
            <a:ext cx="8969609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indent="0" algn="just">
              <a:spcAft>
                <a:spcPts val="1200"/>
              </a:spcAft>
              <a:buNone/>
            </a:pPr>
            <a:r>
              <a:rPr lang="en-US" sz="2400" b="1" u="sng" dirty="0" err="1">
                <a:solidFill>
                  <a:schemeClr val="bg1"/>
                </a:solidFill>
              </a:rPr>
              <a:t>Próximos</a:t>
            </a:r>
            <a:r>
              <a:rPr lang="en-US" sz="2400" b="1" u="sng" dirty="0">
                <a:solidFill>
                  <a:schemeClr val="bg1"/>
                </a:solidFill>
              </a:rPr>
              <a:t> </a:t>
            </a:r>
            <a:r>
              <a:rPr lang="en-US" sz="2400" b="1" u="sng" dirty="0" err="1">
                <a:solidFill>
                  <a:schemeClr val="bg1"/>
                </a:solidFill>
              </a:rPr>
              <a:t>Passos</a:t>
            </a:r>
            <a:endParaRPr lang="en-US" sz="2400" b="1" u="sng" dirty="0">
              <a:solidFill>
                <a:schemeClr val="bg1"/>
              </a:solidFill>
            </a:endParaRPr>
          </a:p>
          <a:p>
            <a:pPr marL="114300" algn="just"/>
            <a:endParaRPr lang="en-US" sz="800" dirty="0">
              <a:solidFill>
                <a:schemeClr val="bg1"/>
              </a:solidFill>
            </a:endParaRPr>
          </a:p>
          <a:p>
            <a:pPr marL="514350" indent="-400050" algn="just">
              <a:buFont typeface="Wingdings" panose="05000000000000000000" pitchFamily="2" charset="2"/>
              <a:buChar char="Ø"/>
            </a:pPr>
            <a:r>
              <a:rPr lang="en-US" sz="2000" dirty="0" err="1">
                <a:solidFill>
                  <a:schemeClr val="bg1"/>
                </a:solidFill>
              </a:rPr>
              <a:t>Identificar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Atividades</a:t>
            </a:r>
            <a:r>
              <a:rPr lang="en-US" sz="2000" dirty="0">
                <a:solidFill>
                  <a:schemeClr val="bg1"/>
                </a:solidFill>
              </a:rPr>
              <a:t>/</a:t>
            </a:r>
            <a:r>
              <a:rPr lang="en-US" sz="2000" dirty="0" err="1">
                <a:solidFill>
                  <a:schemeClr val="bg1"/>
                </a:solidFill>
              </a:rPr>
              <a:t>Ações</a:t>
            </a:r>
            <a:r>
              <a:rPr lang="en-US" sz="2000" dirty="0">
                <a:solidFill>
                  <a:schemeClr val="bg1"/>
                </a:solidFill>
              </a:rPr>
              <a:t> SCI País </a:t>
            </a:r>
            <a:r>
              <a:rPr lang="en-US" sz="2000" dirty="0" err="1">
                <a:solidFill>
                  <a:schemeClr val="bg1"/>
                </a:solidFill>
              </a:rPr>
              <a:t>que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necessitam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ser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trabalhadas</a:t>
            </a:r>
            <a:r>
              <a:rPr lang="en-US" sz="2000" dirty="0">
                <a:solidFill>
                  <a:schemeClr val="bg1"/>
                </a:solidFill>
              </a:rPr>
              <a:t>; </a:t>
            </a:r>
            <a:endParaRPr lang="en-US" sz="2000" dirty="0" smtClean="0">
              <a:solidFill>
                <a:schemeClr val="bg1"/>
              </a:solidFill>
            </a:endParaRPr>
          </a:p>
          <a:p>
            <a:pPr marL="514350" indent="-400050" algn="just">
              <a:buFont typeface="Wingdings" panose="05000000000000000000" pitchFamily="2" charset="2"/>
              <a:buChar char="Ø"/>
            </a:pPr>
            <a:endParaRPr lang="en-US" sz="2000" dirty="0">
              <a:solidFill>
                <a:schemeClr val="bg1"/>
              </a:solidFill>
            </a:endParaRPr>
          </a:p>
          <a:p>
            <a:pPr marL="514350" indent="-400050" algn="just">
              <a:buFont typeface="Wingdings" panose="05000000000000000000" pitchFamily="2" charset="2"/>
              <a:buChar char="Ø"/>
            </a:pPr>
            <a:r>
              <a:rPr lang="en-US" sz="2000" dirty="0" err="1" smtClean="0">
                <a:solidFill>
                  <a:schemeClr val="bg1"/>
                </a:solidFill>
              </a:rPr>
              <a:t>Assinar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>
                <a:solidFill>
                  <a:schemeClr val="bg1"/>
                </a:solidFill>
              </a:rPr>
              <a:t>carta de Brasília e </a:t>
            </a:r>
            <a:r>
              <a:rPr lang="en-US" sz="2000" dirty="0" err="1">
                <a:solidFill>
                  <a:schemeClr val="bg1"/>
                </a:solidFill>
              </a:rPr>
              <a:t>Criar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grupo</a:t>
            </a:r>
            <a:r>
              <a:rPr lang="en-US" sz="2000" dirty="0">
                <a:solidFill>
                  <a:schemeClr val="bg1"/>
                </a:solidFill>
              </a:rPr>
              <a:t> de </a:t>
            </a:r>
            <a:r>
              <a:rPr lang="en-US" sz="2000" dirty="0" err="1">
                <a:solidFill>
                  <a:schemeClr val="bg1"/>
                </a:solidFill>
              </a:rPr>
              <a:t>Trabalho</a:t>
            </a:r>
            <a:r>
              <a:rPr lang="en-US" sz="2000" dirty="0">
                <a:solidFill>
                  <a:schemeClr val="bg1"/>
                </a:solidFill>
              </a:rPr>
              <a:t> para </a:t>
            </a:r>
            <a:r>
              <a:rPr lang="en-US" sz="2000" dirty="0" err="1">
                <a:solidFill>
                  <a:schemeClr val="bg1"/>
                </a:solidFill>
              </a:rPr>
              <a:t>fase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smtClean="0">
                <a:solidFill>
                  <a:schemeClr val="bg1"/>
                </a:solidFill>
              </a:rPr>
              <a:t>2.</a:t>
            </a:r>
          </a:p>
          <a:p>
            <a:pPr marL="514350" indent="-400050" algn="just">
              <a:buFont typeface="Wingdings" panose="05000000000000000000" pitchFamily="2" charset="2"/>
              <a:buChar char="Ø"/>
            </a:pPr>
            <a:endParaRPr lang="en-US" sz="2000" dirty="0">
              <a:solidFill>
                <a:schemeClr val="bg1"/>
              </a:solidFill>
            </a:endParaRPr>
          </a:p>
          <a:p>
            <a:pPr marL="1028700" lvl="2" algn="just"/>
            <a:r>
              <a:rPr lang="pt-PT" sz="2000" dirty="0" smtClean="0">
                <a:solidFill>
                  <a:schemeClr val="bg1"/>
                </a:solidFill>
              </a:rPr>
              <a:t>Compromisso </a:t>
            </a:r>
            <a:r>
              <a:rPr lang="pt-PT" sz="2000" dirty="0">
                <a:solidFill>
                  <a:schemeClr val="bg1"/>
                </a:solidFill>
              </a:rPr>
              <a:t>dos vários </a:t>
            </a:r>
            <a:r>
              <a:rPr lang="pt-PT" sz="2000" dirty="0" err="1">
                <a:solidFill>
                  <a:schemeClr val="bg1"/>
                </a:solidFill>
              </a:rPr>
              <a:t>stakeholders</a:t>
            </a:r>
            <a:r>
              <a:rPr lang="pt-PT" sz="2000" dirty="0">
                <a:solidFill>
                  <a:schemeClr val="bg1"/>
                </a:solidFill>
              </a:rPr>
              <a:t> de trabalharem </a:t>
            </a:r>
            <a:r>
              <a:rPr lang="pt-PT" sz="2000" dirty="0" smtClean="0">
                <a:solidFill>
                  <a:schemeClr val="bg1"/>
                </a:solidFill>
              </a:rPr>
              <a:t>coordenada e </a:t>
            </a:r>
            <a:r>
              <a:rPr lang="pt-PT" sz="2000" dirty="0" err="1" smtClean="0">
                <a:solidFill>
                  <a:schemeClr val="bg1"/>
                </a:solidFill>
              </a:rPr>
              <a:t>colaborativamente</a:t>
            </a:r>
            <a:r>
              <a:rPr lang="pt-PT" sz="2000" dirty="0" smtClean="0">
                <a:solidFill>
                  <a:schemeClr val="bg1"/>
                </a:solidFill>
              </a:rPr>
              <a:t> </a:t>
            </a:r>
            <a:r>
              <a:rPr lang="pt-PT" sz="2000" dirty="0">
                <a:solidFill>
                  <a:schemeClr val="bg1"/>
                </a:solidFill>
              </a:rPr>
              <a:t>para identificar as ações, atividades e os componentes necessários para o fortalecimento do sistema de controle interno no Brasil.</a:t>
            </a:r>
          </a:p>
          <a:p>
            <a:pPr marL="114300" indent="0" algn="just">
              <a:buNone/>
            </a:pPr>
            <a:endParaRPr lang="en-US" sz="800" dirty="0">
              <a:solidFill>
                <a:schemeClr val="bg1"/>
              </a:solidFill>
            </a:endParaRPr>
          </a:p>
          <a:p>
            <a:pPr marL="114300" indent="0" algn="just">
              <a:buNone/>
            </a:pPr>
            <a:endParaRPr lang="en-US" sz="2000" dirty="0">
              <a:solidFill>
                <a:schemeClr val="bg1"/>
              </a:solidFill>
            </a:endParaRPr>
          </a:p>
          <a:p>
            <a:endParaRPr lang="pt-PT" dirty="0"/>
          </a:p>
        </p:txBody>
      </p:sp>
      <p:sp>
        <p:nvSpPr>
          <p:cNvPr id="3" name="Bent-Up Arrow 2"/>
          <p:cNvSpPr/>
          <p:nvPr/>
        </p:nvSpPr>
        <p:spPr>
          <a:xfrm rot="5400000">
            <a:off x="734839" y="3762103"/>
            <a:ext cx="858163" cy="641549"/>
          </a:xfrm>
          <a:prstGeom prst="bentUpArrow">
            <a:avLst>
              <a:gd name="adj1" fmla="val 25000"/>
              <a:gd name="adj2" fmla="val 26384"/>
              <a:gd name="adj3" fmla="val 25000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20647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0967" y="1977848"/>
            <a:ext cx="8567632" cy="201697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9" dirty="0">
                <a:solidFill>
                  <a:schemeClr val="bg1"/>
                </a:solidFill>
              </a:rPr>
              <a:t/>
            </a:r>
            <a:br>
              <a:rPr lang="en-US" sz="4409" dirty="0">
                <a:solidFill>
                  <a:schemeClr val="bg1"/>
                </a:solidFill>
              </a:rPr>
            </a:br>
            <a:r>
              <a:rPr lang="en-US" sz="4409" dirty="0" err="1">
                <a:solidFill>
                  <a:schemeClr val="bg1"/>
                </a:solidFill>
              </a:rPr>
              <a:t>Questões</a:t>
            </a:r>
            <a:r>
              <a:rPr lang="en-US" sz="4409" dirty="0" smtClean="0">
                <a:solidFill>
                  <a:schemeClr val="bg1"/>
                </a:solidFill>
              </a:rPr>
              <a:t>? </a:t>
            </a:r>
            <a:br>
              <a:rPr lang="en-US" sz="4409" dirty="0" smtClean="0">
                <a:solidFill>
                  <a:schemeClr val="bg1"/>
                </a:solidFill>
              </a:rPr>
            </a:br>
            <a:r>
              <a:rPr lang="en-US" sz="4409" dirty="0">
                <a:solidFill>
                  <a:schemeClr val="bg1"/>
                </a:solidFill>
              </a:rPr>
              <a:t/>
            </a:r>
            <a:br>
              <a:rPr lang="en-US" sz="4409" dirty="0">
                <a:solidFill>
                  <a:schemeClr val="bg1"/>
                </a:solidFill>
              </a:rPr>
            </a:br>
            <a:r>
              <a:rPr lang="en-US" sz="4409" dirty="0" err="1" smtClean="0">
                <a:solidFill>
                  <a:schemeClr val="bg1"/>
                </a:solidFill>
              </a:rPr>
              <a:t>Sugestões</a:t>
            </a:r>
            <a:r>
              <a:rPr lang="en-US" sz="4409" dirty="0" smtClean="0">
                <a:solidFill>
                  <a:schemeClr val="bg1"/>
                </a:solidFill>
              </a:rPr>
              <a:t>?</a:t>
            </a:r>
            <a:r>
              <a:rPr lang="en-US" sz="4409" dirty="0">
                <a:solidFill>
                  <a:schemeClr val="bg1"/>
                </a:solidFill>
              </a:rPr>
              <a:t/>
            </a:r>
            <a:br>
              <a:rPr lang="en-US" sz="4409" dirty="0">
                <a:solidFill>
                  <a:schemeClr val="bg1"/>
                </a:solidFill>
              </a:rPr>
            </a:br>
            <a:r>
              <a:rPr lang="en-US" sz="4409" dirty="0">
                <a:solidFill>
                  <a:schemeClr val="bg1"/>
                </a:solidFill>
              </a:rPr>
              <a:t/>
            </a:r>
            <a:br>
              <a:rPr lang="en-US" sz="4409" dirty="0">
                <a:solidFill>
                  <a:schemeClr val="bg1"/>
                </a:solidFill>
              </a:rPr>
            </a:br>
            <a:r>
              <a:rPr lang="en-US" sz="4409" dirty="0" err="1">
                <a:solidFill>
                  <a:schemeClr val="bg1"/>
                </a:solidFill>
              </a:rPr>
              <a:t>Obrigada</a:t>
            </a:r>
            <a:r>
              <a:rPr lang="en-US" sz="4409" dirty="0">
                <a:solidFill>
                  <a:schemeClr val="bg1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0099438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</a:rPr>
              <a:t>Objetivos</a:t>
            </a:r>
            <a:r>
              <a:rPr lang="en-US" dirty="0" smtClean="0">
                <a:solidFill>
                  <a:schemeClr val="bg1"/>
                </a:solidFill>
              </a:rPr>
              <a:t>/</a:t>
            </a:r>
            <a:r>
              <a:rPr lang="en-US" dirty="0" err="1" smtClean="0">
                <a:solidFill>
                  <a:schemeClr val="bg1"/>
                </a:solidFill>
              </a:rPr>
              <a:t>Tópicos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4000" y="1983179"/>
            <a:ext cx="8901257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spcBef>
                <a:spcPts val="1984"/>
              </a:spcBef>
              <a:buFont typeface="+mj-lt"/>
              <a:buAutoNum type="arabicPeriod"/>
            </a:pPr>
            <a:r>
              <a:rPr lang="en-US" sz="2400" dirty="0">
                <a:solidFill>
                  <a:schemeClr val="bg1"/>
                </a:solidFill>
              </a:rPr>
              <a:t>Banco Mundial: </a:t>
            </a:r>
            <a:r>
              <a:rPr lang="en-US" sz="2400" dirty="0" err="1">
                <a:solidFill>
                  <a:schemeClr val="bg1"/>
                </a:solidFill>
              </a:rPr>
              <a:t>Missão</a:t>
            </a:r>
            <a:r>
              <a:rPr lang="en-US" sz="2400" dirty="0">
                <a:solidFill>
                  <a:schemeClr val="bg1"/>
                </a:solidFill>
              </a:rPr>
              <a:t>, </a:t>
            </a:r>
            <a:r>
              <a:rPr lang="en-US" sz="2400" dirty="0" err="1">
                <a:solidFill>
                  <a:schemeClr val="bg1"/>
                </a:solidFill>
              </a:rPr>
              <a:t>Desafios</a:t>
            </a:r>
            <a:r>
              <a:rPr lang="en-US" sz="2400" dirty="0">
                <a:solidFill>
                  <a:schemeClr val="bg1"/>
                </a:solidFill>
              </a:rPr>
              <a:t> e </a:t>
            </a:r>
            <a:r>
              <a:rPr lang="en-US" sz="2400" dirty="0" err="1" smtClean="0">
                <a:solidFill>
                  <a:schemeClr val="bg1"/>
                </a:solidFill>
              </a:rPr>
              <a:t>Estratégias</a:t>
            </a:r>
            <a:endParaRPr lang="en-US" sz="2400" dirty="0">
              <a:solidFill>
                <a:schemeClr val="bg1"/>
              </a:solidFill>
            </a:endParaRPr>
          </a:p>
          <a:p>
            <a:pPr marL="514350" indent="-514350" algn="just">
              <a:spcBef>
                <a:spcPts val="1984"/>
              </a:spcBef>
              <a:buFont typeface="+mj-lt"/>
              <a:buAutoNum type="arabicPeriod"/>
            </a:pPr>
            <a:r>
              <a:rPr lang="en-US" sz="2400" dirty="0" err="1" smtClean="0">
                <a:solidFill>
                  <a:schemeClr val="bg1"/>
                </a:solidFill>
              </a:rPr>
              <a:t>Desafios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quanto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ao</a:t>
            </a:r>
            <a:r>
              <a:rPr lang="en-US" sz="2400" dirty="0" smtClean="0">
                <a:solidFill>
                  <a:schemeClr val="bg1"/>
                </a:solidFill>
              </a:rPr>
              <a:t> Sistema de </a:t>
            </a:r>
            <a:r>
              <a:rPr lang="en-US" sz="2400" dirty="0" err="1" smtClean="0">
                <a:solidFill>
                  <a:schemeClr val="bg1"/>
                </a:solidFill>
              </a:rPr>
              <a:t>Controle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Interno</a:t>
            </a:r>
            <a:r>
              <a:rPr lang="en-US" sz="2400" dirty="0" smtClean="0">
                <a:solidFill>
                  <a:schemeClr val="bg1"/>
                </a:solidFill>
              </a:rPr>
              <a:t> no </a:t>
            </a:r>
            <a:r>
              <a:rPr lang="en-US" sz="2400" dirty="0" err="1" smtClean="0">
                <a:solidFill>
                  <a:schemeClr val="bg1"/>
                </a:solidFill>
              </a:rPr>
              <a:t>Brasil</a:t>
            </a:r>
            <a:endParaRPr lang="en-US" sz="2400" dirty="0" smtClean="0">
              <a:solidFill>
                <a:schemeClr val="bg1"/>
              </a:solidFill>
            </a:endParaRPr>
          </a:p>
          <a:p>
            <a:pPr marL="514350" indent="-514350" algn="just">
              <a:spcBef>
                <a:spcPts val="1984"/>
              </a:spcBef>
              <a:buFont typeface="+mj-lt"/>
              <a:buAutoNum type="arabicPeriod"/>
            </a:pPr>
            <a:r>
              <a:rPr lang="en-US" sz="2400" dirty="0" smtClean="0">
                <a:solidFill>
                  <a:schemeClr val="bg1"/>
                </a:solidFill>
              </a:rPr>
              <a:t>A </a:t>
            </a:r>
            <a:r>
              <a:rPr lang="en-US" sz="2400" dirty="0" err="1">
                <a:solidFill>
                  <a:schemeClr val="bg1"/>
                </a:solidFill>
              </a:rPr>
              <a:t>Estratégia</a:t>
            </a:r>
            <a:r>
              <a:rPr lang="en-US" sz="2400" dirty="0">
                <a:solidFill>
                  <a:schemeClr val="bg1"/>
                </a:solidFill>
              </a:rPr>
              <a:t> de </a:t>
            </a:r>
            <a:r>
              <a:rPr lang="en-US" sz="2400" dirty="0" err="1">
                <a:solidFill>
                  <a:schemeClr val="bg1"/>
                </a:solidFill>
              </a:rPr>
              <a:t>Fortalecimento</a:t>
            </a:r>
            <a:r>
              <a:rPr lang="en-US" sz="2400" dirty="0">
                <a:solidFill>
                  <a:schemeClr val="bg1"/>
                </a:solidFill>
              </a:rPr>
              <a:t> do Sistema de </a:t>
            </a:r>
            <a:r>
              <a:rPr lang="en-US" sz="2400" dirty="0" err="1">
                <a:solidFill>
                  <a:schemeClr val="bg1"/>
                </a:solidFill>
              </a:rPr>
              <a:t>Controle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Interno</a:t>
            </a:r>
            <a:r>
              <a:rPr lang="en-US" sz="2400" dirty="0" smtClean="0">
                <a:solidFill>
                  <a:schemeClr val="bg1"/>
                </a:solidFill>
              </a:rPr>
              <a:t> no </a:t>
            </a:r>
            <a:r>
              <a:rPr lang="en-US" sz="2400" dirty="0" err="1" smtClean="0">
                <a:solidFill>
                  <a:schemeClr val="bg1"/>
                </a:solidFill>
              </a:rPr>
              <a:t>Brasil</a:t>
            </a:r>
            <a:endParaRPr lang="en-US" sz="2400" dirty="0">
              <a:solidFill>
                <a:schemeClr val="bg1"/>
              </a:solidFill>
            </a:endParaRPr>
          </a:p>
          <a:p>
            <a:pPr marL="514350" indent="-514350" algn="just">
              <a:spcBef>
                <a:spcPts val="1984"/>
              </a:spcBef>
              <a:buFont typeface="+mj-lt"/>
              <a:buAutoNum type="arabicPeriod"/>
            </a:pPr>
            <a:r>
              <a:rPr lang="en-US" sz="2400" dirty="0" smtClean="0">
                <a:solidFill>
                  <a:schemeClr val="bg1"/>
                </a:solidFill>
              </a:rPr>
              <a:t>Ponto de </a:t>
            </a:r>
            <a:r>
              <a:rPr lang="en-US" sz="2400" dirty="0" err="1" smtClean="0">
                <a:solidFill>
                  <a:schemeClr val="bg1"/>
                </a:solidFill>
              </a:rPr>
              <a:t>Situação</a:t>
            </a:r>
            <a:r>
              <a:rPr lang="en-US" sz="2400" dirty="0" smtClean="0">
                <a:solidFill>
                  <a:schemeClr val="bg1"/>
                </a:solidFill>
              </a:rPr>
              <a:t>/</a:t>
            </a:r>
            <a:r>
              <a:rPr lang="en-US" sz="2400" dirty="0" err="1" smtClean="0">
                <a:solidFill>
                  <a:schemeClr val="bg1"/>
                </a:solidFill>
              </a:rPr>
              <a:t>Próximos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Passos</a:t>
            </a:r>
            <a:endParaRPr lang="en-US" sz="2400" dirty="0">
              <a:solidFill>
                <a:schemeClr val="bg1"/>
              </a:solidFill>
            </a:endParaRPr>
          </a:p>
          <a:p>
            <a:endParaRPr lang="pt-PT" sz="2400" dirty="0"/>
          </a:p>
        </p:txBody>
      </p:sp>
    </p:spTree>
    <p:extLst>
      <p:ext uri="{BB962C8B-B14F-4D97-AF65-F5344CB8AC3E}">
        <p14:creationId xmlns:p14="http://schemas.microsoft.com/office/powerpoint/2010/main" val="2885360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1. Banco Mundial: </a:t>
            </a:r>
            <a:r>
              <a:rPr lang="en-US" dirty="0" err="1" smtClean="0">
                <a:solidFill>
                  <a:schemeClr val="bg1"/>
                </a:solidFill>
              </a:rPr>
              <a:t>Missão</a:t>
            </a:r>
            <a:r>
              <a:rPr lang="en-US" dirty="0" smtClean="0">
                <a:solidFill>
                  <a:schemeClr val="bg1"/>
                </a:solidFill>
              </a:rPr>
              <a:t>/</a:t>
            </a:r>
            <a:r>
              <a:rPr lang="en-US" dirty="0" err="1" smtClean="0">
                <a:solidFill>
                  <a:schemeClr val="bg1"/>
                </a:solidFill>
              </a:rPr>
              <a:t>Desafios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00644" y="1460665"/>
            <a:ext cx="8704613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tabLst>
                <a:tab pos="481013" algn="l"/>
              </a:tabLst>
            </a:pPr>
            <a:r>
              <a:rPr lang="pt-BR" sz="2000" b="1" dirty="0">
                <a:solidFill>
                  <a:schemeClr val="bg1"/>
                </a:solidFill>
              </a:rPr>
              <a:t>Trabalhando por um mundo</a:t>
            </a:r>
            <a:br>
              <a:rPr lang="pt-BR" sz="2000" b="1" dirty="0">
                <a:solidFill>
                  <a:schemeClr val="bg1"/>
                </a:solidFill>
              </a:rPr>
            </a:br>
            <a:r>
              <a:rPr lang="pt-BR" sz="2000" b="1" dirty="0">
                <a:solidFill>
                  <a:schemeClr val="bg1"/>
                </a:solidFill>
              </a:rPr>
              <a:t>sem </a:t>
            </a:r>
            <a:r>
              <a:rPr lang="pt-BR" sz="2000" b="1" dirty="0" smtClean="0">
                <a:solidFill>
                  <a:schemeClr val="bg1"/>
                </a:solidFill>
              </a:rPr>
              <a:t>pobreza</a:t>
            </a:r>
          </a:p>
          <a:p>
            <a:pPr algn="ctr">
              <a:spcBef>
                <a:spcPts val="600"/>
              </a:spcBef>
              <a:tabLst>
                <a:tab pos="481013" algn="l"/>
              </a:tabLst>
            </a:pPr>
            <a:endParaRPr lang="pt-BR" sz="800" dirty="0">
              <a:solidFill>
                <a:schemeClr val="bg1"/>
              </a:solidFill>
            </a:endParaRPr>
          </a:p>
          <a:p>
            <a:pPr marL="463550" lvl="1" indent="-404813" algn="just">
              <a:spcBef>
                <a:spcPts val="600"/>
              </a:spcBef>
              <a:buFont typeface="Wingdings" panose="05000000000000000000" pitchFamily="2" charset="2"/>
              <a:buChar char="Ø"/>
              <a:tabLst>
                <a:tab pos="481013" algn="l"/>
              </a:tabLst>
            </a:pPr>
            <a:r>
              <a:rPr lang="pt-BR" sz="2000" dirty="0">
                <a:solidFill>
                  <a:schemeClr val="bg1"/>
                </a:solidFill>
              </a:rPr>
              <a:t>Ajudar a reduzir a pobreza global  e promover a prosperidade </a:t>
            </a:r>
            <a:r>
              <a:rPr lang="pt-BR" sz="2000" dirty="0" smtClean="0">
                <a:solidFill>
                  <a:schemeClr val="bg1"/>
                </a:solidFill>
              </a:rPr>
              <a:t>compartilhada.</a:t>
            </a:r>
            <a:endParaRPr lang="pt-BR" sz="2000" dirty="0">
              <a:solidFill>
                <a:schemeClr val="bg1"/>
              </a:solidFill>
            </a:endParaRPr>
          </a:p>
          <a:p>
            <a:pPr marL="463550" lvl="1" indent="-404813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481013" algn="l"/>
              </a:tabLst>
            </a:pPr>
            <a:r>
              <a:rPr lang="pt-BR" sz="2000" dirty="0">
                <a:solidFill>
                  <a:schemeClr val="bg1"/>
                </a:solidFill>
              </a:rPr>
              <a:t>Cumprir as metas de Desenvolvimento do </a:t>
            </a:r>
            <a:r>
              <a:rPr lang="pt-BR" sz="2000" dirty="0" smtClean="0">
                <a:solidFill>
                  <a:schemeClr val="bg1"/>
                </a:solidFill>
              </a:rPr>
              <a:t>Milênio.</a:t>
            </a:r>
            <a:endParaRPr lang="pt-BR" sz="2000" dirty="0">
              <a:solidFill>
                <a:schemeClr val="bg1"/>
              </a:solidFill>
            </a:endParaRPr>
          </a:p>
          <a:p>
            <a:pPr marL="463550" lvl="1" indent="-404813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481013" algn="l"/>
              </a:tabLst>
            </a:pPr>
            <a:r>
              <a:rPr lang="pt-BR" sz="2000" dirty="0">
                <a:solidFill>
                  <a:schemeClr val="bg1"/>
                </a:solidFill>
              </a:rPr>
              <a:t>Apoiar os países em desenvolvimento, trabalhando em parceria para reduzir a </a:t>
            </a:r>
            <a:r>
              <a:rPr lang="pt-BR" sz="2000" dirty="0" smtClean="0">
                <a:solidFill>
                  <a:schemeClr val="bg1"/>
                </a:solidFill>
              </a:rPr>
              <a:t>pobreza.</a:t>
            </a:r>
            <a:endParaRPr lang="pt-BR" sz="2000" dirty="0">
              <a:solidFill>
                <a:schemeClr val="bg1"/>
              </a:solidFill>
            </a:endParaRPr>
          </a:p>
          <a:p>
            <a:pPr marL="463550" lvl="1" indent="-404813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481013" algn="l"/>
              </a:tabLst>
            </a:pPr>
            <a:r>
              <a:rPr lang="pt-BR" sz="2000" dirty="0">
                <a:solidFill>
                  <a:schemeClr val="bg1"/>
                </a:solidFill>
              </a:rPr>
              <a:t>Construção de um ambiente favorável para investimentos, geração de empregos e crescimento sustentável, apoiando os pobres para que participem do </a:t>
            </a:r>
            <a:r>
              <a:rPr lang="pt-BR" sz="2000" dirty="0" smtClean="0">
                <a:solidFill>
                  <a:schemeClr val="bg1"/>
                </a:solidFill>
              </a:rPr>
              <a:t>crescimento.</a:t>
            </a:r>
            <a:endParaRPr lang="pt-BR" sz="2000" dirty="0">
              <a:solidFill>
                <a:schemeClr val="bg1"/>
              </a:solidFill>
            </a:endParaRPr>
          </a:p>
          <a:p>
            <a:pPr lvl="0"/>
            <a:r>
              <a:rPr lang="pt-PT" sz="2400" dirty="0" smtClean="0">
                <a:solidFill>
                  <a:schemeClr val="bg1"/>
                </a:solidFill>
              </a:rPr>
              <a:t>			</a:t>
            </a:r>
          </a:p>
          <a:p>
            <a:pPr lvl="0"/>
            <a:r>
              <a:rPr lang="pt-PT" sz="2400" dirty="0">
                <a:solidFill>
                  <a:schemeClr val="bg1"/>
                </a:solidFill>
              </a:rPr>
              <a:t>	</a:t>
            </a:r>
            <a:r>
              <a:rPr lang="pt-PT" sz="2400" dirty="0" smtClean="0">
                <a:solidFill>
                  <a:schemeClr val="bg1"/>
                </a:solidFill>
              </a:rPr>
              <a:t>		</a:t>
            </a:r>
            <a:r>
              <a:rPr lang="pt-PT" dirty="0" smtClean="0">
                <a:solidFill>
                  <a:schemeClr val="bg1"/>
                </a:solidFill>
              </a:rPr>
              <a:t>Missão </a:t>
            </a:r>
            <a:r>
              <a:rPr lang="pt-PT" dirty="0">
                <a:solidFill>
                  <a:schemeClr val="bg1"/>
                </a:solidFill>
              </a:rPr>
              <a:t>do Banco Mundial: reduzir a pobreza pela </a:t>
            </a:r>
            <a:r>
              <a:rPr lang="pt-PT" dirty="0" smtClean="0">
                <a:solidFill>
                  <a:schemeClr val="bg1"/>
                </a:solidFill>
              </a:rPr>
              <a:t>							criação </a:t>
            </a:r>
            <a:r>
              <a:rPr lang="pt-PT" dirty="0">
                <a:solidFill>
                  <a:schemeClr val="bg1"/>
                </a:solidFill>
              </a:rPr>
              <a:t>de oportunidades</a:t>
            </a:r>
          </a:p>
          <a:p>
            <a:endParaRPr lang="pt-PT" sz="2400" dirty="0">
              <a:solidFill>
                <a:schemeClr val="bg1"/>
              </a:solidFill>
            </a:endParaRPr>
          </a:p>
        </p:txBody>
      </p:sp>
      <p:sp>
        <p:nvSpPr>
          <p:cNvPr id="4" name="Bent-Up Arrow 3"/>
          <p:cNvSpPr/>
          <p:nvPr/>
        </p:nvSpPr>
        <p:spPr>
          <a:xfrm rot="5400000">
            <a:off x="2502725" y="5447806"/>
            <a:ext cx="587829" cy="570016"/>
          </a:xfrm>
          <a:prstGeom prst="bentUp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14860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90685" y="1389413"/>
            <a:ext cx="8901257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  <a:tabLst>
                <a:tab pos="481013" algn="l"/>
              </a:tabLst>
            </a:pPr>
            <a:r>
              <a:rPr lang="pt-BR" sz="2000" b="1" dirty="0">
                <a:solidFill>
                  <a:schemeClr val="bg1"/>
                </a:solidFill>
              </a:rPr>
              <a:t>A Boa Governança  e a Luta Contra a Corrupção são  Fundamentais para a Efetividade do </a:t>
            </a:r>
            <a:r>
              <a:rPr lang="pt-BR" sz="2000" b="1" dirty="0" smtClean="0">
                <a:solidFill>
                  <a:schemeClr val="bg1"/>
                </a:solidFill>
              </a:rPr>
              <a:t>Desenvolvimento</a:t>
            </a:r>
          </a:p>
          <a:p>
            <a:pPr lvl="0" algn="just">
              <a:spcBef>
                <a:spcPts val="600"/>
              </a:spcBef>
              <a:spcAft>
                <a:spcPts val="600"/>
              </a:spcAft>
              <a:buSzPct val="120000"/>
            </a:pPr>
            <a:endParaRPr lang="en-US" sz="2000" dirty="0">
              <a:solidFill>
                <a:schemeClr val="bg1"/>
              </a:solidFill>
            </a:endParaRPr>
          </a:p>
          <a:p>
            <a:pPr marL="463550" lvl="0" indent="-463550" algn="just">
              <a:spcBef>
                <a:spcPts val="600"/>
              </a:spcBef>
              <a:spcAft>
                <a:spcPts val="600"/>
              </a:spcAft>
              <a:buSzPct val="120000"/>
              <a:buFont typeface="Wingdings" panose="05000000000000000000" pitchFamily="2" charset="2"/>
              <a:buChar char="Ø"/>
            </a:pPr>
            <a:r>
              <a:rPr lang="pt-PT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Baixos níveis de governança e/ou altos níveis de corrupção podem anular a missão do BM 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14400" lvl="1" indent="-403225" algn="just">
              <a:spcBef>
                <a:spcPts val="600"/>
              </a:spcBef>
              <a:spcAft>
                <a:spcPts val="600"/>
              </a:spcAft>
              <a:buSzPct val="120000"/>
              <a:buFont typeface="Symbol" panose="05050102010706020507" pitchFamily="18" charset="2"/>
              <a:buChar char=""/>
            </a:pPr>
            <a:r>
              <a:rPr lang="pt-PT" sz="2000" dirty="0">
                <a:solidFill>
                  <a:schemeClr val="bg1"/>
                </a:solidFill>
              </a:rPr>
              <a:t>Recursos críticos para o desenvolvimento são utilizados de forma ineficiente ou são desviados para outros propósitos</a:t>
            </a:r>
            <a:endParaRPr lang="en-US" sz="2000" dirty="0">
              <a:solidFill>
                <a:schemeClr val="bg1"/>
              </a:solidFill>
            </a:endParaRPr>
          </a:p>
          <a:p>
            <a:pPr marL="914400" lvl="1" indent="-403225" algn="just">
              <a:spcBef>
                <a:spcPts val="600"/>
              </a:spcBef>
              <a:spcAft>
                <a:spcPts val="600"/>
              </a:spcAft>
              <a:buSzPct val="120000"/>
              <a:buFont typeface="Symbol" panose="05050102010706020507" pitchFamily="18" charset="2"/>
              <a:buChar char=""/>
            </a:pPr>
            <a:r>
              <a:rPr lang="pt-PT" sz="2000" dirty="0">
                <a:solidFill>
                  <a:schemeClr val="bg1"/>
                </a:solidFill>
              </a:rPr>
              <a:t>Investidores são desencorajados pela falta de direito de propriedade e/ou clima impróprio para o investimento </a:t>
            </a:r>
            <a:endParaRPr lang="en-US" sz="2000" dirty="0">
              <a:solidFill>
                <a:schemeClr val="bg1"/>
              </a:solidFill>
            </a:endParaRPr>
          </a:p>
          <a:p>
            <a:pPr marL="914400" lvl="1" indent="-403225" algn="just">
              <a:spcBef>
                <a:spcPts val="600"/>
              </a:spcBef>
              <a:spcAft>
                <a:spcPts val="600"/>
              </a:spcAft>
              <a:buSzPct val="120000"/>
              <a:buFont typeface="Symbol" panose="05050102010706020507" pitchFamily="18" charset="2"/>
              <a:buChar char=""/>
            </a:pPr>
            <a:r>
              <a:rPr lang="pt-PT" sz="2000" dirty="0">
                <a:solidFill>
                  <a:schemeClr val="bg1"/>
                </a:solidFill>
              </a:rPr>
              <a:t>Os pobres não têm acesso aos serviços básicos e críticos porque a prestação de serviços públicos em zonas mais pobres pode induzir a cobrança de “taxas ilegais”</a:t>
            </a:r>
            <a:endParaRPr lang="en-US" sz="2000" dirty="0">
              <a:solidFill>
                <a:schemeClr val="bg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pt-PT" sz="20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4000" y="356259"/>
            <a:ext cx="92746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Governança  e Luta Contra a Corrupção</a:t>
            </a:r>
            <a:endParaRPr lang="pt-PT" sz="40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57587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90685" y="1389413"/>
            <a:ext cx="8901257" cy="4170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  <a:tabLst>
                <a:tab pos="481013" algn="l"/>
              </a:tabLst>
            </a:pPr>
            <a:r>
              <a:rPr lang="pt-BR" sz="2000" b="1" dirty="0">
                <a:solidFill>
                  <a:schemeClr val="bg1"/>
                </a:solidFill>
              </a:rPr>
              <a:t>A Boa Governança  e a Luta Contra a Corrupção são  Fundamentais para a Efetividade do </a:t>
            </a:r>
            <a:r>
              <a:rPr lang="pt-BR" sz="2000" b="1" dirty="0" smtClean="0">
                <a:solidFill>
                  <a:schemeClr val="bg1"/>
                </a:solidFill>
              </a:rPr>
              <a:t>Desenvolvimento</a:t>
            </a:r>
          </a:p>
          <a:p>
            <a:pPr lvl="0" algn="just">
              <a:spcBef>
                <a:spcPts val="600"/>
              </a:spcBef>
              <a:spcAft>
                <a:spcPts val="600"/>
              </a:spcAft>
              <a:buSzPct val="120000"/>
            </a:pPr>
            <a:endParaRPr lang="en-US" sz="2000" dirty="0">
              <a:solidFill>
                <a:schemeClr val="bg1"/>
              </a:solidFill>
            </a:endParaRPr>
          </a:p>
          <a:p>
            <a:pPr marL="463550" indent="-463550" algn="just"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SzPct val="120000"/>
              <a:buFont typeface="Wingdings" panose="05000000000000000000" pitchFamily="2" charset="2"/>
              <a:buChar char="Ø"/>
            </a:pPr>
            <a:r>
              <a:rPr lang="pt-B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Banco Mundial respeita e promove as Convenções Internacionais para o fortalecimento dos sistemas, bem como os procedimentos legais em vigor em cada país.</a:t>
            </a:r>
          </a:p>
          <a:p>
            <a:pPr marL="914400" lvl="1" indent="-403225" algn="just"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SzPct val="120000"/>
              <a:buFont typeface="Symbol" panose="05050102010706020507" pitchFamily="18" charset="2"/>
              <a:buChar char=""/>
            </a:pPr>
            <a:r>
              <a:rPr lang="pt-BR" sz="2000" dirty="0">
                <a:solidFill>
                  <a:schemeClr val="bg1"/>
                </a:solidFill>
              </a:rPr>
              <a:t>Os sistemas fiduciários e a efetividade do setor público de um país são fundamentais </a:t>
            </a:r>
          </a:p>
          <a:p>
            <a:pPr marL="914400" lvl="1" indent="-403225" algn="just"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SzPct val="120000"/>
              <a:buFont typeface="Symbol" panose="05050102010706020507" pitchFamily="18" charset="2"/>
              <a:buChar char=""/>
            </a:pPr>
            <a:r>
              <a:rPr lang="pt-BR" sz="2000" dirty="0">
                <a:solidFill>
                  <a:schemeClr val="bg1"/>
                </a:solidFill>
              </a:rPr>
              <a:t>O Banco Mundial </a:t>
            </a:r>
            <a:r>
              <a:rPr lang="pt-BR" sz="2000" dirty="0" smtClean="0">
                <a:solidFill>
                  <a:schemeClr val="bg1"/>
                </a:solidFill>
              </a:rPr>
              <a:t>apoia </a:t>
            </a:r>
            <a:r>
              <a:rPr lang="pt-BR" sz="2000" dirty="0">
                <a:solidFill>
                  <a:schemeClr val="bg1"/>
                </a:solidFill>
              </a:rPr>
              <a:t>o fortalecimento dos sistemas existentes no país por meio de diferentes instrumentos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pt-PT" sz="20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4000" y="356259"/>
            <a:ext cx="92746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Governança  e Luta Contra a Corrupção</a:t>
            </a:r>
            <a:endParaRPr lang="pt-PT" sz="40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681154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90685" y="1389413"/>
            <a:ext cx="9087944" cy="4391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hangingPunct="0">
              <a:spcBef>
                <a:spcPts val="600"/>
              </a:spcBef>
              <a:spcAft>
                <a:spcPts val="600"/>
              </a:spcAft>
              <a:buNone/>
            </a:pPr>
            <a:r>
              <a:rPr lang="pt-BR" sz="2000" dirty="0">
                <a:solidFill>
                  <a:schemeClr val="bg1"/>
                </a:solidFill>
              </a:rPr>
              <a:t>Os sete </a:t>
            </a:r>
            <a:r>
              <a:rPr lang="pt-BR" sz="2000" b="1" dirty="0">
                <a:solidFill>
                  <a:schemeClr val="bg1"/>
                </a:solidFill>
              </a:rPr>
              <a:t>princípios básicos </a:t>
            </a:r>
            <a:r>
              <a:rPr lang="pt-BR" sz="2000" dirty="0">
                <a:solidFill>
                  <a:schemeClr val="bg1"/>
                </a:solidFill>
              </a:rPr>
              <a:t>da Estratégia de Governança do Banco Mundial:</a:t>
            </a:r>
            <a:endParaRPr lang="pt-BR" sz="2000" b="1" i="1" dirty="0">
              <a:solidFill>
                <a:schemeClr val="bg1"/>
              </a:solidFill>
            </a:endParaRPr>
          </a:p>
          <a:p>
            <a:pPr marL="511175" indent="-452438" algn="just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pt-BR" dirty="0">
                <a:solidFill>
                  <a:schemeClr val="bg1"/>
                </a:solidFill>
              </a:rPr>
              <a:t>O enfoque do BM em Governança provém do seu mandato – um Estado capacitado e que presta contas cria oportunidades para os pobres, proporciona melhores serviços e melhora os resultados do desenvolvimento.</a:t>
            </a:r>
          </a:p>
          <a:p>
            <a:pPr marL="511175" lvl="0" indent="-452438" algn="just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pt-BR" dirty="0">
                <a:solidFill>
                  <a:schemeClr val="bg1"/>
                </a:solidFill>
              </a:rPr>
              <a:t>O país tem a responsabilidade primária de melhorar sua governança — liderança e identificação com o tema são fundamentais para a implementação.</a:t>
            </a:r>
          </a:p>
          <a:p>
            <a:pPr marL="511175" lvl="0" indent="-452438" algn="just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pt-BR" dirty="0">
                <a:solidFill>
                  <a:schemeClr val="bg1"/>
                </a:solidFill>
              </a:rPr>
              <a:t>O BM está comprometido a apoiar mesmo os países com baixos níveis de governança: “os pobres não podem pagar duas vezes”.</a:t>
            </a:r>
          </a:p>
          <a:p>
            <a:pPr marL="511175" lvl="0" indent="-452438" algn="just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pt-BR" dirty="0">
                <a:solidFill>
                  <a:schemeClr val="bg1"/>
                </a:solidFill>
              </a:rPr>
              <a:t>A forma de interação e o apoio do BM dependerão de circunstâncias </a:t>
            </a:r>
            <a:r>
              <a:rPr lang="pt-BR" dirty="0" smtClean="0">
                <a:solidFill>
                  <a:schemeClr val="bg1"/>
                </a:solidFill>
              </a:rPr>
              <a:t>específicas (não existe um tamanho serve a todos).   </a:t>
            </a:r>
            <a:endParaRPr lang="pt-BR" dirty="0">
              <a:solidFill>
                <a:schemeClr val="bg1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pt-PT" sz="20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4000" y="356259"/>
            <a:ext cx="92746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Estratégia de Governança do BM</a:t>
            </a:r>
            <a:endParaRPr lang="pt-PT" sz="40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672426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90685" y="1389413"/>
            <a:ext cx="8901257" cy="4755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000" dirty="0">
                <a:solidFill>
                  <a:schemeClr val="bg1"/>
                </a:solidFill>
              </a:rPr>
              <a:t>Os sete </a:t>
            </a:r>
            <a:r>
              <a:rPr lang="pt-BR" sz="2000" b="1" dirty="0">
                <a:solidFill>
                  <a:schemeClr val="bg1"/>
                </a:solidFill>
              </a:rPr>
              <a:t>princípios básicos </a:t>
            </a:r>
            <a:r>
              <a:rPr lang="pt-BR" sz="2000" dirty="0">
                <a:solidFill>
                  <a:schemeClr val="bg1"/>
                </a:solidFill>
              </a:rPr>
              <a:t>da Estratégia de Governança do Banco Mundial:</a:t>
            </a:r>
          </a:p>
          <a:p>
            <a:pPr marL="511175" lvl="0" indent="-452438" algn="just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5"/>
            </a:pPr>
            <a:r>
              <a:rPr lang="pt-BR" dirty="0" smtClean="0">
                <a:solidFill>
                  <a:schemeClr val="bg1"/>
                </a:solidFill>
              </a:rPr>
              <a:t>Trabalhar </a:t>
            </a:r>
            <a:r>
              <a:rPr lang="pt-BR" dirty="0">
                <a:solidFill>
                  <a:schemeClr val="bg1"/>
                </a:solidFill>
              </a:rPr>
              <a:t>com um amplo grupo de atores é fundamental para os resultados do desenvolvimento – o BM aprofundará a boa prática de trabalhar com diversos atores, incluindo o fortalecimento da transparência, participação e monitoramento de suas operações feitas por terceiros.</a:t>
            </a:r>
          </a:p>
          <a:p>
            <a:pPr marL="511175" lvl="0" indent="-452438" algn="just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5"/>
            </a:pPr>
            <a:r>
              <a:rPr lang="pt-BR" dirty="0">
                <a:solidFill>
                  <a:schemeClr val="bg1"/>
                </a:solidFill>
              </a:rPr>
              <a:t>O BM buscará fortalecer os sistemas existentes nos países – quanto </a:t>
            </a:r>
            <a:r>
              <a:rPr lang="pt-BR" dirty="0" smtClean="0">
                <a:solidFill>
                  <a:schemeClr val="bg1"/>
                </a:solidFill>
              </a:rPr>
              <a:t>melhores </a:t>
            </a:r>
            <a:r>
              <a:rPr lang="pt-BR" dirty="0">
                <a:solidFill>
                  <a:schemeClr val="bg1"/>
                </a:solidFill>
              </a:rPr>
              <a:t>forem as instituições nacionais, mais eficientes e duradoras serão as soluções para os desafios de governabilidade.</a:t>
            </a:r>
          </a:p>
          <a:p>
            <a:pPr marL="511175" lvl="0" indent="-452438" algn="just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5"/>
            </a:pPr>
            <a:r>
              <a:rPr lang="pt-BR" dirty="0">
                <a:solidFill>
                  <a:schemeClr val="bg1"/>
                </a:solidFill>
              </a:rPr>
              <a:t>O BM trabalhará com outros atores tanto no âmbito local quanto no global para garantir um enfoque harmonizado e coordenado de acordo com os respectivos mandatos e as vantagens comparativas de cada ator.</a:t>
            </a:r>
          </a:p>
          <a:p>
            <a:pPr algn="just"/>
            <a:endParaRPr lang="en-US" sz="1400" dirty="0" smtClean="0">
              <a:solidFill>
                <a:schemeClr val="bg1"/>
              </a:solidFill>
            </a:endParaRPr>
          </a:p>
          <a:p>
            <a:pPr algn="just"/>
            <a:r>
              <a:rPr lang="en-US" sz="1400" dirty="0" smtClean="0">
                <a:solidFill>
                  <a:schemeClr val="bg1"/>
                </a:solidFill>
              </a:rPr>
              <a:t>Fonte: World </a:t>
            </a:r>
            <a:r>
              <a:rPr lang="en-US" sz="1400" dirty="0">
                <a:solidFill>
                  <a:schemeClr val="bg1"/>
                </a:solidFill>
              </a:rPr>
              <a:t>Bank 2007 </a:t>
            </a:r>
            <a:r>
              <a:rPr lang="en-US" sz="1400" dirty="0" smtClean="0">
                <a:solidFill>
                  <a:schemeClr val="bg1"/>
                </a:solidFill>
              </a:rPr>
              <a:t>‘</a:t>
            </a:r>
            <a:r>
              <a:rPr lang="en-US" sz="1400" i="1" dirty="0" smtClean="0">
                <a:solidFill>
                  <a:schemeClr val="bg1"/>
                </a:solidFill>
              </a:rPr>
              <a:t>Strengthening </a:t>
            </a:r>
            <a:r>
              <a:rPr lang="en-US" sz="1400" i="1" dirty="0">
                <a:solidFill>
                  <a:schemeClr val="bg1"/>
                </a:solidFill>
              </a:rPr>
              <a:t>World Bank Group Engagement on Governance and Anti-Corruption</a:t>
            </a:r>
            <a:r>
              <a:rPr lang="en-US" sz="1400" i="1" dirty="0" smtClean="0">
                <a:solidFill>
                  <a:schemeClr val="bg1"/>
                </a:solidFill>
              </a:rPr>
              <a:t>’</a:t>
            </a:r>
            <a:endParaRPr lang="pt-PT" sz="14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4000" y="356259"/>
            <a:ext cx="92746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Estratégia de Governança do BM</a:t>
            </a:r>
            <a:endParaRPr lang="pt-PT" sz="40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575539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90685" y="1389413"/>
            <a:ext cx="89012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000" dirty="0">
                <a:solidFill>
                  <a:schemeClr val="bg1"/>
                </a:solidFill>
              </a:rPr>
              <a:t>O objetivo do apoio do </a:t>
            </a:r>
            <a:r>
              <a:rPr lang="pt-BR" sz="2000" dirty="0" smtClean="0">
                <a:solidFill>
                  <a:schemeClr val="bg1"/>
                </a:solidFill>
              </a:rPr>
              <a:t>Banco </a:t>
            </a:r>
            <a:r>
              <a:rPr lang="pt-BR" sz="2000" dirty="0">
                <a:solidFill>
                  <a:schemeClr val="bg1"/>
                </a:solidFill>
              </a:rPr>
              <a:t>Mundial em GAC na Gestão Financeira do Setor Público no Brasil é aumentar a transparência e  a eficiência do gasto público</a:t>
            </a:r>
            <a:endParaRPr lang="pt-PT" sz="14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4000" y="356259"/>
            <a:ext cx="92746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 smtClean="0">
                <a:solidFill>
                  <a:schemeClr val="bg1"/>
                </a:solidFill>
              </a:rPr>
              <a:t>Apoio Banco </a:t>
            </a:r>
            <a:r>
              <a:rPr lang="pt-BR" sz="4000" dirty="0">
                <a:solidFill>
                  <a:schemeClr val="bg1"/>
                </a:solidFill>
              </a:rPr>
              <a:t>Mundial em GAC </a:t>
            </a:r>
            <a:r>
              <a:rPr lang="pt-BR" sz="4000" dirty="0" smtClean="0">
                <a:solidFill>
                  <a:schemeClr val="bg1"/>
                </a:solidFill>
              </a:rPr>
              <a:t>no Brasil</a:t>
            </a:r>
            <a:endParaRPr lang="pt-PT" sz="40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14" name="Group 21"/>
          <p:cNvGrpSpPr/>
          <p:nvPr/>
        </p:nvGrpSpPr>
        <p:grpSpPr>
          <a:xfrm>
            <a:off x="690685" y="2756339"/>
            <a:ext cx="5213446" cy="3320721"/>
            <a:chOff x="609600" y="1932993"/>
            <a:chExt cx="4729544" cy="3548062"/>
          </a:xfrm>
        </p:grpSpPr>
        <p:sp>
          <p:nvSpPr>
            <p:cNvPr id="15" name="Freeform 3"/>
            <p:cNvSpPr>
              <a:spLocks/>
            </p:cNvSpPr>
            <p:nvPr/>
          </p:nvSpPr>
          <p:spPr bwMode="gray">
            <a:xfrm>
              <a:off x="609600" y="1932993"/>
              <a:ext cx="4310714" cy="890136"/>
            </a:xfrm>
            <a:custGeom>
              <a:avLst/>
              <a:gdLst/>
              <a:ahLst/>
              <a:cxnLst>
                <a:cxn ang="0">
                  <a:pos x="0" y="727"/>
                </a:cxn>
                <a:cxn ang="0">
                  <a:pos x="0" y="0"/>
                </a:cxn>
                <a:cxn ang="0">
                  <a:pos x="3009" y="6"/>
                </a:cxn>
                <a:cxn ang="0">
                  <a:pos x="3327" y="720"/>
                </a:cxn>
                <a:cxn ang="0">
                  <a:pos x="0" y="727"/>
                </a:cxn>
              </a:cxnLst>
              <a:rect l="0" t="0" r="r" b="b"/>
              <a:pathLst>
                <a:path w="3327" h="727">
                  <a:moveTo>
                    <a:pt x="0" y="727"/>
                  </a:moveTo>
                  <a:lnTo>
                    <a:pt x="0" y="0"/>
                  </a:lnTo>
                  <a:lnTo>
                    <a:pt x="3009" y="6"/>
                  </a:lnTo>
                  <a:lnTo>
                    <a:pt x="3327" y="720"/>
                  </a:lnTo>
                  <a:lnTo>
                    <a:pt x="0" y="727"/>
                  </a:lnTo>
                  <a:close/>
                </a:path>
              </a:pathLst>
            </a:custGeom>
            <a:solidFill>
              <a:srgbClr val="89C19E"/>
            </a:solidFill>
            <a:ln w="3175" cap="flat" cmpd="sng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lIns="97036" tIns="48856" rIns="48518" bIns="48856" anchor="ctr"/>
            <a:lstStyle/>
            <a:p>
              <a:endParaRPr lang="pt-BR" sz="1984"/>
            </a:p>
          </p:txBody>
        </p:sp>
        <p:sp>
          <p:nvSpPr>
            <p:cNvPr id="16" name="KMA1D1FEAF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gray">
            <a:xfrm>
              <a:off x="613930" y="1947369"/>
              <a:ext cx="4354013" cy="859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7036" tIns="48856" rIns="48518" bIns="48856" anchor="ctr"/>
            <a:lstStyle/>
            <a:p>
              <a:pPr marL="299234" indent="-299234" defTabSz="1081439">
                <a:spcBef>
                  <a:spcPct val="40000"/>
                </a:spcBef>
                <a:buClr>
                  <a:srgbClr val="FFFFFF"/>
                </a:buClr>
                <a:buFont typeface="Verdana" pitchFamily="34" charset="0"/>
                <a:buChar char="•"/>
              </a:pPr>
              <a:endParaRPr lang="pt-BR" sz="1984" noProof="1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gray">
            <a:xfrm>
              <a:off x="609600" y="2806810"/>
              <a:ext cx="4729544" cy="896530"/>
            </a:xfrm>
            <a:custGeom>
              <a:avLst/>
              <a:gdLst/>
              <a:ahLst/>
              <a:cxnLst>
                <a:cxn ang="0">
                  <a:pos x="0" y="732"/>
                </a:cxn>
                <a:cxn ang="0">
                  <a:pos x="0" y="6"/>
                </a:cxn>
                <a:cxn ang="0">
                  <a:pos x="3333" y="0"/>
                </a:cxn>
                <a:cxn ang="0">
                  <a:pos x="3660" y="732"/>
                </a:cxn>
                <a:cxn ang="0">
                  <a:pos x="0" y="732"/>
                </a:cxn>
              </a:cxnLst>
              <a:rect l="0" t="0" r="r" b="b"/>
              <a:pathLst>
                <a:path w="3660" h="732">
                  <a:moveTo>
                    <a:pt x="0" y="732"/>
                  </a:moveTo>
                  <a:lnTo>
                    <a:pt x="0" y="6"/>
                  </a:lnTo>
                  <a:lnTo>
                    <a:pt x="3333" y="0"/>
                  </a:lnTo>
                  <a:lnTo>
                    <a:pt x="3660" y="732"/>
                  </a:lnTo>
                  <a:lnTo>
                    <a:pt x="0" y="732"/>
                  </a:lnTo>
                  <a:close/>
                </a:path>
              </a:pathLst>
            </a:custGeom>
            <a:solidFill>
              <a:srgbClr val="64B081"/>
            </a:solidFill>
            <a:ln w="3175" cap="flat" cmpd="sng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lIns="97036" tIns="48856" rIns="48518" bIns="48856" anchor="ctr"/>
            <a:lstStyle/>
            <a:p>
              <a:endParaRPr lang="pt-BR" sz="1984"/>
            </a:p>
          </p:txBody>
        </p:sp>
        <p:sp>
          <p:nvSpPr>
            <p:cNvPr id="18" name="KMA1D1FEAF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gray">
            <a:xfrm>
              <a:off x="613930" y="2806810"/>
              <a:ext cx="4354013" cy="859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7036" tIns="48856" rIns="48518" bIns="48856" anchor="ctr"/>
            <a:lstStyle/>
            <a:p>
              <a:pPr marL="299234" indent="-299234" defTabSz="1081439">
                <a:spcBef>
                  <a:spcPct val="40000"/>
                </a:spcBef>
                <a:buClr>
                  <a:schemeClr val="tx1"/>
                </a:buClr>
                <a:buFont typeface="Verdana" pitchFamily="34" charset="0"/>
                <a:buChar char="•"/>
              </a:pPr>
              <a:endParaRPr lang="pt-BR" sz="1984" noProof="1"/>
            </a:p>
          </p:txBody>
        </p:sp>
        <p:sp>
          <p:nvSpPr>
            <p:cNvPr id="19" name="Freeform 9"/>
            <p:cNvSpPr>
              <a:spLocks/>
            </p:cNvSpPr>
            <p:nvPr/>
          </p:nvSpPr>
          <p:spPr bwMode="gray">
            <a:xfrm flipV="1">
              <a:off x="609600" y="3703341"/>
              <a:ext cx="4729544" cy="895252"/>
            </a:xfrm>
            <a:custGeom>
              <a:avLst/>
              <a:gdLst/>
              <a:ahLst/>
              <a:cxnLst>
                <a:cxn ang="0">
                  <a:pos x="0" y="732"/>
                </a:cxn>
                <a:cxn ang="0">
                  <a:pos x="0" y="6"/>
                </a:cxn>
                <a:cxn ang="0">
                  <a:pos x="3333" y="0"/>
                </a:cxn>
                <a:cxn ang="0">
                  <a:pos x="3660" y="732"/>
                </a:cxn>
                <a:cxn ang="0">
                  <a:pos x="0" y="732"/>
                </a:cxn>
              </a:cxnLst>
              <a:rect l="0" t="0" r="r" b="b"/>
              <a:pathLst>
                <a:path w="3660" h="732">
                  <a:moveTo>
                    <a:pt x="0" y="732"/>
                  </a:moveTo>
                  <a:lnTo>
                    <a:pt x="0" y="6"/>
                  </a:lnTo>
                  <a:lnTo>
                    <a:pt x="3333" y="0"/>
                  </a:lnTo>
                  <a:lnTo>
                    <a:pt x="3660" y="732"/>
                  </a:lnTo>
                  <a:lnTo>
                    <a:pt x="0" y="732"/>
                  </a:lnTo>
                  <a:close/>
                </a:path>
              </a:pathLst>
            </a:custGeom>
            <a:solidFill>
              <a:srgbClr val="4B9366"/>
            </a:solidFill>
            <a:ln w="3175" cap="flat" cmpd="sng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lIns="97036" tIns="48856" rIns="48518" bIns="48856" anchor="ctr"/>
            <a:lstStyle/>
            <a:p>
              <a:endParaRPr lang="pt-BR" sz="1984"/>
            </a:p>
          </p:txBody>
        </p:sp>
        <p:sp>
          <p:nvSpPr>
            <p:cNvPr id="20" name="KMA1D1FEAF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gray">
            <a:xfrm>
              <a:off x="613930" y="3731477"/>
              <a:ext cx="4354013" cy="858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7036" tIns="48856" rIns="48518" bIns="48856" anchor="ctr"/>
            <a:lstStyle/>
            <a:p>
              <a:pPr marL="299234" indent="-299234" defTabSz="1081439">
                <a:spcBef>
                  <a:spcPct val="40000"/>
                </a:spcBef>
                <a:buClr>
                  <a:schemeClr val="tx1"/>
                </a:buClr>
                <a:buFont typeface="Verdana" pitchFamily="34" charset="0"/>
                <a:buChar char="•"/>
              </a:pPr>
              <a:endParaRPr lang="pt-BR" sz="1984" noProof="1"/>
            </a:p>
          </p:txBody>
        </p:sp>
        <p:sp>
          <p:nvSpPr>
            <p:cNvPr id="21" name="Freeform 13"/>
            <p:cNvSpPr>
              <a:spLocks/>
            </p:cNvSpPr>
            <p:nvPr/>
          </p:nvSpPr>
          <p:spPr bwMode="gray">
            <a:xfrm flipV="1">
              <a:off x="609600" y="4587083"/>
              <a:ext cx="4306824" cy="890136"/>
            </a:xfrm>
            <a:custGeom>
              <a:avLst/>
              <a:gdLst/>
              <a:ahLst/>
              <a:cxnLst>
                <a:cxn ang="0">
                  <a:pos x="0" y="727"/>
                </a:cxn>
                <a:cxn ang="0">
                  <a:pos x="0" y="0"/>
                </a:cxn>
                <a:cxn ang="0">
                  <a:pos x="3009" y="6"/>
                </a:cxn>
                <a:cxn ang="0">
                  <a:pos x="3327" y="720"/>
                </a:cxn>
                <a:cxn ang="0">
                  <a:pos x="0" y="727"/>
                </a:cxn>
              </a:cxnLst>
              <a:rect l="0" t="0" r="r" b="b"/>
              <a:pathLst>
                <a:path w="3327" h="727">
                  <a:moveTo>
                    <a:pt x="0" y="727"/>
                  </a:moveTo>
                  <a:lnTo>
                    <a:pt x="0" y="0"/>
                  </a:lnTo>
                  <a:lnTo>
                    <a:pt x="3009" y="6"/>
                  </a:lnTo>
                  <a:lnTo>
                    <a:pt x="3327" y="720"/>
                  </a:lnTo>
                  <a:lnTo>
                    <a:pt x="0" y="727"/>
                  </a:lnTo>
                  <a:close/>
                </a:path>
              </a:pathLst>
            </a:custGeom>
            <a:solidFill>
              <a:srgbClr val="386C4C"/>
            </a:solidFill>
            <a:ln w="3175" cap="flat" cmpd="sng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lIns="97036" tIns="48856" rIns="48518" bIns="48856" anchor="ctr"/>
            <a:lstStyle/>
            <a:p>
              <a:endParaRPr lang="pt-BR" sz="1984"/>
            </a:p>
          </p:txBody>
        </p:sp>
        <p:sp>
          <p:nvSpPr>
            <p:cNvPr id="22" name="KMA1D1FEAF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gray">
            <a:xfrm>
              <a:off x="613930" y="4621613"/>
              <a:ext cx="4354013" cy="859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7036" tIns="48856" rIns="48518" bIns="48856" anchor="ctr"/>
            <a:lstStyle/>
            <a:p>
              <a:pPr marL="299234" indent="-299234" defTabSz="1081439">
                <a:spcBef>
                  <a:spcPct val="40000"/>
                </a:spcBef>
                <a:buClr>
                  <a:srgbClr val="FFFFFF"/>
                </a:buClr>
                <a:buFont typeface="Verdana" pitchFamily="34" charset="0"/>
                <a:buChar char="•"/>
              </a:pPr>
              <a:endParaRPr lang="pt-BR" sz="1984" noProof="1"/>
            </a:p>
          </p:txBody>
        </p:sp>
      </p:grpSp>
      <p:sp>
        <p:nvSpPr>
          <p:cNvPr id="23" name="Rectangle 22"/>
          <p:cNvSpPr/>
          <p:nvPr/>
        </p:nvSpPr>
        <p:spPr>
          <a:xfrm>
            <a:off x="6218229" y="3730512"/>
            <a:ext cx="2687884" cy="1542174"/>
          </a:xfrm>
          <a:prstGeom prst="rect">
            <a:avLst/>
          </a:prstGeom>
          <a:noFill/>
          <a:ln w="38100">
            <a:solidFill>
              <a:srgbClr val="386C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Gasto Público Transparente e Eficiente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111391" y="2827301"/>
            <a:ext cx="29398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  <a:cs typeface="Arial" pitchFamily="34" charset="0"/>
              </a:rPr>
              <a:t>Agências públicas “limpas” e eficientes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054138" y="3631675"/>
            <a:ext cx="3726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  <a:cs typeface="Arial" pitchFamily="34" charset="0"/>
              </a:rPr>
              <a:t>Orçamentos transparentes, abrangentes e abertos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009556" y="4491975"/>
            <a:ext cx="43980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  <a:cs typeface="Arial" pitchFamily="34" charset="0"/>
              </a:rPr>
              <a:t>Sistemas de GF integrados para o governo federal e os </a:t>
            </a:r>
            <a:r>
              <a:rPr lang="pt-BR" dirty="0" err="1">
                <a:solidFill>
                  <a:schemeClr val="bg1"/>
                </a:solidFill>
                <a:cs typeface="Arial" pitchFamily="34" charset="0"/>
              </a:rPr>
              <a:t>subnacionais</a:t>
            </a:r>
            <a:endParaRPr lang="pt-BR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91392" y="5431594"/>
            <a:ext cx="4146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  <a:cs typeface="Arial" pitchFamily="34" charset="0"/>
              </a:rPr>
              <a:t>Sistemas </a:t>
            </a:r>
            <a:r>
              <a:rPr lang="pt-BR" dirty="0" smtClean="0">
                <a:solidFill>
                  <a:schemeClr val="bg1"/>
                </a:solidFill>
                <a:cs typeface="Arial" pitchFamily="34" charset="0"/>
              </a:rPr>
              <a:t>transparentes </a:t>
            </a:r>
            <a:r>
              <a:rPr lang="pt-BR" dirty="0">
                <a:solidFill>
                  <a:schemeClr val="bg1"/>
                </a:solidFill>
                <a:cs typeface="Arial" pitchFamily="34" charset="0"/>
              </a:rPr>
              <a:t>e competitivos</a:t>
            </a:r>
          </a:p>
        </p:txBody>
      </p:sp>
    </p:spTree>
    <p:extLst>
      <p:ext uri="{BB962C8B-B14F-4D97-AF65-F5344CB8AC3E}">
        <p14:creationId xmlns:p14="http://schemas.microsoft.com/office/powerpoint/2010/main" val="1844234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sz="3200" b="1" dirty="0">
                <a:solidFill>
                  <a:schemeClr val="bg1"/>
                </a:solidFill>
                <a:latin typeface="+mn-lt"/>
              </a:rPr>
              <a:t>Projetos Financiados pelo BM: Observações </a:t>
            </a:r>
            <a:endParaRPr lang="pt-BR" sz="3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728196" y="6422057"/>
            <a:ext cx="2351899" cy="40248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5E143C7-73D8-4233-BE19-E5EEE13D53C3}" type="slidenum">
              <a:rPr lang="pt-BR" smtClean="0"/>
              <a:pPr>
                <a:defRPr/>
              </a:pPr>
              <a:t>9</a:t>
            </a:fld>
            <a:endParaRPr lang="pt-BR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07151" y="1982637"/>
            <a:ext cx="6490532" cy="484190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82120" lvl="1" indent="-342900" algn="just">
              <a:spcAft>
                <a:spcPts val="1323"/>
              </a:spcAft>
              <a:buSzPct val="120000"/>
              <a:buFont typeface="Wingdings" panose="05000000000000000000" pitchFamily="2" charset="2"/>
              <a:buChar char="ü"/>
              <a:tabLst>
                <a:tab pos="530221" algn="l"/>
              </a:tabLst>
            </a:pPr>
            <a:r>
              <a:rPr lang="en-US" sz="1800" dirty="0" err="1">
                <a:solidFill>
                  <a:schemeClr val="bg1"/>
                </a:solidFill>
              </a:rPr>
              <a:t>Existe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uma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relação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direta</a:t>
            </a:r>
            <a:r>
              <a:rPr lang="en-US" sz="1800" dirty="0">
                <a:solidFill>
                  <a:schemeClr val="bg1"/>
                </a:solidFill>
              </a:rPr>
              <a:t> entre </a:t>
            </a:r>
            <a:r>
              <a:rPr lang="en-US" sz="1800" dirty="0" err="1">
                <a:solidFill>
                  <a:schemeClr val="bg1"/>
                </a:solidFill>
              </a:rPr>
              <a:t>falta</a:t>
            </a:r>
            <a:r>
              <a:rPr lang="en-US" sz="1800" dirty="0">
                <a:solidFill>
                  <a:schemeClr val="bg1"/>
                </a:solidFill>
              </a:rPr>
              <a:t> de </a:t>
            </a:r>
            <a:r>
              <a:rPr lang="en-US" sz="1800" dirty="0" err="1">
                <a:solidFill>
                  <a:schemeClr val="bg1"/>
                </a:solidFill>
              </a:rPr>
              <a:t>transparência</a:t>
            </a:r>
            <a:r>
              <a:rPr lang="en-US" sz="1800" dirty="0">
                <a:solidFill>
                  <a:schemeClr val="bg1"/>
                </a:solidFill>
              </a:rPr>
              <a:t>, </a:t>
            </a:r>
            <a:r>
              <a:rPr lang="en-US" sz="1800" dirty="0" err="1">
                <a:solidFill>
                  <a:schemeClr val="bg1"/>
                </a:solidFill>
              </a:rPr>
              <a:t>funções</a:t>
            </a:r>
            <a:r>
              <a:rPr lang="en-US" sz="1800" dirty="0">
                <a:solidFill>
                  <a:schemeClr val="bg1"/>
                </a:solidFill>
              </a:rPr>
              <a:t> de auditoria/</a:t>
            </a:r>
            <a:r>
              <a:rPr lang="en-US" sz="1800" dirty="0" err="1">
                <a:solidFill>
                  <a:schemeClr val="bg1"/>
                </a:solidFill>
              </a:rPr>
              <a:t>controle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interno</a:t>
            </a:r>
            <a:r>
              <a:rPr lang="en-US" sz="1800" dirty="0">
                <a:solidFill>
                  <a:schemeClr val="bg1"/>
                </a:solidFill>
              </a:rPr>
              <a:t>  e </a:t>
            </a:r>
            <a:r>
              <a:rPr lang="en-US" sz="1800" dirty="0" err="1">
                <a:solidFill>
                  <a:schemeClr val="bg1"/>
                </a:solidFill>
              </a:rPr>
              <a:t>casos</a:t>
            </a:r>
            <a:r>
              <a:rPr lang="en-US" sz="1800" dirty="0">
                <a:solidFill>
                  <a:schemeClr val="bg1"/>
                </a:solidFill>
              </a:rPr>
              <a:t> de </a:t>
            </a:r>
            <a:r>
              <a:rPr lang="en-US" sz="1800" dirty="0" err="1">
                <a:solidFill>
                  <a:schemeClr val="bg1"/>
                </a:solidFill>
              </a:rPr>
              <a:t>fraude</a:t>
            </a:r>
            <a:r>
              <a:rPr lang="en-US" sz="1800" dirty="0">
                <a:solidFill>
                  <a:schemeClr val="bg1"/>
                </a:solidFill>
              </a:rPr>
              <a:t>, </a:t>
            </a:r>
            <a:r>
              <a:rPr lang="en-US" sz="1800" dirty="0" err="1">
                <a:solidFill>
                  <a:schemeClr val="bg1"/>
                </a:solidFill>
              </a:rPr>
              <a:t>corrupção</a:t>
            </a:r>
            <a:r>
              <a:rPr lang="en-US" sz="1800" dirty="0">
                <a:solidFill>
                  <a:schemeClr val="bg1"/>
                </a:solidFill>
              </a:rPr>
              <a:t> e de </a:t>
            </a:r>
            <a:r>
              <a:rPr lang="en-US" sz="1800" dirty="0" err="1">
                <a:solidFill>
                  <a:schemeClr val="bg1"/>
                </a:solidFill>
              </a:rPr>
              <a:t>falta</a:t>
            </a:r>
            <a:r>
              <a:rPr lang="en-US" sz="1800" dirty="0">
                <a:solidFill>
                  <a:schemeClr val="bg1"/>
                </a:solidFill>
              </a:rPr>
              <a:t> de </a:t>
            </a:r>
            <a:r>
              <a:rPr lang="en-US" sz="1800" dirty="0" err="1">
                <a:solidFill>
                  <a:schemeClr val="bg1"/>
                </a:solidFill>
              </a:rPr>
              <a:t>eficiência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nos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projetos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financiados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pelo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Banco</a:t>
            </a:r>
            <a:endParaRPr lang="en-US" sz="1800" dirty="0">
              <a:solidFill>
                <a:schemeClr val="bg1"/>
              </a:solidFill>
            </a:endParaRPr>
          </a:p>
          <a:p>
            <a:pPr marL="582120" lvl="1" indent="-342900" algn="just">
              <a:spcAft>
                <a:spcPts val="1323"/>
              </a:spcAft>
              <a:buSzPct val="120000"/>
              <a:buFont typeface="Wingdings" panose="05000000000000000000" pitchFamily="2" charset="2"/>
              <a:buChar char="ü"/>
              <a:tabLst>
                <a:tab pos="530221" algn="l"/>
              </a:tabLst>
            </a:pPr>
            <a:r>
              <a:rPr lang="en-US" sz="1800" dirty="0" err="1">
                <a:solidFill>
                  <a:schemeClr val="bg1"/>
                </a:solidFill>
              </a:rPr>
              <a:t>Mesmo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onde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existem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controles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internos</a:t>
            </a:r>
            <a:r>
              <a:rPr lang="en-US" sz="1800" dirty="0">
                <a:solidFill>
                  <a:schemeClr val="bg1"/>
                </a:solidFill>
              </a:rPr>
              <a:t>, </a:t>
            </a:r>
            <a:r>
              <a:rPr lang="en-US" sz="1800" dirty="0" err="1">
                <a:solidFill>
                  <a:schemeClr val="bg1"/>
                </a:solidFill>
              </a:rPr>
              <a:t>os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problemas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surgem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por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falhas</a:t>
            </a:r>
            <a:r>
              <a:rPr lang="en-US" sz="1800" dirty="0">
                <a:solidFill>
                  <a:schemeClr val="bg1"/>
                </a:solidFill>
              </a:rPr>
              <a:t> nesses </a:t>
            </a:r>
            <a:r>
              <a:rPr lang="en-US" sz="1800" dirty="0" err="1">
                <a:solidFill>
                  <a:schemeClr val="bg1"/>
                </a:solidFill>
              </a:rPr>
              <a:t>controles</a:t>
            </a:r>
            <a:r>
              <a:rPr lang="en-US" sz="1800" dirty="0">
                <a:solidFill>
                  <a:schemeClr val="bg1"/>
                </a:solidFill>
              </a:rPr>
              <a:t> – </a:t>
            </a:r>
            <a:r>
              <a:rPr lang="en-US" sz="1800" dirty="0" err="1">
                <a:solidFill>
                  <a:schemeClr val="bg1"/>
                </a:solidFill>
              </a:rPr>
              <a:t>daí</a:t>
            </a:r>
            <a:r>
              <a:rPr lang="en-US" sz="1800" dirty="0">
                <a:solidFill>
                  <a:schemeClr val="bg1"/>
                </a:solidFill>
              </a:rPr>
              <a:t> a </a:t>
            </a:r>
            <a:r>
              <a:rPr lang="en-US" sz="1800" dirty="0" err="1">
                <a:solidFill>
                  <a:schemeClr val="bg1"/>
                </a:solidFill>
              </a:rPr>
              <a:t>necessidade</a:t>
            </a:r>
            <a:r>
              <a:rPr lang="en-US" sz="1800" dirty="0">
                <a:solidFill>
                  <a:schemeClr val="bg1"/>
                </a:solidFill>
              </a:rPr>
              <a:t> de </a:t>
            </a:r>
            <a:r>
              <a:rPr lang="en-US" sz="1800" dirty="0" err="1">
                <a:solidFill>
                  <a:schemeClr val="bg1"/>
                </a:solidFill>
              </a:rPr>
              <a:t>uma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função</a:t>
            </a:r>
            <a:r>
              <a:rPr lang="en-US" sz="1800" dirty="0">
                <a:solidFill>
                  <a:schemeClr val="bg1"/>
                </a:solidFill>
              </a:rPr>
              <a:t> de auditoria forte</a:t>
            </a:r>
          </a:p>
          <a:p>
            <a:pPr marL="582120" lvl="1" indent="-342900" algn="just">
              <a:spcAft>
                <a:spcPts val="1323"/>
              </a:spcAft>
              <a:buSzPct val="120000"/>
              <a:buFont typeface="Wingdings" panose="05000000000000000000" pitchFamily="2" charset="2"/>
              <a:buChar char="ü"/>
              <a:tabLst>
                <a:tab pos="530221" algn="l"/>
              </a:tabLst>
            </a:pPr>
            <a:r>
              <a:rPr lang="en-US" sz="1800" dirty="0" err="1">
                <a:solidFill>
                  <a:schemeClr val="bg1"/>
                </a:solidFill>
              </a:rPr>
              <a:t>Num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sistema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descentralizado</a:t>
            </a:r>
            <a:r>
              <a:rPr lang="en-US" sz="1800" dirty="0">
                <a:solidFill>
                  <a:schemeClr val="bg1"/>
                </a:solidFill>
              </a:rPr>
              <a:t> (</a:t>
            </a:r>
            <a:r>
              <a:rPr lang="en-US" sz="1800" dirty="0" err="1">
                <a:solidFill>
                  <a:schemeClr val="bg1"/>
                </a:solidFill>
              </a:rPr>
              <a:t>onde</a:t>
            </a:r>
            <a:r>
              <a:rPr lang="en-US" sz="1800" dirty="0">
                <a:solidFill>
                  <a:schemeClr val="bg1"/>
                </a:solidFill>
              </a:rPr>
              <a:t> a </a:t>
            </a:r>
            <a:r>
              <a:rPr lang="en-US" sz="1800" dirty="0" err="1">
                <a:solidFill>
                  <a:schemeClr val="bg1"/>
                </a:solidFill>
              </a:rPr>
              <a:t>capacidade</a:t>
            </a:r>
            <a:r>
              <a:rPr lang="en-US" sz="1800" dirty="0">
                <a:solidFill>
                  <a:schemeClr val="bg1"/>
                </a:solidFill>
              </a:rPr>
              <a:t> local </a:t>
            </a:r>
            <a:r>
              <a:rPr lang="en-US" sz="1800" dirty="0" err="1">
                <a:solidFill>
                  <a:schemeClr val="bg1"/>
                </a:solidFill>
              </a:rPr>
              <a:t>pode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variar</a:t>
            </a:r>
            <a:r>
              <a:rPr lang="en-US" sz="1800" dirty="0">
                <a:solidFill>
                  <a:schemeClr val="bg1"/>
                </a:solidFill>
              </a:rPr>
              <a:t>) um </a:t>
            </a:r>
            <a:r>
              <a:rPr lang="en-US" sz="1800" dirty="0" err="1">
                <a:solidFill>
                  <a:schemeClr val="bg1"/>
                </a:solidFill>
              </a:rPr>
              <a:t>sistema</a:t>
            </a:r>
            <a:r>
              <a:rPr lang="en-US" sz="1800" dirty="0">
                <a:solidFill>
                  <a:schemeClr val="bg1"/>
                </a:solidFill>
              </a:rPr>
              <a:t> de </a:t>
            </a:r>
            <a:r>
              <a:rPr lang="en-US" sz="1800" dirty="0" err="1">
                <a:solidFill>
                  <a:schemeClr val="bg1"/>
                </a:solidFill>
              </a:rPr>
              <a:t>controles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internos</a:t>
            </a:r>
            <a:r>
              <a:rPr lang="en-US" sz="1800" dirty="0">
                <a:solidFill>
                  <a:schemeClr val="bg1"/>
                </a:solidFill>
              </a:rPr>
              <a:t>, </a:t>
            </a:r>
            <a:r>
              <a:rPr lang="en-US" sz="1800" dirty="0" err="1">
                <a:solidFill>
                  <a:schemeClr val="bg1"/>
                </a:solidFill>
              </a:rPr>
              <a:t>baseado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em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riscos</a:t>
            </a:r>
            <a:r>
              <a:rPr lang="en-US" sz="1800" dirty="0">
                <a:solidFill>
                  <a:schemeClr val="bg1"/>
                </a:solidFill>
              </a:rPr>
              <a:t>, </a:t>
            </a:r>
            <a:r>
              <a:rPr lang="en-US" sz="1800" dirty="0" err="1">
                <a:solidFill>
                  <a:schemeClr val="bg1"/>
                </a:solidFill>
              </a:rPr>
              <a:t>efectivo</a:t>
            </a:r>
            <a:r>
              <a:rPr lang="en-US" sz="1800" dirty="0">
                <a:solidFill>
                  <a:schemeClr val="bg1"/>
                </a:solidFill>
              </a:rPr>
              <a:t> e </a:t>
            </a:r>
            <a:r>
              <a:rPr lang="en-US" sz="1800" dirty="0" err="1">
                <a:solidFill>
                  <a:schemeClr val="bg1"/>
                </a:solidFill>
              </a:rPr>
              <a:t>eficiente</a:t>
            </a:r>
            <a:r>
              <a:rPr lang="en-US" sz="1800" dirty="0">
                <a:solidFill>
                  <a:schemeClr val="bg1"/>
                </a:solidFill>
              </a:rPr>
              <a:t> e </a:t>
            </a:r>
            <a:r>
              <a:rPr lang="en-US" sz="1800" dirty="0" err="1">
                <a:solidFill>
                  <a:schemeClr val="bg1"/>
                </a:solidFill>
              </a:rPr>
              <a:t>uma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função</a:t>
            </a:r>
            <a:r>
              <a:rPr lang="en-US" sz="1800" dirty="0">
                <a:solidFill>
                  <a:schemeClr val="bg1"/>
                </a:solidFill>
              </a:rPr>
              <a:t> de auditoria de </a:t>
            </a:r>
            <a:r>
              <a:rPr lang="en-US" sz="1800" dirty="0" err="1">
                <a:solidFill>
                  <a:schemeClr val="bg1"/>
                </a:solidFill>
              </a:rPr>
              <a:t>alta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qualidade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são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ferramentas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essenciais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para</a:t>
            </a:r>
            <a:r>
              <a:rPr lang="en-US" sz="1800" dirty="0">
                <a:solidFill>
                  <a:schemeClr val="bg1"/>
                </a:solidFill>
              </a:rPr>
              <a:t> a </a:t>
            </a:r>
            <a:r>
              <a:rPr lang="en-US" sz="1800" dirty="0" err="1">
                <a:solidFill>
                  <a:schemeClr val="bg1"/>
                </a:solidFill>
              </a:rPr>
              <a:t>transparência</a:t>
            </a:r>
            <a:r>
              <a:rPr lang="en-US" sz="1800" dirty="0">
                <a:solidFill>
                  <a:schemeClr val="bg1"/>
                </a:solidFill>
              </a:rPr>
              <a:t> e a accountability</a:t>
            </a: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4094575027"/>
              </p:ext>
            </p:extLst>
          </p:nvPr>
        </p:nvGraphicFramePr>
        <p:xfrm>
          <a:off x="6636781" y="1965648"/>
          <a:ext cx="3333770" cy="3651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5516577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INBULLET" val="True"/>
  <p:tag name="TABLEINFO" val="RW:R001;LK=False|RW:R001;ST=1|RW:R001;RH=1|CL:C001;LK=False|CL:C001;ST=1|CL:C001;CW=1"/>
  <p:tag name="TABLEVERSION" val="3.00"/>
  <p:tag name="NUMBEROFCOLUMNS" val=" 1"/>
  <p:tag name="NUMBEROFROWS" val=" 1"/>
  <p:tag name="AUTHOR" val="KMA"/>
  <p:tag name="PRIORNAME" val="KMA1D1FEAF"/>
  <p:tag name="LEFT" val="41"/>
  <p:tag name="BACKUPNAME" val="KMA1D1FEAF:R001:C00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UPNAME" val="KMA1D1FEAF:R001:C001"/>
  <p:tag name="LEFT" val="41"/>
  <p:tag name="PRIORNAME" val="KMA1D1FEAF"/>
  <p:tag name="AUTHOR" val="KMA"/>
  <p:tag name="NUMBEROFROWS" val=" 1"/>
  <p:tag name="NUMBEROFCOLUMNS" val=" 1"/>
  <p:tag name="TABLEVERSION" val="3.00"/>
  <p:tag name="TABLEINFO" val="RW:R001;LK=False|RW:R001;ST=1|RW:R001;RH=1|CL:C001;LK=False|CL:C001;ST=1|CL:C001;CW=1"/>
  <p:tag name="BAINBULLET" val="Tru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INBULLET" val="True"/>
  <p:tag name="TABLEINFO" val="RW:R001;LK=False|RW:R001;ST=1|RW:R001;RH=1|CL:C001;LK=False|CL:C001;ST=1|CL:C001;CW=1"/>
  <p:tag name="TABLEVERSION" val="3.00"/>
  <p:tag name="NUMBEROFCOLUMNS" val=" 1"/>
  <p:tag name="NUMBEROFROWS" val=" 1"/>
  <p:tag name="AUTHOR" val="KMA"/>
  <p:tag name="PRIORNAME" val="KMA1D1FEAF"/>
  <p:tag name="LEFT" val="41"/>
  <p:tag name="BACKUPNAME" val="KMA1D1FEAF:R001:C00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UPNAME" val="KMA1D1FEAF:R001:C001"/>
  <p:tag name="LEFT" val="41"/>
  <p:tag name="PRIORNAME" val="KMA1D1FEAF"/>
  <p:tag name="AUTHOR" val="KMA"/>
  <p:tag name="NUMBEROFROWS" val=" 1"/>
  <p:tag name="NUMBEROFCOLUMNS" val=" 1"/>
  <p:tag name="TABLEVERSION" val="3.00"/>
  <p:tag name="TABLEINFO" val="RW:R001;LK=False|RW:R001;ST=1|RW:R001;RH=1|CL:C001;LK=False|CL:C001;ST=1|CL:C001;CW=1"/>
  <p:tag name="BAINBULLET" val="Tru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393</TotalTime>
  <Words>1310</Words>
  <Application>Microsoft Office PowerPoint</Application>
  <PresentationFormat>Custom</PresentationFormat>
  <Paragraphs>158</Paragraphs>
  <Slides>19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Arial</vt:lpstr>
      <vt:lpstr>Calibri</vt:lpstr>
      <vt:lpstr>DejaVu Sans</vt:lpstr>
      <vt:lpstr>StarSymbol</vt:lpstr>
      <vt:lpstr>Symbol</vt:lpstr>
      <vt:lpstr>Verdana</vt:lpstr>
      <vt:lpstr>Wingdings</vt:lpstr>
      <vt:lpstr>Office Theme</vt:lpstr>
      <vt:lpstr>Office Theme</vt:lpstr>
      <vt:lpstr>PowerPoint Presentation</vt:lpstr>
      <vt:lpstr>Objetivos/Tópicos</vt:lpstr>
      <vt:lpstr>1. Banco Mundial: Missão/Desafios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Projetos Financiados pelo BM: Observações </vt:lpstr>
      <vt:lpstr>Transparência e Boa Governança</vt:lpstr>
      <vt:lpstr>2. Desafios Gerais</vt:lpstr>
      <vt:lpstr>Desafios Específicos CI</vt:lpstr>
      <vt:lpstr>Oportunidades</vt:lpstr>
      <vt:lpstr>3. Estratégia para Desenvolvimento do SCI</vt:lpstr>
      <vt:lpstr>1a Fase: IA-CM</vt:lpstr>
      <vt:lpstr>1a Fase: Concept Paper</vt:lpstr>
      <vt:lpstr>4. Ponto de Situação/Próximos Passos</vt:lpstr>
      <vt:lpstr>4. Ponto de Situação/Próximos Passos</vt:lpstr>
      <vt:lpstr> Questões?   Sugestões?  Obrigada!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Yanny Pollyny do Nascimento Rocha</dc:creator>
  <cp:lastModifiedBy>Yanny Pollyny do Nascimento Rocha</cp:lastModifiedBy>
  <cp:revision>65</cp:revision>
  <cp:lastPrinted>2015-05-28T00:11:32Z</cp:lastPrinted>
  <dcterms:modified xsi:type="dcterms:W3CDTF">2015-05-28T00:12:27Z</dcterms:modified>
</cp:coreProperties>
</file>