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8" r:id="rId4"/>
    <p:sldId id="323" r:id="rId5"/>
    <p:sldId id="289" r:id="rId6"/>
    <p:sldId id="325" r:id="rId7"/>
    <p:sldId id="327" r:id="rId8"/>
    <p:sldId id="328" r:id="rId9"/>
    <p:sldId id="304" r:id="rId10"/>
    <p:sldId id="329" r:id="rId11"/>
    <p:sldId id="305" r:id="rId12"/>
    <p:sldId id="307" r:id="rId13"/>
    <p:sldId id="293" r:id="rId14"/>
    <p:sldId id="308" r:id="rId15"/>
    <p:sldId id="309" r:id="rId16"/>
    <p:sldId id="310" r:id="rId17"/>
    <p:sldId id="311" r:id="rId18"/>
    <p:sldId id="312" r:id="rId19"/>
    <p:sldId id="313" r:id="rId20"/>
    <p:sldId id="266" r:id="rId21"/>
    <p:sldId id="315" r:id="rId22"/>
    <p:sldId id="316" r:id="rId23"/>
    <p:sldId id="322" r:id="rId24"/>
    <p:sldId id="270" r:id="rId25"/>
    <p:sldId id="336" r:id="rId26"/>
    <p:sldId id="321" r:id="rId27"/>
    <p:sldId id="317" r:id="rId28"/>
    <p:sldId id="274" r:id="rId29"/>
    <p:sldId id="275" r:id="rId30"/>
    <p:sldId id="276" r:id="rId31"/>
    <p:sldId id="279" r:id="rId32"/>
    <p:sldId id="330" r:id="rId33"/>
    <p:sldId id="334" r:id="rId34"/>
    <p:sldId id="333" r:id="rId35"/>
    <p:sldId id="335" r:id="rId36"/>
    <p:sldId id="318" r:id="rId37"/>
    <p:sldId id="303" r:id="rId38"/>
    <p:sldId id="320" r:id="rId39"/>
    <p:sldId id="319" r:id="rId40"/>
    <p:sldId id="302" r:id="rId41"/>
  </p:sldIdLst>
  <p:sldSz cx="10080625" cy="7559675"/>
  <p:notesSz cx="7010400" cy="9236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42" autoAdjust="0"/>
  </p:normalViewPr>
  <p:slideViewPr>
    <p:cSldViewPr snapToGrid="0">
      <p:cViewPr varScale="1">
        <p:scale>
          <a:sx n="81" d="100"/>
          <a:sy n="81" d="100"/>
        </p:scale>
        <p:origin x="22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40FCA-801B-4D9A-A364-557466B7AF29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9B384-940F-4EC0-AE3E-57B4284584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316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527" cy="463518"/>
          </a:xfrm>
          <a:prstGeom prst="rect">
            <a:avLst/>
          </a:prstGeom>
        </p:spPr>
        <p:txBody>
          <a:bodyPr vert="horz" lIns="81391" tIns="40695" rIns="81391" bIns="40695" rtlCol="0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01" y="0"/>
            <a:ext cx="3038527" cy="463518"/>
          </a:xfrm>
          <a:prstGeom prst="rect">
            <a:avLst/>
          </a:prstGeom>
        </p:spPr>
        <p:txBody>
          <a:bodyPr vert="horz" lIns="81391" tIns="40695" rIns="81391" bIns="40695" rtlCol="0"/>
          <a:lstStyle>
            <a:lvl1pPr algn="r">
              <a:defRPr sz="1100"/>
            </a:lvl1pPr>
          </a:lstStyle>
          <a:p>
            <a:fld id="{4D56F2E9-8E7F-44A3-9DF7-13F17A9C20A6}" type="datetimeFigureOut">
              <a:rPr lang="pt-PT" smtClean="0"/>
              <a:t>26-05-2015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391" tIns="40695" rIns="81391" bIns="40695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47" y="4444563"/>
            <a:ext cx="5608909" cy="3636833"/>
          </a:xfrm>
          <a:prstGeom prst="rect">
            <a:avLst/>
          </a:prstGeom>
        </p:spPr>
        <p:txBody>
          <a:bodyPr vert="horz" lIns="81391" tIns="40695" rIns="81391" bIns="4069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557"/>
            <a:ext cx="3038527" cy="463518"/>
          </a:xfrm>
          <a:prstGeom prst="rect">
            <a:avLst/>
          </a:prstGeom>
        </p:spPr>
        <p:txBody>
          <a:bodyPr vert="horz" lIns="81391" tIns="40695" rIns="81391" bIns="40695" rtlCol="0" anchor="b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01" y="8772557"/>
            <a:ext cx="3038527" cy="463518"/>
          </a:xfrm>
          <a:prstGeom prst="rect">
            <a:avLst/>
          </a:prstGeom>
        </p:spPr>
        <p:txBody>
          <a:bodyPr vert="horz" lIns="81391" tIns="40695" rIns="81391" bIns="40695" rtlCol="0" anchor="b"/>
          <a:lstStyle>
            <a:lvl1pPr algn="r">
              <a:defRPr sz="1100"/>
            </a:lvl1pPr>
          </a:lstStyle>
          <a:p>
            <a:fld id="{358B2B16-D0A1-4D0D-B071-006A5885DF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808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2B16-D0A1-4D0D-B071-006A5885DF9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8808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26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34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13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85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77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9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03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65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1300" indent="-2543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7384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4338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1292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B7619-2C2A-4740-B649-E3A3607ACE14}" type="slidenum">
              <a:rPr lang="pt-BR" altLang="pt-BR" smtClean="0">
                <a:latin typeface="Calibri" panose="020F0502020204030204" pitchFamily="34" charset="0"/>
              </a:rPr>
              <a:pPr/>
              <a:t>18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90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1300" indent="-2543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7384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4338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1292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8D0492-2928-4EEE-87E7-D4F01944156E}" type="slidenum">
              <a:rPr lang="pt-BR" altLang="pt-BR" smtClean="0">
                <a:latin typeface="Calibri" panose="020F0502020204030204" pitchFamily="34" charset="0"/>
              </a:rPr>
              <a:pPr/>
              <a:t>19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3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22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1300" indent="-2543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7384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4338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1292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4BDF40-268F-41A4-A8D4-A40C2838BDB8}" type="slidenum">
              <a:rPr lang="pt-BR" altLang="pt-BR" smtClean="0">
                <a:latin typeface="Calibri" panose="020F0502020204030204" pitchFamily="34" charset="0"/>
              </a:rPr>
              <a:pPr/>
              <a:t>20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33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1300" indent="-2543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7384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4338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1292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3AE200-5559-4C38-86DE-2BB50D665070}" type="slidenum">
              <a:rPr lang="pt-BR" altLang="pt-BR" smtClean="0">
                <a:latin typeface="Calibri" panose="020F0502020204030204" pitchFamily="34" charset="0"/>
              </a:rPr>
              <a:pPr/>
              <a:t>21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30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1300" indent="-2543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7384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4338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1292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5A6A05-E4FF-49BF-B0F8-3B9A5BD0411B}" type="slidenum">
              <a:rPr lang="pt-BR" altLang="pt-BR" smtClean="0">
                <a:latin typeface="Calibri" panose="020F0502020204030204" pitchFamily="34" charset="0"/>
              </a:rPr>
              <a:pPr/>
              <a:t>22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63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1300" indent="-2543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7384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4338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1292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63F88E-D54C-4D48-835E-F3BA671EB4B4}" type="slidenum">
              <a:rPr lang="pt-BR" altLang="pt-BR" smtClean="0">
                <a:latin typeface="Calibri" panose="020F0502020204030204" pitchFamily="34" charset="0"/>
              </a:rPr>
              <a:pPr/>
              <a:t>23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71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1300" indent="-2543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7384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4338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1292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63F88E-D54C-4D48-835E-F3BA671EB4B4}" type="slidenum">
              <a:rPr lang="pt-BR" altLang="pt-BR" smtClean="0">
                <a:latin typeface="Calibri" panose="020F0502020204030204" pitchFamily="34" charset="0"/>
              </a:rPr>
              <a:pPr/>
              <a:t>24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41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1300" indent="-2543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7384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4338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1292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21FC07-1B60-4BC4-B9D7-5549BA10CCD9}" type="slidenum">
              <a:rPr lang="pt-BR" altLang="pt-BR" smtClean="0">
                <a:latin typeface="Calibri" panose="020F0502020204030204" pitchFamily="34" charset="0"/>
              </a:rPr>
              <a:pPr/>
              <a:t>25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51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1300" indent="-2543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7384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4338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1292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0EC807-9A7B-46FF-8FA5-CCC264919BE9}" type="slidenum">
              <a:rPr lang="pt-BR" altLang="pt-BR" smtClean="0">
                <a:latin typeface="Calibri" panose="020F0502020204030204" pitchFamily="34" charset="0"/>
              </a:rPr>
              <a:pPr/>
              <a:t>26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17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1300" indent="-2543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7384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4338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1292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48ECA3-0F79-4534-ACC6-4A4ABBA3490F}" type="slidenum">
              <a:rPr lang="pt-BR" altLang="pt-BR" smtClean="0">
                <a:latin typeface="Calibri" panose="020F0502020204030204" pitchFamily="34" charset="0"/>
              </a:rPr>
              <a:pPr/>
              <a:t>27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50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1300" indent="-2543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7384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4338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1292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5AC214-31E4-494C-82D9-E70DFCFDBE90}" type="slidenum">
              <a:rPr lang="pt-BR" altLang="pt-BR" smtClean="0">
                <a:latin typeface="Calibri" panose="020F0502020204030204" pitchFamily="34" charset="0"/>
              </a:rPr>
              <a:pPr/>
              <a:t>28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361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1300" indent="-2543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7384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4338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1292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BDEE77-BB80-4ECD-AE5F-DBD1AACB4098}" type="slidenum">
              <a:rPr lang="pt-BR" altLang="pt-BR" smtClean="0">
                <a:latin typeface="Calibri" panose="020F0502020204030204" pitchFamily="34" charset="0"/>
              </a:rPr>
              <a:pPr/>
              <a:t>29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88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11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1300" indent="-2543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7384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4338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1292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FE8899-8081-4271-A197-745DA26A4869}" type="slidenum">
              <a:rPr lang="pt-BR" altLang="pt-BR" smtClean="0">
                <a:latin typeface="Calibri" panose="020F0502020204030204" pitchFamily="34" charset="0"/>
              </a:rPr>
              <a:pPr/>
              <a:t>30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482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2B16-D0A1-4D0D-B071-006A5885DF9F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19194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966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30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6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3907">
              <a:defRPr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According to INT Reports, there is a direct link between lack of transparency, weak internal controls/audit functions, and instances of fraud, corruption and lack of efficiency and effectiveness in bank projects;</a:t>
            </a:r>
          </a:p>
          <a:p>
            <a:pPr defTabSz="813907">
              <a:defRPr/>
            </a:pP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Proper Internal control procedures and an efficient Internal Audit function are critical aspects of a robust financial management system;</a:t>
            </a:r>
          </a:p>
          <a:p>
            <a:pPr algn="just"/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Essential for assuring transparency and good governance and for helping organizations achieve their objectives, and therefore promote growth and sustainability.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7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3907">
              <a:defRPr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According to INT Reports, there is a direct link between lack of transparency, weak internal controls/audit functions, and instances of fraud, corruption and lack of efficiency and effectiveness in bank projects;</a:t>
            </a:r>
          </a:p>
          <a:p>
            <a:pPr defTabSz="813907">
              <a:defRPr/>
            </a:pP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Proper Internal control procedures and an efficient Internal Audit function are critical aspects of a robust financial management system;</a:t>
            </a:r>
          </a:p>
          <a:p>
            <a:pPr algn="just"/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Essential for assuring transparency and good governance and for helping organizations achieve their objectives, and therefore promote growth and sustainability.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7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839148" y="4063539"/>
            <a:ext cx="4753180" cy="4085805"/>
          </a:xfrm>
          <a:noFill/>
          <a:ln/>
        </p:spPr>
        <p:txBody>
          <a:bodyPr/>
          <a:lstStyle/>
          <a:p>
            <a:pPr algn="just">
              <a:buNone/>
            </a:pPr>
            <a:endParaRPr lang="pt-BR" sz="1800" dirty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3038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1300" indent="-2543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7384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4338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1292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1A25AC-3D05-4235-B175-CE3D4C8B7143}" type="slidenum">
              <a:rPr lang="pt-BR" altLang="pt-BR" smtClean="0">
                <a:latin typeface="Calibri" panose="020F0502020204030204" pitchFamily="34" charset="0"/>
              </a:rPr>
              <a:pPr/>
              <a:t>7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15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25525" y="1158875"/>
            <a:ext cx="4173538" cy="3128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34606" y="4905337"/>
            <a:ext cx="5033296" cy="38507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1300" indent="-2543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7384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4338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1292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DBA139-73C0-48E3-8A20-4871C772AC57}" type="slidenum">
              <a:rPr lang="pt-BR" altLang="pt-BR" smtClean="0">
                <a:latin typeface="Calibri" panose="020F0502020204030204" pitchFamily="34" charset="0"/>
              </a:rPr>
              <a:pPr/>
              <a:t>8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70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25525" y="1158875"/>
            <a:ext cx="4173538" cy="3128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34606" y="4905337"/>
            <a:ext cx="5033296" cy="38507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Linha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Defesa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Gestão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Operacional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pt-PT" sz="1100" dirty="0"/>
              <a:t>A gerência operacional é responsável por manter controles internos eficazes e por conduzir procedimentos de riscos e controle diariamente. A gerência operacional identifica, avalia, controla e mitiga os riscos, guiando o desenvolvimento e a implementação de políticas e procedimentos internos e garantindo que as atividades estejam de acordo com as metas e objetivos.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Linha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Defesa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Gestão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risco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funções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conformidade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152608" indent="-152608">
              <a:buFont typeface="Arial" panose="020B0604020202020204" pitchFamily="34" charset="0"/>
              <a:buChar char="•"/>
            </a:pPr>
            <a:r>
              <a:rPr lang="pt-PT" sz="1100" dirty="0"/>
              <a:t>Apoiar as políticas de gestão, definir papéis e responsabilidades e estabelecer metas para implementação.</a:t>
            </a:r>
          </a:p>
          <a:p>
            <a:pPr marL="152608" indent="-152608">
              <a:buFont typeface="Arial" panose="020B0604020202020204" pitchFamily="34" charset="0"/>
              <a:buChar char="•"/>
            </a:pPr>
            <a:r>
              <a:rPr lang="pt-PT" sz="1100" dirty="0"/>
              <a:t>Fornecer estruturas de gerenciamento de riscos.</a:t>
            </a:r>
          </a:p>
          <a:p>
            <a:pPr marL="152608" indent="-152608">
              <a:buFont typeface="Arial" panose="020B0604020202020204" pitchFamily="34" charset="0"/>
              <a:buChar char="•"/>
            </a:pPr>
            <a:r>
              <a:rPr lang="pt-PT" sz="1100" dirty="0"/>
              <a:t>Identificar questões atuais e emergentes.</a:t>
            </a:r>
          </a:p>
          <a:p>
            <a:pPr marL="152608" indent="-152608">
              <a:buFont typeface="Arial" panose="020B0604020202020204" pitchFamily="34" charset="0"/>
              <a:buChar char="•"/>
            </a:pPr>
            <a:r>
              <a:rPr lang="pt-PT" sz="1100" dirty="0"/>
              <a:t>Identificar mudanças no apetite ao risco implícito da organização.</a:t>
            </a:r>
          </a:p>
          <a:p>
            <a:pPr marL="152608" indent="-152608">
              <a:buFont typeface="Arial" panose="020B0604020202020204" pitchFamily="34" charset="0"/>
              <a:buChar char="•"/>
            </a:pPr>
            <a:r>
              <a:rPr lang="pt-PT" sz="1100" dirty="0"/>
              <a:t>Auxiliar a gerência a desenvolver processos e controles para gerenciar riscos e questões.</a:t>
            </a:r>
          </a:p>
          <a:p>
            <a:pPr marL="152608" indent="-152608">
              <a:buFont typeface="Arial" panose="020B0604020202020204" pitchFamily="34" charset="0"/>
              <a:buChar char="•"/>
            </a:pPr>
            <a:r>
              <a:rPr lang="pt-PT" sz="1100" dirty="0"/>
              <a:t>Fornecer orientações e treinamento sobre processos de gerenciamento de riscos.</a:t>
            </a:r>
          </a:p>
          <a:p>
            <a:pPr marL="152608" indent="-152608">
              <a:buFont typeface="Arial" panose="020B0604020202020204" pitchFamily="34" charset="0"/>
              <a:buChar char="•"/>
            </a:pPr>
            <a:r>
              <a:rPr lang="pt-PT" sz="1100" dirty="0"/>
              <a:t>Facilitar e monitorar a implementação de práticas eficazes de gerenciamento de riscos por parte da gerência operacional.</a:t>
            </a:r>
          </a:p>
          <a:p>
            <a:pPr marL="152608" indent="-152608">
              <a:buFont typeface="Arial" panose="020B0604020202020204" pitchFamily="34" charset="0"/>
              <a:buChar char="•"/>
            </a:pPr>
            <a:r>
              <a:rPr lang="pt-PT" sz="1100" dirty="0"/>
              <a:t>Alertar a gerência operacional para questões emergentes e para as mudanças no cenário regulatório e de riscos.</a:t>
            </a:r>
          </a:p>
          <a:p>
            <a:pPr marL="152608" indent="-152608">
              <a:buFont typeface="Arial" panose="020B0604020202020204" pitchFamily="34" charset="0"/>
              <a:buChar char="•"/>
            </a:pPr>
            <a:r>
              <a:rPr lang="pt-PT" sz="1100" dirty="0"/>
              <a:t>Monitorar a adequação e a eficácia do controle interno, a precisão e a integridade do reporte, a conformidade com leis e regulamentos e a resolução oportuna de deficiências.</a:t>
            </a:r>
            <a:endParaRPr lang="en-US" b="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en-US" baseline="30000" dirty="0" smtClean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Linha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Defesa</a:t>
            </a:r>
            <a:r>
              <a:rPr lang="en-US" dirty="0" smtClean="0">
                <a:solidFill>
                  <a:schemeClr val="bg1"/>
                </a:solidFill>
              </a:rPr>
              <a:t>: Auditoria </a:t>
            </a:r>
            <a:r>
              <a:rPr lang="en-US" dirty="0" err="1" smtClean="0">
                <a:solidFill>
                  <a:schemeClr val="bg1"/>
                </a:solidFill>
              </a:rPr>
              <a:t>Interna</a:t>
            </a:r>
            <a:endParaRPr lang="en-US" dirty="0" smtClean="0">
              <a:solidFill>
                <a:schemeClr val="bg1"/>
              </a:solidFill>
            </a:endParaRPr>
          </a:p>
          <a:p>
            <a:pPr marL="152608" indent="-152608">
              <a:buFont typeface="Arial" panose="020B0604020202020204" pitchFamily="34" charset="0"/>
              <a:buChar char="•"/>
            </a:pPr>
            <a:r>
              <a:rPr lang="pt-PT" sz="1100" dirty="0"/>
              <a:t>Atuar de acordo com as normas internacionais reconhecidas para a prática de auditoria interna.</a:t>
            </a:r>
          </a:p>
          <a:p>
            <a:pPr marL="152608" indent="-152608">
              <a:buFont typeface="Arial" panose="020B0604020202020204" pitchFamily="34" charset="0"/>
              <a:buChar char="•"/>
            </a:pPr>
            <a:r>
              <a:rPr lang="pt-PT" sz="1100" dirty="0"/>
              <a:t>Reportar a um nível suficientemente alto na organização, de modo a cumprir com suas responsabilidades de forma independente.</a:t>
            </a:r>
          </a:p>
          <a:p>
            <a:pPr marL="152608" indent="-152608">
              <a:buFont typeface="Arial" panose="020B0604020202020204" pitchFamily="34" charset="0"/>
              <a:buChar char="•"/>
            </a:pPr>
            <a:r>
              <a:rPr lang="pt-PT" sz="1100" dirty="0"/>
              <a:t>Ter uma linha de reporte ativa e eficaz ao órgão de governança.</a:t>
            </a:r>
            <a:endParaRPr lang="pt-PT" b="0" dirty="0" smtClean="0">
              <a:solidFill>
                <a:schemeClr val="bg1"/>
              </a:solidFill>
            </a:endParaRPr>
          </a:p>
          <a:p>
            <a:endParaRPr lang="pt-BR" altLang="pt-BR" dirty="0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1300" indent="-2543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7384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4338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1292" indent="-2034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DBA139-73C0-48E3-8A20-4871C772AC57}" type="slidenum">
              <a:rPr lang="pt-BR" altLang="pt-BR" smtClean="0">
                <a:latin typeface="Calibri" panose="020F0502020204030204" pitchFamily="34" charset="0"/>
              </a:rPr>
              <a:pPr/>
              <a:t>9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6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7" y="302737"/>
            <a:ext cx="9239603" cy="125994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Desafios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Gerais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507" y="1839433"/>
            <a:ext cx="8841511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336550" algn="just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Inexistência</a:t>
            </a:r>
            <a:r>
              <a:rPr lang="en-US" dirty="0">
                <a:solidFill>
                  <a:schemeClr val="bg1"/>
                </a:solidFill>
              </a:rPr>
              <a:t> de um </a:t>
            </a:r>
            <a:r>
              <a:rPr lang="en-US" dirty="0" err="1">
                <a:solidFill>
                  <a:schemeClr val="bg1"/>
                </a:solidFill>
              </a:rPr>
              <a:t>sistema</a:t>
            </a:r>
            <a:r>
              <a:rPr lang="en-US" dirty="0">
                <a:solidFill>
                  <a:schemeClr val="bg1"/>
                </a:solidFill>
              </a:rPr>
              <a:t> de CI e de </a:t>
            </a:r>
            <a:r>
              <a:rPr lang="en-US" dirty="0" err="1">
                <a:solidFill>
                  <a:schemeClr val="bg1"/>
                </a:solidFill>
              </a:rPr>
              <a:t>uma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Função</a:t>
            </a:r>
            <a:r>
              <a:rPr lang="en-US" dirty="0">
                <a:solidFill>
                  <a:schemeClr val="bg1"/>
                </a:solidFill>
              </a:rPr>
              <a:t> de AI </a:t>
            </a:r>
            <a:r>
              <a:rPr lang="en-US" dirty="0" err="1">
                <a:solidFill>
                  <a:schemeClr val="bg1"/>
                </a:solidFill>
              </a:rPr>
              <a:t>independente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eficaz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eficiente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pPr marL="509588" indent="-336550" algn="just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509588" indent="-336550" algn="just">
              <a:spcBef>
                <a:spcPts val="1323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Problemas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termos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coordenação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colaboração</a:t>
            </a:r>
            <a:r>
              <a:rPr lang="en-US" dirty="0">
                <a:solidFill>
                  <a:schemeClr val="bg1"/>
                </a:solidFill>
              </a:rPr>
              <a:t> (Auditoria </a:t>
            </a:r>
            <a:r>
              <a:rPr lang="en-US" dirty="0" err="1">
                <a:solidFill>
                  <a:schemeClr val="bg1"/>
                </a:solidFill>
              </a:rPr>
              <a:t>Interna</a:t>
            </a:r>
            <a:r>
              <a:rPr lang="en-US" dirty="0">
                <a:solidFill>
                  <a:schemeClr val="bg1"/>
                </a:solidFill>
              </a:rPr>
              <a:t> Vs Auditoria </a:t>
            </a:r>
            <a:r>
              <a:rPr lang="en-US" dirty="0" err="1">
                <a:solidFill>
                  <a:schemeClr val="bg1"/>
                </a:solidFill>
              </a:rPr>
              <a:t>Externa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p.ex</a:t>
            </a:r>
            <a:r>
              <a:rPr lang="en-US" dirty="0">
                <a:solidFill>
                  <a:schemeClr val="bg1"/>
                </a:solidFill>
              </a:rPr>
              <a:t>.)        </a:t>
            </a:r>
            <a:r>
              <a:rPr lang="en-US" dirty="0" err="1">
                <a:solidFill>
                  <a:schemeClr val="bg1"/>
                </a:solidFill>
              </a:rPr>
              <a:t>funções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responsabilidades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pouco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claras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sobreposição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funções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má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comunicação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dificuldade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trabalhar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juntos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509588" indent="-336550" algn="just">
              <a:spcBef>
                <a:spcPts val="1323"/>
              </a:spcBef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509588" indent="-336550" algn="just">
              <a:spcBef>
                <a:spcPts val="1323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Falta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harmonização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termos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normas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sistemas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manuais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ferramentas</a:t>
            </a:r>
            <a:r>
              <a:rPr lang="en-US" dirty="0">
                <a:solidFill>
                  <a:schemeClr val="bg1"/>
                </a:solidFill>
              </a:rPr>
              <a:t>, etc. </a:t>
            </a:r>
          </a:p>
          <a:p>
            <a:endParaRPr lang="pt-PT" dirty="0"/>
          </a:p>
        </p:txBody>
      </p:sp>
      <p:sp>
        <p:nvSpPr>
          <p:cNvPr id="7" name="Right Arrow 6"/>
          <p:cNvSpPr/>
          <p:nvPr/>
        </p:nvSpPr>
        <p:spPr>
          <a:xfrm>
            <a:off x="3886780" y="3236710"/>
            <a:ext cx="419982" cy="16799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</p:spTree>
    <p:extLst>
      <p:ext uri="{BB962C8B-B14F-4D97-AF65-F5344CB8AC3E}">
        <p14:creationId xmlns:p14="http://schemas.microsoft.com/office/powerpoint/2010/main" val="8517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Oportunidades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000" y="1690577"/>
            <a:ext cx="8842019" cy="255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just">
              <a:buFont typeface="Wingdings" panose="05000000000000000000" pitchFamily="2" charset="2"/>
              <a:buChar char="Ø"/>
            </a:pPr>
            <a:r>
              <a:rPr lang="en-US" sz="2646" dirty="0" err="1">
                <a:solidFill>
                  <a:schemeClr val="bg1"/>
                </a:solidFill>
              </a:rPr>
              <a:t>Busca</a:t>
            </a:r>
            <a:r>
              <a:rPr lang="en-US" sz="2646" dirty="0">
                <a:solidFill>
                  <a:schemeClr val="bg1"/>
                </a:solidFill>
              </a:rPr>
              <a:t> pela Boa </a:t>
            </a:r>
            <a:r>
              <a:rPr lang="en-US" sz="2646" dirty="0" err="1">
                <a:solidFill>
                  <a:schemeClr val="bg1"/>
                </a:solidFill>
              </a:rPr>
              <a:t>Governança</a:t>
            </a:r>
            <a:r>
              <a:rPr lang="en-US" sz="2646" dirty="0">
                <a:solidFill>
                  <a:schemeClr val="bg1"/>
                </a:solidFill>
              </a:rPr>
              <a:t> </a:t>
            </a:r>
            <a:r>
              <a:rPr lang="en-US" sz="2646" dirty="0" err="1">
                <a:solidFill>
                  <a:schemeClr val="bg1"/>
                </a:solidFill>
              </a:rPr>
              <a:t>está</a:t>
            </a:r>
            <a:r>
              <a:rPr lang="en-US" sz="2646" dirty="0">
                <a:solidFill>
                  <a:schemeClr val="bg1"/>
                </a:solidFill>
              </a:rPr>
              <a:t> </a:t>
            </a:r>
            <a:r>
              <a:rPr lang="en-US" sz="2646" dirty="0" err="1">
                <a:solidFill>
                  <a:schemeClr val="bg1"/>
                </a:solidFill>
              </a:rPr>
              <a:t>na</a:t>
            </a:r>
            <a:r>
              <a:rPr lang="en-US" sz="2646" dirty="0">
                <a:solidFill>
                  <a:schemeClr val="bg1"/>
                </a:solidFill>
              </a:rPr>
              <a:t> agenda do País (</a:t>
            </a:r>
            <a:r>
              <a:rPr lang="en-US" sz="2646" dirty="0" err="1">
                <a:solidFill>
                  <a:schemeClr val="bg1"/>
                </a:solidFill>
              </a:rPr>
              <a:t>vêr</a:t>
            </a:r>
            <a:r>
              <a:rPr lang="en-US" sz="2646" dirty="0">
                <a:solidFill>
                  <a:schemeClr val="bg1"/>
                </a:solidFill>
              </a:rPr>
              <a:t> </a:t>
            </a:r>
            <a:r>
              <a:rPr lang="en-US" sz="2646" dirty="0" err="1">
                <a:solidFill>
                  <a:schemeClr val="bg1"/>
                </a:solidFill>
              </a:rPr>
              <a:t>estudos</a:t>
            </a:r>
            <a:r>
              <a:rPr lang="en-US" sz="2646" dirty="0">
                <a:solidFill>
                  <a:schemeClr val="bg1"/>
                </a:solidFill>
              </a:rPr>
              <a:t> </a:t>
            </a:r>
            <a:r>
              <a:rPr lang="en-US" sz="2646" dirty="0" smtClean="0">
                <a:solidFill>
                  <a:schemeClr val="bg1"/>
                </a:solidFill>
              </a:rPr>
              <a:t>TCU </a:t>
            </a:r>
            <a:r>
              <a:rPr lang="en-US" sz="2646" dirty="0">
                <a:solidFill>
                  <a:schemeClr val="bg1"/>
                </a:solidFill>
              </a:rPr>
              <a:t>e </a:t>
            </a:r>
            <a:r>
              <a:rPr lang="en-US" sz="2646" dirty="0" err="1">
                <a:solidFill>
                  <a:schemeClr val="bg1"/>
                </a:solidFill>
              </a:rPr>
              <a:t>trabalhos</a:t>
            </a:r>
            <a:r>
              <a:rPr lang="en-US" sz="2646" dirty="0">
                <a:solidFill>
                  <a:schemeClr val="bg1"/>
                </a:solidFill>
              </a:rPr>
              <a:t> do IFAC);</a:t>
            </a:r>
          </a:p>
          <a:p>
            <a:pPr marL="628650" indent="-628650" algn="just">
              <a:buFont typeface="Wingdings" panose="05000000000000000000" pitchFamily="2" charset="2"/>
              <a:buChar char="Ø"/>
            </a:pPr>
            <a:endParaRPr lang="en-US" sz="1323" dirty="0">
              <a:solidFill>
                <a:schemeClr val="bg1"/>
              </a:solidFill>
            </a:endParaRPr>
          </a:p>
          <a:p>
            <a:pPr marL="628650" indent="-628650" algn="just">
              <a:buFont typeface="Wingdings" panose="05000000000000000000" pitchFamily="2" charset="2"/>
              <a:buChar char="Ø"/>
            </a:pPr>
            <a:endParaRPr lang="en-US" sz="1323" dirty="0">
              <a:solidFill>
                <a:schemeClr val="bg1"/>
              </a:solidFill>
            </a:endParaRPr>
          </a:p>
          <a:p>
            <a:pPr marL="628650" indent="-628650" algn="just">
              <a:buFont typeface="Wingdings" panose="05000000000000000000" pitchFamily="2" charset="2"/>
              <a:buChar char="Ø"/>
            </a:pPr>
            <a:r>
              <a:rPr lang="en-US" sz="2646" dirty="0">
                <a:solidFill>
                  <a:schemeClr val="bg1"/>
                </a:solidFill>
              </a:rPr>
              <a:t>Boas </a:t>
            </a:r>
            <a:r>
              <a:rPr lang="en-US" sz="2646" dirty="0" err="1">
                <a:solidFill>
                  <a:schemeClr val="bg1"/>
                </a:solidFill>
              </a:rPr>
              <a:t>Práticas</a:t>
            </a:r>
            <a:r>
              <a:rPr lang="en-US" sz="2646" dirty="0">
                <a:solidFill>
                  <a:schemeClr val="bg1"/>
                </a:solidFill>
              </a:rPr>
              <a:t> </a:t>
            </a:r>
            <a:r>
              <a:rPr lang="en-US" sz="2646" dirty="0" err="1">
                <a:solidFill>
                  <a:schemeClr val="bg1"/>
                </a:solidFill>
              </a:rPr>
              <a:t>Internacionais</a:t>
            </a:r>
            <a:r>
              <a:rPr lang="en-US" sz="2646" dirty="0">
                <a:solidFill>
                  <a:schemeClr val="bg1"/>
                </a:solidFill>
              </a:rPr>
              <a:t> e </a:t>
            </a:r>
            <a:r>
              <a:rPr lang="en-US" sz="2646" dirty="0" err="1">
                <a:solidFill>
                  <a:schemeClr val="bg1"/>
                </a:solidFill>
              </a:rPr>
              <a:t>Modelos</a:t>
            </a:r>
            <a:r>
              <a:rPr lang="en-US" sz="2646" dirty="0">
                <a:solidFill>
                  <a:schemeClr val="bg1"/>
                </a:solidFill>
              </a:rPr>
              <a:t>:</a:t>
            </a:r>
          </a:p>
          <a:p>
            <a:pPr marL="1200150" lvl="1" indent="-45720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IA-CM (do IIA)</a:t>
            </a:r>
          </a:p>
          <a:p>
            <a:pPr marL="1200150" lvl="1" indent="-45720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PIC (da UE)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23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4507" y="1632890"/>
            <a:ext cx="9071610" cy="485297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086" u="sng" dirty="0">
                <a:solidFill>
                  <a:schemeClr val="bg1"/>
                </a:solidFill>
              </a:rPr>
              <a:t>1a </a:t>
            </a:r>
            <a:r>
              <a:rPr lang="en-US" sz="3086" dirty="0">
                <a:solidFill>
                  <a:schemeClr val="bg1"/>
                </a:solidFill>
              </a:rPr>
              <a:t>: </a:t>
            </a:r>
            <a:r>
              <a:rPr lang="en-US" sz="3086" dirty="0" err="1">
                <a:solidFill>
                  <a:schemeClr val="bg1"/>
                </a:solidFill>
              </a:rPr>
              <a:t>Até</a:t>
            </a:r>
            <a:r>
              <a:rPr lang="en-US" sz="3086" dirty="0">
                <a:solidFill>
                  <a:schemeClr val="bg1"/>
                </a:solidFill>
              </a:rPr>
              <a:t> </a:t>
            </a:r>
            <a:r>
              <a:rPr lang="en-US" sz="3086" dirty="0" err="1">
                <a:solidFill>
                  <a:schemeClr val="bg1"/>
                </a:solidFill>
              </a:rPr>
              <a:t>Junho</a:t>
            </a:r>
            <a:r>
              <a:rPr lang="en-US" sz="3086" dirty="0">
                <a:solidFill>
                  <a:schemeClr val="bg1"/>
                </a:solidFill>
              </a:rPr>
              <a:t> de 2015</a:t>
            </a:r>
          </a:p>
          <a:p>
            <a:pPr algn="just"/>
            <a:endParaRPr lang="en-US" sz="3086" dirty="0">
              <a:solidFill>
                <a:schemeClr val="bg1"/>
              </a:solidFill>
            </a:endParaRPr>
          </a:p>
          <a:p>
            <a:pPr algn="just"/>
            <a:endParaRPr lang="en-US" sz="3086" dirty="0">
              <a:solidFill>
                <a:schemeClr val="bg1"/>
              </a:solidFill>
            </a:endParaRPr>
          </a:p>
          <a:p>
            <a:pPr algn="just"/>
            <a:endParaRPr lang="en-US" sz="3086" dirty="0">
              <a:solidFill>
                <a:schemeClr val="bg1"/>
              </a:solidFill>
            </a:endParaRPr>
          </a:p>
          <a:p>
            <a:pPr marL="120953" indent="0" algn="just">
              <a:buNone/>
            </a:pPr>
            <a:endParaRPr lang="en-US" sz="3086" dirty="0">
              <a:solidFill>
                <a:schemeClr val="bg1"/>
              </a:solidFill>
            </a:endParaRPr>
          </a:p>
          <a:p>
            <a:pPr algn="just"/>
            <a:endParaRPr lang="en-US" sz="3086" dirty="0">
              <a:solidFill>
                <a:schemeClr val="bg1"/>
              </a:solidFill>
            </a:endParaRPr>
          </a:p>
          <a:p>
            <a:pPr algn="just"/>
            <a:endParaRPr lang="en-US" sz="3086" dirty="0">
              <a:solidFill>
                <a:schemeClr val="bg1"/>
              </a:solidFill>
            </a:endParaRPr>
          </a:p>
          <a:p>
            <a:pPr algn="just"/>
            <a:endParaRPr lang="en-US" sz="800" dirty="0">
              <a:solidFill>
                <a:schemeClr val="bg1"/>
              </a:solidFill>
            </a:endParaRPr>
          </a:p>
          <a:p>
            <a:pPr algn="just"/>
            <a:endParaRPr lang="en-US" sz="900" dirty="0">
              <a:solidFill>
                <a:schemeClr val="bg1"/>
              </a:solidFill>
            </a:endParaRPr>
          </a:p>
          <a:p>
            <a:pPr algn="just"/>
            <a:r>
              <a:rPr lang="en-US" sz="3086" u="sng" dirty="0">
                <a:solidFill>
                  <a:schemeClr val="bg1"/>
                </a:solidFill>
              </a:rPr>
              <a:t>2a</a:t>
            </a:r>
            <a:r>
              <a:rPr lang="en-US" sz="3086" dirty="0">
                <a:solidFill>
                  <a:schemeClr val="bg1"/>
                </a:solidFill>
              </a:rPr>
              <a:t>: </a:t>
            </a:r>
            <a:r>
              <a:rPr lang="en-US" sz="3086" dirty="0" err="1">
                <a:solidFill>
                  <a:schemeClr val="bg1"/>
                </a:solidFill>
              </a:rPr>
              <a:t>Julho</a:t>
            </a:r>
            <a:r>
              <a:rPr lang="en-US" sz="3086" dirty="0">
                <a:solidFill>
                  <a:schemeClr val="bg1"/>
                </a:solidFill>
              </a:rPr>
              <a:t> 2015-Junho 2016 </a:t>
            </a:r>
            <a:r>
              <a:rPr lang="en-US" sz="3086" dirty="0">
                <a:solidFill>
                  <a:schemeClr val="bg1"/>
                </a:solidFill>
                <a:latin typeface="Calibri"/>
              </a:rPr>
              <a:t>→</a:t>
            </a:r>
            <a:r>
              <a:rPr lang="en-US" sz="3086" dirty="0">
                <a:solidFill>
                  <a:schemeClr val="bg1"/>
                </a:solidFill>
              </a:rPr>
              <a:t> </a:t>
            </a:r>
            <a:r>
              <a:rPr lang="en-US" sz="3086" dirty="0" err="1" smtClean="0">
                <a:solidFill>
                  <a:schemeClr val="bg1"/>
                </a:solidFill>
              </a:rPr>
              <a:t>Desenho</a:t>
            </a:r>
            <a:r>
              <a:rPr lang="en-US" sz="3086" dirty="0" smtClean="0">
                <a:solidFill>
                  <a:schemeClr val="bg1"/>
                </a:solidFill>
              </a:rPr>
              <a:t> de </a:t>
            </a:r>
            <a:r>
              <a:rPr lang="en-US" sz="3086" dirty="0" err="1" smtClean="0">
                <a:solidFill>
                  <a:schemeClr val="bg1"/>
                </a:solidFill>
              </a:rPr>
              <a:t>Ações</a:t>
            </a:r>
            <a:r>
              <a:rPr lang="en-US" sz="3086" dirty="0" smtClean="0">
                <a:solidFill>
                  <a:schemeClr val="bg1"/>
                </a:solidFill>
              </a:rPr>
              <a:t>,  </a:t>
            </a:r>
          </a:p>
          <a:p>
            <a:pPr marL="0" indent="0" algn="just">
              <a:buNone/>
            </a:pPr>
            <a:r>
              <a:rPr lang="en-US" sz="3086" dirty="0" smtClean="0">
                <a:solidFill>
                  <a:schemeClr val="bg1"/>
                </a:solidFill>
              </a:rPr>
              <a:t>                   			 </a:t>
            </a:r>
            <a:r>
              <a:rPr lang="en-US" sz="3086" dirty="0" err="1" smtClean="0">
                <a:solidFill>
                  <a:schemeClr val="bg1"/>
                </a:solidFill>
              </a:rPr>
              <a:t>Atividades</a:t>
            </a:r>
            <a:r>
              <a:rPr lang="en-US" sz="3086" dirty="0" smtClean="0">
                <a:solidFill>
                  <a:schemeClr val="bg1"/>
                </a:solidFill>
              </a:rPr>
              <a:t> p/ </a:t>
            </a:r>
            <a:r>
              <a:rPr lang="en-US" sz="3086" dirty="0" err="1">
                <a:solidFill>
                  <a:schemeClr val="bg1"/>
                </a:solidFill>
              </a:rPr>
              <a:t>reforma</a:t>
            </a:r>
            <a:r>
              <a:rPr lang="en-US" sz="3086" dirty="0">
                <a:solidFill>
                  <a:schemeClr val="bg1"/>
                </a:solidFill>
              </a:rPr>
              <a:t>  </a:t>
            </a:r>
            <a:r>
              <a:rPr lang="en-US" sz="3086" dirty="0" smtClean="0">
                <a:solidFill>
                  <a:schemeClr val="bg1"/>
                </a:solidFill>
              </a:rPr>
              <a:t>AI</a:t>
            </a:r>
            <a:endParaRPr lang="en-US" sz="3086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Estratégia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em</a:t>
            </a:r>
            <a:r>
              <a:rPr lang="en-US" dirty="0" smtClean="0">
                <a:solidFill>
                  <a:schemeClr val="bg1"/>
                </a:solidFill>
              </a:rPr>
              <a:t> 2 </a:t>
            </a:r>
            <a:r>
              <a:rPr lang="en-US" dirty="0" err="1" smtClean="0">
                <a:solidFill>
                  <a:schemeClr val="bg1"/>
                </a:solidFill>
              </a:rPr>
              <a:t>Fases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4435" y="2267902"/>
            <a:ext cx="6971700" cy="328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972" indent="-503972" algn="just">
              <a:buFont typeface="Arial" panose="020B0604020202020204" pitchFamily="34" charset="0"/>
              <a:buChar char="•"/>
            </a:pPr>
            <a:r>
              <a:rPr lang="en-US" sz="2646" dirty="0">
                <a:solidFill>
                  <a:schemeClr val="bg1"/>
                </a:solidFill>
              </a:rPr>
              <a:t>IA-CM a 3 CGEs </a:t>
            </a:r>
            <a:r>
              <a:rPr lang="en-US" sz="2646" dirty="0" err="1">
                <a:solidFill>
                  <a:schemeClr val="bg1"/>
                </a:solidFill>
              </a:rPr>
              <a:t>Piloto</a:t>
            </a:r>
            <a:r>
              <a:rPr lang="en-US" sz="2646" dirty="0">
                <a:solidFill>
                  <a:schemeClr val="bg1"/>
                </a:solidFill>
              </a:rPr>
              <a:t>;</a:t>
            </a:r>
          </a:p>
          <a:p>
            <a:pPr marL="503972" indent="-503972" algn="just">
              <a:buFont typeface="Arial" panose="020B0604020202020204" pitchFamily="34" charset="0"/>
              <a:buChar char="•"/>
            </a:pPr>
            <a:r>
              <a:rPr lang="en-US" sz="2646" dirty="0">
                <a:solidFill>
                  <a:schemeClr val="bg1"/>
                </a:solidFill>
              </a:rPr>
              <a:t>Concept paper para:</a:t>
            </a:r>
          </a:p>
          <a:p>
            <a:pPr marL="1007943" lvl="1" indent="-503972" algn="just">
              <a:buFont typeface="Wingdings" panose="05000000000000000000" pitchFamily="2" charset="2"/>
              <a:buChar char="ü"/>
            </a:pPr>
            <a:r>
              <a:rPr lang="en-US" sz="2205" dirty="0" err="1">
                <a:solidFill>
                  <a:schemeClr val="bg1"/>
                </a:solidFill>
              </a:rPr>
              <a:t>Descrever</a:t>
            </a:r>
            <a:r>
              <a:rPr lang="en-US" sz="2205" dirty="0">
                <a:solidFill>
                  <a:schemeClr val="bg1"/>
                </a:solidFill>
              </a:rPr>
              <a:t> o </a:t>
            </a:r>
            <a:r>
              <a:rPr lang="en-US" sz="2205" dirty="0" err="1">
                <a:solidFill>
                  <a:schemeClr val="bg1"/>
                </a:solidFill>
              </a:rPr>
              <a:t>sistema</a:t>
            </a:r>
            <a:r>
              <a:rPr lang="en-US" sz="2205" dirty="0">
                <a:solidFill>
                  <a:schemeClr val="bg1"/>
                </a:solidFill>
              </a:rPr>
              <a:t> de CI/AI </a:t>
            </a:r>
            <a:r>
              <a:rPr lang="en-US" sz="2205" dirty="0" err="1">
                <a:solidFill>
                  <a:schemeClr val="bg1"/>
                </a:solidFill>
              </a:rPr>
              <a:t>em</a:t>
            </a:r>
            <a:r>
              <a:rPr lang="en-US" sz="2205" dirty="0">
                <a:solidFill>
                  <a:schemeClr val="bg1"/>
                </a:solidFill>
              </a:rPr>
              <a:t> </a:t>
            </a:r>
            <a:r>
              <a:rPr lang="en-US" sz="2205" dirty="0" err="1">
                <a:solidFill>
                  <a:schemeClr val="bg1"/>
                </a:solidFill>
              </a:rPr>
              <a:t>todos</a:t>
            </a:r>
            <a:r>
              <a:rPr lang="en-US" sz="2205" dirty="0">
                <a:solidFill>
                  <a:schemeClr val="bg1"/>
                </a:solidFill>
              </a:rPr>
              <a:t> </a:t>
            </a:r>
            <a:r>
              <a:rPr lang="en-US" sz="2205" dirty="0" err="1">
                <a:solidFill>
                  <a:schemeClr val="bg1"/>
                </a:solidFill>
              </a:rPr>
              <a:t>os</a:t>
            </a:r>
            <a:r>
              <a:rPr lang="en-US" sz="2205" dirty="0">
                <a:solidFill>
                  <a:schemeClr val="bg1"/>
                </a:solidFill>
              </a:rPr>
              <a:t> </a:t>
            </a:r>
            <a:r>
              <a:rPr lang="en-US" sz="2205" dirty="0" err="1">
                <a:solidFill>
                  <a:schemeClr val="bg1"/>
                </a:solidFill>
              </a:rPr>
              <a:t>níveis</a:t>
            </a:r>
            <a:r>
              <a:rPr lang="en-US" sz="2205" dirty="0">
                <a:solidFill>
                  <a:schemeClr val="bg1"/>
                </a:solidFill>
              </a:rPr>
              <a:t>;</a:t>
            </a:r>
          </a:p>
          <a:p>
            <a:pPr marL="1007943" lvl="1" indent="-503972" algn="just">
              <a:buFont typeface="Wingdings" panose="05000000000000000000" pitchFamily="2" charset="2"/>
              <a:buChar char="ü"/>
            </a:pPr>
            <a:r>
              <a:rPr lang="en-US" sz="2205" dirty="0" err="1">
                <a:solidFill>
                  <a:schemeClr val="bg1"/>
                </a:solidFill>
              </a:rPr>
              <a:t>Identificar</a:t>
            </a:r>
            <a:r>
              <a:rPr lang="en-US" sz="2205" dirty="0">
                <a:solidFill>
                  <a:schemeClr val="bg1"/>
                </a:solidFill>
              </a:rPr>
              <a:t> stakeholders </a:t>
            </a:r>
            <a:r>
              <a:rPr lang="en-US" sz="2205" dirty="0" err="1">
                <a:solidFill>
                  <a:schemeClr val="bg1"/>
                </a:solidFill>
              </a:rPr>
              <a:t>necessários</a:t>
            </a:r>
            <a:r>
              <a:rPr lang="en-US" sz="2205" dirty="0">
                <a:solidFill>
                  <a:schemeClr val="bg1"/>
                </a:solidFill>
              </a:rPr>
              <a:t> para </a:t>
            </a:r>
            <a:r>
              <a:rPr lang="en-US" sz="2205" dirty="0" err="1">
                <a:solidFill>
                  <a:schemeClr val="bg1"/>
                </a:solidFill>
              </a:rPr>
              <a:t>uma</a:t>
            </a:r>
            <a:r>
              <a:rPr lang="en-US" sz="2205" dirty="0">
                <a:solidFill>
                  <a:schemeClr val="bg1"/>
                </a:solidFill>
              </a:rPr>
              <a:t> </a:t>
            </a:r>
            <a:r>
              <a:rPr lang="en-US" sz="2205" dirty="0" err="1">
                <a:solidFill>
                  <a:schemeClr val="bg1"/>
                </a:solidFill>
              </a:rPr>
              <a:t>reforma</a:t>
            </a:r>
            <a:r>
              <a:rPr lang="en-US" sz="2205" dirty="0">
                <a:solidFill>
                  <a:schemeClr val="bg1"/>
                </a:solidFill>
              </a:rPr>
              <a:t> da AI </a:t>
            </a:r>
            <a:r>
              <a:rPr lang="en-US" sz="2205" dirty="0" smtClean="0">
                <a:solidFill>
                  <a:schemeClr val="bg1"/>
                </a:solidFill>
              </a:rPr>
              <a:t>a </a:t>
            </a:r>
            <a:r>
              <a:rPr lang="en-US" sz="2205" dirty="0" err="1">
                <a:solidFill>
                  <a:schemeClr val="bg1"/>
                </a:solidFill>
              </a:rPr>
              <a:t>nível</a:t>
            </a:r>
            <a:r>
              <a:rPr lang="en-US" sz="2205" dirty="0">
                <a:solidFill>
                  <a:schemeClr val="bg1"/>
                </a:solidFill>
              </a:rPr>
              <a:t> </a:t>
            </a:r>
            <a:r>
              <a:rPr lang="en-US" sz="2205" dirty="0" err="1">
                <a:solidFill>
                  <a:schemeClr val="bg1"/>
                </a:solidFill>
              </a:rPr>
              <a:t>geral</a:t>
            </a:r>
            <a:r>
              <a:rPr lang="en-US" sz="2205" dirty="0">
                <a:solidFill>
                  <a:schemeClr val="bg1"/>
                </a:solidFill>
              </a:rPr>
              <a:t> (do </a:t>
            </a:r>
            <a:r>
              <a:rPr lang="en-US" sz="2205" dirty="0" err="1">
                <a:solidFill>
                  <a:schemeClr val="bg1"/>
                </a:solidFill>
              </a:rPr>
              <a:t>país</a:t>
            </a:r>
            <a:r>
              <a:rPr lang="en-US" sz="2205" dirty="0">
                <a:solidFill>
                  <a:schemeClr val="bg1"/>
                </a:solidFill>
              </a:rPr>
              <a:t>);</a:t>
            </a:r>
          </a:p>
          <a:p>
            <a:pPr marL="1007943" lvl="1" indent="-503972" algn="just">
              <a:buFont typeface="Wingdings" panose="05000000000000000000" pitchFamily="2" charset="2"/>
              <a:buChar char="ü"/>
            </a:pPr>
            <a:r>
              <a:rPr lang="en-US" sz="2205" dirty="0" err="1">
                <a:solidFill>
                  <a:schemeClr val="bg1"/>
                </a:solidFill>
              </a:rPr>
              <a:t>Apontar</a:t>
            </a:r>
            <a:r>
              <a:rPr lang="en-US" sz="2205" dirty="0">
                <a:solidFill>
                  <a:schemeClr val="bg1"/>
                </a:solidFill>
              </a:rPr>
              <a:t> </a:t>
            </a:r>
            <a:r>
              <a:rPr lang="en-US" sz="2205" dirty="0" err="1" smtClean="0">
                <a:solidFill>
                  <a:schemeClr val="bg1"/>
                </a:solidFill>
              </a:rPr>
              <a:t>atividades</a:t>
            </a:r>
            <a:r>
              <a:rPr lang="en-US" sz="2205" dirty="0" smtClean="0">
                <a:solidFill>
                  <a:schemeClr val="bg1"/>
                </a:solidFill>
              </a:rPr>
              <a:t> </a:t>
            </a:r>
            <a:r>
              <a:rPr lang="en-US" sz="2205" dirty="0">
                <a:solidFill>
                  <a:schemeClr val="bg1"/>
                </a:solidFill>
              </a:rPr>
              <a:t>e um </a:t>
            </a:r>
            <a:r>
              <a:rPr lang="en-US" sz="2205" dirty="0" err="1">
                <a:solidFill>
                  <a:schemeClr val="bg1"/>
                </a:solidFill>
              </a:rPr>
              <a:t>plano</a:t>
            </a:r>
            <a:r>
              <a:rPr lang="en-US" sz="2205" dirty="0">
                <a:solidFill>
                  <a:schemeClr val="bg1"/>
                </a:solidFill>
              </a:rPr>
              <a:t> de </a:t>
            </a:r>
            <a:r>
              <a:rPr lang="en-US" sz="2205" dirty="0" err="1">
                <a:solidFill>
                  <a:schemeClr val="bg1"/>
                </a:solidFill>
              </a:rPr>
              <a:t>ação</a:t>
            </a:r>
            <a:r>
              <a:rPr lang="en-US" sz="2205" dirty="0">
                <a:solidFill>
                  <a:schemeClr val="bg1"/>
                </a:solidFill>
              </a:rPr>
              <a:t> para a </a:t>
            </a:r>
            <a:r>
              <a:rPr lang="en-US" sz="2205" dirty="0" err="1">
                <a:solidFill>
                  <a:schemeClr val="bg1"/>
                </a:solidFill>
              </a:rPr>
              <a:t>fase</a:t>
            </a:r>
            <a:r>
              <a:rPr lang="en-US" sz="2205" dirty="0">
                <a:solidFill>
                  <a:schemeClr val="bg1"/>
                </a:solidFill>
              </a:rPr>
              <a:t> </a:t>
            </a:r>
            <a:r>
              <a:rPr lang="en-US" sz="2205" dirty="0" err="1">
                <a:solidFill>
                  <a:schemeClr val="bg1"/>
                </a:solidFill>
              </a:rPr>
              <a:t>seguinte</a:t>
            </a:r>
            <a:r>
              <a:rPr lang="en-US" sz="2205" dirty="0">
                <a:solidFill>
                  <a:schemeClr val="bg1"/>
                </a:solidFill>
              </a:rPr>
              <a:t>.</a:t>
            </a:r>
          </a:p>
          <a:p>
            <a:pPr marL="1007943" lvl="1" indent="-503972" algn="just">
              <a:buFont typeface="Wingdings" panose="05000000000000000000" pitchFamily="2" charset="2"/>
              <a:buChar char="ü"/>
            </a:pPr>
            <a:endParaRPr lang="en-US" sz="2205" dirty="0">
              <a:solidFill>
                <a:schemeClr val="bg1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1932446" y="2267902"/>
            <a:ext cx="251989" cy="2855877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</p:spTree>
    <p:extLst>
      <p:ext uri="{BB962C8B-B14F-4D97-AF65-F5344CB8AC3E}">
        <p14:creationId xmlns:p14="http://schemas.microsoft.com/office/powerpoint/2010/main" val="9785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1a </a:t>
            </a:r>
            <a:r>
              <a:rPr lang="en-US" dirty="0" err="1" smtClean="0">
                <a:solidFill>
                  <a:schemeClr val="bg1"/>
                </a:solidFill>
              </a:rPr>
              <a:t>Fase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IA-CM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791" y="1711842"/>
            <a:ext cx="9069572" cy="5076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86" u="sng" dirty="0" err="1">
                <a:solidFill>
                  <a:schemeClr val="bg1"/>
                </a:solidFill>
              </a:rPr>
              <a:t>Responsabilidades</a:t>
            </a:r>
            <a:r>
              <a:rPr lang="en-US" sz="3086" u="sng" dirty="0">
                <a:solidFill>
                  <a:schemeClr val="bg1"/>
                </a:solidFill>
              </a:rPr>
              <a:t> CONACI/GT</a:t>
            </a:r>
          </a:p>
          <a:p>
            <a:pPr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2000" dirty="0" err="1">
                <a:solidFill>
                  <a:schemeClr val="bg1"/>
                </a:solidFill>
              </a:rPr>
              <a:t>Mapear</a:t>
            </a:r>
            <a:r>
              <a:rPr lang="en-US" sz="2000" dirty="0">
                <a:solidFill>
                  <a:schemeClr val="bg1"/>
                </a:solidFill>
              </a:rPr>
              <a:t> as CGEs </a:t>
            </a:r>
            <a:r>
              <a:rPr lang="en-US" sz="2000" dirty="0" err="1">
                <a:solidFill>
                  <a:schemeClr val="bg1"/>
                </a:solidFill>
              </a:rPr>
              <a:t>Matriz</a:t>
            </a:r>
            <a:r>
              <a:rPr lang="en-US" sz="2000" dirty="0">
                <a:solidFill>
                  <a:schemeClr val="bg1"/>
                </a:solidFill>
              </a:rPr>
              <a:t> IA-CM → 3CGEs </a:t>
            </a:r>
            <a:r>
              <a:rPr lang="en-US" sz="2000" dirty="0" err="1">
                <a:solidFill>
                  <a:schemeClr val="bg1"/>
                </a:solidFill>
              </a:rPr>
              <a:t>Piloto</a:t>
            </a:r>
            <a:r>
              <a:rPr lang="en-US" sz="2000" dirty="0">
                <a:solidFill>
                  <a:schemeClr val="bg1"/>
                </a:solidFill>
              </a:rPr>
              <a:t> + 3CGEs QA;</a:t>
            </a:r>
          </a:p>
          <a:p>
            <a:pPr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2000" dirty="0" err="1">
                <a:solidFill>
                  <a:schemeClr val="bg1"/>
                </a:solidFill>
              </a:rPr>
              <a:t>Aprender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sobre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ferramenta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avaliação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</a:p>
          <a:p>
            <a:pPr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2000" dirty="0" err="1">
                <a:solidFill>
                  <a:schemeClr val="bg1"/>
                </a:solidFill>
              </a:rPr>
              <a:t>Atuar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elo</a:t>
            </a:r>
            <a:r>
              <a:rPr lang="en-US" sz="2000" dirty="0">
                <a:solidFill>
                  <a:schemeClr val="bg1"/>
                </a:solidFill>
              </a:rPr>
              <a:t> entre as CGE/CGM,CGEs </a:t>
            </a:r>
            <a:r>
              <a:rPr lang="en-US" sz="2000" dirty="0" err="1">
                <a:solidFill>
                  <a:schemeClr val="bg1"/>
                </a:solidFill>
              </a:rPr>
              <a:t>Piloto</a:t>
            </a:r>
            <a:r>
              <a:rPr lang="en-US" sz="2000" dirty="0">
                <a:solidFill>
                  <a:schemeClr val="bg1"/>
                </a:solidFill>
              </a:rPr>
              <a:t>, o </a:t>
            </a:r>
            <a:r>
              <a:rPr lang="en-US" sz="2000" dirty="0" err="1">
                <a:solidFill>
                  <a:schemeClr val="bg1"/>
                </a:solidFill>
              </a:rPr>
              <a:t>consultor</a:t>
            </a:r>
            <a:r>
              <a:rPr lang="en-US" sz="2000" dirty="0">
                <a:solidFill>
                  <a:schemeClr val="bg1"/>
                </a:solidFill>
              </a:rPr>
              <a:t> e o Banco;</a:t>
            </a:r>
          </a:p>
          <a:p>
            <a:pPr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2000" dirty="0">
                <a:solidFill>
                  <a:schemeClr val="bg1"/>
                </a:solidFill>
              </a:rPr>
              <a:t>Fazer </a:t>
            </a:r>
            <a:r>
              <a:rPr lang="en-US" sz="2000" dirty="0" err="1">
                <a:solidFill>
                  <a:schemeClr val="bg1"/>
                </a:solidFill>
              </a:rPr>
              <a:t>Controle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Qualidade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rever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documentação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evidência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suporte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asserções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</a:p>
          <a:p>
            <a:pPr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2000" dirty="0" err="1">
                <a:solidFill>
                  <a:schemeClr val="bg1"/>
                </a:solidFill>
              </a:rPr>
              <a:t>Usar</a:t>
            </a:r>
            <a:r>
              <a:rPr lang="en-US" sz="2000" dirty="0">
                <a:solidFill>
                  <a:schemeClr val="bg1"/>
                </a:solidFill>
              </a:rPr>
              <a:t> C4D;</a:t>
            </a:r>
          </a:p>
          <a:p>
            <a:pPr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2000" dirty="0" err="1">
                <a:solidFill>
                  <a:schemeClr val="bg1"/>
                </a:solidFill>
              </a:rPr>
              <a:t>Apoio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Organização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Divulgação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Seminário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</a:p>
          <a:p>
            <a:pPr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2000" dirty="0" err="1">
                <a:solidFill>
                  <a:schemeClr val="bg1"/>
                </a:solidFill>
              </a:rPr>
              <a:t>Serviços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Tradução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04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1a </a:t>
            </a:r>
            <a:r>
              <a:rPr lang="en-US" dirty="0" err="1" smtClean="0">
                <a:solidFill>
                  <a:schemeClr val="bg1"/>
                </a:solidFill>
              </a:rPr>
              <a:t>Fase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IA-CM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321" y="1765005"/>
            <a:ext cx="8835656" cy="438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86" u="sng" dirty="0" err="1">
                <a:solidFill>
                  <a:schemeClr val="bg1"/>
                </a:solidFill>
              </a:rPr>
              <a:t>Responsabilidades</a:t>
            </a:r>
            <a:r>
              <a:rPr lang="en-US" sz="3086" u="sng" dirty="0">
                <a:solidFill>
                  <a:schemeClr val="bg1"/>
                </a:solidFill>
              </a:rPr>
              <a:t> CGEs </a:t>
            </a:r>
            <a:r>
              <a:rPr lang="en-US" sz="3086" u="sng" dirty="0" err="1">
                <a:solidFill>
                  <a:schemeClr val="bg1"/>
                </a:solidFill>
              </a:rPr>
              <a:t>Piloto</a:t>
            </a:r>
            <a:r>
              <a:rPr lang="en-US" sz="3086" u="sng" dirty="0">
                <a:solidFill>
                  <a:schemeClr val="bg1"/>
                </a:solidFill>
              </a:rPr>
              <a:t>/CGEs QA</a:t>
            </a:r>
          </a:p>
          <a:p>
            <a:pPr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2000" dirty="0" err="1">
                <a:solidFill>
                  <a:schemeClr val="bg1"/>
                </a:solidFill>
              </a:rPr>
              <a:t>Designar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Equipa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pelo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menos</a:t>
            </a:r>
            <a:r>
              <a:rPr lang="en-US" sz="2000" dirty="0">
                <a:solidFill>
                  <a:schemeClr val="bg1"/>
                </a:solidFill>
              </a:rPr>
              <a:t> 3 </a:t>
            </a:r>
            <a:r>
              <a:rPr lang="en-US" sz="2000" dirty="0" err="1">
                <a:solidFill>
                  <a:schemeClr val="bg1"/>
                </a:solidFill>
              </a:rPr>
              <a:t>pessoas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durante</a:t>
            </a:r>
            <a:r>
              <a:rPr lang="en-US" sz="2000" dirty="0">
                <a:solidFill>
                  <a:schemeClr val="bg1"/>
                </a:solidFill>
              </a:rPr>
              <a:t> 15 </a:t>
            </a:r>
            <a:r>
              <a:rPr lang="en-US" sz="2000" dirty="0" err="1">
                <a:solidFill>
                  <a:schemeClr val="bg1"/>
                </a:solidFill>
              </a:rPr>
              <a:t>dias</a:t>
            </a:r>
            <a:r>
              <a:rPr lang="en-US" sz="2000" dirty="0">
                <a:solidFill>
                  <a:schemeClr val="bg1"/>
                </a:solidFill>
              </a:rPr>
              <a:t>);</a:t>
            </a:r>
          </a:p>
          <a:p>
            <a:pPr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2000" dirty="0" err="1">
                <a:solidFill>
                  <a:schemeClr val="bg1"/>
                </a:solidFill>
              </a:rPr>
              <a:t>Aprender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sobre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Ferramenta</a:t>
            </a:r>
            <a:r>
              <a:rPr lang="en-US" sz="2000" dirty="0">
                <a:solidFill>
                  <a:schemeClr val="bg1"/>
                </a:solidFill>
              </a:rPr>
              <a:t> IA-CM - </a:t>
            </a:r>
            <a:r>
              <a:rPr lang="en-US" sz="2000" dirty="0" err="1">
                <a:solidFill>
                  <a:schemeClr val="bg1"/>
                </a:solidFill>
              </a:rPr>
              <a:t>Equipa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deverá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capacitada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deverá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deslocar</a:t>
            </a:r>
            <a:r>
              <a:rPr lang="en-US" sz="2000" dirty="0">
                <a:solidFill>
                  <a:schemeClr val="bg1"/>
                </a:solidFill>
              </a:rPr>
              <a:t>-se a BSB (3 </a:t>
            </a:r>
            <a:r>
              <a:rPr lang="en-US" sz="2000" dirty="0" err="1">
                <a:solidFill>
                  <a:schemeClr val="bg1"/>
                </a:solidFill>
              </a:rPr>
              <a:t>dias</a:t>
            </a:r>
            <a:r>
              <a:rPr lang="en-US" sz="2000" dirty="0">
                <a:solidFill>
                  <a:schemeClr val="bg1"/>
                </a:solidFill>
              </a:rPr>
              <a:t>);</a:t>
            </a:r>
          </a:p>
          <a:p>
            <a:pPr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2000" dirty="0">
                <a:solidFill>
                  <a:schemeClr val="bg1"/>
                </a:solidFill>
              </a:rPr>
              <a:t>Fazer a Auto-</a:t>
            </a:r>
            <a:r>
              <a:rPr lang="en-US" sz="2000" dirty="0" err="1">
                <a:solidFill>
                  <a:schemeClr val="bg1"/>
                </a:solidFill>
              </a:rPr>
              <a:t>avaliação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recolher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documentação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evidência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fazer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entrevistas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pessoal</a:t>
            </a:r>
            <a:r>
              <a:rPr lang="en-US" sz="2000" dirty="0">
                <a:solidFill>
                  <a:schemeClr val="bg1"/>
                </a:solidFill>
              </a:rPr>
              <a:t> de topo da CGE, </a:t>
            </a:r>
            <a:r>
              <a:rPr lang="en-US" sz="2000" dirty="0" err="1">
                <a:solidFill>
                  <a:schemeClr val="bg1"/>
                </a:solidFill>
              </a:rPr>
              <a:t>confirmar</a:t>
            </a:r>
            <a:r>
              <a:rPr lang="en-US" sz="2000" dirty="0">
                <a:solidFill>
                  <a:schemeClr val="bg1"/>
                </a:solidFill>
              </a:rPr>
              <a:t> as </a:t>
            </a:r>
            <a:r>
              <a:rPr lang="en-US" sz="2000" dirty="0" err="1">
                <a:solidFill>
                  <a:schemeClr val="bg1"/>
                </a:solidFill>
              </a:rPr>
              <a:t>asserções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preparar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relatórios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chemeClr val="bg1"/>
                </a:solidFill>
              </a:rPr>
              <a:t>etc.;</a:t>
            </a:r>
          </a:p>
          <a:p>
            <a:pPr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2000" dirty="0" err="1">
                <a:solidFill>
                  <a:schemeClr val="bg1"/>
                </a:solidFill>
              </a:rPr>
              <a:t>Usar</a:t>
            </a:r>
            <a:r>
              <a:rPr lang="en-US" sz="2000" dirty="0">
                <a:solidFill>
                  <a:schemeClr val="bg1"/>
                </a:solidFill>
              </a:rPr>
              <a:t> C4D: Blogs, </a:t>
            </a:r>
            <a:r>
              <a:rPr lang="en-US" sz="2000" dirty="0" err="1">
                <a:solidFill>
                  <a:schemeClr val="bg1"/>
                </a:solidFill>
              </a:rPr>
              <a:t>Reuniões</a:t>
            </a:r>
            <a:r>
              <a:rPr lang="en-US" sz="2000" dirty="0">
                <a:solidFill>
                  <a:schemeClr val="bg1"/>
                </a:solidFill>
              </a:rPr>
              <a:t>, Q&amp;A; </a:t>
            </a:r>
            <a:r>
              <a:rPr lang="en-US" sz="2000" dirty="0" err="1">
                <a:solidFill>
                  <a:schemeClr val="bg1"/>
                </a:solidFill>
              </a:rPr>
              <a:t>etc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72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1a </a:t>
            </a:r>
            <a:r>
              <a:rPr lang="en-US" dirty="0" err="1" smtClean="0">
                <a:solidFill>
                  <a:schemeClr val="bg1"/>
                </a:solidFill>
              </a:rPr>
              <a:t>Fase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IA-CM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791" y="1754372"/>
            <a:ext cx="864426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u="sng" dirty="0" err="1">
                <a:solidFill>
                  <a:schemeClr val="bg1"/>
                </a:solidFill>
              </a:rPr>
              <a:t>Produtos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esperados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</a:p>
          <a:p>
            <a:pPr lvl="1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Relatórios</a:t>
            </a:r>
            <a:r>
              <a:rPr lang="en-US" sz="2000" dirty="0">
                <a:solidFill>
                  <a:schemeClr val="bg1"/>
                </a:solidFill>
              </a:rPr>
              <a:t> com </a:t>
            </a:r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en-US" sz="2000" dirty="0" err="1" smtClean="0">
                <a:solidFill>
                  <a:schemeClr val="bg1"/>
                </a:solidFill>
              </a:rPr>
              <a:t>Planos</a:t>
            </a:r>
            <a:r>
              <a:rPr lang="en-US" sz="2000" dirty="0" smtClean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</a:rPr>
              <a:t>Ação</a:t>
            </a:r>
            <a:r>
              <a:rPr lang="en-US" sz="2000" dirty="0" smtClean="0">
                <a:solidFill>
                  <a:schemeClr val="bg1"/>
                </a:solidFill>
              </a:rPr>
              <a:t>” </a:t>
            </a:r>
            <a:r>
              <a:rPr lang="en-US" sz="2000" dirty="0">
                <a:solidFill>
                  <a:schemeClr val="bg1"/>
                </a:solidFill>
              </a:rPr>
              <a:t>para </a:t>
            </a:r>
            <a:r>
              <a:rPr lang="en-US" sz="2000" dirty="0" err="1">
                <a:solidFill>
                  <a:schemeClr val="bg1"/>
                </a:solidFill>
              </a:rPr>
              <a:t>cada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uma</a:t>
            </a:r>
            <a:r>
              <a:rPr lang="en-US" sz="2000" dirty="0">
                <a:solidFill>
                  <a:schemeClr val="bg1"/>
                </a:solidFill>
              </a:rPr>
              <a:t> das CGE </a:t>
            </a:r>
            <a:r>
              <a:rPr lang="en-US" sz="2000" dirty="0" err="1">
                <a:solidFill>
                  <a:schemeClr val="bg1"/>
                </a:solidFill>
              </a:rPr>
              <a:t>piloto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</a:p>
          <a:p>
            <a:pPr lvl="1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Plataforma</a:t>
            </a:r>
            <a:r>
              <a:rPr lang="en-US" sz="2000" dirty="0">
                <a:solidFill>
                  <a:schemeClr val="bg1"/>
                </a:solidFill>
              </a:rPr>
              <a:t> C4D: </a:t>
            </a:r>
            <a:r>
              <a:rPr lang="en-US" sz="2000" dirty="0" err="1">
                <a:solidFill>
                  <a:schemeClr val="bg1"/>
                </a:solidFill>
              </a:rPr>
              <a:t>Ferramenta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Relatórios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exemplo</a:t>
            </a:r>
            <a:r>
              <a:rPr lang="en-US" sz="2000" dirty="0">
                <a:solidFill>
                  <a:schemeClr val="bg1"/>
                </a:solidFill>
              </a:rPr>
              <a:t>, etc.;</a:t>
            </a:r>
          </a:p>
          <a:p>
            <a:pPr lvl="1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1 </a:t>
            </a:r>
            <a:r>
              <a:rPr lang="en-US" sz="2000" dirty="0" err="1">
                <a:solidFill>
                  <a:schemeClr val="bg1"/>
                </a:solidFill>
              </a:rPr>
              <a:t>Dia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Seminário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só</a:t>
            </a:r>
            <a:r>
              <a:rPr lang="en-US" sz="2000" dirty="0">
                <a:solidFill>
                  <a:schemeClr val="bg1"/>
                </a:solidFill>
              </a:rPr>
              <a:t> para as CGE/CGM para </a:t>
            </a:r>
            <a:r>
              <a:rPr lang="en-US" sz="2000" dirty="0" err="1">
                <a:solidFill>
                  <a:schemeClr val="bg1"/>
                </a:solidFill>
              </a:rPr>
              <a:t>mostrar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resultados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discutir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sobre</a:t>
            </a:r>
            <a:r>
              <a:rPr lang="en-US" sz="2000" dirty="0">
                <a:solidFill>
                  <a:schemeClr val="bg1"/>
                </a:solidFill>
              </a:rPr>
              <a:t> o </a:t>
            </a:r>
            <a:r>
              <a:rPr lang="en-US" sz="2000" dirty="0" err="1">
                <a:solidFill>
                  <a:schemeClr val="bg1"/>
                </a:solidFill>
              </a:rPr>
              <a:t>modelo</a:t>
            </a:r>
            <a:r>
              <a:rPr lang="en-US" sz="2000" dirty="0">
                <a:solidFill>
                  <a:schemeClr val="bg1"/>
                </a:solidFill>
              </a:rPr>
              <a:t> IA-CM e </a:t>
            </a:r>
            <a:r>
              <a:rPr lang="en-US" sz="2000" dirty="0" err="1">
                <a:solidFill>
                  <a:schemeClr val="bg1"/>
                </a:solidFill>
              </a:rPr>
              <a:t>como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replicar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marL="1201738" lvl="2" indent="-287338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Regulamento</a:t>
            </a:r>
            <a:r>
              <a:rPr lang="en-US" sz="1600" dirty="0">
                <a:solidFill>
                  <a:schemeClr val="bg1"/>
                </a:solidFill>
              </a:rPr>
              <a:t> com </a:t>
            </a:r>
            <a:r>
              <a:rPr lang="en-US" sz="1600" dirty="0" err="1">
                <a:solidFill>
                  <a:schemeClr val="bg1"/>
                </a:solidFill>
              </a:rPr>
              <a:t>estratégia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mecanismo</a:t>
            </a:r>
            <a:r>
              <a:rPr lang="en-US" sz="1600" dirty="0">
                <a:solidFill>
                  <a:schemeClr val="bg1"/>
                </a:solidFill>
              </a:rPr>
              <a:t> QA/</a:t>
            </a:r>
            <a:r>
              <a:rPr lang="en-US" sz="1600" dirty="0" err="1">
                <a:solidFill>
                  <a:schemeClr val="bg1"/>
                </a:solidFill>
              </a:rPr>
              <a:t>Revisão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pelos</a:t>
            </a:r>
            <a:r>
              <a:rPr lang="en-US" sz="1600" dirty="0">
                <a:solidFill>
                  <a:schemeClr val="bg1"/>
                </a:solidFill>
              </a:rPr>
              <a:t> Pares;</a:t>
            </a:r>
          </a:p>
          <a:p>
            <a:pPr marL="1201738" lvl="2" indent="-287338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Definição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quais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serão</a:t>
            </a:r>
            <a:r>
              <a:rPr lang="en-US" sz="1600" dirty="0">
                <a:solidFill>
                  <a:schemeClr val="bg1"/>
                </a:solidFill>
              </a:rPr>
              <a:t> as </a:t>
            </a:r>
            <a:r>
              <a:rPr lang="en-US" sz="1600" dirty="0" err="1">
                <a:solidFill>
                  <a:schemeClr val="bg1"/>
                </a:solidFill>
              </a:rPr>
              <a:t>próximas</a:t>
            </a:r>
            <a:r>
              <a:rPr lang="en-US" sz="1600" dirty="0">
                <a:solidFill>
                  <a:schemeClr val="bg1"/>
                </a:solidFill>
              </a:rPr>
              <a:t> CGEs a </a:t>
            </a:r>
            <a:r>
              <a:rPr lang="en-US" sz="1600" dirty="0" err="1">
                <a:solidFill>
                  <a:schemeClr val="bg1"/>
                </a:solidFill>
              </a:rPr>
              <a:t>fazerem</a:t>
            </a:r>
            <a:r>
              <a:rPr lang="en-US" sz="1600" dirty="0">
                <a:solidFill>
                  <a:schemeClr val="bg1"/>
                </a:solidFill>
              </a:rPr>
              <a:t> o </a:t>
            </a:r>
            <a:r>
              <a:rPr lang="en-US" sz="1600" dirty="0" err="1">
                <a:solidFill>
                  <a:schemeClr val="bg1"/>
                </a:solidFill>
              </a:rPr>
              <a:t>treinamento</a:t>
            </a:r>
            <a:r>
              <a:rPr lang="en-US" sz="1600" dirty="0">
                <a:solidFill>
                  <a:schemeClr val="bg1"/>
                </a:solidFill>
              </a:rPr>
              <a:t> e a Auto </a:t>
            </a:r>
            <a:r>
              <a:rPr lang="en-US" sz="1600" dirty="0" err="1">
                <a:solidFill>
                  <a:schemeClr val="bg1"/>
                </a:solidFill>
              </a:rPr>
              <a:t>Avaliação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918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1a </a:t>
            </a:r>
            <a:r>
              <a:rPr lang="en-US" dirty="0" err="1" smtClean="0">
                <a:solidFill>
                  <a:schemeClr val="bg1"/>
                </a:solidFill>
              </a:rPr>
              <a:t>Fase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Concept Paper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321" y="1796902"/>
            <a:ext cx="871869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u="sng" dirty="0" err="1">
                <a:solidFill>
                  <a:schemeClr val="bg1"/>
                </a:solidFill>
              </a:rPr>
              <a:t>Atividades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Desenvolvidas</a:t>
            </a:r>
            <a:r>
              <a:rPr lang="en-US" sz="2800" u="sng" dirty="0">
                <a:solidFill>
                  <a:schemeClr val="bg1"/>
                </a:solidFill>
              </a:rPr>
              <a:t>  </a:t>
            </a:r>
          </a:p>
          <a:p>
            <a:pPr lvl="1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Esclarecer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todas</a:t>
            </a:r>
            <a:r>
              <a:rPr lang="en-US" sz="2000" dirty="0">
                <a:solidFill>
                  <a:schemeClr val="bg1"/>
                </a:solidFill>
              </a:rPr>
              <a:t> as </a:t>
            </a:r>
            <a:r>
              <a:rPr lang="en-US" sz="2000" dirty="0" err="1">
                <a:solidFill>
                  <a:schemeClr val="bg1"/>
                </a:solidFill>
              </a:rPr>
              <a:t>questões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consultor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nomeadamente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sobre</a:t>
            </a:r>
            <a:r>
              <a:rPr lang="en-US" sz="2000" dirty="0">
                <a:solidFill>
                  <a:schemeClr val="bg1"/>
                </a:solidFill>
              </a:rPr>
              <a:t> o </a:t>
            </a:r>
            <a:r>
              <a:rPr lang="en-US" sz="2000" dirty="0" err="1">
                <a:solidFill>
                  <a:schemeClr val="bg1"/>
                </a:solidFill>
              </a:rPr>
              <a:t>sistema</a:t>
            </a:r>
            <a:r>
              <a:rPr lang="en-US" sz="2000" dirty="0">
                <a:solidFill>
                  <a:schemeClr val="bg1"/>
                </a:solidFill>
              </a:rPr>
              <a:t> de CI e AI do </a:t>
            </a:r>
            <a:r>
              <a:rPr lang="en-US" sz="2000" dirty="0" err="1">
                <a:solidFill>
                  <a:schemeClr val="bg1"/>
                </a:solidFill>
              </a:rPr>
              <a:t>Brasil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</a:p>
          <a:p>
            <a:pPr lvl="1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Fazer o </a:t>
            </a:r>
            <a:r>
              <a:rPr lang="en-US" sz="2000" dirty="0" err="1">
                <a:solidFill>
                  <a:schemeClr val="bg1"/>
                </a:solidFill>
              </a:rPr>
              <a:t>elo</a:t>
            </a:r>
            <a:r>
              <a:rPr lang="en-US" sz="2000" dirty="0">
                <a:solidFill>
                  <a:schemeClr val="bg1"/>
                </a:solidFill>
              </a:rPr>
              <a:t> entre o </a:t>
            </a:r>
            <a:r>
              <a:rPr lang="en-US" sz="2000" dirty="0" err="1">
                <a:solidFill>
                  <a:schemeClr val="bg1"/>
                </a:solidFill>
              </a:rPr>
              <a:t>consultor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os</a:t>
            </a:r>
            <a:r>
              <a:rPr lang="en-US" sz="2000" dirty="0">
                <a:solidFill>
                  <a:schemeClr val="bg1"/>
                </a:solidFill>
              </a:rPr>
              <a:t> Stakeholders e </a:t>
            </a:r>
            <a:r>
              <a:rPr lang="en-US" sz="2000" dirty="0" err="1">
                <a:solidFill>
                  <a:schemeClr val="bg1"/>
                </a:solidFill>
              </a:rPr>
              <a:t>marcar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acompanhar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entrevistas</a:t>
            </a:r>
            <a:r>
              <a:rPr lang="en-US" sz="2000" dirty="0">
                <a:solidFill>
                  <a:schemeClr val="bg1"/>
                </a:solidFill>
              </a:rPr>
              <a:t> (ex. </a:t>
            </a:r>
            <a:r>
              <a:rPr lang="en-US" sz="2000" dirty="0" err="1">
                <a:solidFill>
                  <a:schemeClr val="bg1"/>
                </a:solidFill>
              </a:rPr>
              <a:t>Chefe</a:t>
            </a:r>
            <a:r>
              <a:rPr lang="en-US" sz="2000" dirty="0">
                <a:solidFill>
                  <a:schemeClr val="bg1"/>
                </a:solidFill>
              </a:rPr>
              <a:t> Casa Civil, CGU, TCU, etc.);</a:t>
            </a:r>
          </a:p>
          <a:p>
            <a:pPr lvl="1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Apoio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elaboração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Relatório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comentários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recomendações</a:t>
            </a:r>
            <a:r>
              <a:rPr lang="en-US" sz="2000" dirty="0">
                <a:solidFill>
                  <a:schemeClr val="bg1"/>
                </a:solidFill>
              </a:rPr>
              <a:t>, etc.);</a:t>
            </a:r>
          </a:p>
          <a:p>
            <a:pPr lvl="1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Organização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Divulgação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Seminário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487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1a </a:t>
            </a:r>
            <a:r>
              <a:rPr lang="en-US" dirty="0" err="1" smtClean="0">
                <a:solidFill>
                  <a:schemeClr val="bg1"/>
                </a:solidFill>
              </a:rPr>
              <a:t>Fase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Concept Paper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060" y="1563480"/>
            <a:ext cx="9277953" cy="514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u="sng" dirty="0" err="1">
                <a:solidFill>
                  <a:schemeClr val="bg1"/>
                </a:solidFill>
              </a:rPr>
              <a:t>Produtos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esperados</a:t>
            </a:r>
            <a:endParaRPr lang="en-US" sz="2800" u="sng" dirty="0">
              <a:solidFill>
                <a:schemeClr val="bg1"/>
              </a:solidFill>
            </a:endParaRPr>
          </a:p>
          <a:p>
            <a:pPr marL="120953" indent="0" algn="just">
              <a:buNone/>
            </a:pPr>
            <a:r>
              <a:rPr lang="en-US" sz="2400" i="1" dirty="0" err="1" smtClean="0">
                <a:solidFill>
                  <a:schemeClr val="bg1"/>
                </a:solidFill>
              </a:rPr>
              <a:t>Relatório</a:t>
            </a:r>
            <a:r>
              <a:rPr lang="en-US" sz="2400" i="1" dirty="0" smtClean="0">
                <a:solidFill>
                  <a:schemeClr val="bg1"/>
                </a:solidFill>
              </a:rPr>
              <a:t> (</a:t>
            </a:r>
            <a:r>
              <a:rPr lang="en-US" sz="2400" i="1" dirty="0" err="1">
                <a:solidFill>
                  <a:schemeClr val="bg1"/>
                </a:solidFill>
              </a:rPr>
              <a:t>preparação</a:t>
            </a:r>
            <a:r>
              <a:rPr lang="en-US" sz="2400" i="1" dirty="0">
                <a:solidFill>
                  <a:schemeClr val="bg1"/>
                </a:solidFill>
              </a:rPr>
              <a:t> para 2a </a:t>
            </a:r>
            <a:r>
              <a:rPr lang="en-US" sz="2400" i="1" dirty="0" err="1">
                <a:solidFill>
                  <a:schemeClr val="bg1"/>
                </a:solidFill>
              </a:rPr>
              <a:t>Fase</a:t>
            </a:r>
            <a:r>
              <a:rPr lang="en-US" sz="2400" i="1" dirty="0">
                <a:solidFill>
                  <a:schemeClr val="bg1"/>
                </a:solidFill>
              </a:rPr>
              <a:t>):</a:t>
            </a:r>
          </a:p>
          <a:p>
            <a:pPr marL="744538" lvl="3" indent="-339725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Status da Auditoria </a:t>
            </a:r>
            <a:r>
              <a:rPr lang="en-US" dirty="0" err="1">
                <a:solidFill>
                  <a:schemeClr val="bg1"/>
                </a:solidFill>
              </a:rPr>
              <a:t>Interna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Controles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Internos</a:t>
            </a:r>
            <a:r>
              <a:rPr lang="en-US" dirty="0">
                <a:solidFill>
                  <a:schemeClr val="bg1"/>
                </a:solidFill>
              </a:rPr>
              <a:t> no </a:t>
            </a:r>
            <a:r>
              <a:rPr lang="en-US" dirty="0" err="1">
                <a:solidFill>
                  <a:schemeClr val="bg1"/>
                </a:solidFill>
              </a:rPr>
              <a:t>Brasil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como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está</a:t>
            </a:r>
            <a:r>
              <a:rPr lang="en-US" dirty="0">
                <a:solidFill>
                  <a:schemeClr val="bg1"/>
                </a:solidFill>
              </a:rPr>
              <a:t>, o </a:t>
            </a:r>
            <a:r>
              <a:rPr lang="en-US" dirty="0" err="1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bg1"/>
                </a:solidFill>
              </a:rPr>
              <a:t> é </a:t>
            </a:r>
            <a:r>
              <a:rPr lang="en-US" dirty="0" err="1">
                <a:solidFill>
                  <a:schemeClr val="bg1"/>
                </a:solidFill>
              </a:rPr>
              <a:t>preciso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melhorar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comparação</a:t>
            </a:r>
            <a:r>
              <a:rPr lang="en-US" dirty="0">
                <a:solidFill>
                  <a:schemeClr val="bg1"/>
                </a:solidFill>
              </a:rPr>
              <a:t> com outros </a:t>
            </a:r>
            <a:r>
              <a:rPr lang="en-US" dirty="0" err="1">
                <a:solidFill>
                  <a:schemeClr val="bg1"/>
                </a:solidFill>
              </a:rPr>
              <a:t>Países</a:t>
            </a:r>
            <a:r>
              <a:rPr lang="en-US" dirty="0">
                <a:solidFill>
                  <a:schemeClr val="bg1"/>
                </a:solidFill>
              </a:rPr>
              <a:t> e com </a:t>
            </a:r>
            <a:r>
              <a:rPr lang="en-US" dirty="0" err="1">
                <a:solidFill>
                  <a:schemeClr val="bg1"/>
                </a:solidFill>
              </a:rPr>
              <a:t>normativo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Internacional</a:t>
            </a:r>
            <a:r>
              <a:rPr lang="en-US" dirty="0">
                <a:solidFill>
                  <a:schemeClr val="bg1"/>
                </a:solidFill>
              </a:rPr>
              <a:t>);</a:t>
            </a:r>
          </a:p>
          <a:p>
            <a:pPr marL="744538" lvl="3" indent="-339725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Stakeholders (</a:t>
            </a:r>
            <a:r>
              <a:rPr lang="en-US" dirty="0" err="1">
                <a:solidFill>
                  <a:schemeClr val="bg1"/>
                </a:solidFill>
              </a:rPr>
              <a:t>Fazenda</a:t>
            </a:r>
            <a:r>
              <a:rPr lang="en-US" dirty="0">
                <a:solidFill>
                  <a:schemeClr val="bg1"/>
                </a:solidFill>
              </a:rPr>
              <a:t>, Casa Civil, TCU/TCEs, CGU, etc.);</a:t>
            </a:r>
          </a:p>
          <a:p>
            <a:pPr marL="744538" lvl="3" indent="-339725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Como </a:t>
            </a:r>
            <a:r>
              <a:rPr lang="en-US" dirty="0" err="1">
                <a:solidFill>
                  <a:schemeClr val="bg1"/>
                </a:solidFill>
              </a:rPr>
              <a:t>coordenar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reuniões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assuntos</a:t>
            </a:r>
            <a:r>
              <a:rPr lang="en-US" dirty="0">
                <a:solidFill>
                  <a:schemeClr val="bg1"/>
                </a:solidFill>
              </a:rPr>
              <a:t> é </a:t>
            </a:r>
            <a:r>
              <a:rPr lang="en-US" dirty="0" err="1">
                <a:solidFill>
                  <a:schemeClr val="bg1"/>
                </a:solidFill>
              </a:rPr>
              <a:t>necessário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discutir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pPr lvl="3" algn="just"/>
            <a:endParaRPr lang="en-US" sz="2205" dirty="0" smtClean="0">
              <a:solidFill>
                <a:schemeClr val="bg1"/>
              </a:solidFill>
            </a:endParaRPr>
          </a:p>
          <a:p>
            <a:pPr marL="117475" lvl="1" algn="just">
              <a:tabLst>
                <a:tab pos="117475" algn="l"/>
              </a:tabLst>
            </a:pPr>
            <a:r>
              <a:rPr lang="en-US" sz="2400" i="1" dirty="0" smtClean="0">
                <a:solidFill>
                  <a:schemeClr val="bg1"/>
                </a:solidFill>
              </a:rPr>
              <a:t>2 Dias do </a:t>
            </a:r>
            <a:r>
              <a:rPr lang="en-US" sz="2400" i="1" dirty="0" err="1" smtClean="0">
                <a:solidFill>
                  <a:schemeClr val="bg1"/>
                </a:solidFill>
              </a:rPr>
              <a:t>Seminário</a:t>
            </a:r>
            <a:r>
              <a:rPr lang="en-US" sz="2400" i="1" dirty="0" smtClean="0">
                <a:solidFill>
                  <a:schemeClr val="bg1"/>
                </a:solidFill>
              </a:rPr>
              <a:t>:</a:t>
            </a:r>
          </a:p>
          <a:p>
            <a:pPr marL="746125" lvl="3" indent="-341313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bg1"/>
                </a:solidFill>
              </a:rPr>
              <a:t>Todos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</a:t>
            </a:r>
            <a:r>
              <a:rPr lang="en-US" dirty="0">
                <a:solidFill>
                  <a:schemeClr val="bg1"/>
                </a:solidFill>
              </a:rPr>
              <a:t> Stakeholders;</a:t>
            </a:r>
          </a:p>
          <a:p>
            <a:pPr marL="746125" lvl="3" indent="-341313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/>
                </a:solidFill>
              </a:rPr>
              <a:t>Apresentação</a:t>
            </a:r>
            <a:r>
              <a:rPr lang="en-US" dirty="0">
                <a:solidFill>
                  <a:schemeClr val="bg1"/>
                </a:solidFill>
              </a:rPr>
              <a:t> de Practitioners de CHU de </a:t>
            </a:r>
            <a:r>
              <a:rPr lang="en-US" dirty="0" err="1">
                <a:solidFill>
                  <a:schemeClr val="bg1"/>
                </a:solidFill>
              </a:rPr>
              <a:t>Países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houveram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reformas</a:t>
            </a:r>
            <a:r>
              <a:rPr lang="en-US" dirty="0">
                <a:solidFill>
                  <a:schemeClr val="bg1"/>
                </a:solidFill>
              </a:rPr>
              <a:t> de AI </a:t>
            </a:r>
            <a:r>
              <a:rPr lang="en-US" dirty="0" err="1">
                <a:solidFill>
                  <a:schemeClr val="bg1"/>
                </a:solidFill>
              </a:rPr>
              <a:t>recentes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Bulgária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Croácia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pPr marL="746125" lvl="3" indent="-341313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/>
                </a:solidFill>
              </a:rPr>
              <a:t>Apresentação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plano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colaboração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pPr marL="746125" lvl="3" indent="-341313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Carta de </a:t>
            </a:r>
            <a:r>
              <a:rPr lang="en-US" dirty="0" err="1">
                <a:solidFill>
                  <a:schemeClr val="bg1"/>
                </a:solidFill>
              </a:rPr>
              <a:t>Compromisso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todos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juntarem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desenharem</a:t>
            </a:r>
            <a:r>
              <a:rPr lang="en-US" dirty="0">
                <a:solidFill>
                  <a:schemeClr val="bg1"/>
                </a:solidFill>
              </a:rPr>
              <a:t> as </a:t>
            </a:r>
            <a:r>
              <a:rPr lang="en-US" dirty="0" err="1">
                <a:solidFill>
                  <a:schemeClr val="bg1"/>
                </a:solidFill>
              </a:rPr>
              <a:t>ações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28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ts val="1984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2. O </a:t>
            </a:r>
            <a:r>
              <a:rPr lang="en-US" sz="3200" dirty="0" err="1">
                <a:solidFill>
                  <a:schemeClr val="bg1"/>
                </a:solidFill>
              </a:rPr>
              <a:t>Modelo</a:t>
            </a:r>
            <a:r>
              <a:rPr lang="en-US" sz="3200" dirty="0">
                <a:solidFill>
                  <a:schemeClr val="bg1"/>
                </a:solidFill>
              </a:rPr>
              <a:t> de </a:t>
            </a:r>
            <a:r>
              <a:rPr lang="en-US" sz="3200" dirty="0" err="1">
                <a:solidFill>
                  <a:schemeClr val="bg1"/>
                </a:solidFill>
              </a:rPr>
              <a:t>Avaliação</a:t>
            </a:r>
            <a:r>
              <a:rPr lang="en-US" sz="3200" dirty="0">
                <a:solidFill>
                  <a:schemeClr val="bg1"/>
                </a:solidFill>
              </a:rPr>
              <a:t> da </a:t>
            </a:r>
            <a:r>
              <a:rPr lang="en-US" sz="3200" dirty="0" err="1">
                <a:solidFill>
                  <a:schemeClr val="bg1"/>
                </a:solidFill>
              </a:rPr>
              <a:t>Capacidade</a:t>
            </a:r>
            <a:r>
              <a:rPr lang="en-US" sz="3200" dirty="0">
                <a:solidFill>
                  <a:schemeClr val="bg1"/>
                </a:solidFill>
              </a:rPr>
              <a:t>: IA-CM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4000" y="1881963"/>
            <a:ext cx="88845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pt-BR" altLang="pt-BR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é?</a:t>
            </a:r>
          </a:p>
          <a:p>
            <a:pPr>
              <a:lnSpc>
                <a:spcPct val="170000"/>
              </a:lnSpc>
              <a:defRPr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publicada pelo The Institute of Internal Auditors (The IIA) (Autoria e liderança de Libby MacRae)</a:t>
            </a:r>
          </a:p>
          <a:p>
            <a:pPr marL="377979" lvl="1" indent="0">
              <a:lnSpc>
                <a:spcPct val="170000"/>
              </a:lnSpc>
              <a:buNone/>
              <a:defRPr/>
            </a:pPr>
            <a:endParaRPr lang="pt-BR" alt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defRPr/>
            </a:pPr>
            <a:r>
              <a:rPr lang="pt-BR" altLang="pt-BR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Finalidade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os fundamentos necessários para uma auditoria interna efetiva no setor público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1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Usuários (público-alvo)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04507" y="1632890"/>
            <a:ext cx="9071610" cy="4989036"/>
          </a:xfrm>
          <a:prstGeom prst="rect">
            <a:avLst/>
          </a:prstGeo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pt-BR" altLang="pt-BR" sz="30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Profissionais de área de auditoria interna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pt-BR" altLang="pt-BR" sz="3086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pt-BR" altLang="pt-BR" sz="30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indent="-400050" algn="just" eaLnBrk="1" hangingPunct="1">
              <a:lnSpc>
                <a:spcPct val="150000"/>
              </a:lnSpc>
            </a:pPr>
            <a:r>
              <a:rPr lang="pt-BR" altLang="pt-BR" sz="24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gestão;</a:t>
            </a:r>
          </a:p>
          <a:p>
            <a:pPr lvl="1" indent="-400050" algn="just" eaLnBrk="1" hangingPunct="1">
              <a:lnSpc>
                <a:spcPct val="150000"/>
              </a:lnSpc>
            </a:pPr>
            <a:r>
              <a:rPr lang="pt-BR" altLang="pt-BR" sz="24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Membros do comitê de auditoria; </a:t>
            </a:r>
          </a:p>
          <a:p>
            <a:pPr lvl="1" indent="-400050" algn="just" eaLnBrk="1" hangingPunct="1">
              <a:lnSpc>
                <a:spcPct val="150000"/>
              </a:lnSpc>
            </a:pPr>
            <a:r>
              <a:rPr lang="pt-BR" altLang="pt-BR" sz="24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Conselhos;</a:t>
            </a:r>
          </a:p>
          <a:p>
            <a:pPr lvl="1" indent="-400050" algn="just" eaLnBrk="1" hangingPunct="1">
              <a:lnSpc>
                <a:spcPct val="150000"/>
              </a:lnSpc>
            </a:pPr>
            <a:r>
              <a:rPr lang="pt-BR" altLang="pt-BR" sz="24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Auditores externos; </a:t>
            </a:r>
          </a:p>
        </p:txBody>
      </p:sp>
    </p:spTree>
    <p:extLst>
      <p:ext uri="{BB962C8B-B14F-4D97-AF65-F5344CB8AC3E}">
        <p14:creationId xmlns:p14="http://schemas.microsoft.com/office/powerpoint/2010/main" val="42365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Objetivos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Tópicos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4294967295"/>
          </p:nvPr>
        </p:nvSpPr>
        <p:spPr>
          <a:xfrm>
            <a:off x="504507" y="1632890"/>
            <a:ext cx="9071610" cy="49890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just">
              <a:spcBef>
                <a:spcPts val="1984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dirty="0" err="1" smtClean="0">
                <a:solidFill>
                  <a:schemeClr val="bg1"/>
                </a:solidFill>
              </a:rPr>
              <a:t>Iniciativa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Avaliação</a:t>
            </a:r>
            <a:r>
              <a:rPr lang="en-US" dirty="0" smtClean="0">
                <a:solidFill>
                  <a:schemeClr val="bg1"/>
                </a:solidFill>
              </a:rPr>
              <a:t> da </a:t>
            </a:r>
            <a:r>
              <a:rPr lang="en-US" dirty="0" err="1" smtClean="0">
                <a:solidFill>
                  <a:schemeClr val="bg1"/>
                </a:solidFill>
              </a:rPr>
              <a:t>Capacidade</a:t>
            </a:r>
            <a:r>
              <a:rPr lang="en-US" dirty="0" smtClean="0">
                <a:solidFill>
                  <a:schemeClr val="bg1"/>
                </a:solidFill>
              </a:rPr>
              <a:t> das CGEs</a:t>
            </a:r>
          </a:p>
          <a:p>
            <a:pPr marL="514350" indent="-514350" algn="just">
              <a:spcBef>
                <a:spcPts val="1984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en-US" dirty="0" err="1" smtClean="0">
                <a:solidFill>
                  <a:schemeClr val="bg1"/>
                </a:solidFill>
              </a:rPr>
              <a:t>Modelo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Avaliação</a:t>
            </a:r>
            <a:r>
              <a:rPr lang="en-US" dirty="0" smtClean="0">
                <a:solidFill>
                  <a:schemeClr val="bg1"/>
                </a:solidFill>
              </a:rPr>
              <a:t> da </a:t>
            </a:r>
            <a:r>
              <a:rPr lang="en-US" dirty="0" err="1" smtClean="0">
                <a:solidFill>
                  <a:schemeClr val="bg1"/>
                </a:solidFill>
              </a:rPr>
              <a:t>Capacidade</a:t>
            </a:r>
            <a:r>
              <a:rPr lang="en-US" dirty="0" smtClean="0">
                <a:solidFill>
                  <a:schemeClr val="bg1"/>
                </a:solidFill>
              </a:rPr>
              <a:t>: IA-CM</a:t>
            </a:r>
          </a:p>
          <a:p>
            <a:pPr marL="514350" indent="-514350" algn="just">
              <a:spcBef>
                <a:spcPts val="1984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Porquê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Avaliar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 algn="just">
              <a:spcBef>
                <a:spcPts val="1984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Próximos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Passos</a:t>
            </a:r>
            <a:endParaRPr lang="en-US" dirty="0" smtClean="0">
              <a:solidFill>
                <a:schemeClr val="bg1"/>
              </a:solidFill>
            </a:endParaRPr>
          </a:p>
          <a:p>
            <a:pPr lvl="1" algn="just">
              <a:spcBef>
                <a:spcPts val="1984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 algn="just">
              <a:spcBef>
                <a:spcPts val="1984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1984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Surgimento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4000" y="1701209"/>
            <a:ext cx="874632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2400" b="1" u="sng" dirty="0">
                <a:solidFill>
                  <a:schemeClr val="bg1"/>
                </a:solidFill>
              </a:rPr>
              <a:t>Lacuna</a:t>
            </a:r>
            <a:r>
              <a:rPr lang="pt-BR" altLang="pt-BR" b="1" dirty="0">
                <a:solidFill>
                  <a:schemeClr val="bg1"/>
                </a:solidFill>
              </a:rPr>
              <a:t>:</a:t>
            </a:r>
          </a:p>
          <a:p>
            <a:pPr lvl="1" indent="-4000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 interna é crítica para o aprimoramento da economicidade, eficiência e efetividade da Administração Pública.</a:t>
            </a:r>
          </a:p>
          <a:p>
            <a:pPr lvl="1" indent="-4000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governança que reforçasse a importância da auditoria interna.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579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para Sua Elaboração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4791" y="1871330"/>
            <a:ext cx="8771860" cy="382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altLang="pt-BR" b="1" dirty="0">
                <a:solidFill>
                  <a:schemeClr val="bg1"/>
                </a:solidFill>
              </a:rPr>
              <a:t>Identificar e explorar:</a:t>
            </a:r>
          </a:p>
          <a:p>
            <a:pPr lvl="1" indent="-40005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bg1"/>
                </a:solidFill>
              </a:rPr>
              <a:t>Características gerais de cada nível de capacidade para as atividades de auditoria interna (AI).</a:t>
            </a:r>
            <a:endParaRPr lang="pt-BR" altLang="pt-B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0005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elementos que formam as atividades de AI e os macroprocessos-chave (KPAs) em cada nível de capacidade e dentro de cada elemento.</a:t>
            </a:r>
            <a:endParaRPr lang="pt-BR" altLang="pt-B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0005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e práticas de cada KPA que precisam funcionar. </a:t>
            </a:r>
            <a:endParaRPr lang="pt-BR" altLang="pt-BR" sz="20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22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Duas fases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000" y="1796143"/>
            <a:ext cx="880328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6968" indent="-566968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</a:rPr>
              <a:t>Identificação das características de cada nível, elementos; KPAs e atividades.</a:t>
            </a:r>
          </a:p>
          <a:p>
            <a:pPr marL="1262063" lvl="2" indent="-293688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/>
            </a:pPr>
            <a:r>
              <a:rPr lang="pt-BR" sz="1600" dirty="0">
                <a:solidFill>
                  <a:schemeClr val="bg1"/>
                </a:solidFill>
              </a:rPr>
              <a:t>Workshops e grupos focais: 20 países e 50 profissionais.</a:t>
            </a:r>
          </a:p>
          <a:p>
            <a:pPr lvl="2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/>
            </a:pPr>
            <a:endParaRPr lang="pt-BR" sz="800" dirty="0">
              <a:solidFill>
                <a:schemeClr val="bg1"/>
              </a:solidFill>
            </a:endParaRPr>
          </a:p>
          <a:p>
            <a:pPr marL="503972" indent="-503972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Validação e confirmação; Elaboração dos cinco níveis.</a:t>
            </a:r>
          </a:p>
          <a:p>
            <a:pPr marL="1262063" lvl="2" indent="-293688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-"/>
              <a:defRPr/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Mundial empenhou-se na validação junto com 16 funções de auditoria interna (FAI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1262063" lvl="2" indent="-293688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-"/>
              <a:defRPr/>
            </a:pP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300 profissionais entrevistados.</a:t>
            </a:r>
            <a:endParaRPr lang="pt-BR" sz="16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909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IA-CM é: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04507" y="1632890"/>
            <a:ext cx="9071610" cy="4989036"/>
          </a:xfrm>
          <a:prstGeom prst="rect">
            <a:avLst/>
          </a:prstGeom>
        </p:spPr>
        <p:txBody>
          <a:bodyPr/>
          <a:lstStyle/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solidFill>
                  <a:schemeClr val="bg1"/>
                </a:solidFill>
              </a:rPr>
              <a:t>  Veículo </a:t>
            </a:r>
            <a:r>
              <a:rPr lang="pt-BR" altLang="pt-BR" sz="2800" dirty="0">
                <a:solidFill>
                  <a:schemeClr val="bg1"/>
                </a:solidFill>
              </a:rPr>
              <a:t>de </a:t>
            </a:r>
            <a:r>
              <a:rPr lang="pt-BR" altLang="pt-BR" sz="2800" dirty="0" smtClean="0">
                <a:solidFill>
                  <a:schemeClr val="bg1"/>
                </a:solidFill>
              </a:rPr>
              <a:t>visão e comunicação</a:t>
            </a:r>
            <a:endParaRPr lang="pt-BR" altLang="pt-BR" sz="2800" dirty="0">
              <a:solidFill>
                <a:schemeClr val="bg1"/>
              </a:solidFill>
            </a:endParaRP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solidFill>
                  <a:schemeClr val="bg1"/>
                </a:solidFill>
              </a:rPr>
              <a:t>  Base </a:t>
            </a:r>
            <a:r>
              <a:rPr lang="pt-BR" altLang="pt-BR" sz="2800" dirty="0">
                <a:solidFill>
                  <a:schemeClr val="bg1"/>
                </a:solidFill>
              </a:rPr>
              <a:t>para avaliação (auto ou externa)</a:t>
            </a: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altLang="pt-BR" sz="2800" dirty="0" smtClean="0">
                <a:solidFill>
                  <a:schemeClr val="bg1"/>
                </a:solidFill>
              </a:rPr>
              <a:t>  Mapa </a:t>
            </a:r>
            <a:r>
              <a:rPr lang="pt-BR" altLang="pt-BR" sz="2800" dirty="0">
                <a:solidFill>
                  <a:schemeClr val="bg1"/>
                </a:solidFill>
              </a:rPr>
              <a:t>para aperfeiçoamento ordenado.</a:t>
            </a:r>
          </a:p>
        </p:txBody>
      </p:sp>
    </p:spTree>
    <p:extLst>
      <p:ext uri="{BB962C8B-B14F-4D97-AF65-F5344CB8AC3E}">
        <p14:creationId xmlns:p14="http://schemas.microsoft.com/office/powerpoint/2010/main" val="8597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4703" y="1229129"/>
            <a:ext cx="9071610" cy="4989036"/>
          </a:xfrm>
          <a:prstGeom prst="rect">
            <a:avLst/>
          </a:prstGeom>
        </p:spPr>
        <p:txBody>
          <a:bodyPr/>
          <a:lstStyle/>
          <a:p>
            <a:pPr marL="457200" lvl="1" indent="0" algn="just">
              <a:lnSpc>
                <a:spcPct val="200000"/>
              </a:lnSpc>
              <a:buNone/>
            </a:pPr>
            <a:r>
              <a:rPr lang="pt-BR" altLang="pt-BR" sz="2800" u="sng" dirty="0" smtClean="0">
                <a:solidFill>
                  <a:schemeClr val="bg1"/>
                </a:solidFill>
              </a:rPr>
              <a:t>Exemplo: Ohio Office of Internal Audit </a:t>
            </a:r>
            <a:endParaRPr lang="pt-BR" altLang="pt-BR" sz="2800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507" y="463138"/>
            <a:ext cx="8972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Ferramenta </a:t>
            </a:r>
            <a:r>
              <a:rPr lang="pt-BR" alt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Planejamento </a:t>
            </a:r>
            <a:r>
              <a:rPr lang="pt-BR" alt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Estratégico</a:t>
            </a:r>
            <a:endParaRPr lang="pt-PT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56" y="2006930"/>
            <a:ext cx="7794379" cy="3931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4405" y="5938734"/>
            <a:ext cx="749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</a:rPr>
              <a:t>http</a:t>
            </a:r>
            <a:r>
              <a:rPr lang="pt-PT" sz="1400">
                <a:solidFill>
                  <a:schemeClr val="bg1"/>
                </a:solidFill>
              </a:rPr>
              <a:t>://</a:t>
            </a:r>
            <a:r>
              <a:rPr lang="pt-PT" sz="1400" smtClean="0">
                <a:solidFill>
                  <a:schemeClr val="bg1"/>
                </a:solidFill>
              </a:rPr>
              <a:t>obm.ohio.gov/InternalAudit/doc/strategicplan/FY-14-15_OIA_Strategic_Plan.pdf</a:t>
            </a:r>
            <a:endParaRPr lang="pt-PT" sz="1400" dirty="0" smtClean="0">
              <a:solidFill>
                <a:schemeClr val="bg1"/>
              </a:solidFill>
            </a:endParaRPr>
          </a:p>
          <a:p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7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do IA-CM</a:t>
            </a:r>
            <a:endParaRPr lang="pt-BR" altLang="pt-BR" sz="407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371" y="1796143"/>
            <a:ext cx="9046029" cy="337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00050" algn="just">
              <a:lnSpc>
                <a:spcPct val="150000"/>
              </a:lnSpc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pt-BR" altLang="pt-BR" sz="2756" dirty="0">
                <a:solidFill>
                  <a:schemeClr val="bg1"/>
                </a:solidFill>
              </a:rPr>
              <a:t> AI é componente de governança da organização</a:t>
            </a:r>
          </a:p>
          <a:p>
            <a:pPr lvl="1" indent="-400050" algn="just">
              <a:lnSpc>
                <a:spcPct val="150000"/>
              </a:lnSpc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pt-BR" altLang="pt-BR" sz="2756" dirty="0">
                <a:solidFill>
                  <a:schemeClr val="bg1"/>
                </a:solidFill>
              </a:rPr>
              <a:t> AI ajuda a organização a alcançar resultados</a:t>
            </a:r>
          </a:p>
          <a:p>
            <a:pPr lvl="1" indent="-400050" algn="just">
              <a:lnSpc>
                <a:spcPct val="150000"/>
              </a:lnSpc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pt-BR" altLang="pt-BR" sz="2756" dirty="0">
                <a:solidFill>
                  <a:schemeClr val="bg1"/>
                </a:solidFill>
              </a:rPr>
              <a:t> AI ajuda a organização a prestar contas dos seus resultados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69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IA-CM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4000" y="1967023"/>
            <a:ext cx="8852651" cy="3957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756" dirty="0">
                <a:solidFill>
                  <a:schemeClr val="bg1"/>
                </a:solidFill>
              </a:rPr>
              <a:t>3 variáveis consideradas:</a:t>
            </a:r>
          </a:p>
          <a:p>
            <a:pPr marL="800100" lvl="1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BR" altLang="pt-BR" sz="2425" dirty="0">
                <a:solidFill>
                  <a:schemeClr val="bg1"/>
                </a:solidFill>
              </a:rPr>
              <a:t>  Atividade</a:t>
            </a:r>
          </a:p>
          <a:p>
            <a:pPr marL="800100" lvl="1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BR" altLang="pt-BR" sz="2425" dirty="0">
                <a:solidFill>
                  <a:schemeClr val="bg1"/>
                </a:solidFill>
              </a:rPr>
              <a:t>  Organização</a:t>
            </a:r>
          </a:p>
          <a:p>
            <a:pPr marL="800100" lvl="1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pt-BR" altLang="pt-BR" sz="2425" dirty="0">
                <a:solidFill>
                  <a:schemeClr val="bg1"/>
                </a:solidFill>
              </a:rPr>
              <a:t>  Ambiente</a:t>
            </a:r>
          </a:p>
          <a:p>
            <a:pPr marL="404813" indent="-4048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756" dirty="0">
                <a:solidFill>
                  <a:schemeClr val="bg1"/>
                </a:solidFill>
              </a:rPr>
              <a:t> Como é baseado em princípios, pode ser aplicado universalmente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433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7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do IA-CM</a:t>
            </a:r>
            <a:endParaRPr lang="pt-BR" altLang="pt-BR" sz="407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04507" y="1632890"/>
            <a:ext cx="9071610" cy="4989036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altLang="pt-BR" sz="2756" dirty="0" smtClean="0">
                <a:solidFill>
                  <a:schemeClr val="bg1"/>
                </a:solidFill>
              </a:rPr>
              <a:t> Aprimoramento/evolução passo a passo</a:t>
            </a:r>
            <a:endParaRPr lang="pt-BR" altLang="pt-BR" sz="2756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altLang="pt-BR" sz="2756" dirty="0" smtClean="0">
                <a:solidFill>
                  <a:schemeClr val="bg1"/>
                </a:solidFill>
              </a:rPr>
              <a:t> 5 </a:t>
            </a:r>
            <a:r>
              <a:rPr lang="pt-BR" altLang="pt-BR" sz="2756" dirty="0">
                <a:solidFill>
                  <a:schemeClr val="bg1"/>
                </a:solidFill>
              </a:rPr>
              <a:t>níveis de capacidade progressivos</a:t>
            </a:r>
          </a:p>
          <a:p>
            <a:pPr algn="just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altLang="pt-BR" sz="2756" i="1" dirty="0" smtClean="0">
                <a:solidFill>
                  <a:schemeClr val="bg1"/>
                </a:solidFill>
              </a:rPr>
              <a:t> Building </a:t>
            </a:r>
            <a:r>
              <a:rPr lang="pt-BR" altLang="pt-BR" sz="2756" i="1" dirty="0">
                <a:solidFill>
                  <a:schemeClr val="bg1"/>
                </a:solidFill>
              </a:rPr>
              <a:t>blocks </a:t>
            </a:r>
            <a:r>
              <a:rPr lang="pt-BR" altLang="pt-BR" sz="2756" dirty="0">
                <a:solidFill>
                  <a:schemeClr val="bg1"/>
                </a:solidFill>
              </a:rPr>
              <a:t>(construído </a:t>
            </a:r>
            <a:r>
              <a:rPr lang="pt-BR" altLang="pt-BR" sz="2756" dirty="0" smtClean="0">
                <a:solidFill>
                  <a:schemeClr val="bg1"/>
                </a:solidFill>
              </a:rPr>
              <a:t>por </a:t>
            </a:r>
            <a:r>
              <a:rPr lang="pt-BR" altLang="pt-BR" sz="2756" dirty="0">
                <a:solidFill>
                  <a:schemeClr val="bg1"/>
                </a:solidFill>
              </a:rPr>
              <a:t>camadas)</a:t>
            </a:r>
          </a:p>
        </p:txBody>
      </p:sp>
    </p:spTree>
    <p:extLst>
      <p:ext uri="{BB962C8B-B14F-4D97-AF65-F5344CB8AC3E}">
        <p14:creationId xmlns:p14="http://schemas.microsoft.com/office/powerpoint/2010/main" val="36813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IA-CM Níveis de Capacidade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04507" y="1632890"/>
            <a:ext cx="9071610" cy="4989036"/>
          </a:xfrm>
          <a:prstGeom prst="rect">
            <a:avLst/>
          </a:prstGeom>
        </p:spPr>
        <p:txBody>
          <a:bodyPr/>
          <a:lstStyle/>
          <a:p>
            <a:pPr marL="503972" indent="-503972" algn="just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pt-BR" altLang="pt-BR" sz="2756" dirty="0">
                <a:solidFill>
                  <a:schemeClr val="bg1"/>
                </a:solidFill>
              </a:rPr>
              <a:t>Inicial (</a:t>
            </a:r>
            <a:r>
              <a:rPr lang="pt-BR" altLang="pt-BR" sz="2756" i="1" dirty="0">
                <a:solidFill>
                  <a:schemeClr val="bg1"/>
                </a:solidFill>
              </a:rPr>
              <a:t>Initial</a:t>
            </a:r>
            <a:r>
              <a:rPr lang="pt-BR" altLang="pt-BR" sz="2756" dirty="0">
                <a:solidFill>
                  <a:schemeClr val="bg1"/>
                </a:solidFill>
              </a:rPr>
              <a:t>)</a:t>
            </a:r>
          </a:p>
          <a:p>
            <a:pPr marL="503972" indent="-503972" algn="just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pt-BR" altLang="pt-BR" sz="2756" dirty="0">
                <a:solidFill>
                  <a:schemeClr val="bg1"/>
                </a:solidFill>
              </a:rPr>
              <a:t>Infraestrutura (</a:t>
            </a:r>
            <a:r>
              <a:rPr lang="pt-BR" altLang="pt-BR" sz="2756" i="1" dirty="0">
                <a:solidFill>
                  <a:schemeClr val="bg1"/>
                </a:solidFill>
              </a:rPr>
              <a:t>infraestructure</a:t>
            </a:r>
            <a:r>
              <a:rPr lang="pt-BR" altLang="pt-BR" sz="2756" dirty="0">
                <a:solidFill>
                  <a:schemeClr val="bg1"/>
                </a:solidFill>
              </a:rPr>
              <a:t>)</a:t>
            </a:r>
          </a:p>
          <a:p>
            <a:pPr marL="503972" indent="-503972" algn="just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pt-BR" altLang="pt-BR" sz="2756" dirty="0">
                <a:solidFill>
                  <a:schemeClr val="bg1"/>
                </a:solidFill>
              </a:rPr>
              <a:t>Integrado (</a:t>
            </a:r>
            <a:r>
              <a:rPr lang="pt-BR" altLang="pt-BR" sz="2756" i="1" dirty="0">
                <a:solidFill>
                  <a:schemeClr val="bg1"/>
                </a:solidFill>
              </a:rPr>
              <a:t>Integrated</a:t>
            </a:r>
            <a:r>
              <a:rPr lang="pt-BR" altLang="pt-BR" sz="2756" dirty="0">
                <a:solidFill>
                  <a:schemeClr val="bg1"/>
                </a:solidFill>
              </a:rPr>
              <a:t>)</a:t>
            </a:r>
          </a:p>
          <a:p>
            <a:pPr marL="503972" indent="-503972" algn="just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pt-BR" altLang="pt-BR" sz="2756" dirty="0">
                <a:solidFill>
                  <a:schemeClr val="bg1"/>
                </a:solidFill>
              </a:rPr>
              <a:t>Gerenciado (</a:t>
            </a:r>
            <a:r>
              <a:rPr lang="pt-BR" altLang="pt-BR" sz="2756" i="1" dirty="0">
                <a:solidFill>
                  <a:schemeClr val="bg1"/>
                </a:solidFill>
              </a:rPr>
              <a:t>Managed</a:t>
            </a:r>
            <a:r>
              <a:rPr lang="pt-BR" altLang="pt-BR" sz="2756" dirty="0">
                <a:solidFill>
                  <a:schemeClr val="bg1"/>
                </a:solidFill>
              </a:rPr>
              <a:t>)</a:t>
            </a:r>
          </a:p>
          <a:p>
            <a:pPr marL="503972" indent="-503972" algn="just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pt-BR" altLang="pt-BR" sz="2756" dirty="0" smtClean="0">
                <a:solidFill>
                  <a:schemeClr val="bg1"/>
                </a:solidFill>
              </a:rPr>
              <a:t>Otimizado </a:t>
            </a:r>
            <a:r>
              <a:rPr lang="pt-BR" altLang="pt-BR" sz="2756" dirty="0">
                <a:solidFill>
                  <a:schemeClr val="bg1"/>
                </a:solidFill>
              </a:rPr>
              <a:t>(</a:t>
            </a:r>
            <a:r>
              <a:rPr lang="pt-BR" altLang="pt-BR" sz="2756" i="1" dirty="0">
                <a:solidFill>
                  <a:schemeClr val="bg1"/>
                </a:solidFill>
              </a:rPr>
              <a:t>Optimizing</a:t>
            </a:r>
            <a:r>
              <a:rPr lang="pt-BR" altLang="pt-BR" sz="2756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66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IA-CM Níveis de Capacidade*</a:t>
            </a:r>
          </a:p>
        </p:txBody>
      </p:sp>
      <p:grpSp>
        <p:nvGrpSpPr>
          <p:cNvPr id="29699" name="Content Placeholder 3"/>
          <p:cNvGrpSpPr>
            <a:grpSpLocks noGrp="1"/>
          </p:cNvGrpSpPr>
          <p:nvPr/>
        </p:nvGrpSpPr>
        <p:grpSpPr bwMode="auto">
          <a:xfrm>
            <a:off x="504507" y="1763924"/>
            <a:ext cx="9071610" cy="4476308"/>
            <a:chOff x="304800" y="1600200"/>
            <a:chExt cx="8458200" cy="4079875"/>
          </a:xfrm>
        </p:grpSpPr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V="1">
              <a:off x="3886156" y="2632131"/>
              <a:ext cx="4876844" cy="304794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646" dirty="0"/>
            </a:p>
          </p:txBody>
        </p:sp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6535738" y="1600200"/>
              <a:ext cx="1900238" cy="919163"/>
              <a:chOff x="4117" y="1126"/>
              <a:chExt cx="1197" cy="579"/>
            </a:xfrm>
          </p:grpSpPr>
          <p:grpSp>
            <p:nvGrpSpPr>
              <p:cNvPr id="29728" name="Group 31"/>
              <p:cNvGrpSpPr>
                <a:grpSpLocks/>
              </p:cNvGrpSpPr>
              <p:nvPr/>
            </p:nvGrpSpPr>
            <p:grpSpPr bwMode="auto">
              <a:xfrm>
                <a:off x="4117" y="1126"/>
                <a:ext cx="1191" cy="579"/>
                <a:chOff x="3733" y="1126"/>
                <a:chExt cx="1191" cy="579"/>
              </a:xfrm>
            </p:grpSpPr>
            <p:sp>
              <p:nvSpPr>
                <p:cNvPr id="29730" name="Rectangle 33"/>
                <p:cNvSpPr>
                  <a:spLocks noChangeArrowheads="1"/>
                </p:cNvSpPr>
                <p:nvPr/>
              </p:nvSpPr>
              <p:spPr bwMode="auto">
                <a:xfrm>
                  <a:off x="3770" y="1126"/>
                  <a:ext cx="1154" cy="54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  <p:sp>
              <p:nvSpPr>
                <p:cNvPr id="29731" name="Rectangle 34"/>
                <p:cNvSpPr>
                  <a:spLocks noChangeArrowheads="1"/>
                </p:cNvSpPr>
                <p:nvPr/>
              </p:nvSpPr>
              <p:spPr bwMode="auto">
                <a:xfrm>
                  <a:off x="3733" y="1158"/>
                  <a:ext cx="1154" cy="5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</p:grpSp>
          <p:sp>
            <p:nvSpPr>
              <p:cNvPr id="29729" name="Rectangle 32"/>
              <p:cNvSpPr>
                <a:spLocks noChangeArrowheads="1"/>
              </p:cNvSpPr>
              <p:nvPr/>
            </p:nvSpPr>
            <p:spPr bwMode="auto">
              <a:xfrm>
                <a:off x="4186" y="1165"/>
                <a:ext cx="1128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9746" tIns="48998" rIns="99746" bIns="48998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pt-BR" sz="1433" b="1" dirty="0"/>
                  <a:t>NÍVEL 5</a:t>
                </a:r>
                <a:endParaRPr lang="en-US" altLang="pt-BR" sz="1433" b="1" dirty="0">
                  <a:solidFill>
                    <a:srgbClr val="FFFFFF"/>
                  </a:solidFill>
                </a:endParaRPr>
              </a:p>
              <a:p>
                <a:r>
                  <a:rPr lang="en-US" altLang="pt-BR" sz="1433" b="1" dirty="0" err="1" smtClean="0"/>
                  <a:t>Otimizado</a:t>
                </a:r>
                <a:endParaRPr lang="en-US" altLang="pt-BR" sz="1433" b="1" dirty="0"/>
              </a:p>
            </p:txBody>
          </p:sp>
        </p:grpSp>
        <p:grpSp>
          <p:nvGrpSpPr>
            <p:cNvPr id="29703" name="Group 6"/>
            <p:cNvGrpSpPr>
              <a:grpSpLocks/>
            </p:cNvGrpSpPr>
            <p:nvPr/>
          </p:nvGrpSpPr>
          <p:grpSpPr bwMode="auto">
            <a:xfrm>
              <a:off x="5314950" y="2363788"/>
              <a:ext cx="1890713" cy="919163"/>
              <a:chOff x="3348" y="1607"/>
              <a:chExt cx="1191" cy="579"/>
            </a:xfrm>
          </p:grpSpPr>
          <p:grpSp>
            <p:nvGrpSpPr>
              <p:cNvPr id="29724" name="Group 27"/>
              <p:cNvGrpSpPr>
                <a:grpSpLocks/>
              </p:cNvGrpSpPr>
              <p:nvPr/>
            </p:nvGrpSpPr>
            <p:grpSpPr bwMode="auto">
              <a:xfrm>
                <a:off x="3348" y="1607"/>
                <a:ext cx="1191" cy="579"/>
                <a:chOff x="2964" y="1607"/>
                <a:chExt cx="1191" cy="579"/>
              </a:xfrm>
            </p:grpSpPr>
            <p:sp>
              <p:nvSpPr>
                <p:cNvPr id="29726" name="Rectangle 29"/>
                <p:cNvSpPr>
                  <a:spLocks noChangeArrowheads="1"/>
                </p:cNvSpPr>
                <p:nvPr/>
              </p:nvSpPr>
              <p:spPr bwMode="auto">
                <a:xfrm>
                  <a:off x="3001" y="1607"/>
                  <a:ext cx="1154" cy="54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  <p:sp>
              <p:nvSpPr>
                <p:cNvPr id="29727" name="Rectangle 30"/>
                <p:cNvSpPr>
                  <a:spLocks noChangeArrowheads="1"/>
                </p:cNvSpPr>
                <p:nvPr/>
              </p:nvSpPr>
              <p:spPr bwMode="auto">
                <a:xfrm>
                  <a:off x="2964" y="1639"/>
                  <a:ext cx="1154" cy="5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</p:grpSp>
          <p:sp>
            <p:nvSpPr>
              <p:cNvPr id="29725" name="Rectangle 28"/>
              <p:cNvSpPr>
                <a:spLocks noChangeArrowheads="1"/>
              </p:cNvSpPr>
              <p:nvPr/>
            </p:nvSpPr>
            <p:spPr bwMode="auto">
              <a:xfrm>
                <a:off x="3418" y="1656"/>
                <a:ext cx="10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9746" tIns="48998" rIns="99746" bIns="48998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pt-BR" sz="1433" b="1" dirty="0"/>
                  <a:t>NÍVEL 4</a:t>
                </a:r>
                <a:endParaRPr lang="en-US" altLang="pt-BR" sz="1433" b="1" dirty="0">
                  <a:solidFill>
                    <a:srgbClr val="FFFFFF"/>
                  </a:solidFill>
                </a:endParaRPr>
              </a:p>
              <a:p>
                <a:r>
                  <a:rPr lang="en-US" altLang="pt-BR" sz="1433" b="1" dirty="0" err="1" smtClean="0"/>
                  <a:t>Gerenciado</a:t>
                </a:r>
                <a:endParaRPr lang="en-US" altLang="pt-BR" sz="1433" b="1" dirty="0"/>
              </a:p>
            </p:txBody>
          </p:sp>
        </p:grpSp>
        <p:grpSp>
          <p:nvGrpSpPr>
            <p:cNvPr id="29704" name="Group 7"/>
            <p:cNvGrpSpPr>
              <a:grpSpLocks/>
            </p:cNvGrpSpPr>
            <p:nvPr/>
          </p:nvGrpSpPr>
          <p:grpSpPr bwMode="auto">
            <a:xfrm>
              <a:off x="4106863" y="3157538"/>
              <a:ext cx="1890713" cy="919163"/>
              <a:chOff x="2587" y="2107"/>
              <a:chExt cx="1191" cy="579"/>
            </a:xfrm>
          </p:grpSpPr>
          <p:grpSp>
            <p:nvGrpSpPr>
              <p:cNvPr id="29720" name="Group 23"/>
              <p:cNvGrpSpPr>
                <a:grpSpLocks/>
              </p:cNvGrpSpPr>
              <p:nvPr/>
            </p:nvGrpSpPr>
            <p:grpSpPr bwMode="auto">
              <a:xfrm>
                <a:off x="2587" y="2107"/>
                <a:ext cx="1191" cy="579"/>
                <a:chOff x="2203" y="2107"/>
                <a:chExt cx="1191" cy="579"/>
              </a:xfrm>
            </p:grpSpPr>
            <p:sp>
              <p:nvSpPr>
                <p:cNvPr id="29722" name="Rectangle 25"/>
                <p:cNvSpPr>
                  <a:spLocks noChangeArrowheads="1"/>
                </p:cNvSpPr>
                <p:nvPr/>
              </p:nvSpPr>
              <p:spPr bwMode="auto">
                <a:xfrm>
                  <a:off x="2240" y="2107"/>
                  <a:ext cx="1154" cy="54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  <p:sp>
              <p:nvSpPr>
                <p:cNvPr id="29723" name="Rectangle 26"/>
                <p:cNvSpPr>
                  <a:spLocks noChangeArrowheads="1"/>
                </p:cNvSpPr>
                <p:nvPr/>
              </p:nvSpPr>
              <p:spPr bwMode="auto">
                <a:xfrm>
                  <a:off x="2203" y="2139"/>
                  <a:ext cx="1154" cy="5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</p:grpSp>
          <p:sp>
            <p:nvSpPr>
              <p:cNvPr id="29721" name="Rectangle 24"/>
              <p:cNvSpPr>
                <a:spLocks noChangeArrowheads="1"/>
              </p:cNvSpPr>
              <p:nvPr/>
            </p:nvSpPr>
            <p:spPr bwMode="auto">
              <a:xfrm>
                <a:off x="2672" y="2154"/>
                <a:ext cx="10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9746" tIns="48998" rIns="99746" bIns="48998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pt-BR" sz="1433" b="1" dirty="0"/>
                  <a:t>NÍVEL 3</a:t>
                </a:r>
                <a:r>
                  <a:rPr lang="en-US" altLang="pt-BR" sz="1433" b="1" dirty="0">
                    <a:solidFill>
                      <a:srgbClr val="FFFFFF"/>
                    </a:solidFill>
                  </a:rPr>
                  <a:t> </a:t>
                </a:r>
              </a:p>
              <a:p>
                <a:r>
                  <a:rPr lang="en-US" altLang="pt-BR" sz="1433" b="1" dirty="0" err="1" smtClean="0"/>
                  <a:t>Integrado</a:t>
                </a:r>
                <a:endParaRPr lang="en-US" altLang="pt-BR" sz="1433" b="1" dirty="0"/>
              </a:p>
            </p:txBody>
          </p:sp>
        </p:grpSp>
        <p:grpSp>
          <p:nvGrpSpPr>
            <p:cNvPr id="29705" name="Group 8"/>
            <p:cNvGrpSpPr>
              <a:grpSpLocks/>
            </p:cNvGrpSpPr>
            <p:nvPr/>
          </p:nvGrpSpPr>
          <p:grpSpPr bwMode="auto">
            <a:xfrm>
              <a:off x="2940050" y="3906838"/>
              <a:ext cx="1890713" cy="919163"/>
              <a:chOff x="1852" y="2579"/>
              <a:chExt cx="1191" cy="579"/>
            </a:xfrm>
          </p:grpSpPr>
          <p:grpSp>
            <p:nvGrpSpPr>
              <p:cNvPr id="29716" name="Group 19"/>
              <p:cNvGrpSpPr>
                <a:grpSpLocks/>
              </p:cNvGrpSpPr>
              <p:nvPr/>
            </p:nvGrpSpPr>
            <p:grpSpPr bwMode="auto">
              <a:xfrm>
                <a:off x="1852" y="2579"/>
                <a:ext cx="1191" cy="579"/>
                <a:chOff x="1468" y="2579"/>
                <a:chExt cx="1191" cy="579"/>
              </a:xfrm>
            </p:grpSpPr>
            <p:sp>
              <p:nvSpPr>
                <p:cNvPr id="29718" name="Rectangle 21"/>
                <p:cNvSpPr>
                  <a:spLocks noChangeArrowheads="1"/>
                </p:cNvSpPr>
                <p:nvPr/>
              </p:nvSpPr>
              <p:spPr bwMode="auto">
                <a:xfrm>
                  <a:off x="1505" y="2579"/>
                  <a:ext cx="1154" cy="54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  <p:sp>
              <p:nvSpPr>
                <p:cNvPr id="29719" name="Rectangle 22"/>
                <p:cNvSpPr>
                  <a:spLocks noChangeArrowheads="1"/>
                </p:cNvSpPr>
                <p:nvPr/>
              </p:nvSpPr>
              <p:spPr bwMode="auto">
                <a:xfrm>
                  <a:off x="1468" y="2611"/>
                  <a:ext cx="1154" cy="5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</p:grpSp>
          <p:sp>
            <p:nvSpPr>
              <p:cNvPr id="29717" name="Rectangle 20"/>
              <p:cNvSpPr>
                <a:spLocks noChangeArrowheads="1"/>
              </p:cNvSpPr>
              <p:nvPr/>
            </p:nvSpPr>
            <p:spPr bwMode="auto">
              <a:xfrm>
                <a:off x="1916" y="2675"/>
                <a:ext cx="101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9746" tIns="48998" rIns="99746" bIns="48998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pt-BR" sz="1433" b="1"/>
                  <a:t>NÍVEL 2</a:t>
                </a:r>
                <a:r>
                  <a:rPr lang="en-US" altLang="pt-BR" sz="1433" b="1">
                    <a:solidFill>
                      <a:srgbClr val="FFFFFF"/>
                    </a:solidFill>
                  </a:rPr>
                  <a:t> </a:t>
                </a:r>
              </a:p>
              <a:p>
                <a:r>
                  <a:rPr lang="en-US" altLang="pt-BR" sz="1433" b="1"/>
                  <a:t>Infraestrutura</a:t>
                </a:r>
              </a:p>
            </p:txBody>
          </p:sp>
        </p:grpSp>
        <p:grpSp>
          <p:nvGrpSpPr>
            <p:cNvPr id="29706" name="Group 9"/>
            <p:cNvGrpSpPr>
              <a:grpSpLocks/>
            </p:cNvGrpSpPr>
            <p:nvPr/>
          </p:nvGrpSpPr>
          <p:grpSpPr bwMode="auto">
            <a:xfrm>
              <a:off x="1744663" y="4618038"/>
              <a:ext cx="1890713" cy="919163"/>
              <a:chOff x="1099" y="3027"/>
              <a:chExt cx="1191" cy="579"/>
            </a:xfrm>
          </p:grpSpPr>
          <p:grpSp>
            <p:nvGrpSpPr>
              <p:cNvPr id="29712" name="Group 15"/>
              <p:cNvGrpSpPr>
                <a:grpSpLocks/>
              </p:cNvGrpSpPr>
              <p:nvPr/>
            </p:nvGrpSpPr>
            <p:grpSpPr bwMode="auto">
              <a:xfrm>
                <a:off x="1099" y="3027"/>
                <a:ext cx="1191" cy="579"/>
                <a:chOff x="715" y="3027"/>
                <a:chExt cx="1191" cy="579"/>
              </a:xfrm>
            </p:grpSpPr>
            <p:sp>
              <p:nvSpPr>
                <p:cNvPr id="29714" name="Rectangle 17"/>
                <p:cNvSpPr>
                  <a:spLocks noChangeArrowheads="1"/>
                </p:cNvSpPr>
                <p:nvPr/>
              </p:nvSpPr>
              <p:spPr bwMode="auto">
                <a:xfrm>
                  <a:off x="752" y="3027"/>
                  <a:ext cx="1154" cy="54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  <p:sp>
              <p:nvSpPr>
                <p:cNvPr id="29715" name="Rectangle 18"/>
                <p:cNvSpPr>
                  <a:spLocks noChangeArrowheads="1"/>
                </p:cNvSpPr>
                <p:nvPr/>
              </p:nvSpPr>
              <p:spPr bwMode="auto">
                <a:xfrm>
                  <a:off x="715" y="3059"/>
                  <a:ext cx="1154" cy="5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</p:grpSp>
          <p:sp>
            <p:nvSpPr>
              <p:cNvPr id="29713" name="Rectangle 16"/>
              <p:cNvSpPr>
                <a:spLocks noChangeArrowheads="1"/>
              </p:cNvSpPr>
              <p:nvPr/>
            </p:nvSpPr>
            <p:spPr bwMode="auto">
              <a:xfrm>
                <a:off x="1173" y="3155"/>
                <a:ext cx="101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9746" tIns="48998" rIns="99746" bIns="48998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pt-BR" sz="1433" b="1"/>
                  <a:t>NÍVEL 1</a:t>
                </a:r>
                <a:r>
                  <a:rPr lang="en-US" altLang="pt-BR" sz="1433" b="1">
                    <a:solidFill>
                      <a:srgbClr val="FFFFFF"/>
                    </a:solidFill>
                  </a:rPr>
                  <a:t> </a:t>
                </a:r>
              </a:p>
              <a:p>
                <a:r>
                  <a:rPr lang="en-US" altLang="pt-BR" sz="1433" b="1"/>
                  <a:t>Inicial</a:t>
                </a:r>
              </a:p>
            </p:txBody>
          </p:sp>
        </p:grpSp>
        <p:sp>
          <p:nvSpPr>
            <p:cNvPr id="29707" name="Text Box 30"/>
            <p:cNvSpPr txBox="1">
              <a:spLocks noChangeArrowheads="1"/>
            </p:cNvSpPr>
            <p:nvPr/>
          </p:nvSpPr>
          <p:spPr bwMode="auto">
            <a:xfrm>
              <a:off x="304800" y="4594225"/>
              <a:ext cx="1371600" cy="934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pt-BR" sz="1213" dirty="0" err="1">
                  <a:solidFill>
                    <a:schemeClr val="bg1"/>
                  </a:solidFill>
                </a:rPr>
                <a:t>Práticas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não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sustentáveis</a:t>
              </a:r>
              <a:r>
                <a:rPr lang="en-US" altLang="pt-BR" sz="1213" dirty="0">
                  <a:solidFill>
                    <a:schemeClr val="bg1"/>
                  </a:solidFill>
                </a:rPr>
                <a:t>,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que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dependem</a:t>
              </a:r>
              <a:r>
                <a:rPr lang="en-US" altLang="pt-BR" sz="1213" dirty="0">
                  <a:solidFill>
                    <a:schemeClr val="bg1"/>
                  </a:solidFill>
                </a:rPr>
                <a:t> de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esforços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individuais</a:t>
              </a:r>
              <a:r>
                <a:rPr lang="en-US" altLang="pt-BR" sz="1213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29708" name="Text Box 31"/>
            <p:cNvSpPr txBox="1">
              <a:spLocks noChangeArrowheads="1"/>
            </p:cNvSpPr>
            <p:nvPr/>
          </p:nvSpPr>
          <p:spPr bwMode="auto">
            <a:xfrm>
              <a:off x="391296" y="4025901"/>
              <a:ext cx="2438400" cy="42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pt-BR" sz="1213" dirty="0" err="1">
                  <a:solidFill>
                    <a:schemeClr val="bg1"/>
                  </a:solidFill>
                </a:rPr>
                <a:t>Práticas</a:t>
              </a:r>
              <a:r>
                <a:rPr lang="en-US" altLang="pt-BR" sz="1213" dirty="0">
                  <a:solidFill>
                    <a:schemeClr val="bg1"/>
                  </a:solidFill>
                </a:rPr>
                <a:t> e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procedimentos</a:t>
              </a:r>
              <a:r>
                <a:rPr lang="en-US" altLang="pt-BR" sz="1213" dirty="0">
                  <a:solidFill>
                    <a:schemeClr val="bg1"/>
                  </a:solidFill>
                </a:rPr>
                <a:t> de auditoria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sustentáveis</a:t>
              </a:r>
              <a:r>
                <a:rPr lang="en-US" altLang="pt-BR" sz="1213" dirty="0">
                  <a:solidFill>
                    <a:schemeClr val="bg1"/>
                  </a:solidFill>
                </a:rPr>
                <a:t> e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repetidos</a:t>
              </a:r>
              <a:r>
                <a:rPr lang="en-US" altLang="pt-BR" sz="1213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29709" name="Text Box 32"/>
            <p:cNvSpPr txBox="1">
              <a:spLocks noChangeArrowheads="1"/>
            </p:cNvSpPr>
            <p:nvPr/>
          </p:nvSpPr>
          <p:spPr bwMode="auto">
            <a:xfrm>
              <a:off x="1066800" y="3241675"/>
              <a:ext cx="2819400" cy="42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pt-BR" sz="1213" dirty="0" err="1">
                  <a:solidFill>
                    <a:schemeClr val="bg1"/>
                  </a:solidFill>
                </a:rPr>
                <a:t>Aplicação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uniforme</a:t>
              </a:r>
              <a:r>
                <a:rPr lang="en-US" altLang="pt-BR" sz="1213" dirty="0">
                  <a:solidFill>
                    <a:schemeClr val="bg1"/>
                  </a:solidFill>
                </a:rPr>
                <a:t> das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práticas</a:t>
              </a:r>
              <a:r>
                <a:rPr lang="en-US" altLang="pt-BR" sz="1213" dirty="0">
                  <a:solidFill>
                    <a:schemeClr val="bg1"/>
                  </a:solidFill>
                </a:rPr>
                <a:t> de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gestão</a:t>
              </a:r>
              <a:r>
                <a:rPr lang="en-US" altLang="pt-BR" sz="1213" dirty="0">
                  <a:solidFill>
                    <a:schemeClr val="bg1"/>
                  </a:solidFill>
                </a:rPr>
                <a:t> e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e</a:t>
              </a:r>
              <a:r>
                <a:rPr lang="en-US" altLang="pt-BR" sz="1213" dirty="0">
                  <a:solidFill>
                    <a:schemeClr val="bg1"/>
                  </a:solidFill>
                </a:rPr>
                <a:t> de auditoria  pela AI</a:t>
              </a:r>
            </a:p>
          </p:txBody>
        </p:sp>
        <p:sp>
          <p:nvSpPr>
            <p:cNvPr id="29710" name="Text Box 33"/>
            <p:cNvSpPr txBox="1">
              <a:spLocks noChangeArrowheads="1"/>
            </p:cNvSpPr>
            <p:nvPr/>
          </p:nvSpPr>
          <p:spPr bwMode="auto">
            <a:xfrm>
              <a:off x="2387662" y="1746250"/>
              <a:ext cx="4013138" cy="42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pt-BR" sz="1213" dirty="0" err="1">
                  <a:solidFill>
                    <a:schemeClr val="bg1"/>
                  </a:solidFill>
                </a:rPr>
                <a:t>Aprendizado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contínuo</a:t>
              </a:r>
              <a:r>
                <a:rPr lang="en-US" altLang="pt-BR" sz="1213" dirty="0">
                  <a:solidFill>
                    <a:schemeClr val="bg1"/>
                  </a:solidFill>
                </a:rPr>
                <a:t> da AI,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que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recebe</a:t>
              </a:r>
              <a:r>
                <a:rPr lang="en-US" altLang="pt-BR" sz="1213" dirty="0">
                  <a:solidFill>
                    <a:schemeClr val="bg1"/>
                  </a:solidFill>
                </a:rPr>
                <a:t> inputs da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própria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organização</a:t>
              </a:r>
              <a:r>
                <a:rPr lang="en-US" altLang="pt-BR" sz="1213" dirty="0">
                  <a:solidFill>
                    <a:schemeClr val="bg1"/>
                  </a:solidFill>
                </a:rPr>
                <a:t> e de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terceiros</a:t>
              </a:r>
              <a:r>
                <a:rPr lang="en-US" altLang="pt-BR" sz="1213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29711" name="Text Box 34"/>
            <p:cNvSpPr txBox="1">
              <a:spLocks noChangeArrowheads="1"/>
            </p:cNvSpPr>
            <p:nvPr/>
          </p:nvSpPr>
          <p:spPr bwMode="auto">
            <a:xfrm>
              <a:off x="762000" y="2508250"/>
              <a:ext cx="4267200" cy="59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pt-BR" sz="1213" dirty="0">
                  <a:solidFill>
                    <a:schemeClr val="bg1"/>
                  </a:solidFill>
                </a:rPr>
                <a:t>AI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integra</a:t>
              </a:r>
              <a:r>
                <a:rPr lang="en-US" altLang="pt-BR" sz="1213" dirty="0">
                  <a:solidFill>
                    <a:schemeClr val="bg1"/>
                  </a:solidFill>
                </a:rPr>
                <a:t> as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informações</a:t>
              </a:r>
              <a:r>
                <a:rPr lang="en-US" altLang="pt-BR" sz="1213" dirty="0">
                  <a:solidFill>
                    <a:schemeClr val="bg1"/>
                  </a:solidFill>
                </a:rPr>
                <a:t> 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disponíveis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na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organização</a:t>
              </a:r>
              <a:r>
                <a:rPr lang="en-US" altLang="pt-BR" sz="1213" dirty="0">
                  <a:solidFill>
                    <a:schemeClr val="bg1"/>
                  </a:solidFill>
                </a:rPr>
                <a:t> para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conribuir</a:t>
              </a:r>
              <a:r>
                <a:rPr lang="en-US" altLang="pt-BR" sz="1213" dirty="0">
                  <a:solidFill>
                    <a:schemeClr val="bg1"/>
                  </a:solidFill>
                </a:rPr>
                <a:t> com o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aperfeiçoamento</a:t>
              </a:r>
              <a:r>
                <a:rPr lang="en-US" altLang="pt-BR" sz="1213" dirty="0">
                  <a:solidFill>
                    <a:schemeClr val="bg1"/>
                  </a:solidFill>
                </a:rPr>
                <a:t> da 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governança</a:t>
              </a:r>
              <a:r>
                <a:rPr lang="en-US" altLang="pt-BR" sz="1213" dirty="0">
                  <a:solidFill>
                    <a:schemeClr val="bg1"/>
                  </a:solidFill>
                </a:rPr>
                <a:t> e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gerenciamento</a:t>
              </a:r>
              <a:r>
                <a:rPr lang="en-US" altLang="pt-BR" sz="1213" dirty="0">
                  <a:solidFill>
                    <a:schemeClr val="bg1"/>
                  </a:solidFill>
                </a:rPr>
                <a:t> de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riscos</a:t>
              </a:r>
              <a:r>
                <a:rPr lang="en-US" altLang="pt-BR" sz="1213" dirty="0">
                  <a:solidFill>
                    <a:schemeClr val="bg1"/>
                  </a:solidFill>
                </a:rPr>
                <a:t> .</a:t>
              </a:r>
            </a:p>
          </p:txBody>
        </p:sp>
      </p:grpSp>
      <p:sp>
        <p:nvSpPr>
          <p:cNvPr id="29700" name="CaixaDeTexto 1"/>
          <p:cNvSpPr txBox="1">
            <a:spLocks noChangeArrowheads="1"/>
          </p:cNvSpPr>
          <p:nvPr/>
        </p:nvSpPr>
        <p:spPr bwMode="auto">
          <a:xfrm>
            <a:off x="6130193" y="5669627"/>
            <a:ext cx="37778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000" dirty="0">
                <a:solidFill>
                  <a:schemeClr val="bg1"/>
                </a:solidFill>
              </a:rPr>
              <a:t>*Combinam com a natureza e a complexidade da organização</a:t>
            </a:r>
          </a:p>
          <a:p>
            <a:r>
              <a:rPr lang="pt-BR" altLang="pt-BR" sz="1000" dirty="0">
                <a:solidFill>
                  <a:schemeClr val="bg1"/>
                </a:solidFill>
              </a:rPr>
              <a:t>- Custo para mudar de nível é restrição;</a:t>
            </a:r>
          </a:p>
          <a:p>
            <a:r>
              <a:rPr lang="pt-BR" altLang="pt-BR" sz="1000" dirty="0">
                <a:solidFill>
                  <a:schemeClr val="bg1"/>
                </a:solidFill>
              </a:rPr>
              <a:t>- Melhor eficiência/efetividade no atual nível pode ser opção</a:t>
            </a:r>
          </a:p>
        </p:txBody>
      </p:sp>
    </p:spTree>
    <p:extLst>
      <p:ext uri="{BB962C8B-B14F-4D97-AF65-F5344CB8AC3E}">
        <p14:creationId xmlns:p14="http://schemas.microsoft.com/office/powerpoint/2010/main" val="8986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1. A </a:t>
            </a:r>
            <a:r>
              <a:rPr lang="en-US" sz="3200" dirty="0" err="1">
                <a:solidFill>
                  <a:schemeClr val="bg1"/>
                </a:solidFill>
              </a:rPr>
              <a:t>Iniciativa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Avaliação</a:t>
            </a:r>
            <a:r>
              <a:rPr lang="en-US" sz="3200" dirty="0">
                <a:solidFill>
                  <a:schemeClr val="bg1"/>
                </a:solidFill>
              </a:rPr>
              <a:t> da </a:t>
            </a:r>
            <a:r>
              <a:rPr lang="en-US" sz="3200" dirty="0" err="1">
                <a:solidFill>
                  <a:schemeClr val="bg1"/>
                </a:solidFill>
              </a:rPr>
              <a:t>Capacidade</a:t>
            </a:r>
            <a:r>
              <a:rPr lang="en-US" sz="3200" dirty="0">
                <a:solidFill>
                  <a:schemeClr val="bg1"/>
                </a:solidFill>
              </a:rPr>
              <a:t> das CGEs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000" y="1352550"/>
            <a:ext cx="8896350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984"/>
              </a:spcBef>
            </a:pPr>
            <a:r>
              <a:rPr lang="en-US" sz="2400" u="sng" dirty="0" err="1">
                <a:solidFill>
                  <a:schemeClr val="bg1"/>
                </a:solidFill>
              </a:rPr>
              <a:t>História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marL="285750" indent="-285750" algn="just">
              <a:spcBef>
                <a:spcPts val="1984"/>
              </a:spcBef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chemeClr val="bg1"/>
                </a:solidFill>
              </a:rPr>
              <a:t>CONACI </a:t>
            </a:r>
            <a:r>
              <a:rPr lang="en-US" sz="2000" dirty="0" err="1">
                <a:solidFill>
                  <a:schemeClr val="bg1"/>
                </a:solidFill>
              </a:rPr>
              <a:t>pediu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apoio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ao</a:t>
            </a:r>
            <a:r>
              <a:rPr lang="en-US" sz="2000" dirty="0">
                <a:solidFill>
                  <a:schemeClr val="bg1"/>
                </a:solidFill>
              </a:rPr>
              <a:t> BM para </a:t>
            </a:r>
            <a:r>
              <a:rPr lang="en-US" sz="2000" dirty="0" err="1">
                <a:solidFill>
                  <a:schemeClr val="bg1"/>
                </a:solidFill>
              </a:rPr>
              <a:t>fortalecer</a:t>
            </a:r>
            <a:r>
              <a:rPr lang="en-US" sz="2000" dirty="0">
                <a:solidFill>
                  <a:schemeClr val="bg1"/>
                </a:solidFill>
              </a:rPr>
              <a:t> o Sistema de </a:t>
            </a:r>
            <a:r>
              <a:rPr lang="en-US" sz="2000" dirty="0" err="1">
                <a:solidFill>
                  <a:schemeClr val="bg1"/>
                </a:solidFill>
              </a:rPr>
              <a:t>Controle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Interno</a:t>
            </a:r>
            <a:r>
              <a:rPr lang="en-US" sz="2000" dirty="0" smtClean="0">
                <a:solidFill>
                  <a:schemeClr val="bg1"/>
                </a:solidFill>
              </a:rPr>
              <a:t> no </a:t>
            </a:r>
            <a:r>
              <a:rPr lang="en-US" sz="2000" dirty="0" err="1">
                <a:solidFill>
                  <a:schemeClr val="bg1"/>
                </a:solidFill>
              </a:rPr>
              <a:t>Brasil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spcBef>
                <a:spcPts val="1984"/>
              </a:spcBef>
              <a:buFont typeface="Symbol" panose="05050102010706020507" pitchFamily="18" charset="2"/>
              <a:buChar char="-"/>
            </a:pPr>
            <a:r>
              <a:rPr lang="en-US" sz="2000" dirty="0" err="1">
                <a:solidFill>
                  <a:schemeClr val="bg1"/>
                </a:solidFill>
              </a:rPr>
              <a:t>Seminário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Foz</a:t>
            </a:r>
            <a:r>
              <a:rPr lang="en-US" sz="2000" dirty="0">
                <a:solidFill>
                  <a:schemeClr val="bg1"/>
                </a:solidFill>
              </a:rPr>
              <a:t> de Iguaçu </a:t>
            </a:r>
            <a:r>
              <a:rPr lang="en-US" sz="2000" dirty="0" err="1">
                <a:solidFill>
                  <a:schemeClr val="bg1"/>
                </a:solidFill>
              </a:rPr>
              <a:t>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Maio</a:t>
            </a:r>
            <a:r>
              <a:rPr lang="en-US" sz="2000" dirty="0">
                <a:solidFill>
                  <a:schemeClr val="bg1"/>
                </a:solidFill>
              </a:rPr>
              <a:t> de 2014:</a:t>
            </a:r>
          </a:p>
          <a:p>
            <a:pPr marL="628650" lvl="1" indent="-171450" algn="just">
              <a:spcBef>
                <a:spcPts val="1984"/>
              </a:spcBef>
              <a:buFont typeface="Symbol" panose="05050102010706020507" pitchFamily="18" charset="2"/>
              <a:buChar char="-"/>
              <a:tabLst>
                <a:tab pos="628650" algn="l"/>
              </a:tabLst>
            </a:pPr>
            <a:r>
              <a:rPr lang="en-US" sz="1600" dirty="0">
                <a:solidFill>
                  <a:schemeClr val="bg1"/>
                </a:solidFill>
              </a:rPr>
              <a:t>Carta de </a:t>
            </a:r>
            <a:r>
              <a:rPr lang="en-US" sz="1600" dirty="0" err="1">
                <a:solidFill>
                  <a:schemeClr val="bg1"/>
                </a:solidFill>
              </a:rPr>
              <a:t>Foz</a:t>
            </a:r>
            <a:r>
              <a:rPr lang="en-US" sz="1600" dirty="0">
                <a:solidFill>
                  <a:schemeClr val="bg1"/>
                </a:solidFill>
              </a:rPr>
              <a:t> do Iguaçu</a:t>
            </a:r>
          </a:p>
          <a:p>
            <a:pPr marL="628650" lvl="1" indent="-171450" algn="just">
              <a:spcBef>
                <a:spcPts val="1984"/>
              </a:spcBef>
              <a:buFont typeface="Symbol" panose="05050102010706020507" pitchFamily="18" charset="2"/>
              <a:buChar char="-"/>
              <a:tabLst>
                <a:tab pos="628650" algn="l"/>
              </a:tabLst>
            </a:pPr>
            <a:r>
              <a:rPr lang="en-US" sz="1600" dirty="0" err="1">
                <a:solidFill>
                  <a:schemeClr val="bg1"/>
                </a:solidFill>
              </a:rPr>
              <a:t>Criação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Grupo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Trabalho</a:t>
            </a:r>
            <a:endParaRPr lang="en-US" sz="1600" dirty="0">
              <a:solidFill>
                <a:schemeClr val="bg1"/>
              </a:solidFill>
            </a:endParaRPr>
          </a:p>
          <a:p>
            <a:pPr marL="231775" lvl="1" indent="-231775" algn="just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en-US" sz="2000" dirty="0" err="1">
                <a:solidFill>
                  <a:schemeClr val="bg1"/>
                </a:solidFill>
              </a:rPr>
              <a:t>Reuniões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Grupo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Trabalho</a:t>
            </a:r>
            <a:r>
              <a:rPr lang="en-US" sz="2000" dirty="0">
                <a:solidFill>
                  <a:schemeClr val="bg1"/>
                </a:solidFill>
              </a:rPr>
              <a:t> para debater </a:t>
            </a:r>
            <a:r>
              <a:rPr lang="en-US" sz="2000" dirty="0" err="1">
                <a:solidFill>
                  <a:schemeClr val="bg1"/>
                </a:solidFill>
              </a:rPr>
              <a:t>iniciativas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0" lvl="1" indent="0" algn="just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		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lvl="1" indent="0" algn="just">
              <a:spcBef>
                <a:spcPts val="1200"/>
              </a:spcBef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Necessario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fazer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Avaliação</a:t>
            </a:r>
            <a:r>
              <a:rPr lang="en-US" sz="2000" dirty="0">
                <a:solidFill>
                  <a:schemeClr val="bg1"/>
                </a:solidFill>
              </a:rPr>
              <a:t> da </a:t>
            </a:r>
            <a:r>
              <a:rPr lang="en-US" sz="2000" dirty="0" err="1">
                <a:solidFill>
                  <a:schemeClr val="bg1"/>
                </a:solidFill>
              </a:rPr>
              <a:t>Capacidade</a:t>
            </a:r>
            <a:r>
              <a:rPr lang="en-US" sz="2000" dirty="0">
                <a:solidFill>
                  <a:schemeClr val="bg1"/>
                </a:solidFill>
              </a:rPr>
              <a:t> das CGEs. </a:t>
            </a:r>
          </a:p>
          <a:p>
            <a:pPr marL="0" lvl="1" indent="0" algn="just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			</a:t>
            </a:r>
            <a:r>
              <a:rPr lang="en-US" sz="2000" i="1" dirty="0">
                <a:solidFill>
                  <a:schemeClr val="bg1"/>
                </a:solidFill>
              </a:rPr>
              <a:t>Como? </a:t>
            </a:r>
            <a:r>
              <a:rPr lang="en-US" sz="2000" i="1" dirty="0" err="1">
                <a:solidFill>
                  <a:schemeClr val="bg1"/>
                </a:solidFill>
              </a:rPr>
              <a:t>Modelo</a:t>
            </a:r>
            <a:r>
              <a:rPr lang="en-US" sz="2000" i="1" dirty="0">
                <a:solidFill>
                  <a:schemeClr val="bg1"/>
                </a:solidFill>
              </a:rPr>
              <a:t> IA-CM do IIA Global</a:t>
            </a:r>
          </a:p>
          <a:p>
            <a:endParaRPr lang="pt-PT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4398043" y="4802505"/>
            <a:ext cx="365760" cy="41388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40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080625" cy="63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chemeClr val="bg1"/>
                </a:solidFill>
              </a:rPr>
              <a:t>KPAs (macroprocessos-chave)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04507" y="1632890"/>
            <a:ext cx="9071610" cy="498903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indent="-457200" algn="just">
              <a:lnSpc>
                <a:spcPct val="17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</a:rPr>
              <a:t>O que são? </a:t>
            </a:r>
          </a:p>
          <a:p>
            <a:pPr marL="1028700" lvl="2" indent="-457200" algn="just">
              <a:lnSpc>
                <a:spcPct val="170000"/>
              </a:lnSpc>
              <a:defRPr/>
            </a:pPr>
            <a:r>
              <a:rPr lang="pt-BR" sz="1600" dirty="0">
                <a:solidFill>
                  <a:schemeClr val="bg1"/>
                </a:solidFill>
              </a:rPr>
              <a:t>Atividades que devem desempenhadas e sustentadas</a:t>
            </a:r>
          </a:p>
          <a:p>
            <a:pPr marL="571500" indent="-457200" algn="just">
              <a:lnSpc>
                <a:spcPct val="17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</a:rPr>
              <a:t>Propósito:</a:t>
            </a:r>
          </a:p>
          <a:p>
            <a:pPr marL="1028700" lvl="2" indent="-457200" algn="just">
              <a:lnSpc>
                <a:spcPct val="170000"/>
              </a:lnSpc>
              <a:defRPr/>
            </a:pPr>
            <a:r>
              <a:rPr lang="pt-BR" sz="1600" dirty="0">
                <a:solidFill>
                  <a:schemeClr val="bg1"/>
                </a:solidFill>
              </a:rPr>
              <a:t>Resume o resultado esperado ou o estado que deve existir para determinado KPA. Existe e está em funcionamento?</a:t>
            </a:r>
          </a:p>
        </p:txBody>
      </p:sp>
    </p:spTree>
    <p:extLst>
      <p:ext uri="{BB962C8B-B14F-4D97-AF65-F5344CB8AC3E}">
        <p14:creationId xmlns:p14="http://schemas.microsoft.com/office/powerpoint/2010/main" val="38261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chemeClr val="bg1"/>
                </a:solidFill>
              </a:rPr>
              <a:t>KPAs (macroprocessos-chave)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4000" y="1900052"/>
            <a:ext cx="8889382" cy="309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457200" algn="just">
              <a:lnSpc>
                <a:spcPct val="17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</a:rPr>
              <a:t>O que são? </a:t>
            </a:r>
          </a:p>
          <a:p>
            <a:pPr marL="1028700" lvl="2" indent="-457200" algn="just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bg1"/>
                </a:solidFill>
              </a:rPr>
              <a:t>Atividades que devem desempenhadas e </a:t>
            </a:r>
            <a:r>
              <a:rPr lang="pt-BR" sz="1600" dirty="0" smtClean="0">
                <a:solidFill>
                  <a:schemeClr val="bg1"/>
                </a:solidFill>
              </a:rPr>
              <a:t>sustentadas</a:t>
            </a:r>
          </a:p>
          <a:p>
            <a:pPr marL="571500" lvl="2" algn="just">
              <a:lnSpc>
                <a:spcPct val="170000"/>
              </a:lnSpc>
              <a:defRPr/>
            </a:pPr>
            <a:endParaRPr lang="pt-BR" sz="1600" dirty="0">
              <a:solidFill>
                <a:schemeClr val="bg1"/>
              </a:solidFill>
            </a:endParaRPr>
          </a:p>
          <a:p>
            <a:pPr marL="571500" indent="-457200" algn="just">
              <a:lnSpc>
                <a:spcPct val="17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</a:rPr>
              <a:t>Propósito:</a:t>
            </a:r>
          </a:p>
          <a:p>
            <a:pPr marL="1028700" lvl="2" indent="-457200" algn="just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bg1"/>
                </a:solidFill>
              </a:rPr>
              <a:t>Resume o resultado esperado ou o estado que deve existir para determinado KPA. Existe e está em funcionamento?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22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chemeClr val="bg1"/>
                </a:solidFill>
              </a:rPr>
              <a:t>KPAs (macroprocessos-chave)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000" y="1650670"/>
            <a:ext cx="9072000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457200" algn="just">
              <a:lnSpc>
                <a:spcPct val="17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</a:rPr>
              <a:t>Atividades Essenciais:</a:t>
            </a:r>
          </a:p>
          <a:p>
            <a:pPr marL="1028700" lvl="2" indent="-457200" algn="just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bg1"/>
                </a:solidFill>
              </a:rPr>
              <a:t>Cada KPA identifica um grupo de atividades relacionadas que, quando desempenhadas em conjunto, alcançam o resultado desejado</a:t>
            </a:r>
          </a:p>
          <a:p>
            <a:pPr marL="571500" indent="-457200" algn="just">
              <a:lnSpc>
                <a:spcPct val="17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</a:rPr>
              <a:t>Produtos e Resultados:</a:t>
            </a:r>
          </a:p>
          <a:p>
            <a:pPr marL="1028700" lvl="2" indent="-457200" algn="just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bg1"/>
                </a:solidFill>
              </a:rPr>
              <a:t>Determinados produtos imediatos e resultados de longo prazo são associados a cada KPAs</a:t>
            </a:r>
          </a:p>
          <a:p>
            <a:pPr marL="571500" indent="-457200" algn="just">
              <a:lnSpc>
                <a:spcPct val="17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</a:rPr>
              <a:t>Práticas Institucionalizadas:</a:t>
            </a:r>
          </a:p>
          <a:p>
            <a:pPr marL="1028700" lvl="2" indent="-457200" algn="just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bg1"/>
                </a:solidFill>
              </a:rPr>
              <a:t>Práticas devem ser dominadas e institucionalizadas. O modelo não é prescritivo em como fazer, mas no que deve ser feito.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40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>
                <a:solidFill>
                  <a:schemeClr val="bg1"/>
                </a:solidFill>
              </a:rPr>
              <a:t>KPAs (macroprocessos-chave)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000" y="1876301"/>
            <a:ext cx="874687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457200" algn="just">
              <a:lnSpc>
                <a:spcPct val="170000"/>
              </a:lnSpc>
              <a:buFont typeface="Arial" panose="020B0604020202020204" pitchFamily="34" charset="0"/>
              <a:buChar char="→"/>
              <a:defRPr/>
            </a:pPr>
            <a:r>
              <a:rPr lang="pt-BR" altLang="pt-BR" sz="2000" dirty="0">
                <a:solidFill>
                  <a:schemeClr val="bg1"/>
                </a:solidFill>
              </a:rPr>
              <a:t>Base para a determinação da capacidade</a:t>
            </a:r>
          </a:p>
          <a:p>
            <a:pPr marL="571500" indent="-457200" algn="just">
              <a:lnSpc>
                <a:spcPct val="170000"/>
              </a:lnSpc>
              <a:buFont typeface="Arial" panose="020B0604020202020204" pitchFamily="34" charset="0"/>
              <a:buChar char="→"/>
              <a:defRPr/>
            </a:pPr>
            <a:r>
              <a:rPr lang="pt-BR" altLang="pt-BR" sz="2000" dirty="0">
                <a:solidFill>
                  <a:schemeClr val="bg1"/>
                </a:solidFill>
              </a:rPr>
              <a:t>Identificam o que deve existir e ser sustentável em determinado nível de capacidade</a:t>
            </a:r>
          </a:p>
          <a:p>
            <a:pPr marL="571500" indent="-457200" algn="just">
              <a:lnSpc>
                <a:spcPct val="170000"/>
              </a:lnSpc>
              <a:buFont typeface="Arial" panose="020B0604020202020204" pitchFamily="34" charset="0"/>
              <a:buChar char="→"/>
              <a:defRPr/>
            </a:pPr>
            <a:r>
              <a:rPr lang="pt-BR" altLang="pt-BR" sz="2000" dirty="0">
                <a:solidFill>
                  <a:schemeClr val="bg1"/>
                </a:solidFill>
              </a:rPr>
              <a:t>Cada nível de capacidade consiste em 1 ou + KPAs</a:t>
            </a:r>
          </a:p>
          <a:p>
            <a:pPr marL="571500" indent="-457200" algn="just">
              <a:lnSpc>
                <a:spcPct val="170000"/>
              </a:lnSpc>
              <a:buFont typeface="Arial" panose="020B0604020202020204" pitchFamily="34" charset="0"/>
              <a:buChar char="→"/>
              <a:defRPr/>
            </a:pPr>
            <a:r>
              <a:rPr lang="pt-BR" altLang="pt-BR" sz="2000" dirty="0">
                <a:solidFill>
                  <a:schemeClr val="bg1"/>
                </a:solidFill>
              </a:rPr>
              <a:t>São associados aos 6 elementos de auditoria interna</a:t>
            </a:r>
          </a:p>
          <a:p>
            <a:pPr marL="571500" indent="-457200" algn="just">
              <a:lnSpc>
                <a:spcPct val="170000"/>
              </a:lnSpc>
              <a:buFont typeface="Arial" panose="020B0604020202020204" pitchFamily="34" charset="0"/>
              <a:buChar char="→"/>
              <a:defRPr/>
            </a:pPr>
            <a:r>
              <a:rPr lang="pt-BR" altLang="pt-BR" sz="2000" dirty="0">
                <a:solidFill>
                  <a:schemeClr val="bg1"/>
                </a:solidFill>
              </a:rPr>
              <a:t>Estão expressos dentro de cada elemento ou podem ser transversais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300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00" y="1796902"/>
            <a:ext cx="9072000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</a:rPr>
              <a:t>Entender o IA-CM</a:t>
            </a:r>
          </a:p>
          <a:p>
            <a:pPr marL="5715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</a:rPr>
              <a:t>Identificar os KPAs que parecem estar institucionalizados na UAI.</a:t>
            </a:r>
          </a:p>
          <a:p>
            <a:pPr marL="5715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</a:rPr>
              <a:t>Revisar a documentação: atividades da UAI, organização e do ambiente.</a:t>
            </a:r>
          </a:p>
          <a:p>
            <a:pPr marL="5715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</a:rPr>
              <a:t>Entrevistar os gestores/stakeholders.</a:t>
            </a:r>
          </a:p>
          <a:p>
            <a:pPr marL="5715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</a:rPr>
              <a:t>Confirmar os KPAs realmente institucionalizados.</a:t>
            </a:r>
          </a:p>
          <a:p>
            <a:pPr marL="5715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</a:rPr>
              <a:t>Determinar o nível de capacidade.</a:t>
            </a:r>
          </a:p>
          <a:p>
            <a:pPr marL="5715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</a:rPr>
              <a:t>Comunicar os resultados</a:t>
            </a:r>
            <a:r>
              <a:rPr lang="pt-BR" sz="2000" dirty="0" smtClean="0">
                <a:solidFill>
                  <a:schemeClr val="bg1"/>
                </a:solidFill>
              </a:rPr>
              <a:t>.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50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>
                <a:solidFill>
                  <a:schemeClr val="bg1"/>
                </a:solidFill>
              </a:rPr>
              <a:t>Passos para a autoavaliação</a:t>
            </a:r>
          </a:p>
        </p:txBody>
      </p:sp>
    </p:spTree>
    <p:extLst>
      <p:ext uri="{BB962C8B-B14F-4D97-AF65-F5344CB8AC3E}">
        <p14:creationId xmlns:p14="http://schemas.microsoft.com/office/powerpoint/2010/main" val="423445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4507" y="1632890"/>
            <a:ext cx="9071610" cy="498903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Porque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permitir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pPr marL="457200" indent="-285750" algn="just">
              <a:lnSpc>
                <a:spcPct val="100000"/>
              </a:lnSpc>
              <a:spcBef>
                <a:spcPts val="2646"/>
              </a:spcBef>
              <a:buFont typeface="Wingdings" panose="05000000000000000000" pitchFamily="2" charset="2"/>
              <a:buChar char="Ø"/>
            </a:pPr>
            <a:r>
              <a:rPr lang="pt-BR" altLang="pt-BR" sz="2000" dirty="0">
                <a:solidFill>
                  <a:schemeClr val="bg1"/>
                </a:solidFill>
              </a:rPr>
              <a:t>Identificar as forças e as áreas para aprimoramento da atividade de </a:t>
            </a:r>
            <a:r>
              <a:rPr lang="pt-BR" altLang="pt-BR" sz="2000" dirty="0" smtClean="0">
                <a:solidFill>
                  <a:schemeClr val="bg1"/>
                </a:solidFill>
              </a:rPr>
              <a:t>AI.</a:t>
            </a:r>
            <a:endParaRPr lang="pt-BR" altLang="pt-BR" sz="2000" dirty="0">
              <a:solidFill>
                <a:schemeClr val="bg1"/>
              </a:solidFill>
            </a:endParaRPr>
          </a:p>
          <a:p>
            <a:pPr marL="457200" indent="-285750" algn="just">
              <a:lnSpc>
                <a:spcPct val="100000"/>
              </a:lnSpc>
              <a:spcBef>
                <a:spcPts val="2646"/>
              </a:spcBef>
              <a:buFont typeface="Wingdings" panose="05000000000000000000" pitchFamily="2" charset="2"/>
              <a:buChar char="Ø"/>
            </a:pPr>
            <a:r>
              <a:rPr lang="pt-BR" altLang="pt-BR" sz="2000" dirty="0">
                <a:solidFill>
                  <a:schemeClr val="bg1"/>
                </a:solidFill>
              </a:rPr>
              <a:t>Identificar as melhores e inovadoras práticas da </a:t>
            </a:r>
            <a:r>
              <a:rPr lang="pt-BR" altLang="pt-BR" sz="2000" dirty="0" smtClean="0">
                <a:solidFill>
                  <a:schemeClr val="bg1"/>
                </a:solidFill>
              </a:rPr>
              <a:t>UAI.</a:t>
            </a:r>
          </a:p>
          <a:p>
            <a:pPr marL="457200" indent="-285750" algn="just">
              <a:lnSpc>
                <a:spcPct val="100000"/>
              </a:lnSpc>
              <a:spcBef>
                <a:spcPts val="2646"/>
              </a:spcBef>
              <a:buFont typeface="Wingdings" panose="05000000000000000000" pitchFamily="2" charset="2"/>
              <a:buChar char="Ø"/>
            </a:pPr>
            <a:r>
              <a:rPr lang="pt-BR" altLang="pt-BR" sz="2000" dirty="0" smtClean="0">
                <a:solidFill>
                  <a:schemeClr val="bg1"/>
                </a:solidFill>
              </a:rPr>
              <a:t>Saber o que se tem e o que é necessário desenvolver.</a:t>
            </a:r>
          </a:p>
          <a:p>
            <a:pPr marL="457200" indent="-285750" algn="just">
              <a:lnSpc>
                <a:spcPct val="100000"/>
              </a:lnSpc>
              <a:spcBef>
                <a:spcPts val="2646"/>
              </a:spcBef>
              <a:buFont typeface="Wingdings" panose="05000000000000000000" pitchFamily="2" charset="2"/>
              <a:buChar char="Ø"/>
            </a:pPr>
            <a:r>
              <a:rPr lang="pt-BR" altLang="pt-BR" sz="2000" dirty="0" smtClean="0">
                <a:solidFill>
                  <a:schemeClr val="bg1"/>
                </a:solidFill>
              </a:rPr>
              <a:t>Aumento de capacidade de negociação com o Governador e com outros.</a:t>
            </a:r>
            <a:endParaRPr lang="pt-BR" altLang="pt-BR" sz="2000" dirty="0">
              <a:solidFill>
                <a:schemeClr val="bg1"/>
              </a:solidFill>
            </a:endParaRPr>
          </a:p>
          <a:p>
            <a:pPr marL="457200" indent="-285750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68" dirty="0">
                <a:solidFill>
                  <a:schemeClr val="bg1"/>
                </a:solidFill>
              </a:rPr>
              <a:t>3</a:t>
            </a:r>
            <a:r>
              <a:rPr lang="en-US" sz="3968" dirty="0" smtClean="0">
                <a:solidFill>
                  <a:schemeClr val="bg1"/>
                </a:solidFill>
              </a:rPr>
              <a:t>. </a:t>
            </a:r>
            <a:r>
              <a:rPr lang="en-US" sz="3968" dirty="0" err="1" smtClean="0">
                <a:solidFill>
                  <a:schemeClr val="bg1"/>
                </a:solidFill>
              </a:rPr>
              <a:t>Porquê</a:t>
            </a:r>
            <a:r>
              <a:rPr lang="en-US" sz="3968" dirty="0" smtClean="0">
                <a:solidFill>
                  <a:schemeClr val="bg1"/>
                </a:solidFill>
              </a:rPr>
              <a:t> </a:t>
            </a:r>
            <a:r>
              <a:rPr lang="en-US" sz="3968" dirty="0" err="1" smtClean="0">
                <a:solidFill>
                  <a:schemeClr val="bg1"/>
                </a:solidFill>
              </a:rPr>
              <a:t>Avaliar</a:t>
            </a:r>
            <a:r>
              <a:rPr lang="en-US" sz="3968" dirty="0" smtClean="0">
                <a:solidFill>
                  <a:schemeClr val="bg1"/>
                </a:solidFill>
              </a:rPr>
              <a:t>?</a:t>
            </a:r>
            <a:endParaRPr lang="en-US" sz="396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68" dirty="0" smtClean="0">
                <a:solidFill>
                  <a:schemeClr val="bg1"/>
                </a:solidFill>
              </a:rPr>
              <a:t>4. Ponto </a:t>
            </a:r>
            <a:r>
              <a:rPr lang="en-US" sz="3968" dirty="0">
                <a:solidFill>
                  <a:schemeClr val="bg1"/>
                </a:solidFill>
              </a:rPr>
              <a:t>de </a:t>
            </a:r>
            <a:r>
              <a:rPr lang="en-US" sz="3968" dirty="0" err="1" smtClean="0">
                <a:solidFill>
                  <a:schemeClr val="bg1"/>
                </a:solidFill>
              </a:rPr>
              <a:t>Situação</a:t>
            </a:r>
            <a:r>
              <a:rPr lang="en-US" sz="3968" dirty="0" smtClean="0">
                <a:solidFill>
                  <a:schemeClr val="bg1"/>
                </a:solidFill>
              </a:rPr>
              <a:t>/</a:t>
            </a:r>
            <a:r>
              <a:rPr lang="en-US" sz="3968" dirty="0" err="1" smtClean="0">
                <a:solidFill>
                  <a:schemeClr val="bg1"/>
                </a:solidFill>
              </a:rPr>
              <a:t>Próximos</a:t>
            </a:r>
            <a:r>
              <a:rPr lang="en-US" sz="3968" dirty="0" smtClean="0">
                <a:solidFill>
                  <a:schemeClr val="bg1"/>
                </a:solidFill>
              </a:rPr>
              <a:t> </a:t>
            </a:r>
            <a:r>
              <a:rPr lang="en-US" sz="3968" dirty="0" err="1" smtClean="0">
                <a:solidFill>
                  <a:schemeClr val="bg1"/>
                </a:solidFill>
              </a:rPr>
              <a:t>Passos</a:t>
            </a:r>
            <a:endParaRPr lang="en-US" sz="3968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000" y="1892595"/>
            <a:ext cx="9072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just">
              <a:spcAft>
                <a:spcPts val="1200"/>
              </a:spcAft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Ponto de </a:t>
            </a:r>
            <a:r>
              <a:rPr lang="en-US" sz="2400" b="1" u="sng" dirty="0" err="1">
                <a:solidFill>
                  <a:schemeClr val="bg1"/>
                </a:solidFill>
              </a:rPr>
              <a:t>Situação</a:t>
            </a:r>
            <a:endParaRPr lang="en-US" sz="2400" b="1" u="sng" dirty="0">
              <a:solidFill>
                <a:schemeClr val="bg1"/>
              </a:solidFill>
            </a:endParaRPr>
          </a:p>
          <a:p>
            <a:pPr marL="514350" indent="-4000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Relatórios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preliminares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enviados</a:t>
            </a:r>
            <a:r>
              <a:rPr lang="en-US" dirty="0">
                <a:solidFill>
                  <a:schemeClr val="bg1"/>
                </a:solidFill>
              </a:rPr>
              <a:t> para as CGE </a:t>
            </a:r>
            <a:r>
              <a:rPr lang="en-US" dirty="0" err="1">
                <a:solidFill>
                  <a:schemeClr val="bg1"/>
                </a:solidFill>
              </a:rPr>
              <a:t>piloto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aguardam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confirmação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entendimentos</a:t>
            </a:r>
            <a:r>
              <a:rPr lang="en-US" dirty="0">
                <a:solidFill>
                  <a:schemeClr val="bg1"/>
                </a:solidFill>
              </a:rPr>
              <a:t> e Plano de </a:t>
            </a:r>
            <a:r>
              <a:rPr lang="en-US" dirty="0" err="1">
                <a:solidFill>
                  <a:schemeClr val="bg1"/>
                </a:solidFill>
              </a:rPr>
              <a:t>Ação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pPr marL="514350" indent="-4000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Entrevistas</a:t>
            </a:r>
            <a:r>
              <a:rPr lang="en-US" dirty="0">
                <a:solidFill>
                  <a:schemeClr val="bg1"/>
                </a:solidFill>
              </a:rPr>
              <a:t> com </a:t>
            </a:r>
            <a:r>
              <a:rPr lang="en-US" dirty="0" err="1">
                <a:solidFill>
                  <a:schemeClr val="bg1"/>
                </a:solidFill>
              </a:rPr>
              <a:t>todos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</a:t>
            </a:r>
            <a:r>
              <a:rPr lang="en-US" dirty="0">
                <a:solidFill>
                  <a:schemeClr val="bg1"/>
                </a:solidFill>
              </a:rPr>
              <a:t> Stakeholders </a:t>
            </a:r>
            <a:r>
              <a:rPr lang="en-US" dirty="0" err="1">
                <a:solidFill>
                  <a:schemeClr val="bg1"/>
                </a:solidFill>
              </a:rPr>
              <a:t>feitas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Algumas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Atividades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Identificadas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pPr marL="514350" indent="-4000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Regulamento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Interno</a:t>
            </a:r>
            <a:r>
              <a:rPr lang="en-US" dirty="0">
                <a:solidFill>
                  <a:schemeClr val="bg1"/>
                </a:solidFill>
              </a:rPr>
              <a:t> do CONACI com </a:t>
            </a:r>
            <a:r>
              <a:rPr lang="en-US" dirty="0" err="1">
                <a:solidFill>
                  <a:schemeClr val="bg1"/>
                </a:solidFill>
              </a:rPr>
              <a:t>mecanismo</a:t>
            </a:r>
            <a:r>
              <a:rPr lang="en-US" dirty="0">
                <a:solidFill>
                  <a:schemeClr val="bg1"/>
                </a:solidFill>
              </a:rPr>
              <a:t> para </a:t>
            </a:r>
            <a:r>
              <a:rPr lang="en-US" dirty="0" err="1">
                <a:solidFill>
                  <a:schemeClr val="bg1"/>
                </a:solidFill>
              </a:rPr>
              <a:t>Aplicação</a:t>
            </a:r>
            <a:r>
              <a:rPr lang="en-US" dirty="0">
                <a:solidFill>
                  <a:schemeClr val="bg1"/>
                </a:solidFill>
              </a:rPr>
              <a:t> do IA-CM;</a:t>
            </a:r>
          </a:p>
          <a:p>
            <a:pPr marL="514350" indent="-4000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Seminário</a:t>
            </a:r>
            <a:r>
              <a:rPr lang="en-US" dirty="0">
                <a:solidFill>
                  <a:schemeClr val="bg1"/>
                </a:solidFill>
              </a:rPr>
              <a:t> para </a:t>
            </a:r>
            <a:r>
              <a:rPr lang="en-US" dirty="0" err="1">
                <a:solidFill>
                  <a:schemeClr val="bg1"/>
                </a:solidFill>
              </a:rPr>
              <a:t>discutir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sobre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próximas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atividades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organizado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ocorrerá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dias</a:t>
            </a:r>
            <a:r>
              <a:rPr lang="en-US" dirty="0">
                <a:solidFill>
                  <a:schemeClr val="bg1"/>
                </a:solidFill>
              </a:rPr>
              <a:t> 28 e 29 de </a:t>
            </a:r>
            <a:r>
              <a:rPr lang="en-US" dirty="0" err="1">
                <a:solidFill>
                  <a:schemeClr val="bg1"/>
                </a:solidFill>
              </a:rPr>
              <a:t>Maio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463853" indent="-342900" algn="just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93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68" dirty="0" smtClean="0">
                <a:solidFill>
                  <a:schemeClr val="bg1"/>
                </a:solidFill>
              </a:rPr>
              <a:t>4. Ponto </a:t>
            </a:r>
            <a:r>
              <a:rPr lang="en-US" sz="3968" dirty="0">
                <a:solidFill>
                  <a:schemeClr val="bg1"/>
                </a:solidFill>
              </a:rPr>
              <a:t>de </a:t>
            </a:r>
            <a:r>
              <a:rPr lang="en-US" sz="3968" dirty="0" err="1">
                <a:solidFill>
                  <a:schemeClr val="bg1"/>
                </a:solidFill>
              </a:rPr>
              <a:t>Situação</a:t>
            </a:r>
            <a:r>
              <a:rPr lang="en-US" sz="3968" dirty="0">
                <a:solidFill>
                  <a:schemeClr val="bg1"/>
                </a:solidFill>
              </a:rPr>
              <a:t>/</a:t>
            </a:r>
            <a:r>
              <a:rPr lang="en-US" sz="3968" dirty="0" err="1">
                <a:solidFill>
                  <a:schemeClr val="bg1"/>
                </a:solidFill>
              </a:rPr>
              <a:t>Proximos</a:t>
            </a:r>
            <a:r>
              <a:rPr lang="en-US" sz="3968" dirty="0">
                <a:solidFill>
                  <a:schemeClr val="bg1"/>
                </a:solidFill>
              </a:rPr>
              <a:t> </a:t>
            </a:r>
            <a:r>
              <a:rPr lang="en-US" sz="3968" dirty="0" err="1">
                <a:solidFill>
                  <a:schemeClr val="bg1"/>
                </a:solidFill>
              </a:rPr>
              <a:t>Passos</a:t>
            </a:r>
            <a:endParaRPr lang="en-US" sz="3968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000" y="1818167"/>
            <a:ext cx="896960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just">
              <a:spcAft>
                <a:spcPts val="1200"/>
              </a:spcAft>
              <a:buNone/>
            </a:pPr>
            <a:r>
              <a:rPr lang="en-US" sz="2400" b="1" u="sng" dirty="0" err="1">
                <a:solidFill>
                  <a:schemeClr val="bg1"/>
                </a:solidFill>
              </a:rPr>
              <a:t>Próximos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</a:rPr>
              <a:t>Passos</a:t>
            </a:r>
            <a:endParaRPr lang="en-US" sz="2400" b="1" u="sng" dirty="0">
              <a:solidFill>
                <a:schemeClr val="bg1"/>
              </a:solidFill>
            </a:endParaRPr>
          </a:p>
          <a:p>
            <a:pPr marL="514350" indent="-400050" algn="just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Concluir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relatórios</a:t>
            </a:r>
            <a:r>
              <a:rPr lang="en-US" sz="2000" dirty="0">
                <a:solidFill>
                  <a:schemeClr val="bg1"/>
                </a:solidFill>
              </a:rPr>
              <a:t> com </a:t>
            </a:r>
            <a:r>
              <a:rPr lang="en-US" sz="2000" dirty="0" smtClean="0">
                <a:solidFill>
                  <a:schemeClr val="bg1"/>
                </a:solidFill>
              </a:rPr>
              <a:t>“Plano de </a:t>
            </a:r>
            <a:r>
              <a:rPr lang="en-US" sz="2000" dirty="0" err="1" smtClean="0">
                <a:solidFill>
                  <a:schemeClr val="bg1"/>
                </a:solidFill>
              </a:rPr>
              <a:t>Ação</a:t>
            </a:r>
            <a:r>
              <a:rPr lang="en-US" sz="2000" dirty="0" smtClean="0">
                <a:solidFill>
                  <a:schemeClr val="bg1"/>
                </a:solidFill>
              </a:rPr>
              <a:t>” </a:t>
            </a:r>
            <a:r>
              <a:rPr lang="en-US" sz="2000" dirty="0">
                <a:solidFill>
                  <a:schemeClr val="bg1"/>
                </a:solidFill>
              </a:rPr>
              <a:t>para </a:t>
            </a:r>
            <a:r>
              <a:rPr lang="en-US" sz="2000" dirty="0" err="1">
                <a:solidFill>
                  <a:schemeClr val="bg1"/>
                </a:solidFill>
              </a:rPr>
              <a:t>cada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uma</a:t>
            </a:r>
            <a:r>
              <a:rPr lang="en-US" sz="2000" dirty="0">
                <a:solidFill>
                  <a:schemeClr val="bg1"/>
                </a:solidFill>
              </a:rPr>
              <a:t> das CGE </a:t>
            </a:r>
            <a:r>
              <a:rPr lang="en-US" sz="2000" dirty="0" err="1">
                <a:solidFill>
                  <a:schemeClr val="bg1"/>
                </a:solidFill>
              </a:rPr>
              <a:t>piloto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</a:p>
          <a:p>
            <a:pPr marL="509588" indent="0" algn="just">
              <a:buNone/>
            </a:pPr>
            <a:r>
              <a:rPr lang="en-US" sz="2000" dirty="0" err="1">
                <a:solidFill>
                  <a:schemeClr val="bg1"/>
                </a:solidFill>
              </a:rPr>
              <a:t>Incorporando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comentários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estimativa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implementação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ações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</a:p>
          <a:p>
            <a:pPr marL="509588" indent="0" algn="just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514350" indent="-400050" algn="just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Decidir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próximas</a:t>
            </a:r>
            <a:r>
              <a:rPr lang="en-US" sz="2000" dirty="0">
                <a:solidFill>
                  <a:schemeClr val="bg1"/>
                </a:solidFill>
              </a:rPr>
              <a:t> 10 CGEs </a:t>
            </a:r>
            <a:r>
              <a:rPr lang="en-US" sz="2000" dirty="0" err="1">
                <a:solidFill>
                  <a:schemeClr val="bg1"/>
                </a:solidFill>
              </a:rPr>
              <a:t>que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terão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treinamento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farão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autoavaliação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</a:p>
          <a:p>
            <a:pPr marL="971550" lvl="1" indent="-4000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Financiamento</a:t>
            </a:r>
            <a:r>
              <a:rPr lang="en-US" sz="1600" dirty="0">
                <a:solidFill>
                  <a:schemeClr val="bg1"/>
                </a:solidFill>
              </a:rPr>
              <a:t> BM com </a:t>
            </a:r>
            <a:r>
              <a:rPr lang="en-US" sz="1600" dirty="0" err="1">
                <a:solidFill>
                  <a:schemeClr val="bg1"/>
                </a:solidFill>
              </a:rPr>
              <a:t>recurso</a:t>
            </a:r>
            <a:r>
              <a:rPr lang="en-US" sz="1600" dirty="0">
                <a:solidFill>
                  <a:schemeClr val="bg1"/>
                </a:solidFill>
              </a:rPr>
              <a:t> e </a:t>
            </a:r>
            <a:r>
              <a:rPr lang="en-US" sz="1600" dirty="0" err="1">
                <a:solidFill>
                  <a:schemeClr val="bg1"/>
                </a:solidFill>
              </a:rPr>
              <a:t>abertura</a:t>
            </a:r>
            <a:r>
              <a:rPr lang="en-US" sz="1600" dirty="0">
                <a:solidFill>
                  <a:schemeClr val="bg1"/>
                </a:solidFill>
              </a:rPr>
              <a:t> para </a:t>
            </a:r>
            <a:r>
              <a:rPr lang="en-US" sz="1600" dirty="0" err="1">
                <a:solidFill>
                  <a:schemeClr val="bg1"/>
                </a:solidFill>
              </a:rPr>
              <a:t>financiar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atividades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</a:p>
          <a:p>
            <a:pPr marL="971550" lvl="1" indent="-400050" algn="just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Necessidade</a:t>
            </a:r>
            <a:r>
              <a:rPr lang="en-US" sz="1600" dirty="0">
                <a:solidFill>
                  <a:schemeClr val="bg1"/>
                </a:solidFill>
              </a:rPr>
              <a:t> e </a:t>
            </a:r>
            <a:r>
              <a:rPr lang="en-US" sz="1600" dirty="0" err="1">
                <a:solidFill>
                  <a:schemeClr val="bg1"/>
                </a:solidFill>
              </a:rPr>
              <a:t>apoio</a:t>
            </a:r>
            <a:r>
              <a:rPr lang="en-US" sz="1600" dirty="0">
                <a:solidFill>
                  <a:schemeClr val="bg1"/>
                </a:solidFill>
              </a:rPr>
              <a:t> do Governador?</a:t>
            </a:r>
          </a:p>
          <a:p>
            <a:pPr marL="114300" indent="0" algn="just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514350" indent="-400050" algn="just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Terminar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Regulamento</a:t>
            </a:r>
            <a:r>
              <a:rPr lang="en-US" sz="2000" dirty="0">
                <a:solidFill>
                  <a:schemeClr val="bg1"/>
                </a:solidFill>
              </a:rPr>
              <a:t> para </a:t>
            </a:r>
            <a:r>
              <a:rPr lang="en-US" sz="2000" dirty="0" err="1">
                <a:solidFill>
                  <a:schemeClr val="bg1"/>
                </a:solidFill>
              </a:rPr>
              <a:t>aplicação</a:t>
            </a:r>
            <a:r>
              <a:rPr lang="en-US" sz="2000" dirty="0">
                <a:solidFill>
                  <a:schemeClr val="bg1"/>
                </a:solidFill>
              </a:rPr>
              <a:t> do IA-CM e </a:t>
            </a:r>
            <a:r>
              <a:rPr lang="en-US" sz="2000" dirty="0" err="1">
                <a:solidFill>
                  <a:schemeClr val="bg1"/>
                </a:solidFill>
              </a:rPr>
              <a:t>mecanismo</a:t>
            </a:r>
            <a:r>
              <a:rPr lang="en-US" sz="2000" dirty="0">
                <a:solidFill>
                  <a:schemeClr val="bg1"/>
                </a:solidFill>
              </a:rPr>
              <a:t> Peer Review/QA;</a:t>
            </a:r>
          </a:p>
          <a:p>
            <a:pPr marL="514350" indent="-400050" algn="just"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marL="514350" indent="-400050" algn="just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Identificar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Atividades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Ações</a:t>
            </a:r>
            <a:r>
              <a:rPr lang="en-US" sz="2000" dirty="0">
                <a:solidFill>
                  <a:schemeClr val="bg1"/>
                </a:solidFill>
              </a:rPr>
              <a:t> SCI País </a:t>
            </a:r>
            <a:r>
              <a:rPr lang="en-US" sz="2000" dirty="0" err="1">
                <a:solidFill>
                  <a:schemeClr val="bg1"/>
                </a:solidFill>
              </a:rPr>
              <a:t>que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necessitam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trabalhadas</a:t>
            </a:r>
            <a:r>
              <a:rPr lang="en-US" sz="2000" dirty="0">
                <a:solidFill>
                  <a:schemeClr val="bg1"/>
                </a:solidFill>
              </a:rPr>
              <a:t>; </a:t>
            </a:r>
          </a:p>
          <a:p>
            <a:pPr marL="514350" indent="-400050" algn="just"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bg1"/>
              </a:solidFill>
            </a:endParaRPr>
          </a:p>
          <a:p>
            <a:pPr marL="514350" indent="-400050" algn="just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Assinar</a:t>
            </a:r>
            <a:r>
              <a:rPr lang="en-US" sz="2000" dirty="0">
                <a:solidFill>
                  <a:schemeClr val="bg1"/>
                </a:solidFill>
              </a:rPr>
              <a:t> carta de Brasília e </a:t>
            </a:r>
            <a:r>
              <a:rPr lang="en-US" sz="2000" dirty="0" err="1">
                <a:solidFill>
                  <a:schemeClr val="bg1"/>
                </a:solidFill>
              </a:rPr>
              <a:t>Criar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Grupo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Trabalho</a:t>
            </a:r>
            <a:r>
              <a:rPr lang="en-US" sz="2000" dirty="0">
                <a:solidFill>
                  <a:schemeClr val="bg1"/>
                </a:solidFill>
              </a:rPr>
              <a:t> para </a:t>
            </a:r>
            <a:r>
              <a:rPr lang="en-US" sz="2000" dirty="0" err="1">
                <a:solidFill>
                  <a:schemeClr val="bg1"/>
                </a:solidFill>
              </a:rPr>
              <a:t>fase</a:t>
            </a:r>
            <a:r>
              <a:rPr lang="en-US" sz="2000" dirty="0">
                <a:solidFill>
                  <a:schemeClr val="bg1"/>
                </a:solidFill>
              </a:rPr>
              <a:t> 2.</a:t>
            </a:r>
          </a:p>
          <a:p>
            <a:pPr marL="114300" indent="0" algn="just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114300" indent="0" algn="just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064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967" y="1977848"/>
            <a:ext cx="8567632" cy="20169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9" dirty="0">
                <a:solidFill>
                  <a:schemeClr val="bg1"/>
                </a:solidFill>
              </a:rPr>
              <a:t/>
            </a:r>
            <a:br>
              <a:rPr lang="en-US" sz="4409" dirty="0">
                <a:solidFill>
                  <a:schemeClr val="bg1"/>
                </a:solidFill>
              </a:rPr>
            </a:br>
            <a:r>
              <a:rPr lang="en-US" sz="4409" dirty="0" err="1">
                <a:solidFill>
                  <a:schemeClr val="bg1"/>
                </a:solidFill>
              </a:rPr>
              <a:t>Questões</a:t>
            </a:r>
            <a:r>
              <a:rPr lang="en-US" sz="4409" dirty="0" smtClean="0">
                <a:solidFill>
                  <a:schemeClr val="bg1"/>
                </a:solidFill>
              </a:rPr>
              <a:t>? </a:t>
            </a:r>
            <a:br>
              <a:rPr lang="en-US" sz="4409" dirty="0" smtClean="0">
                <a:solidFill>
                  <a:schemeClr val="bg1"/>
                </a:solidFill>
              </a:rPr>
            </a:br>
            <a:r>
              <a:rPr lang="en-US" sz="4409" dirty="0">
                <a:solidFill>
                  <a:schemeClr val="bg1"/>
                </a:solidFill>
              </a:rPr>
              <a:t/>
            </a:r>
            <a:br>
              <a:rPr lang="en-US" sz="4409" dirty="0">
                <a:solidFill>
                  <a:schemeClr val="bg1"/>
                </a:solidFill>
              </a:rPr>
            </a:br>
            <a:r>
              <a:rPr lang="en-US" sz="4409" dirty="0" err="1" smtClean="0">
                <a:solidFill>
                  <a:schemeClr val="bg1"/>
                </a:solidFill>
              </a:rPr>
              <a:t>Sugestões</a:t>
            </a:r>
            <a:r>
              <a:rPr lang="en-US" sz="4409" dirty="0" smtClean="0">
                <a:solidFill>
                  <a:schemeClr val="bg1"/>
                </a:solidFill>
              </a:rPr>
              <a:t>?</a:t>
            </a:r>
            <a:r>
              <a:rPr lang="en-US" sz="4409" dirty="0">
                <a:solidFill>
                  <a:schemeClr val="bg1"/>
                </a:solidFill>
              </a:rPr>
              <a:t/>
            </a:r>
            <a:br>
              <a:rPr lang="en-US" sz="4409" dirty="0">
                <a:solidFill>
                  <a:schemeClr val="bg1"/>
                </a:solidFill>
              </a:rPr>
            </a:br>
            <a:r>
              <a:rPr lang="en-US" sz="4409" dirty="0">
                <a:solidFill>
                  <a:schemeClr val="bg1"/>
                </a:solidFill>
              </a:rPr>
              <a:t/>
            </a:r>
            <a:br>
              <a:rPr lang="en-US" sz="4409" dirty="0">
                <a:solidFill>
                  <a:schemeClr val="bg1"/>
                </a:solidFill>
              </a:rPr>
            </a:br>
            <a:r>
              <a:rPr lang="en-US" sz="4409" dirty="0" err="1">
                <a:solidFill>
                  <a:schemeClr val="bg1"/>
                </a:solidFill>
              </a:rPr>
              <a:t>Obrigada</a:t>
            </a:r>
            <a:r>
              <a:rPr lang="en-US" sz="4409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994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Motivação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7928" y="1419871"/>
            <a:ext cx="3107866" cy="839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4" dirty="0" err="1"/>
              <a:t>Procedimentos</a:t>
            </a:r>
            <a:r>
              <a:rPr lang="en-US" sz="1984" dirty="0"/>
              <a:t> de </a:t>
            </a:r>
            <a:r>
              <a:rPr lang="en-US" sz="1984" dirty="0" err="1"/>
              <a:t>Controle</a:t>
            </a:r>
            <a:r>
              <a:rPr lang="en-US" sz="1984" dirty="0"/>
              <a:t> </a:t>
            </a:r>
            <a:r>
              <a:rPr lang="en-US" sz="1984" dirty="0" err="1"/>
              <a:t>Interno</a:t>
            </a:r>
            <a:r>
              <a:rPr lang="en-US" sz="1984" dirty="0"/>
              <a:t> Fortes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6476" y="1466841"/>
            <a:ext cx="3107866" cy="839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4" dirty="0" err="1"/>
              <a:t>Função</a:t>
            </a:r>
            <a:r>
              <a:rPr lang="en-US" sz="1984" dirty="0"/>
              <a:t> de Auditoria </a:t>
            </a:r>
            <a:r>
              <a:rPr lang="en-US" sz="1984" dirty="0" err="1"/>
              <a:t>Interna</a:t>
            </a:r>
            <a:r>
              <a:rPr lang="en-US" sz="1984" dirty="0"/>
              <a:t> </a:t>
            </a:r>
            <a:r>
              <a:rPr lang="en-US" sz="1984" dirty="0" err="1"/>
              <a:t>Eficiente</a:t>
            </a:r>
            <a:endParaRPr lang="en-US" sz="1984" dirty="0"/>
          </a:p>
        </p:txBody>
      </p:sp>
      <p:sp>
        <p:nvSpPr>
          <p:cNvPr id="13" name="Bent-Up Arrow 12"/>
          <p:cNvSpPr/>
          <p:nvPr/>
        </p:nvSpPr>
        <p:spPr>
          <a:xfrm rot="5400000">
            <a:off x="2661699" y="2413172"/>
            <a:ext cx="774312" cy="71396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sp>
        <p:nvSpPr>
          <p:cNvPr id="14" name="Bent-Up Arrow 13"/>
          <p:cNvSpPr>
            <a:spLocks noChangeAspect="1"/>
          </p:cNvSpPr>
          <p:nvPr/>
        </p:nvSpPr>
        <p:spPr>
          <a:xfrm rot="16200000" flipH="1">
            <a:off x="7031705" y="2427002"/>
            <a:ext cx="785530" cy="824998"/>
          </a:xfrm>
          <a:prstGeom prst="bentUpArrow">
            <a:avLst>
              <a:gd name="adj1" fmla="val 23442"/>
              <a:gd name="adj2" fmla="val 18766"/>
              <a:gd name="adj3" fmla="val 26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sp>
        <p:nvSpPr>
          <p:cNvPr id="15" name="Rectangle 14"/>
          <p:cNvSpPr/>
          <p:nvPr/>
        </p:nvSpPr>
        <p:spPr>
          <a:xfrm>
            <a:off x="3640158" y="2533816"/>
            <a:ext cx="3249240" cy="998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4" dirty="0"/>
              <a:t>Sistema de </a:t>
            </a:r>
            <a:r>
              <a:rPr lang="en-US" sz="1984" dirty="0" err="1"/>
              <a:t>Gerenciamento</a:t>
            </a:r>
            <a:r>
              <a:rPr lang="en-US" sz="1984" dirty="0"/>
              <a:t> </a:t>
            </a:r>
            <a:r>
              <a:rPr lang="en-US" sz="1984" dirty="0" err="1"/>
              <a:t>Financeiro</a:t>
            </a:r>
            <a:r>
              <a:rPr lang="en-US" sz="1984" dirty="0"/>
              <a:t> </a:t>
            </a:r>
            <a:r>
              <a:rPr lang="en-US" sz="1984" dirty="0" err="1"/>
              <a:t>Robusto</a:t>
            </a:r>
            <a:endParaRPr lang="en-US" sz="1984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000507" y="2545617"/>
            <a:ext cx="1077384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3" dirty="0" err="1">
                <a:solidFill>
                  <a:schemeClr val="bg1"/>
                </a:solidFill>
              </a:rPr>
              <a:t>Essencial</a:t>
            </a:r>
            <a:r>
              <a:rPr lang="en-US" sz="1323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7512343" y="2730027"/>
            <a:ext cx="1077384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3" dirty="0" err="1">
                <a:solidFill>
                  <a:schemeClr val="bg1"/>
                </a:solidFill>
              </a:rPr>
              <a:t>Essencial</a:t>
            </a:r>
            <a:r>
              <a:rPr lang="en-US" sz="1323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Right Arrow 17"/>
          <p:cNvSpPr/>
          <p:nvPr/>
        </p:nvSpPr>
        <p:spPr>
          <a:xfrm rot="5400000">
            <a:off x="5069926" y="3658623"/>
            <a:ext cx="389704" cy="50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sp>
        <p:nvSpPr>
          <p:cNvPr id="19" name="Rectangle 18"/>
          <p:cNvSpPr/>
          <p:nvPr/>
        </p:nvSpPr>
        <p:spPr>
          <a:xfrm>
            <a:off x="3701750" y="4264460"/>
            <a:ext cx="3249240" cy="657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4" dirty="0" err="1"/>
              <a:t>Transparência</a:t>
            </a:r>
            <a:r>
              <a:rPr lang="en-US" sz="1984" dirty="0"/>
              <a:t> e Boa </a:t>
            </a:r>
            <a:r>
              <a:rPr lang="en-US" sz="1984" dirty="0" err="1"/>
              <a:t>Governança</a:t>
            </a:r>
            <a:endParaRPr lang="en-US" sz="1984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5131518" y="4996286"/>
            <a:ext cx="389704" cy="50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sp>
        <p:nvSpPr>
          <p:cNvPr id="21" name="Rectangle 20"/>
          <p:cNvSpPr/>
          <p:nvPr/>
        </p:nvSpPr>
        <p:spPr>
          <a:xfrm>
            <a:off x="3763750" y="5615494"/>
            <a:ext cx="3249240" cy="657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4" dirty="0" err="1"/>
              <a:t>Crescimento</a:t>
            </a:r>
            <a:r>
              <a:rPr lang="en-US" sz="1984" dirty="0"/>
              <a:t> </a:t>
            </a:r>
            <a:r>
              <a:rPr lang="en-US" sz="1984" dirty="0" err="1"/>
              <a:t>Económico</a:t>
            </a:r>
            <a:endParaRPr lang="en-US" sz="1984" dirty="0"/>
          </a:p>
        </p:txBody>
      </p:sp>
      <p:sp>
        <p:nvSpPr>
          <p:cNvPr id="58" name="Left Brace 57"/>
          <p:cNvSpPr/>
          <p:nvPr/>
        </p:nvSpPr>
        <p:spPr>
          <a:xfrm>
            <a:off x="6994894" y="4247466"/>
            <a:ext cx="186366" cy="508900"/>
          </a:xfrm>
          <a:prstGeom prst="leftBrace">
            <a:avLst>
              <a:gd name="adj1" fmla="val 8333"/>
              <a:gd name="adj2" fmla="val 456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4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88077" y="4247466"/>
            <a:ext cx="3071119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3" dirty="0">
                <a:solidFill>
                  <a:schemeClr val="bg1"/>
                </a:solidFill>
              </a:rPr>
              <a:t>IFAC Boa </a:t>
            </a:r>
            <a:r>
              <a:rPr lang="en-US" sz="1323" dirty="0" err="1">
                <a:solidFill>
                  <a:schemeClr val="bg1"/>
                </a:solidFill>
              </a:rPr>
              <a:t>Governança</a:t>
            </a:r>
            <a:r>
              <a:rPr lang="en-US" sz="1323" dirty="0">
                <a:solidFill>
                  <a:schemeClr val="bg1"/>
                </a:solidFill>
              </a:rPr>
              <a:t>: Principio F;</a:t>
            </a:r>
          </a:p>
          <a:p>
            <a:r>
              <a:rPr lang="en-US" sz="1323" dirty="0" err="1">
                <a:solidFill>
                  <a:schemeClr val="bg1"/>
                </a:solidFill>
              </a:rPr>
              <a:t>Estudo</a:t>
            </a:r>
            <a:r>
              <a:rPr lang="en-US" sz="1323" dirty="0">
                <a:solidFill>
                  <a:schemeClr val="bg1"/>
                </a:solidFill>
              </a:rPr>
              <a:t> </a:t>
            </a:r>
            <a:r>
              <a:rPr lang="en-US" sz="1323" dirty="0" smtClean="0">
                <a:solidFill>
                  <a:schemeClr val="bg1"/>
                </a:solidFill>
              </a:rPr>
              <a:t>TCU Boa </a:t>
            </a:r>
            <a:r>
              <a:rPr lang="en-US" sz="1323" dirty="0" err="1">
                <a:solidFill>
                  <a:schemeClr val="bg1"/>
                </a:solidFill>
              </a:rPr>
              <a:t>Governança</a:t>
            </a:r>
            <a:r>
              <a:rPr lang="en-US" sz="1323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14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235385"/>
            <a:ext cx="9072000" cy="1040965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Princípios</a:t>
            </a:r>
            <a:r>
              <a:rPr lang="en-US" sz="4000" dirty="0" smtClean="0">
                <a:solidFill>
                  <a:schemeClr val="bg1"/>
                </a:solidFill>
              </a:rPr>
              <a:t> para a Boa </a:t>
            </a:r>
            <a:r>
              <a:rPr lang="en-US" sz="4000" dirty="0" err="1" smtClean="0">
                <a:solidFill>
                  <a:schemeClr val="bg1"/>
                </a:solidFill>
              </a:rPr>
              <a:t>Governança</a:t>
            </a:r>
            <a:r>
              <a:rPr lang="en-US" sz="4000" dirty="0" smtClean="0">
                <a:solidFill>
                  <a:schemeClr val="bg1"/>
                </a:solidFill>
              </a:rPr>
              <a:t> IFAC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12" y="1276350"/>
            <a:ext cx="6429375" cy="4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438070" y="130899"/>
            <a:ext cx="10079567" cy="89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pt-BR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Dez Passos para a Boa </a:t>
            </a:r>
            <a:r>
              <a:rPr lang="pt-BR" sz="3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Governança (TCU)</a:t>
            </a:r>
            <a:endParaRPr lang="pt-BR" sz="3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056580" y="7126098"/>
            <a:ext cx="2023515" cy="27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57" dirty="0"/>
              <a:t>Fonte: TCU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748" y="4824692"/>
            <a:ext cx="8373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3" indent="-342900" algn="just"/>
            <a:r>
              <a:rPr lang="pt-BR" dirty="0" smtClean="0">
                <a:solidFill>
                  <a:schemeClr val="bg1"/>
                </a:solidFill>
              </a:rPr>
              <a:t>...........</a:t>
            </a:r>
          </a:p>
          <a:p>
            <a:pPr marL="400050" lvl="3" indent="-342900" algn="just"/>
            <a:endParaRPr lang="pt-BR" dirty="0" smtClean="0">
              <a:solidFill>
                <a:schemeClr val="bg1"/>
              </a:solidFill>
            </a:endParaRPr>
          </a:p>
          <a:p>
            <a:pPr marL="400050" lvl="3" indent="-342900" algn="just"/>
            <a:r>
              <a:rPr lang="pt-BR" dirty="0" smtClean="0">
                <a:solidFill>
                  <a:schemeClr val="bg1"/>
                </a:solidFill>
              </a:rPr>
              <a:t>9</a:t>
            </a:r>
            <a:r>
              <a:rPr lang="pt-BR" dirty="0">
                <a:solidFill>
                  <a:schemeClr val="bg1"/>
                </a:solidFill>
              </a:rPr>
              <a:t>. Estabeleça função de auditoria interna independente que adicione valor à organização</a:t>
            </a:r>
            <a:r>
              <a:rPr lang="pt-BR" dirty="0" smtClean="0">
                <a:solidFill>
                  <a:schemeClr val="bg1"/>
                </a:solidFill>
              </a:rPr>
              <a:t>;</a:t>
            </a:r>
          </a:p>
          <a:p>
            <a:pPr marL="400050" lvl="3" indent="-342900" algn="just"/>
            <a:r>
              <a:rPr lang="pt-BR" dirty="0" smtClean="0">
                <a:solidFill>
                  <a:schemeClr val="bg1"/>
                </a:solidFill>
              </a:rPr>
              <a:t>..........</a:t>
            </a:r>
            <a:endParaRPr lang="pt-BR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08" y="1167408"/>
            <a:ext cx="2236145" cy="31283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1303" y="4406345"/>
            <a:ext cx="50387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</a:rPr>
              <a:t>http://portal2.tcu.gov.br/portal/pls/portal/docs/2666621.PDF</a:t>
            </a:r>
          </a:p>
        </p:txBody>
      </p:sp>
    </p:spTree>
    <p:extLst>
      <p:ext uri="{BB962C8B-B14F-4D97-AF65-F5344CB8AC3E}">
        <p14:creationId xmlns:p14="http://schemas.microsoft.com/office/powerpoint/2010/main" val="283125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dirty="0">
                <a:solidFill>
                  <a:schemeClr val="bg1"/>
                </a:solidFill>
              </a:rPr>
              <a:t>Definição de Auditoria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4000" y="1977656"/>
            <a:ext cx="9072000" cy="397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pt-BR" altLang="pt-BR" sz="264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IIA (Definição de Auditoria Interna):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pt-BR" altLang="pt-BR" sz="110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979" lvl="1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“Auditoria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independente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205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consultoria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205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asseguração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destinada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agregar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valor e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aperfeiçoar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pt-BR" sz="2205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operações</a:t>
            </a:r>
            <a:r>
              <a:rPr lang="en-US" altLang="pt-BR" sz="2205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sz="2205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Ela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empregar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abordagem</a:t>
            </a:r>
            <a:r>
              <a:rPr lang="en-US" altLang="pt-BR" sz="2205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sistemática</a:t>
            </a:r>
            <a:r>
              <a:rPr lang="en-US" altLang="pt-BR" sz="2205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disciplinada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com a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finalidade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aperfeiçoar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efetividade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processos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riscos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205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(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tradução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livre)</a:t>
            </a:r>
          </a:p>
          <a:p>
            <a:pPr marL="377979" lvl="1" indent="0">
              <a:lnSpc>
                <a:spcPct val="110000"/>
              </a:lnSpc>
              <a:spcBef>
                <a:spcPct val="0"/>
              </a:spcBef>
              <a:buNone/>
            </a:pPr>
            <a:endParaRPr lang="pt-BR" altLang="pt-BR" dirty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919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508" y="3746589"/>
            <a:ext cx="1980916" cy="1938917"/>
          </a:xfrm>
          <a:prstGeom prst="rect">
            <a:avLst/>
          </a:prstGeom>
          <a:solidFill>
            <a:srgbClr val="DBD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84" dirty="0"/>
          </a:p>
        </p:txBody>
      </p:sp>
      <p:sp>
        <p:nvSpPr>
          <p:cNvPr id="7" name="Retângulo 6"/>
          <p:cNvSpPr/>
          <p:nvPr/>
        </p:nvSpPr>
        <p:spPr>
          <a:xfrm>
            <a:off x="2588668" y="3746589"/>
            <a:ext cx="2014163" cy="1938917"/>
          </a:xfrm>
          <a:prstGeom prst="rect">
            <a:avLst/>
          </a:prstGeom>
          <a:solidFill>
            <a:srgbClr val="DBD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84"/>
          </a:p>
        </p:txBody>
      </p:sp>
      <p:sp>
        <p:nvSpPr>
          <p:cNvPr id="8" name="Retângulo 7"/>
          <p:cNvSpPr/>
          <p:nvPr/>
        </p:nvSpPr>
        <p:spPr>
          <a:xfrm>
            <a:off x="4840821" y="3746589"/>
            <a:ext cx="2077161" cy="1938917"/>
          </a:xfrm>
          <a:prstGeom prst="rect">
            <a:avLst/>
          </a:prstGeom>
          <a:solidFill>
            <a:srgbClr val="DBD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84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43006" y="4093075"/>
            <a:ext cx="1000956" cy="14436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157" dirty="0"/>
              <a:t>Controles Gerenciais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503715" y="4093075"/>
            <a:ext cx="904710" cy="14436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157" dirty="0"/>
              <a:t>Medidas de Controles Internos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6508" y="3804336"/>
            <a:ext cx="1952916" cy="2619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102" b="1" dirty="0">
                <a:solidFill>
                  <a:schemeClr val="accent1">
                    <a:lumMod val="50000"/>
                  </a:schemeClr>
                </a:solidFill>
              </a:rPr>
              <a:t>Primeira Linha de Defesa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641166" y="3804336"/>
            <a:ext cx="1980915" cy="2619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102" b="1" dirty="0">
                <a:solidFill>
                  <a:schemeClr val="accent1">
                    <a:lumMod val="50000"/>
                  </a:schemeClr>
                </a:solidFill>
              </a:rPr>
              <a:t>Segunda Linha de Defesa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700663" y="4117573"/>
            <a:ext cx="1790172" cy="14699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323" dirty="0"/>
              <a:t>Controle Financeiro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700663" y="4348563"/>
            <a:ext cx="1790172" cy="14699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323" dirty="0"/>
              <a:t>Segurança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700663" y="4612801"/>
            <a:ext cx="1790172" cy="14699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323" dirty="0"/>
              <a:t>Gestão de Riscos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700663" y="4854291"/>
            <a:ext cx="1790172" cy="14699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323" dirty="0"/>
              <a:t>Segurança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700663" y="5108030"/>
            <a:ext cx="1790172" cy="14699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323" dirty="0"/>
              <a:t>Inspeção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740911" y="5379268"/>
            <a:ext cx="1749925" cy="15399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157" dirty="0"/>
              <a:t>Conformidade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970316" y="4131573"/>
            <a:ext cx="1816422" cy="14436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53" dirty="0"/>
              <a:t>Auditoria Interna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889819" y="3837585"/>
            <a:ext cx="1979165" cy="2619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102" b="1" dirty="0">
                <a:solidFill>
                  <a:schemeClr val="accent1">
                    <a:lumMod val="50000"/>
                  </a:schemeClr>
                </a:solidFill>
              </a:rPr>
              <a:t>Terceira Linha de Defesa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136722" y="1902169"/>
            <a:ext cx="1237198" cy="378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984" dirty="0"/>
              <a:t>Auditoria Externa</a:t>
            </a:r>
          </a:p>
          <a:p>
            <a:pPr algn="ctr" eaLnBrk="1" hangingPunct="1">
              <a:defRPr/>
            </a:pPr>
            <a:r>
              <a:rPr lang="pt-BR" sz="1984" dirty="0"/>
              <a:t>/</a:t>
            </a:r>
          </a:p>
          <a:p>
            <a:pPr algn="ctr" eaLnBrk="1" hangingPunct="1">
              <a:defRPr/>
            </a:pPr>
            <a:r>
              <a:rPr lang="pt-BR" sz="1984" dirty="0"/>
              <a:t>Controle Externo</a:t>
            </a:r>
          </a:p>
          <a:p>
            <a:pPr algn="ctr" eaLnBrk="1" hangingPunct="1">
              <a:defRPr/>
            </a:pPr>
            <a:endParaRPr lang="pt-BR" sz="1984" dirty="0"/>
          </a:p>
        </p:txBody>
      </p:sp>
      <p:sp>
        <p:nvSpPr>
          <p:cNvPr id="24" name="Retângulo 23"/>
          <p:cNvSpPr/>
          <p:nvPr/>
        </p:nvSpPr>
        <p:spPr>
          <a:xfrm>
            <a:off x="8478914" y="1902169"/>
            <a:ext cx="1465185" cy="378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984" dirty="0"/>
              <a:t>Regulador /</a:t>
            </a:r>
          </a:p>
          <a:p>
            <a:pPr algn="ctr" eaLnBrk="1" hangingPunct="1">
              <a:defRPr/>
            </a:pPr>
            <a:r>
              <a:rPr lang="pt-BR" sz="1984" dirty="0" smtClean="0"/>
              <a:t>Poder Legislativo</a:t>
            </a:r>
            <a:endParaRPr lang="pt-BR" sz="1984" dirty="0"/>
          </a:p>
          <a:p>
            <a:pPr algn="ctr" eaLnBrk="1" hangingPunct="1">
              <a:defRPr/>
            </a:pPr>
            <a:endParaRPr lang="pt-BR" sz="1984" dirty="0"/>
          </a:p>
        </p:txBody>
      </p:sp>
      <p:sp>
        <p:nvSpPr>
          <p:cNvPr id="25" name="Retângulo de cantos arredondados 24"/>
          <p:cNvSpPr/>
          <p:nvPr/>
        </p:nvSpPr>
        <p:spPr>
          <a:xfrm flipH="1">
            <a:off x="543005" y="2756132"/>
            <a:ext cx="5363520" cy="36398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646" dirty="0"/>
              <a:t>Alta Gestão</a:t>
            </a:r>
          </a:p>
        </p:txBody>
      </p:sp>
      <p:sp>
        <p:nvSpPr>
          <p:cNvPr id="26" name="Seta para cima 25"/>
          <p:cNvSpPr/>
          <p:nvPr/>
        </p:nvSpPr>
        <p:spPr>
          <a:xfrm>
            <a:off x="1333971" y="3193613"/>
            <a:ext cx="209991" cy="4777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84"/>
          </a:p>
        </p:txBody>
      </p:sp>
      <p:sp>
        <p:nvSpPr>
          <p:cNvPr id="27" name="Seta para cima 26"/>
          <p:cNvSpPr/>
          <p:nvPr/>
        </p:nvSpPr>
        <p:spPr>
          <a:xfrm>
            <a:off x="3526628" y="3188362"/>
            <a:ext cx="209991" cy="477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84"/>
          </a:p>
        </p:txBody>
      </p:sp>
      <p:sp>
        <p:nvSpPr>
          <p:cNvPr id="28" name="Seta para cima 27"/>
          <p:cNvSpPr/>
          <p:nvPr/>
        </p:nvSpPr>
        <p:spPr>
          <a:xfrm>
            <a:off x="5509292" y="3193613"/>
            <a:ext cx="209991" cy="4777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84"/>
          </a:p>
        </p:txBody>
      </p:sp>
      <p:sp>
        <p:nvSpPr>
          <p:cNvPr id="29" name="Retângulo de cantos arredondados 28"/>
          <p:cNvSpPr/>
          <p:nvPr/>
        </p:nvSpPr>
        <p:spPr>
          <a:xfrm flipH="1">
            <a:off x="2903655" y="2035163"/>
            <a:ext cx="3557597" cy="45673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323" dirty="0"/>
              <a:t>Colegiados / Conselhos de Administração / Comitês de Auditoria</a:t>
            </a:r>
          </a:p>
        </p:txBody>
      </p:sp>
      <p:sp>
        <p:nvSpPr>
          <p:cNvPr id="30" name="Seta para cima 29"/>
          <p:cNvSpPr/>
          <p:nvPr/>
        </p:nvSpPr>
        <p:spPr>
          <a:xfrm>
            <a:off x="6184763" y="2582888"/>
            <a:ext cx="209991" cy="10937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84"/>
          </a:p>
        </p:txBody>
      </p:sp>
      <p:sp>
        <p:nvSpPr>
          <p:cNvPr id="32" name="Seta para a esquerda 31"/>
          <p:cNvSpPr/>
          <p:nvPr/>
        </p:nvSpPr>
        <p:spPr>
          <a:xfrm>
            <a:off x="6501500" y="2178657"/>
            <a:ext cx="594974" cy="122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84"/>
          </a:p>
        </p:txBody>
      </p:sp>
      <p:sp>
        <p:nvSpPr>
          <p:cNvPr id="33" name="CaixaDeTexto 32"/>
          <p:cNvSpPr txBox="1"/>
          <p:nvPr/>
        </p:nvSpPr>
        <p:spPr>
          <a:xfrm>
            <a:off x="310266" y="348236"/>
            <a:ext cx="905936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b="1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O Modelo das Linhas de Defesa das Organizações</a:t>
            </a:r>
          </a:p>
        </p:txBody>
      </p:sp>
      <p:sp>
        <p:nvSpPr>
          <p:cNvPr id="43035" name="CaixaDeTexto 33"/>
          <p:cNvSpPr txBox="1">
            <a:spLocks noChangeArrowheads="1"/>
          </p:cNvSpPr>
          <p:nvPr/>
        </p:nvSpPr>
        <p:spPr bwMode="auto">
          <a:xfrm>
            <a:off x="543005" y="5809750"/>
            <a:ext cx="74109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chemeClr val="bg1"/>
                </a:solidFill>
                <a:latin typeface="Arial" panose="020B0604020202020204" pitchFamily="34" charset="0"/>
              </a:rPr>
              <a:t>Adaptado da ECIIA/FERMA Guidance on the 8th EU Company Law Directive, article 41</a:t>
            </a:r>
          </a:p>
        </p:txBody>
      </p:sp>
    </p:spTree>
    <p:extLst>
      <p:ext uri="{BB962C8B-B14F-4D97-AF65-F5344CB8AC3E}">
        <p14:creationId xmlns:p14="http://schemas.microsoft.com/office/powerpoint/2010/main" val="13427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ixaDeTexto 32"/>
          <p:cNvSpPr txBox="1"/>
          <p:nvPr/>
        </p:nvSpPr>
        <p:spPr>
          <a:xfrm>
            <a:off x="310266" y="348236"/>
            <a:ext cx="905936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b="1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O Modelo das Linhas de Defesa das Organizações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812" y="2008094"/>
            <a:ext cx="8813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Linha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Defesa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Gestão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Operacional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Linha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Defesa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Gestão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risco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funções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conformidade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en-US" baseline="30000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Linha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Defesa</a:t>
            </a:r>
            <a:r>
              <a:rPr lang="en-US" dirty="0" smtClean="0">
                <a:solidFill>
                  <a:schemeClr val="bg1"/>
                </a:solidFill>
              </a:rPr>
              <a:t>: Auditoria </a:t>
            </a:r>
            <a:r>
              <a:rPr lang="en-US" dirty="0" err="1" smtClean="0">
                <a:solidFill>
                  <a:schemeClr val="bg1"/>
                </a:solidFill>
              </a:rPr>
              <a:t>Interna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107" y="3693226"/>
            <a:ext cx="5029607" cy="1843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365" y="5701553"/>
            <a:ext cx="844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1"/>
                </a:solidFill>
              </a:rPr>
              <a:t>Declaração de </a:t>
            </a:r>
            <a:r>
              <a:rPr lang="pt-PT" sz="1400" dirty="0" smtClean="0">
                <a:solidFill>
                  <a:schemeClr val="bg1"/>
                </a:solidFill>
              </a:rPr>
              <a:t>Posicionamento </a:t>
            </a:r>
            <a:r>
              <a:rPr lang="pt-PT" sz="1400" dirty="0">
                <a:solidFill>
                  <a:schemeClr val="bg1"/>
                </a:solidFill>
              </a:rPr>
              <a:t>do </a:t>
            </a:r>
            <a:r>
              <a:rPr lang="pt-PT" sz="1400" dirty="0" smtClean="0">
                <a:solidFill>
                  <a:schemeClr val="bg1"/>
                </a:solidFill>
              </a:rPr>
              <a:t>IIA: AS </a:t>
            </a:r>
            <a:r>
              <a:rPr lang="pt-PT" sz="1400" dirty="0">
                <a:solidFill>
                  <a:schemeClr val="bg1"/>
                </a:solidFill>
              </a:rPr>
              <a:t>TRÊS LINHAS DE </a:t>
            </a:r>
            <a:r>
              <a:rPr lang="pt-PT" sz="1400" dirty="0" smtClean="0">
                <a:solidFill>
                  <a:schemeClr val="bg1"/>
                </a:solidFill>
              </a:rPr>
              <a:t>DEFESA NO </a:t>
            </a:r>
            <a:r>
              <a:rPr lang="pt-PT" sz="1400" dirty="0">
                <a:solidFill>
                  <a:schemeClr val="bg1"/>
                </a:solidFill>
              </a:rPr>
              <a:t>GERENCIAMENTO </a:t>
            </a:r>
            <a:r>
              <a:rPr lang="pt-PT" sz="1400" dirty="0" smtClean="0">
                <a:solidFill>
                  <a:schemeClr val="bg1"/>
                </a:solidFill>
              </a:rPr>
              <a:t>EFICAZ 			DE </a:t>
            </a:r>
            <a:r>
              <a:rPr lang="pt-PT" sz="1400" dirty="0">
                <a:solidFill>
                  <a:schemeClr val="bg1"/>
                </a:solidFill>
              </a:rPr>
              <a:t>RISCOS E </a:t>
            </a:r>
            <a:r>
              <a:rPr lang="pt-PT" sz="1400" dirty="0" smtClean="0">
                <a:solidFill>
                  <a:schemeClr val="bg1"/>
                </a:solidFill>
              </a:rPr>
              <a:t>CONTROLES (JANEIRO 2013)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2283</Words>
  <Application>Microsoft Office PowerPoint</Application>
  <PresentationFormat>Custom</PresentationFormat>
  <Paragraphs>338</Paragraphs>
  <Slides>39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DejaVu Sans</vt:lpstr>
      <vt:lpstr>StarSymbol</vt:lpstr>
      <vt:lpstr>Symbol</vt:lpstr>
      <vt:lpstr>Wingdings</vt:lpstr>
      <vt:lpstr>Office Theme</vt:lpstr>
      <vt:lpstr>Office Theme</vt:lpstr>
      <vt:lpstr>PowerPoint Presentation</vt:lpstr>
      <vt:lpstr>Objetivos/Tópicos</vt:lpstr>
      <vt:lpstr>1. A Iniciativa Avaliação da Capacidade das CGEs</vt:lpstr>
      <vt:lpstr>Motivação</vt:lpstr>
      <vt:lpstr>Princípios para a Boa Governança IFAC</vt:lpstr>
      <vt:lpstr>PowerPoint Presentation</vt:lpstr>
      <vt:lpstr>Definição de Auditoria</vt:lpstr>
      <vt:lpstr>PowerPoint Presentation</vt:lpstr>
      <vt:lpstr>PowerPoint Presentation</vt:lpstr>
      <vt:lpstr>Desafios Gerais</vt:lpstr>
      <vt:lpstr>Oportunidades</vt:lpstr>
      <vt:lpstr>Estratégia em 2 Fases</vt:lpstr>
      <vt:lpstr>1a Fase: IA-CM</vt:lpstr>
      <vt:lpstr>1a Fase: IA-CM</vt:lpstr>
      <vt:lpstr>1a Fase: IA-CM</vt:lpstr>
      <vt:lpstr>1a Fase: Concept Paper</vt:lpstr>
      <vt:lpstr>1a Fase: Concept Paper</vt:lpstr>
      <vt:lpstr>2. O Modelo de Avaliação da Capacidade: IA-CM</vt:lpstr>
      <vt:lpstr>Principais Usuários (público-alvo)</vt:lpstr>
      <vt:lpstr>Surgimento</vt:lpstr>
      <vt:lpstr>Metodologia para Sua Elaboração</vt:lpstr>
      <vt:lpstr>Duas fases</vt:lpstr>
      <vt:lpstr>IA-CM é:</vt:lpstr>
      <vt:lpstr>PowerPoint Presentation</vt:lpstr>
      <vt:lpstr>Princípios do IA-CM</vt:lpstr>
      <vt:lpstr>IA-CM</vt:lpstr>
      <vt:lpstr>Estrutura do IA-CM</vt:lpstr>
      <vt:lpstr>IA-CM Níveis de Capacidade</vt:lpstr>
      <vt:lpstr>IA-CM Níveis de Capacidade*</vt:lpstr>
      <vt:lpstr>PowerPoint Presentation</vt:lpstr>
      <vt:lpstr>KPAs (macroprocessos-chave)</vt:lpstr>
      <vt:lpstr>KPAs (macroprocessos-chave)</vt:lpstr>
      <vt:lpstr>KPAs (macroprocessos-chave)</vt:lpstr>
      <vt:lpstr>KPAs (macroprocessos-chave)</vt:lpstr>
      <vt:lpstr>Passos para a autoavaliação</vt:lpstr>
      <vt:lpstr>3. Porquê Avaliar?</vt:lpstr>
      <vt:lpstr>4. Ponto de Situação/Próximos Passos</vt:lpstr>
      <vt:lpstr>4. Ponto de Situação/Proximos Passos</vt:lpstr>
      <vt:lpstr> Questões?   Sugestões?  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Yanny Pollyny do Nascimento Rocha</dc:creator>
  <cp:lastModifiedBy>Yanny Pollyny do Nascimento Rocha</cp:lastModifiedBy>
  <cp:revision>46</cp:revision>
  <cp:lastPrinted>2015-05-27T01:11:35Z</cp:lastPrinted>
  <dcterms:modified xsi:type="dcterms:W3CDTF">2015-05-27T01:24:00Z</dcterms:modified>
</cp:coreProperties>
</file>