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4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90" r:id="rId37"/>
  </p:sldIdLst>
  <p:sldSz cx="10080625" cy="7559675"/>
  <p:notesSz cx="70104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527" cy="463518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02" y="1"/>
            <a:ext cx="3038527" cy="463518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r">
              <a:defRPr sz="1100"/>
            </a:lvl1pPr>
          </a:lstStyle>
          <a:p>
            <a:fld id="{E959FE97-E867-46A1-8863-5E73E2BCABAD}" type="datetimeFigureOut">
              <a:rPr lang="pt-PT" smtClean="0"/>
              <a:t>26-05-2015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58"/>
            <a:ext cx="3038527" cy="463518"/>
          </a:xfrm>
          <a:prstGeom prst="rect">
            <a:avLst/>
          </a:prstGeom>
        </p:spPr>
        <p:txBody>
          <a:bodyPr vert="horz" lIns="81692" tIns="40846" rIns="81692" bIns="40846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02" y="8772558"/>
            <a:ext cx="3038527" cy="463518"/>
          </a:xfrm>
          <a:prstGeom prst="rect">
            <a:avLst/>
          </a:prstGeom>
        </p:spPr>
        <p:txBody>
          <a:bodyPr vert="horz" lIns="81692" tIns="40846" rIns="81692" bIns="40846" rtlCol="0" anchor="b"/>
          <a:lstStyle>
            <a:lvl1pPr algn="r">
              <a:defRPr sz="1100"/>
            </a:lvl1pPr>
          </a:lstStyle>
          <a:p>
            <a:fld id="{55676B65-D48E-4C35-8C8F-9913441C97A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9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2D755-6CA3-4677-AE51-CC1704C60CE1}" type="datetimeFigureOut">
              <a:rPr lang="en-CA" smtClean="0"/>
              <a:t>26/05/2015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71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6C18-7474-4CA4-A41F-638B429F9A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785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5525" y="1158875"/>
            <a:ext cx="4173538" cy="31289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34606" y="4905337"/>
            <a:ext cx="5033296" cy="38507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3752" indent="-2552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1156" indent="-2042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9619" indent="-2042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38081" indent="-2042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6544" indent="-204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55006" indent="-204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63469" indent="-204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1931" indent="-2042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BA139-73C0-48E3-8A20-4871C772AC57}" type="slidenum">
              <a:rPr lang="pt-BR" altLang="pt-BR" smtClean="0">
                <a:latin typeface="Calibri" panose="020F0502020204030204" pitchFamily="34" charset="0"/>
              </a:rPr>
              <a:pPr/>
              <a:t>27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7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Porquê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Setor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Público</a:t>
            </a:r>
            <a:r>
              <a:rPr lang="en-CA" sz="4000" dirty="0" smtClean="0">
                <a:solidFill>
                  <a:schemeClr val="bg1"/>
                </a:solidFill>
              </a:rPr>
              <a:t>?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659122"/>
            <a:ext cx="8618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</a:rPr>
              <a:t>AI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varia</a:t>
            </a:r>
            <a:r>
              <a:rPr lang="en-US" altLang="en-US" sz="2400" dirty="0" smtClean="0">
                <a:solidFill>
                  <a:schemeClr val="bg1"/>
                </a:solidFill>
              </a:rPr>
              <a:t> de País para País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Diferenças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cultura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práticas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gestão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processos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Necessário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governança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incluindo</a:t>
            </a:r>
            <a:r>
              <a:rPr lang="en-US" altLang="en-US" sz="2400" dirty="0" smtClean="0">
                <a:solidFill>
                  <a:schemeClr val="bg1"/>
                </a:solidFill>
              </a:rPr>
              <a:t> a AI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Oportunidades</a:t>
            </a:r>
            <a:r>
              <a:rPr lang="en-US" altLang="en-US" sz="2400" dirty="0" smtClean="0">
                <a:solidFill>
                  <a:schemeClr val="bg1"/>
                </a:solidFill>
              </a:rPr>
              <a:t> para</a:t>
            </a:r>
          </a:p>
          <a:p>
            <a:pPr marL="914400"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Modernizar</a:t>
            </a:r>
            <a:r>
              <a:rPr lang="en-US" altLang="en-US" sz="2400" dirty="0" smtClean="0">
                <a:solidFill>
                  <a:schemeClr val="bg1"/>
                </a:solidFill>
              </a:rPr>
              <a:t>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evoluir</a:t>
            </a:r>
            <a:r>
              <a:rPr lang="en-US" altLang="en-US" sz="2400" dirty="0" smtClean="0">
                <a:solidFill>
                  <a:schemeClr val="bg1"/>
                </a:solidFill>
              </a:rPr>
              <a:t> a AI</a:t>
            </a:r>
          </a:p>
          <a:p>
            <a:pPr marL="914400"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Melhorar</a:t>
            </a:r>
            <a:r>
              <a:rPr lang="en-US" altLang="en-US" sz="2400" dirty="0" smtClean="0">
                <a:solidFill>
                  <a:schemeClr val="bg1"/>
                </a:solidFill>
              </a:rPr>
              <a:t>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sua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efectividade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2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Entregar</a:t>
            </a:r>
            <a:r>
              <a:rPr lang="en-US" altLang="en-US" sz="2400" dirty="0" smtClean="0">
                <a:solidFill>
                  <a:schemeClr val="bg1"/>
                </a:solidFill>
              </a:rPr>
              <a:t> valor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acrescentado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8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Princípios</a:t>
            </a:r>
            <a:r>
              <a:rPr lang="en-CA" sz="4000" dirty="0" smtClean="0">
                <a:solidFill>
                  <a:schemeClr val="bg1"/>
                </a:solidFill>
              </a:rPr>
              <a:t> Base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659122"/>
            <a:ext cx="8618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u="sng" dirty="0" err="1" smtClean="0">
                <a:solidFill>
                  <a:schemeClr val="bg1"/>
                </a:solidFill>
              </a:rPr>
              <a:t>Selecionando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 a </a:t>
            </a:r>
            <a:r>
              <a:rPr lang="en-US" altLang="en-US" sz="2800" u="sng" dirty="0" err="1" smtClean="0">
                <a:solidFill>
                  <a:schemeClr val="bg1"/>
                </a:solidFill>
              </a:rPr>
              <a:t>Capacidade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altLang="en-US" sz="2800" u="sng" dirty="0" err="1" smtClean="0">
                <a:solidFill>
                  <a:schemeClr val="bg1"/>
                </a:solidFill>
              </a:rPr>
              <a:t>Ótima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Três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Variáveis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2" indent="-457200"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Ambiente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2" indent="-457200"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Organização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lvl="2" indent="-457200"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Atividade</a:t>
            </a:r>
            <a:r>
              <a:rPr lang="en-US" altLang="en-US" sz="2400" dirty="0" smtClean="0">
                <a:solidFill>
                  <a:schemeClr val="bg1"/>
                </a:solidFill>
              </a:rPr>
              <a:t> de AI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Diferentes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capacidades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requeridas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</a:rPr>
              <a:t>Auditoria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deve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criar</a:t>
            </a:r>
            <a:r>
              <a:rPr lang="en-US" altLang="en-US" sz="2400" dirty="0" smtClean="0">
                <a:solidFill>
                  <a:schemeClr val="bg1"/>
                </a:solidFill>
              </a:rPr>
              <a:t> valor (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custo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oportunidade</a:t>
            </a:r>
            <a:r>
              <a:rPr lang="en-US" altLang="en-US" sz="2400" dirty="0" smtClean="0">
                <a:solidFill>
                  <a:schemeClr val="bg1"/>
                </a:solidFill>
              </a:rPr>
              <a:t>)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Não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existe</a:t>
            </a:r>
            <a:r>
              <a:rPr lang="en-US" altLang="en-US" sz="2400" dirty="0" smtClean="0">
                <a:solidFill>
                  <a:schemeClr val="bg1"/>
                </a:solidFill>
              </a:rPr>
              <a:t> “um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tamanho</a:t>
            </a:r>
            <a:r>
              <a:rPr lang="en-US" altLang="en-US" sz="2400" dirty="0" smtClean="0">
                <a:solidFill>
                  <a:schemeClr val="bg1"/>
                </a:solidFill>
              </a:rPr>
              <a:t> serve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todos</a:t>
            </a:r>
            <a:r>
              <a:rPr lang="en-US" altLang="en-US" sz="2400" dirty="0" smtClean="0">
                <a:solidFill>
                  <a:schemeClr val="bg1"/>
                </a:solidFill>
              </a:rPr>
              <a:t>”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Elementos</a:t>
            </a:r>
            <a:r>
              <a:rPr lang="en-CA" sz="4000" dirty="0" smtClean="0">
                <a:solidFill>
                  <a:schemeClr val="bg1"/>
                </a:solidFill>
              </a:rPr>
              <a:t> AI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735322"/>
            <a:ext cx="861813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Serviços</a:t>
            </a:r>
            <a:r>
              <a:rPr lang="en-US" altLang="en-US" sz="2400" dirty="0" smtClean="0">
                <a:solidFill>
                  <a:schemeClr val="bg1"/>
                </a:solidFill>
              </a:rPr>
              <a:t> 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Papel</a:t>
            </a:r>
            <a:r>
              <a:rPr lang="en-US" altLang="en-US" sz="2400" dirty="0" smtClean="0">
                <a:solidFill>
                  <a:schemeClr val="bg1"/>
                </a:solidFill>
              </a:rPr>
              <a:t> da AI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Gerenciamento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Pessoas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Práticas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Profissionais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Gestão</a:t>
            </a:r>
            <a:r>
              <a:rPr lang="en-US" altLang="en-US" sz="2400" dirty="0" smtClean="0">
                <a:solidFill>
                  <a:schemeClr val="bg1"/>
                </a:solidFill>
              </a:rPr>
              <a:t> de Performance e </a:t>
            </a:r>
            <a:r>
              <a:rPr lang="en-US" altLang="en-US" sz="2400" dirty="0">
                <a:solidFill>
                  <a:schemeClr val="bg1"/>
                </a:solidFill>
              </a:rPr>
              <a:t>Accountability</a:t>
            </a:r>
          </a:p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Cultura</a:t>
            </a:r>
            <a:r>
              <a:rPr lang="en-US" altLang="en-US" sz="2400" dirty="0" smtClean="0">
                <a:solidFill>
                  <a:schemeClr val="bg1"/>
                </a:solidFill>
              </a:rPr>
              <a:t> 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Relacionamento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Organizacional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571500" indent="-45720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Estruturas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Governança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8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IA-CM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2466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Não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Prescritivo</a:t>
            </a:r>
            <a:r>
              <a:rPr lang="en-US" altLang="en-US" sz="2400" dirty="0" smtClean="0">
                <a:solidFill>
                  <a:schemeClr val="bg1"/>
                </a:solidFill>
              </a:rPr>
              <a:t> – o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que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deveria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ser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feito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invés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como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fazê</a:t>
            </a:r>
            <a:r>
              <a:rPr lang="en-US" altLang="en-US" sz="2400" dirty="0" smtClean="0">
                <a:solidFill>
                  <a:schemeClr val="bg1"/>
                </a:solidFill>
              </a:rPr>
              <a:t>-lo</a:t>
            </a:r>
          </a:p>
          <a:p>
            <a:pPr algn="just">
              <a:spcBef>
                <a:spcPts val="1200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altLang="en-US" sz="2400" dirty="0" smtClean="0">
                <a:solidFill>
                  <a:schemeClr val="bg1"/>
                </a:solidFill>
              </a:rPr>
              <a:t>Um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2400" dirty="0" smtClean="0">
                <a:solidFill>
                  <a:schemeClr val="bg1"/>
                </a:solidFill>
              </a:rPr>
              <a:t> universal com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comparabilidade</a:t>
            </a:r>
            <a:r>
              <a:rPr lang="en-US" altLang="en-US" sz="2400" dirty="0" smtClean="0">
                <a:solidFill>
                  <a:schemeClr val="bg1"/>
                </a:solidFill>
              </a:rPr>
              <a:t> entre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princípios</a:t>
            </a:r>
            <a:r>
              <a:rPr lang="en-US" altLang="en-US" sz="2400" dirty="0" smtClean="0">
                <a:solidFill>
                  <a:schemeClr val="bg1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práticas</a:t>
            </a:r>
            <a:r>
              <a:rPr lang="en-US" altLang="en-US" sz="2400" dirty="0" smtClean="0">
                <a:solidFill>
                  <a:schemeClr val="bg1"/>
                </a:solidFill>
              </a:rPr>
              <a:t> 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processos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melhorar</a:t>
            </a:r>
            <a:r>
              <a:rPr lang="en-US" altLang="en-US" sz="2400" dirty="0" smtClean="0">
                <a:solidFill>
                  <a:schemeClr val="bg1"/>
                </a:solidFill>
              </a:rPr>
              <a:t> a AI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Matriz</a:t>
            </a:r>
            <a:r>
              <a:rPr lang="en-CA" sz="4000" dirty="0" smtClean="0">
                <a:solidFill>
                  <a:schemeClr val="bg1"/>
                </a:solidFill>
              </a:rPr>
              <a:t> de 1 </a:t>
            </a:r>
            <a:r>
              <a:rPr lang="en-CA" sz="4000" dirty="0" err="1" smtClean="0">
                <a:solidFill>
                  <a:schemeClr val="bg1"/>
                </a:solidFill>
              </a:rPr>
              <a:t>Página</a:t>
            </a:r>
            <a:r>
              <a:rPr lang="en-CA" sz="4000" dirty="0" smtClean="0">
                <a:solidFill>
                  <a:schemeClr val="bg1"/>
                </a:solidFill>
              </a:rPr>
              <a:t> do IA-CM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0"/>
            <a:ext cx="10080625" cy="51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1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3. </a:t>
            </a:r>
            <a:r>
              <a:rPr lang="en-CA" sz="4000" dirty="0" err="1" smtClean="0">
                <a:solidFill>
                  <a:schemeClr val="bg1"/>
                </a:solidFill>
              </a:rPr>
              <a:t>Validações</a:t>
            </a:r>
            <a:r>
              <a:rPr lang="en-CA" sz="4000" dirty="0" smtClean="0">
                <a:solidFill>
                  <a:schemeClr val="bg1"/>
                </a:solidFill>
              </a:rPr>
              <a:t> Auto-</a:t>
            </a:r>
            <a:r>
              <a:rPr lang="en-CA" sz="4000" dirty="0" err="1" smtClean="0">
                <a:solidFill>
                  <a:schemeClr val="bg1"/>
                </a:solidFill>
              </a:rPr>
              <a:t>avaliações</a:t>
            </a:r>
            <a:r>
              <a:rPr lang="en-CA" sz="4000" dirty="0" smtClean="0">
                <a:solidFill>
                  <a:schemeClr val="bg1"/>
                </a:solidFill>
              </a:rPr>
              <a:t> IA-CM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24665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CA" sz="2800" u="sng" dirty="0" err="1" smtClean="0">
                <a:solidFill>
                  <a:schemeClr val="bg1"/>
                </a:solidFill>
              </a:rPr>
              <a:t>Propósito</a:t>
            </a:r>
            <a:endParaRPr lang="en-CA" sz="2800" u="sng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Validar</a:t>
            </a:r>
            <a:r>
              <a:rPr lang="en-CA" sz="2400" dirty="0" smtClean="0">
                <a:solidFill>
                  <a:schemeClr val="bg1"/>
                </a:solidFill>
              </a:rPr>
              <a:t> e </a:t>
            </a:r>
            <a:r>
              <a:rPr lang="en-CA" sz="2400" dirty="0" err="1" smtClean="0">
                <a:solidFill>
                  <a:schemeClr val="bg1"/>
                </a:solidFill>
              </a:rPr>
              <a:t>avaliar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os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r>
              <a:rPr lang="en-CA" sz="2400" dirty="0" smtClean="0">
                <a:solidFill>
                  <a:schemeClr val="bg1"/>
                </a:solidFill>
              </a:rPr>
              <a:t> das </a:t>
            </a:r>
            <a:r>
              <a:rPr lang="en-CA" sz="2400" dirty="0" err="1" smtClean="0">
                <a:solidFill>
                  <a:schemeClr val="bg1"/>
                </a:solidFill>
              </a:rPr>
              <a:t>Autoavaliações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das CGEs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Analizar</a:t>
            </a:r>
            <a:r>
              <a:rPr lang="en-CA" sz="2400" dirty="0" smtClean="0">
                <a:solidFill>
                  <a:schemeClr val="bg1"/>
                </a:solidFill>
              </a:rPr>
              <a:t> as </a:t>
            </a:r>
            <a:r>
              <a:rPr lang="en-CA" sz="2400" dirty="0" err="1" smtClean="0">
                <a:solidFill>
                  <a:schemeClr val="bg1"/>
                </a:solidFill>
              </a:rPr>
              <a:t>áreas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força</a:t>
            </a:r>
            <a:r>
              <a:rPr lang="en-CA" sz="2400" dirty="0" smtClean="0">
                <a:solidFill>
                  <a:schemeClr val="bg1"/>
                </a:solidFill>
              </a:rPr>
              <a:t> das CGEs e </a:t>
            </a:r>
            <a:r>
              <a:rPr lang="en-CA" sz="2400" dirty="0" err="1" smtClean="0">
                <a:solidFill>
                  <a:schemeClr val="bg1"/>
                </a:solidFill>
              </a:rPr>
              <a:t>aquelas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que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necessitam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melhorar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Identificar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estratégias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práticas</a:t>
            </a:r>
            <a:r>
              <a:rPr lang="en-CA" sz="2400" dirty="0" smtClean="0">
                <a:solidFill>
                  <a:schemeClr val="bg1"/>
                </a:solidFill>
              </a:rPr>
              <a:t>/</a:t>
            </a:r>
            <a:r>
              <a:rPr lang="en-CA" sz="2400" dirty="0" err="1" smtClean="0">
                <a:solidFill>
                  <a:schemeClr val="bg1"/>
                </a:solidFill>
              </a:rPr>
              <a:t>atividades</a:t>
            </a:r>
            <a:r>
              <a:rPr lang="en-CA" sz="2400" dirty="0" smtClean="0">
                <a:solidFill>
                  <a:schemeClr val="bg1"/>
                </a:solidFill>
              </a:rPr>
              <a:t> para </a:t>
            </a:r>
            <a:r>
              <a:rPr lang="en-CA" sz="2400" dirty="0" err="1" smtClean="0">
                <a:solidFill>
                  <a:schemeClr val="bg1"/>
                </a:solidFill>
              </a:rPr>
              <a:t>melhorar</a:t>
            </a:r>
            <a:r>
              <a:rPr lang="en-CA" sz="2400" dirty="0" smtClean="0">
                <a:solidFill>
                  <a:schemeClr val="bg1"/>
                </a:solidFill>
              </a:rPr>
              <a:t> a </a:t>
            </a:r>
            <a:r>
              <a:rPr lang="en-CA" sz="2400" dirty="0" err="1" smtClean="0">
                <a:solidFill>
                  <a:schemeClr val="bg1"/>
                </a:solidFill>
              </a:rPr>
              <a:t>capacidade</a:t>
            </a:r>
            <a:r>
              <a:rPr lang="en-CA" sz="2400" dirty="0" smtClean="0">
                <a:solidFill>
                  <a:schemeClr val="bg1"/>
                </a:solidFill>
              </a:rPr>
              <a:t>, </a:t>
            </a:r>
            <a:r>
              <a:rPr lang="en-CA" sz="2400" dirty="0" err="1" smtClean="0">
                <a:solidFill>
                  <a:schemeClr val="bg1"/>
                </a:solidFill>
              </a:rPr>
              <a:t>eficiência</a:t>
            </a:r>
            <a:r>
              <a:rPr lang="en-CA" sz="2400" dirty="0" smtClean="0">
                <a:solidFill>
                  <a:schemeClr val="bg1"/>
                </a:solidFill>
              </a:rPr>
              <a:t> e </a:t>
            </a:r>
            <a:r>
              <a:rPr lang="en-CA" sz="2400" dirty="0" err="1" smtClean="0">
                <a:solidFill>
                  <a:schemeClr val="bg1"/>
                </a:solidFill>
              </a:rPr>
              <a:t>efetividade</a:t>
            </a:r>
            <a:r>
              <a:rPr lang="en-CA" sz="2400" dirty="0" smtClean="0">
                <a:solidFill>
                  <a:schemeClr val="bg1"/>
                </a:solidFill>
              </a:rPr>
              <a:t> das CGEs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Contribuir</a:t>
            </a:r>
            <a:r>
              <a:rPr lang="en-CA" sz="2400" dirty="0" smtClean="0">
                <a:solidFill>
                  <a:schemeClr val="bg1"/>
                </a:solidFill>
              </a:rPr>
              <a:t> para o </a:t>
            </a:r>
            <a:r>
              <a:rPr lang="en-CA" sz="2400" dirty="0" err="1" smtClean="0">
                <a:solidFill>
                  <a:schemeClr val="bg1"/>
                </a:solidFill>
              </a:rPr>
              <a:t>fortalecimento</a:t>
            </a:r>
            <a:r>
              <a:rPr lang="en-CA" sz="2400" dirty="0" smtClean="0">
                <a:solidFill>
                  <a:schemeClr val="bg1"/>
                </a:solidFill>
              </a:rPr>
              <a:t> global da Auditoria </a:t>
            </a:r>
            <a:r>
              <a:rPr lang="en-CA" sz="2400" dirty="0" err="1" smtClean="0">
                <a:solidFill>
                  <a:schemeClr val="bg1"/>
                </a:solidFill>
              </a:rPr>
              <a:t>interna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smtClean="0">
                <a:solidFill>
                  <a:schemeClr val="bg1"/>
                </a:solidFill>
              </a:rPr>
              <a:t>do </a:t>
            </a:r>
            <a:r>
              <a:rPr lang="en-CA" sz="2400" dirty="0" err="1" smtClean="0">
                <a:solidFill>
                  <a:schemeClr val="bg1"/>
                </a:solidFill>
              </a:rPr>
              <a:t>Setor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Público</a:t>
            </a:r>
            <a:r>
              <a:rPr lang="en-CA" sz="2400" dirty="0" smtClean="0">
                <a:solidFill>
                  <a:schemeClr val="bg1"/>
                </a:solidFill>
              </a:rPr>
              <a:t> do </a:t>
            </a:r>
            <a:r>
              <a:rPr lang="en-CA" sz="2400" dirty="0" err="1" smtClean="0">
                <a:solidFill>
                  <a:schemeClr val="bg1"/>
                </a:solidFill>
              </a:rPr>
              <a:t>Brasil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Antes da </a:t>
            </a:r>
            <a:r>
              <a:rPr lang="en-CA" sz="4000" dirty="0" err="1" smtClean="0">
                <a:solidFill>
                  <a:schemeClr val="bg1"/>
                </a:solidFill>
              </a:rPr>
              <a:t>Validação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246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Treinamento</a:t>
            </a:r>
            <a:r>
              <a:rPr lang="en-CA" sz="2400" dirty="0" smtClean="0">
                <a:solidFill>
                  <a:schemeClr val="bg1"/>
                </a:solidFill>
              </a:rPr>
              <a:t> IA-CM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Validação</a:t>
            </a:r>
            <a:r>
              <a:rPr lang="en-CA" sz="2400" dirty="0" smtClean="0">
                <a:solidFill>
                  <a:schemeClr val="bg1"/>
                </a:solidFill>
              </a:rPr>
              <a:t> da </a:t>
            </a:r>
            <a:r>
              <a:rPr lang="en-CA" sz="2400" dirty="0" err="1" smtClean="0">
                <a:solidFill>
                  <a:schemeClr val="bg1"/>
                </a:solidFill>
              </a:rPr>
              <a:t>documentação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fundo</a:t>
            </a:r>
            <a:endParaRPr lang="en-CA" sz="2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Caderno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Trabalho</a:t>
            </a:r>
            <a:r>
              <a:rPr lang="en-CA" sz="2000" dirty="0" smtClean="0">
                <a:solidFill>
                  <a:schemeClr val="bg1"/>
                </a:solidFill>
              </a:rPr>
              <a:t> IA-CM (Workbook)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Identificação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documentação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inicial</a:t>
            </a:r>
            <a:r>
              <a:rPr lang="en-CA" sz="2000" dirty="0" smtClean="0">
                <a:solidFill>
                  <a:schemeClr val="bg1"/>
                </a:solidFill>
              </a:rPr>
              <a:t> da CGE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Identificação</a:t>
            </a:r>
            <a:r>
              <a:rPr lang="en-CA" sz="2000" dirty="0" smtClean="0">
                <a:solidFill>
                  <a:schemeClr val="bg1"/>
                </a:solidFill>
              </a:rPr>
              <a:t> dos </a:t>
            </a:r>
            <a:r>
              <a:rPr lang="en-CA" sz="2000" dirty="0" err="1" smtClean="0">
                <a:solidFill>
                  <a:schemeClr val="bg1"/>
                </a:solidFill>
              </a:rPr>
              <a:t>Interessados</a:t>
            </a:r>
            <a:r>
              <a:rPr lang="en-CA" sz="2000" dirty="0" err="1">
                <a:solidFill>
                  <a:schemeClr val="bg1"/>
                </a:solidFill>
              </a:rPr>
              <a:t>-</a:t>
            </a:r>
            <a:r>
              <a:rPr lang="en-CA" sz="2000" dirty="0" err="1" smtClean="0">
                <a:solidFill>
                  <a:schemeClr val="bg1"/>
                </a:solidFill>
              </a:rPr>
              <a:t>chave</a:t>
            </a:r>
            <a:r>
              <a:rPr lang="en-CA" sz="2000" dirty="0" smtClean="0">
                <a:solidFill>
                  <a:schemeClr val="bg1"/>
                </a:solidFill>
              </a:rPr>
              <a:t> da CGE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r>
              <a:rPr lang="en-CA" sz="2400" dirty="0" smtClean="0">
                <a:solidFill>
                  <a:schemeClr val="bg1"/>
                </a:solidFill>
              </a:rPr>
              <a:t> das Auto-</a:t>
            </a:r>
            <a:r>
              <a:rPr lang="en-CA" sz="2400" dirty="0" err="1" smtClean="0">
                <a:solidFill>
                  <a:schemeClr val="bg1"/>
                </a:solidFill>
              </a:rPr>
              <a:t>avaliações</a:t>
            </a:r>
            <a:r>
              <a:rPr lang="en-CA" sz="2400" dirty="0" smtClean="0">
                <a:solidFill>
                  <a:schemeClr val="bg1"/>
                </a:solidFill>
              </a:rPr>
              <a:t> das 3 CGEs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Resumo</a:t>
            </a:r>
            <a:r>
              <a:rPr lang="en-CA" sz="2400" dirty="0" smtClean="0">
                <a:solidFill>
                  <a:schemeClr val="bg1"/>
                </a:solidFill>
              </a:rPr>
              <a:t> dos </a:t>
            </a:r>
            <a:r>
              <a:rPr lang="en-CA" sz="2400" dirty="0" err="1" smtClean="0">
                <a:solidFill>
                  <a:schemeClr val="bg1"/>
                </a:solidFill>
              </a:rPr>
              <a:t>Ambientes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Controle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7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Validação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Presencial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2466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Reunião</a:t>
            </a:r>
            <a:r>
              <a:rPr lang="en-CA" sz="2400" dirty="0" smtClean="0">
                <a:solidFill>
                  <a:schemeClr val="bg1"/>
                </a:solidFill>
              </a:rPr>
              <a:t> com o </a:t>
            </a:r>
            <a:r>
              <a:rPr lang="en-CA" sz="2400" dirty="0" err="1" smtClean="0">
                <a:solidFill>
                  <a:schemeClr val="bg1"/>
                </a:solidFill>
              </a:rPr>
              <a:t>Chefe</a:t>
            </a:r>
            <a:r>
              <a:rPr lang="en-CA" sz="2400" dirty="0" smtClean="0">
                <a:solidFill>
                  <a:schemeClr val="bg1"/>
                </a:solidFill>
              </a:rPr>
              <a:t> de Auditoria da CGE</a:t>
            </a: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Revisão</a:t>
            </a:r>
            <a:r>
              <a:rPr lang="en-CA" sz="2400" dirty="0" smtClean="0">
                <a:solidFill>
                  <a:schemeClr val="bg1"/>
                </a:solidFill>
              </a:rPr>
              <a:t> dos </a:t>
            </a: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r>
              <a:rPr lang="en-CA" sz="2400" dirty="0" smtClean="0">
                <a:solidFill>
                  <a:schemeClr val="bg1"/>
                </a:solidFill>
              </a:rPr>
              <a:t> das </a:t>
            </a:r>
            <a:r>
              <a:rPr lang="en-CA" sz="2400" dirty="0" err="1" smtClean="0">
                <a:solidFill>
                  <a:schemeClr val="bg1"/>
                </a:solidFill>
              </a:rPr>
              <a:t>Autoavaliações</a:t>
            </a:r>
            <a:r>
              <a:rPr lang="en-CA" sz="2400" dirty="0" smtClean="0">
                <a:solidFill>
                  <a:schemeClr val="bg1"/>
                </a:solidFill>
              </a:rPr>
              <a:t> da CGE 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Sénior</a:t>
            </a:r>
            <a:r>
              <a:rPr lang="en-CA" sz="2000" dirty="0" smtClean="0">
                <a:solidFill>
                  <a:schemeClr val="bg1"/>
                </a:solidFill>
              </a:rPr>
              <a:t> de Auditoria da CGE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Revisão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documentação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suporte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Vários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níveis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Profissionais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Validar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endParaRPr lang="en-CA" sz="2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Entrevistar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interessados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chave</a:t>
            </a:r>
            <a:r>
              <a:rPr lang="en-CA" sz="2000" dirty="0" smtClean="0">
                <a:solidFill>
                  <a:schemeClr val="bg1"/>
                </a:solidFill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</a:rPr>
              <a:t>incluindo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Gestores</a:t>
            </a:r>
            <a:r>
              <a:rPr lang="en-CA" sz="2000" dirty="0" smtClean="0">
                <a:solidFill>
                  <a:schemeClr val="bg1"/>
                </a:solidFill>
              </a:rPr>
              <a:t> de Topo das </a:t>
            </a:r>
            <a:r>
              <a:rPr lang="en-CA" sz="2000" dirty="0" err="1" smtClean="0">
                <a:solidFill>
                  <a:schemeClr val="bg1"/>
                </a:solidFill>
              </a:rPr>
              <a:t>entidades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cliente</a:t>
            </a:r>
            <a:r>
              <a:rPr lang="en-CA" sz="2000" dirty="0" smtClean="0">
                <a:solidFill>
                  <a:schemeClr val="bg1"/>
                </a:solidFill>
              </a:rPr>
              <a:t> da CGE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Validação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2466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Relatar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os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endParaRPr lang="en-CA" sz="2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Identificar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os</a:t>
            </a:r>
            <a:r>
              <a:rPr lang="en-CA" sz="2000" dirty="0" smtClean="0">
                <a:solidFill>
                  <a:schemeClr val="bg1"/>
                </a:solidFill>
              </a:rPr>
              <a:t> KPAs </a:t>
            </a:r>
            <a:r>
              <a:rPr lang="en-CA" sz="2000" dirty="0" err="1" smtClean="0">
                <a:solidFill>
                  <a:schemeClr val="bg1"/>
                </a:solidFill>
              </a:rPr>
              <a:t>Institucionalizados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Identificar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estratégias</a:t>
            </a:r>
            <a:r>
              <a:rPr lang="en-CA" sz="2000" dirty="0" smtClean="0">
                <a:solidFill>
                  <a:schemeClr val="bg1"/>
                </a:solidFill>
              </a:rPr>
              <a:t> para </a:t>
            </a:r>
            <a:r>
              <a:rPr lang="en-CA" sz="2000" dirty="0" err="1" smtClean="0">
                <a:solidFill>
                  <a:schemeClr val="bg1"/>
                </a:solidFill>
              </a:rPr>
              <a:t>institucionalizar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os</a:t>
            </a:r>
            <a:r>
              <a:rPr lang="en-CA" sz="2000" dirty="0" smtClean="0">
                <a:solidFill>
                  <a:schemeClr val="bg1"/>
                </a:solidFill>
              </a:rPr>
              <a:t> KPAs </a:t>
            </a:r>
            <a:r>
              <a:rPr lang="en-CA" sz="2000" dirty="0" err="1" smtClean="0">
                <a:solidFill>
                  <a:schemeClr val="bg1"/>
                </a:solidFill>
              </a:rPr>
              <a:t>não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totalmente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institucionalizados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Desenvolver</a:t>
            </a:r>
            <a:r>
              <a:rPr lang="en-CA" sz="2000" dirty="0" smtClean="0">
                <a:solidFill>
                  <a:schemeClr val="bg1"/>
                </a:solidFill>
              </a:rPr>
              <a:t> um Plano de </a:t>
            </a:r>
            <a:r>
              <a:rPr lang="en-CA" sz="2000" dirty="0" err="1" smtClean="0">
                <a:solidFill>
                  <a:schemeClr val="bg1"/>
                </a:solidFill>
              </a:rPr>
              <a:t>Acão</a:t>
            </a:r>
            <a:r>
              <a:rPr lang="en-CA" sz="2000" dirty="0" smtClean="0">
                <a:solidFill>
                  <a:schemeClr val="bg1"/>
                </a:solidFill>
              </a:rPr>
              <a:t>, com </a:t>
            </a:r>
            <a:r>
              <a:rPr lang="en-CA" sz="2000" dirty="0" err="1" smtClean="0">
                <a:solidFill>
                  <a:schemeClr val="bg1"/>
                </a:solidFill>
              </a:rPr>
              <a:t>apoio</a:t>
            </a:r>
            <a:r>
              <a:rPr lang="en-CA" sz="2000" dirty="0" smtClean="0">
                <a:solidFill>
                  <a:schemeClr val="bg1"/>
                </a:solidFill>
              </a:rPr>
              <a:t> da CGE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6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Considerações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Importantes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4562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Todos</a:t>
            </a:r>
            <a:r>
              <a:rPr lang="en-CA" sz="2400" dirty="0" smtClean="0">
                <a:solidFill>
                  <a:schemeClr val="bg1"/>
                </a:solidFill>
              </a:rPr>
              <a:t> as </a:t>
            </a:r>
            <a:r>
              <a:rPr lang="en-CA" sz="2400" dirty="0" err="1" smtClean="0">
                <a:solidFill>
                  <a:schemeClr val="bg1"/>
                </a:solidFill>
              </a:rPr>
              <a:t>entidades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apropriadas</a:t>
            </a:r>
            <a:r>
              <a:rPr lang="en-CA" sz="2400" dirty="0" smtClean="0">
                <a:solidFill>
                  <a:schemeClr val="bg1"/>
                </a:solidFill>
              </a:rPr>
              <a:t> do </a:t>
            </a:r>
            <a:r>
              <a:rPr lang="en-CA" sz="2400" dirty="0" err="1" smtClean="0">
                <a:solidFill>
                  <a:schemeClr val="bg1"/>
                </a:solidFill>
              </a:rPr>
              <a:t>Governo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participam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Apoio</a:t>
            </a:r>
            <a:r>
              <a:rPr lang="en-CA" sz="2400" dirty="0" smtClean="0">
                <a:solidFill>
                  <a:schemeClr val="bg1"/>
                </a:solidFill>
              </a:rPr>
              <a:t> da </a:t>
            </a:r>
            <a:r>
              <a:rPr lang="en-CA" sz="2400" dirty="0" err="1" smtClean="0">
                <a:solidFill>
                  <a:schemeClr val="bg1"/>
                </a:solidFill>
              </a:rPr>
              <a:t>Gestão</a:t>
            </a:r>
            <a:r>
              <a:rPr lang="en-CA" sz="2400" dirty="0" smtClean="0">
                <a:solidFill>
                  <a:schemeClr val="bg1"/>
                </a:solidFill>
              </a:rPr>
              <a:t> e dos </a:t>
            </a:r>
            <a:r>
              <a:rPr lang="en-CA" sz="2400" dirty="0" err="1" smtClean="0">
                <a:solidFill>
                  <a:schemeClr val="bg1"/>
                </a:solidFill>
              </a:rPr>
              <a:t>Interessados</a:t>
            </a:r>
            <a:r>
              <a:rPr lang="en-CA" sz="2400" dirty="0" smtClean="0">
                <a:solidFill>
                  <a:schemeClr val="bg1"/>
                </a:solidFill>
              </a:rPr>
              <a:t> (stakeholders)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Envolvimento</a:t>
            </a:r>
            <a:r>
              <a:rPr lang="en-CA" sz="2400" dirty="0" smtClean="0">
                <a:solidFill>
                  <a:schemeClr val="bg1"/>
                </a:solidFill>
              </a:rPr>
              <a:t> da </a:t>
            </a:r>
            <a:r>
              <a:rPr lang="en-CA" sz="2400" dirty="0" err="1" smtClean="0">
                <a:solidFill>
                  <a:schemeClr val="bg1"/>
                </a:solidFill>
              </a:rPr>
              <a:t>equipe</a:t>
            </a:r>
            <a:r>
              <a:rPr lang="en-CA" sz="2400" dirty="0" smtClean="0">
                <a:solidFill>
                  <a:schemeClr val="bg1"/>
                </a:solidFill>
              </a:rPr>
              <a:t> de AI </a:t>
            </a:r>
            <a:r>
              <a:rPr lang="en-CA" sz="2400" dirty="0" err="1" smtClean="0">
                <a:solidFill>
                  <a:schemeClr val="bg1"/>
                </a:solidFill>
              </a:rPr>
              <a:t>em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todas</a:t>
            </a:r>
            <a:r>
              <a:rPr lang="en-CA" sz="2400" dirty="0" smtClean="0">
                <a:solidFill>
                  <a:schemeClr val="bg1"/>
                </a:solidFill>
              </a:rPr>
              <a:t> as </a:t>
            </a:r>
            <a:r>
              <a:rPr lang="en-CA" sz="2400" dirty="0" err="1" smtClean="0">
                <a:solidFill>
                  <a:schemeClr val="bg1"/>
                </a:solidFill>
              </a:rPr>
              <a:t>fases</a:t>
            </a: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Planos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Ação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suportam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processos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sustentáveis</a:t>
            </a:r>
            <a:r>
              <a:rPr lang="en-CA" sz="2400" dirty="0" smtClean="0">
                <a:solidFill>
                  <a:schemeClr val="bg1"/>
                </a:solidFill>
              </a:rPr>
              <a:t> e </a:t>
            </a:r>
            <a:r>
              <a:rPr lang="en-CA" sz="2400" dirty="0" err="1" smtClean="0">
                <a:solidFill>
                  <a:schemeClr val="bg1"/>
                </a:solidFill>
              </a:rPr>
              <a:t>atividades</a:t>
            </a:r>
            <a:r>
              <a:rPr lang="en-CA" sz="2400" dirty="0" smtClean="0">
                <a:solidFill>
                  <a:schemeClr val="bg1"/>
                </a:solidFill>
              </a:rPr>
              <a:t> de AI </a:t>
            </a:r>
            <a:r>
              <a:rPr lang="en-CA" sz="2400" dirty="0" err="1" smtClean="0">
                <a:solidFill>
                  <a:schemeClr val="bg1"/>
                </a:solidFill>
              </a:rPr>
              <a:t>efectivas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Validações</a:t>
            </a:r>
            <a:r>
              <a:rPr lang="en-CA" sz="4000" dirty="0" smtClean="0">
                <a:solidFill>
                  <a:schemeClr val="bg1"/>
                </a:solidFill>
              </a:rPr>
              <a:t> das Auto- </a:t>
            </a:r>
            <a:r>
              <a:rPr lang="en-CA" sz="4000" dirty="0" err="1" smtClean="0">
                <a:solidFill>
                  <a:schemeClr val="bg1"/>
                </a:solidFill>
              </a:rPr>
              <a:t>avaliações</a:t>
            </a:r>
            <a:r>
              <a:rPr lang="en-CA" sz="4000" dirty="0" smtClean="0">
                <a:solidFill>
                  <a:schemeClr val="bg1"/>
                </a:solidFill>
              </a:rPr>
              <a:t> IA-CM </a:t>
            </a:r>
            <a:r>
              <a:rPr lang="en-CA" sz="4000" dirty="0" err="1" smtClean="0">
                <a:solidFill>
                  <a:schemeClr val="bg1"/>
                </a:solidFill>
              </a:rPr>
              <a:t>Resultados</a:t>
            </a:r>
            <a:r>
              <a:rPr lang="en-CA" sz="4000" dirty="0" smtClean="0">
                <a:solidFill>
                  <a:schemeClr val="bg1"/>
                </a:solidFill>
              </a:rPr>
              <a:t> e </a:t>
            </a:r>
            <a:r>
              <a:rPr lang="en-CA" sz="4000" dirty="0" err="1" smtClean="0">
                <a:solidFill>
                  <a:schemeClr val="bg1"/>
                </a:solidFill>
              </a:rPr>
              <a:t>Aspetos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Comuns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603" y="2649722"/>
            <a:ext cx="782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Elizabeth (Libby) MacRae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Profissional de Auditoria Interna do Setor Público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27 </a:t>
            </a:r>
            <a:r>
              <a:rPr lang="pt-BR" sz="2400" b="1" dirty="0" smtClean="0">
                <a:solidFill>
                  <a:schemeClr val="bg1"/>
                </a:solidFill>
              </a:rPr>
              <a:t>Maio </a:t>
            </a:r>
            <a:r>
              <a:rPr lang="pt-BR" sz="2400" b="1" dirty="0">
                <a:solidFill>
                  <a:schemeClr val="bg1"/>
                </a:solidFill>
              </a:rPr>
              <a:t>2015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4. </a:t>
            </a:r>
            <a:r>
              <a:rPr lang="en-CA" sz="4000" dirty="0" err="1" smtClean="0">
                <a:solidFill>
                  <a:schemeClr val="bg1"/>
                </a:solidFill>
              </a:rPr>
              <a:t>Resultados</a:t>
            </a:r>
            <a:r>
              <a:rPr lang="en-CA" sz="4000" dirty="0" smtClean="0">
                <a:solidFill>
                  <a:schemeClr val="bg1"/>
                </a:solidFill>
              </a:rPr>
              <a:t> e </a:t>
            </a:r>
            <a:r>
              <a:rPr lang="en-CA" sz="4000" dirty="0" err="1" smtClean="0">
                <a:solidFill>
                  <a:schemeClr val="bg1"/>
                </a:solidFill>
              </a:rPr>
              <a:t>Aspetos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Comuns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8197"/>
            <a:ext cx="84562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Cada</a:t>
            </a:r>
            <a:r>
              <a:rPr lang="en-CA" sz="2400" dirty="0" smtClean="0">
                <a:solidFill>
                  <a:schemeClr val="bg1"/>
                </a:solidFill>
              </a:rPr>
              <a:t> CGE é </a:t>
            </a:r>
            <a:r>
              <a:rPr lang="en-CA" sz="2400" dirty="0" err="1" smtClean="0">
                <a:solidFill>
                  <a:schemeClr val="bg1"/>
                </a:solidFill>
              </a:rPr>
              <a:t>unica</a:t>
            </a:r>
            <a:endParaRPr lang="en-CA" sz="2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Legislação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Organização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Capacidade</a:t>
            </a:r>
            <a:endParaRPr lang="en-CA" dirty="0"/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400" dirty="0" err="1" smtClean="0">
                <a:solidFill>
                  <a:schemeClr val="bg1"/>
                </a:solidFill>
              </a:rPr>
              <a:t>Áreas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similares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foco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8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Serviços</a:t>
            </a:r>
            <a:r>
              <a:rPr lang="en-CA" sz="4000" dirty="0" smtClean="0">
                <a:solidFill>
                  <a:schemeClr val="bg1"/>
                </a:solidFill>
              </a:rPr>
              <a:t> e </a:t>
            </a:r>
            <a:r>
              <a:rPr lang="en-CA" sz="4000" dirty="0" err="1" smtClean="0">
                <a:solidFill>
                  <a:schemeClr val="bg1"/>
                </a:solidFill>
              </a:rPr>
              <a:t>Papel</a:t>
            </a:r>
            <a:r>
              <a:rPr lang="en-CA" sz="4000" dirty="0" smtClean="0">
                <a:solidFill>
                  <a:schemeClr val="bg1"/>
                </a:solidFill>
              </a:rPr>
              <a:t> da AI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259072"/>
            <a:ext cx="84562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Auditoria de </a:t>
            </a:r>
            <a:r>
              <a:rPr lang="en-CA" sz="2000" dirty="0" err="1" smtClean="0">
                <a:solidFill>
                  <a:schemeClr val="bg1"/>
                </a:solidFill>
              </a:rPr>
              <a:t>Conformidade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Baseada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em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Transações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Necessário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maior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foco</a:t>
            </a:r>
            <a:r>
              <a:rPr lang="en-CA" sz="1400" dirty="0" smtClean="0">
                <a:solidFill>
                  <a:schemeClr val="bg1"/>
                </a:solidFill>
              </a:rPr>
              <a:t> no Sistema, auditoria de </a:t>
            </a:r>
            <a:r>
              <a:rPr lang="en-CA" sz="1400" dirty="0" err="1" smtClean="0">
                <a:solidFill>
                  <a:schemeClr val="bg1"/>
                </a:solidFill>
              </a:rPr>
              <a:t>processos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Necessário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mais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diretrizes</a:t>
            </a:r>
            <a:r>
              <a:rPr lang="en-CA" sz="1400" dirty="0" smtClean="0">
                <a:solidFill>
                  <a:schemeClr val="bg1"/>
                </a:solidFill>
              </a:rPr>
              <a:t> de auditoria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Programas</a:t>
            </a:r>
            <a:r>
              <a:rPr lang="en-CA" sz="1400" dirty="0" smtClean="0">
                <a:solidFill>
                  <a:schemeClr val="bg1"/>
                </a:solidFill>
              </a:rPr>
              <a:t> de Auditoria </a:t>
            </a:r>
            <a:r>
              <a:rPr lang="en-CA" sz="1400" dirty="0" err="1" smtClean="0">
                <a:solidFill>
                  <a:schemeClr val="bg1"/>
                </a:solidFill>
              </a:rPr>
              <a:t>repetíveis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Normas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Papeis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Trabalho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Acompanhamento</a:t>
            </a:r>
            <a:r>
              <a:rPr lang="en-CA" sz="1400" dirty="0" smtClean="0">
                <a:solidFill>
                  <a:schemeClr val="bg1"/>
                </a:solidFill>
              </a:rPr>
              <a:t> das </a:t>
            </a:r>
            <a:r>
              <a:rPr lang="en-CA" sz="1400" dirty="0" err="1" smtClean="0">
                <a:solidFill>
                  <a:schemeClr val="bg1"/>
                </a:solidFill>
              </a:rPr>
              <a:t>recomentações</a:t>
            </a:r>
            <a:r>
              <a:rPr lang="en-CA" sz="1400" dirty="0" smtClean="0">
                <a:solidFill>
                  <a:schemeClr val="bg1"/>
                </a:solidFill>
              </a:rPr>
              <a:t> (follow-up)</a:t>
            </a:r>
          </a:p>
          <a:p>
            <a:pPr marL="628650" lvl="1" algn="just">
              <a:spcBef>
                <a:spcPts val="600"/>
              </a:spcBef>
              <a:spcAft>
                <a:spcPts val="600"/>
              </a:spcAft>
            </a:pP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Auditorias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desempenho</a:t>
            </a:r>
            <a:r>
              <a:rPr lang="en-CA" sz="2000" dirty="0" smtClean="0">
                <a:solidFill>
                  <a:schemeClr val="bg1"/>
                </a:solidFill>
              </a:rPr>
              <a:t>/</a:t>
            </a:r>
            <a:r>
              <a:rPr lang="en-CA" sz="2000" dirty="0" err="1" smtClean="0">
                <a:solidFill>
                  <a:schemeClr val="bg1"/>
                </a:solidFill>
              </a:rPr>
              <a:t>Auditorias</a:t>
            </a:r>
            <a:r>
              <a:rPr lang="en-CA" sz="2000" dirty="0" smtClean="0">
                <a:solidFill>
                  <a:schemeClr val="bg1"/>
                </a:solidFill>
              </a:rPr>
              <a:t> Value-for-Money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Minimas</a:t>
            </a:r>
            <a:endParaRPr lang="en-CA" sz="1400" dirty="0" smtClean="0">
              <a:solidFill>
                <a:schemeClr val="bg1"/>
              </a:solidFill>
            </a:endParaRPr>
          </a:p>
          <a:p>
            <a:pPr marL="628650" lvl="1" algn="just">
              <a:spcBef>
                <a:spcPts val="600"/>
              </a:spcBef>
              <a:spcAft>
                <a:spcPts val="600"/>
              </a:spcAft>
            </a:pP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Serviços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Assessoramento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Importante</a:t>
            </a:r>
            <a:r>
              <a:rPr lang="en-CA" sz="1400" dirty="0" smtClean="0">
                <a:solidFill>
                  <a:schemeClr val="bg1"/>
                </a:solidFill>
              </a:rPr>
              <a:t>, mas </a:t>
            </a:r>
            <a:r>
              <a:rPr lang="en-CA" sz="1400" dirty="0" err="1" smtClean="0">
                <a:solidFill>
                  <a:schemeClr val="bg1"/>
                </a:solidFill>
              </a:rPr>
              <a:t>garantir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que</a:t>
            </a:r>
            <a:r>
              <a:rPr lang="en-CA" sz="1400" dirty="0" smtClean="0">
                <a:solidFill>
                  <a:schemeClr val="bg1"/>
                </a:solidFill>
              </a:rPr>
              <a:t> as </a:t>
            </a:r>
            <a:r>
              <a:rPr lang="en-CA" sz="1400" dirty="0" err="1" smtClean="0">
                <a:solidFill>
                  <a:schemeClr val="bg1"/>
                </a:solidFill>
              </a:rPr>
              <a:t>auditorias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asseguração</a:t>
            </a:r>
            <a:r>
              <a:rPr lang="en-CA" sz="1400" dirty="0" smtClean="0">
                <a:solidFill>
                  <a:schemeClr val="bg1"/>
                </a:solidFill>
              </a:rPr>
              <a:t> se </a:t>
            </a:r>
            <a:r>
              <a:rPr lang="en-CA" sz="1400" dirty="0" err="1" smtClean="0">
                <a:solidFill>
                  <a:schemeClr val="bg1"/>
                </a:solidFill>
              </a:rPr>
              <a:t>mantêm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6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Gerenciamento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Pessoas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316222"/>
            <a:ext cx="84562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Pessoas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qualificadas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são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identificadas</a:t>
            </a:r>
            <a:r>
              <a:rPr lang="en-CA" sz="2000" dirty="0" smtClean="0">
                <a:solidFill>
                  <a:schemeClr val="bg1"/>
                </a:solidFill>
              </a:rPr>
              <a:t> e </a:t>
            </a:r>
            <a:r>
              <a:rPr lang="en-CA" sz="2000" dirty="0" err="1" smtClean="0">
                <a:solidFill>
                  <a:schemeClr val="bg1"/>
                </a:solidFill>
              </a:rPr>
              <a:t>recrutadas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Prática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contratação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retenção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auditores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Critérios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seleção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adicionais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Carreira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Auditores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Niveis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Auditores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Modelo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Competências</a:t>
            </a:r>
            <a:r>
              <a:rPr lang="en-CA" sz="1400" dirty="0" smtClean="0">
                <a:solidFill>
                  <a:schemeClr val="bg1"/>
                </a:solidFill>
              </a:rPr>
              <a:t> (</a:t>
            </a:r>
            <a:r>
              <a:rPr lang="en-CA" sz="1400" dirty="0" err="1" smtClean="0">
                <a:solidFill>
                  <a:schemeClr val="bg1"/>
                </a:solidFill>
              </a:rPr>
              <a:t>aptidões</a:t>
            </a:r>
            <a:r>
              <a:rPr lang="en-CA" sz="1400" dirty="0" smtClean="0">
                <a:solidFill>
                  <a:schemeClr val="bg1"/>
                </a:solidFill>
              </a:rPr>
              <a:t> – </a:t>
            </a:r>
            <a:r>
              <a:rPr lang="en-CA" sz="1400" dirty="0" err="1" smtClean="0">
                <a:solidFill>
                  <a:schemeClr val="bg1"/>
                </a:solidFill>
              </a:rPr>
              <a:t>técnicas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comportamentais</a:t>
            </a:r>
            <a:r>
              <a:rPr lang="en-CA" sz="1400" dirty="0" smtClean="0">
                <a:solidFill>
                  <a:schemeClr val="bg1"/>
                </a:solidFill>
              </a:rPr>
              <a:t>, etc.)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Considerar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opções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salário</a:t>
            </a:r>
            <a:r>
              <a:rPr lang="en-CA" sz="1400" dirty="0" smtClean="0">
                <a:solidFill>
                  <a:schemeClr val="bg1"/>
                </a:solidFill>
              </a:rPr>
              <a:t>/</a:t>
            </a:r>
            <a:r>
              <a:rPr lang="en-CA" sz="1400" dirty="0" err="1" smtClean="0">
                <a:solidFill>
                  <a:schemeClr val="bg1"/>
                </a:solidFill>
              </a:rPr>
              <a:t>compensação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Investir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em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treinamento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em</a:t>
            </a:r>
            <a:r>
              <a:rPr lang="en-CA" sz="1400" dirty="0" smtClean="0">
                <a:solidFill>
                  <a:schemeClr val="bg1"/>
                </a:solidFill>
              </a:rPr>
              <a:t> Auditoria </a:t>
            </a:r>
            <a:r>
              <a:rPr lang="en-CA" sz="1400" dirty="0" err="1" smtClean="0">
                <a:solidFill>
                  <a:schemeClr val="bg1"/>
                </a:solidFill>
              </a:rPr>
              <a:t>Interna</a:t>
            </a:r>
            <a:endParaRPr lang="en-CA" sz="1400" dirty="0">
              <a:solidFill>
                <a:schemeClr val="bg1"/>
              </a:solidFill>
            </a:endParaRPr>
          </a:p>
          <a:p>
            <a:pPr marL="628650" lvl="1" algn="just">
              <a:spcBef>
                <a:spcPts val="600"/>
              </a:spcBef>
              <a:spcAft>
                <a:spcPts val="600"/>
              </a:spcAft>
            </a:pPr>
            <a:endParaRPr lang="en-CA" sz="1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Desenvolvimento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Profissional</a:t>
            </a:r>
            <a:r>
              <a:rPr lang="en-CA" sz="2000" dirty="0" smtClean="0">
                <a:solidFill>
                  <a:schemeClr val="bg1"/>
                </a:solidFill>
              </a:rPr>
              <a:t> individual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Planos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formação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desenvolvimento</a:t>
            </a:r>
            <a:r>
              <a:rPr lang="en-CA" sz="1400" dirty="0" smtClean="0">
                <a:solidFill>
                  <a:schemeClr val="bg1"/>
                </a:solidFill>
              </a:rPr>
              <a:t> individual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Gerenciamento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Pessoas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943" y="2011547"/>
            <a:ext cx="84562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Staff </a:t>
            </a:r>
            <a:r>
              <a:rPr lang="en-CA" sz="2000" dirty="0" err="1" smtClean="0">
                <a:solidFill>
                  <a:schemeClr val="bg1"/>
                </a:solidFill>
              </a:rPr>
              <a:t>Profissionalmente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qualificado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Avaliações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desempenho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individuais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Programas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treinamento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certificação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em</a:t>
            </a:r>
            <a:r>
              <a:rPr lang="en-CA" sz="1400" dirty="0" smtClean="0">
                <a:solidFill>
                  <a:schemeClr val="bg1"/>
                </a:solidFill>
              </a:rPr>
              <a:t> AI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CA" sz="2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Coordenação da </a:t>
            </a:r>
            <a:r>
              <a:rPr lang="en-CA" sz="2000" dirty="0" err="1" smtClean="0">
                <a:solidFill>
                  <a:schemeClr val="bg1"/>
                </a:solidFill>
              </a:rPr>
              <a:t>Mão</a:t>
            </a:r>
            <a:r>
              <a:rPr lang="en-CA" sz="2000" dirty="0" smtClean="0">
                <a:solidFill>
                  <a:schemeClr val="bg1"/>
                </a:solidFill>
              </a:rPr>
              <a:t>-de-</a:t>
            </a:r>
            <a:r>
              <a:rPr lang="en-CA" sz="2000" dirty="0" err="1" smtClean="0">
                <a:solidFill>
                  <a:schemeClr val="bg1"/>
                </a:solidFill>
              </a:rPr>
              <a:t>obra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Coordenar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desenvolvimento</a:t>
            </a:r>
            <a:r>
              <a:rPr lang="en-CA" sz="1400" dirty="0" smtClean="0">
                <a:solidFill>
                  <a:schemeClr val="bg1"/>
                </a:solidFill>
              </a:rPr>
              <a:t> de Plano de Auditoria Annual com </a:t>
            </a:r>
            <a:r>
              <a:rPr lang="en-CA" sz="1400" dirty="0" err="1" smtClean="0">
                <a:solidFill>
                  <a:schemeClr val="bg1"/>
                </a:solidFill>
              </a:rPr>
              <a:t>níveis</a:t>
            </a:r>
            <a:r>
              <a:rPr lang="en-CA" sz="1400" dirty="0" smtClean="0">
                <a:solidFill>
                  <a:schemeClr val="bg1"/>
                </a:solidFill>
              </a:rPr>
              <a:t> de RH </a:t>
            </a:r>
            <a:r>
              <a:rPr lang="en-CA" sz="1400" dirty="0" err="1" smtClean="0">
                <a:solidFill>
                  <a:schemeClr val="bg1"/>
                </a:solidFill>
              </a:rPr>
              <a:t>autorizados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4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Práticas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Profissionais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535297"/>
            <a:ext cx="845620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Arcabouço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processos</a:t>
            </a:r>
            <a:r>
              <a:rPr lang="en-CA" sz="2000" dirty="0" smtClean="0">
                <a:solidFill>
                  <a:schemeClr val="bg1"/>
                </a:solidFill>
              </a:rPr>
              <a:t> e </a:t>
            </a:r>
            <a:r>
              <a:rPr lang="en-CA" sz="2000" dirty="0" err="1" smtClean="0">
                <a:solidFill>
                  <a:schemeClr val="bg1"/>
                </a:solidFill>
              </a:rPr>
              <a:t>práticas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profissionais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Políticas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 err="1" smtClean="0">
                <a:solidFill>
                  <a:schemeClr val="bg1"/>
                </a:solidFill>
              </a:rPr>
              <a:t>programas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práticas</a:t>
            </a:r>
            <a:r>
              <a:rPr lang="en-CA" sz="1400" dirty="0" smtClean="0">
                <a:solidFill>
                  <a:schemeClr val="bg1"/>
                </a:solidFill>
              </a:rPr>
              <a:t> de AI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smtClean="0">
                <a:solidFill>
                  <a:schemeClr val="bg1"/>
                </a:solidFill>
              </a:rPr>
              <a:t>Manual de Auditoria </a:t>
            </a:r>
            <a:r>
              <a:rPr lang="en-CA" sz="1400" dirty="0" err="1" smtClean="0">
                <a:solidFill>
                  <a:schemeClr val="bg1"/>
                </a:solidFill>
              </a:rPr>
              <a:t>Interna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>
                <a:solidFill>
                  <a:schemeClr val="bg1"/>
                </a:solidFill>
              </a:rPr>
              <a:t>SOPs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Normas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Profissionais</a:t>
            </a:r>
            <a:r>
              <a:rPr lang="en-CA" sz="1400" dirty="0" smtClean="0">
                <a:solidFill>
                  <a:schemeClr val="bg1"/>
                </a:solidFill>
              </a:rPr>
              <a:t> de AI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Código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Ética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Profissional</a:t>
            </a:r>
            <a:r>
              <a:rPr lang="en-CA" sz="1400" dirty="0" smtClean="0">
                <a:solidFill>
                  <a:schemeClr val="bg1"/>
                </a:solidFill>
              </a:rPr>
              <a:t> de AI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Asseguração</a:t>
            </a:r>
            <a:r>
              <a:rPr lang="en-CA" sz="1400" dirty="0" smtClean="0">
                <a:solidFill>
                  <a:schemeClr val="bg1"/>
                </a:solidFill>
              </a:rPr>
              <a:t> da </a:t>
            </a:r>
            <a:r>
              <a:rPr lang="en-CA" sz="1400" dirty="0" err="1" smtClean="0">
                <a:solidFill>
                  <a:schemeClr val="bg1"/>
                </a:solidFill>
              </a:rPr>
              <a:t>Qualidade</a:t>
            </a:r>
            <a:endParaRPr lang="en-CA" sz="1400" dirty="0" smtClean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Plano de Auditoria </a:t>
            </a:r>
            <a:r>
              <a:rPr lang="en-CA" sz="2000" dirty="0" err="1" smtClean="0">
                <a:solidFill>
                  <a:schemeClr val="bg1"/>
                </a:solidFill>
              </a:rPr>
              <a:t>baseado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nas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Prioridades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r>
              <a:rPr lang="en-CA" sz="2000" dirty="0" smtClean="0">
                <a:solidFill>
                  <a:schemeClr val="bg1"/>
                </a:solidFill>
              </a:rPr>
              <a:t> e dos Stakeholders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Universo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Auitoria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smtClean="0">
                <a:solidFill>
                  <a:schemeClr val="bg1"/>
                </a:solidFill>
              </a:rPr>
              <a:t>Plano </a:t>
            </a:r>
            <a:r>
              <a:rPr lang="en-CA" sz="1400" dirty="0" err="1" smtClean="0">
                <a:solidFill>
                  <a:schemeClr val="bg1"/>
                </a:solidFill>
              </a:rPr>
              <a:t>abrangente</a:t>
            </a:r>
            <a:r>
              <a:rPr lang="en-CA" sz="1400" dirty="0" smtClean="0">
                <a:solidFill>
                  <a:schemeClr val="bg1"/>
                </a:solidFill>
              </a:rPr>
              <a:t> (</a:t>
            </a:r>
            <a:r>
              <a:rPr lang="en-CA" sz="1400" dirty="0" err="1" smtClean="0">
                <a:solidFill>
                  <a:schemeClr val="bg1"/>
                </a:solidFill>
              </a:rPr>
              <a:t>auditorias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 err="1" smtClean="0">
                <a:solidFill>
                  <a:schemeClr val="bg1"/>
                </a:solidFill>
              </a:rPr>
              <a:t>recursos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>
                <a:solidFill>
                  <a:schemeClr val="bg1"/>
                </a:solidFill>
              </a:rPr>
              <a:t>etc.)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Consideração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metodologia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planejamento</a:t>
            </a:r>
            <a:r>
              <a:rPr lang="en-CA" sz="1400" dirty="0" smtClean="0">
                <a:solidFill>
                  <a:schemeClr val="bg1"/>
                </a:solidFill>
              </a:rPr>
              <a:t> de auditoria </a:t>
            </a:r>
            <a:r>
              <a:rPr lang="en-CA" sz="1400" dirty="0" err="1" smtClean="0">
                <a:solidFill>
                  <a:schemeClr val="bg1"/>
                </a:solidFill>
              </a:rPr>
              <a:t>baseada</a:t>
            </a:r>
            <a:r>
              <a:rPr lang="en-CA" sz="1400" dirty="0" smtClean="0">
                <a:solidFill>
                  <a:schemeClr val="bg1"/>
                </a:solidFill>
              </a:rPr>
              <a:t> no </a:t>
            </a:r>
            <a:r>
              <a:rPr lang="en-CA" sz="1400" dirty="0" err="1" smtClean="0">
                <a:solidFill>
                  <a:schemeClr val="bg1"/>
                </a:solidFill>
              </a:rPr>
              <a:t>risco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2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3800" dirty="0" err="1" smtClean="0">
                <a:solidFill>
                  <a:schemeClr val="bg1"/>
                </a:solidFill>
              </a:rPr>
              <a:t>Gestão</a:t>
            </a:r>
            <a:r>
              <a:rPr lang="en-CA" sz="3800" dirty="0" smtClean="0">
                <a:solidFill>
                  <a:schemeClr val="bg1"/>
                </a:solidFill>
              </a:rPr>
              <a:t> de Performance e Accountability</a:t>
            </a:r>
            <a:endParaRPr lang="en-CA" sz="3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943" y="2011547"/>
            <a:ext cx="8456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Orçamento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Operacional</a:t>
            </a:r>
            <a:r>
              <a:rPr lang="en-CA" sz="2000" dirty="0" smtClean="0">
                <a:solidFill>
                  <a:schemeClr val="bg1"/>
                </a:solidFill>
              </a:rPr>
              <a:t> de AI e Plano de </a:t>
            </a:r>
            <a:r>
              <a:rPr lang="en-CA" sz="2000" dirty="0" err="1" smtClean="0">
                <a:solidFill>
                  <a:schemeClr val="bg1"/>
                </a:solidFill>
              </a:rPr>
              <a:t>Negócios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Foco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na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identificação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realistica</a:t>
            </a:r>
            <a:r>
              <a:rPr lang="en-CA" sz="1400" dirty="0" smtClean="0">
                <a:solidFill>
                  <a:schemeClr val="bg1"/>
                </a:solidFill>
              </a:rPr>
              <a:t> das </a:t>
            </a:r>
            <a:r>
              <a:rPr lang="en-CA" sz="1400" dirty="0" err="1" smtClean="0">
                <a:solidFill>
                  <a:schemeClr val="bg1"/>
                </a:solidFill>
              </a:rPr>
              <a:t>necessidades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orçamento</a:t>
            </a:r>
            <a:r>
              <a:rPr lang="en-CA" sz="1400" dirty="0" smtClean="0">
                <a:solidFill>
                  <a:schemeClr val="bg1"/>
                </a:solidFill>
              </a:rPr>
              <a:t> – </a:t>
            </a:r>
            <a:r>
              <a:rPr lang="en-CA" sz="1400" dirty="0" err="1" smtClean="0">
                <a:solidFill>
                  <a:schemeClr val="bg1"/>
                </a:solidFill>
              </a:rPr>
              <a:t>pessoas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 err="1" smtClean="0">
                <a:solidFill>
                  <a:schemeClr val="bg1"/>
                </a:solidFill>
              </a:rPr>
              <a:t>dinheiro</a:t>
            </a:r>
            <a:r>
              <a:rPr lang="en-CA" sz="1400" dirty="0" smtClean="0">
                <a:solidFill>
                  <a:schemeClr val="bg1"/>
                </a:solidFill>
              </a:rPr>
              <a:t>, material, </a:t>
            </a:r>
            <a:r>
              <a:rPr lang="en-CA" sz="1400" dirty="0" err="1" smtClean="0">
                <a:solidFill>
                  <a:schemeClr val="bg1"/>
                </a:solidFill>
              </a:rPr>
              <a:t>tecnologia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 err="1" smtClean="0">
                <a:solidFill>
                  <a:schemeClr val="bg1"/>
                </a:solidFill>
              </a:rPr>
              <a:t>apoio</a:t>
            </a:r>
            <a:r>
              <a:rPr lang="en-CA" sz="1400" dirty="0" smtClean="0">
                <a:solidFill>
                  <a:schemeClr val="bg1"/>
                </a:solidFill>
              </a:rPr>
              <a:t> administrative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Assegurar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que</a:t>
            </a:r>
            <a:r>
              <a:rPr lang="en-CA" sz="1400" dirty="0" smtClean="0">
                <a:solidFill>
                  <a:schemeClr val="bg1"/>
                </a:solidFill>
              </a:rPr>
              <a:t> o </a:t>
            </a:r>
            <a:r>
              <a:rPr lang="en-CA" sz="1400" dirty="0" err="1" smtClean="0">
                <a:solidFill>
                  <a:schemeClr val="bg1"/>
                </a:solidFill>
              </a:rPr>
              <a:t>orçamento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único</a:t>
            </a:r>
            <a:r>
              <a:rPr lang="en-CA" sz="1400" dirty="0" smtClean="0">
                <a:solidFill>
                  <a:schemeClr val="bg1"/>
                </a:solidFill>
              </a:rPr>
              <a:t> para a </a:t>
            </a:r>
            <a:r>
              <a:rPr lang="en-CA" sz="1400" dirty="0" err="1" smtClean="0">
                <a:solidFill>
                  <a:schemeClr val="bg1"/>
                </a:solidFill>
              </a:rPr>
              <a:t>Funcão</a:t>
            </a:r>
            <a:r>
              <a:rPr lang="en-CA" sz="1400" dirty="0" smtClean="0">
                <a:solidFill>
                  <a:schemeClr val="bg1"/>
                </a:solidFill>
              </a:rPr>
              <a:t> de AI </a:t>
            </a:r>
            <a:r>
              <a:rPr lang="en-CA" sz="1400" dirty="0" err="1" smtClean="0">
                <a:solidFill>
                  <a:schemeClr val="bg1"/>
                </a:solidFill>
              </a:rPr>
              <a:t>não</a:t>
            </a:r>
            <a:r>
              <a:rPr lang="en-CA" sz="1400" dirty="0" smtClean="0">
                <a:solidFill>
                  <a:schemeClr val="bg1"/>
                </a:solidFill>
              </a:rPr>
              <a:t> é </a:t>
            </a:r>
            <a:r>
              <a:rPr lang="en-CA" sz="1400" dirty="0" err="1" smtClean="0">
                <a:solidFill>
                  <a:schemeClr val="bg1"/>
                </a:solidFill>
              </a:rPr>
              <a:t>transferível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</a:p>
          <a:p>
            <a:pPr marL="628650" lvl="1" algn="just">
              <a:spcBef>
                <a:spcPts val="600"/>
              </a:spcBef>
              <a:spcAft>
                <a:spcPts val="600"/>
              </a:spcAft>
            </a:pP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Medidas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Desempenho</a:t>
            </a:r>
            <a:r>
              <a:rPr lang="en-CA" sz="2000" dirty="0" smtClean="0">
                <a:solidFill>
                  <a:schemeClr val="bg1"/>
                </a:solidFill>
              </a:rPr>
              <a:t>…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Arcabouço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abrangente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gestão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desempenho</a:t>
            </a:r>
            <a:r>
              <a:rPr lang="en-CA" sz="1400" dirty="0" smtClean="0">
                <a:solidFill>
                  <a:schemeClr val="bg1"/>
                </a:solidFill>
              </a:rPr>
              <a:t> e de </a:t>
            </a:r>
            <a:r>
              <a:rPr lang="en-CA" sz="1400" dirty="0" err="1" smtClean="0">
                <a:solidFill>
                  <a:schemeClr val="bg1"/>
                </a:solidFill>
              </a:rPr>
              <a:t>responsabilização</a:t>
            </a:r>
            <a:r>
              <a:rPr lang="en-CA" sz="1400" dirty="0" smtClean="0">
                <a:solidFill>
                  <a:schemeClr val="bg1"/>
                </a:solidFill>
              </a:rPr>
              <a:t> (accountability)</a:t>
            </a:r>
            <a:r>
              <a:rPr lang="en-CA" sz="14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03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3600" dirty="0" err="1" smtClean="0">
                <a:solidFill>
                  <a:schemeClr val="bg1"/>
                </a:solidFill>
              </a:rPr>
              <a:t>Cultura</a:t>
            </a:r>
            <a:r>
              <a:rPr lang="en-CA" sz="3600" dirty="0" smtClean="0">
                <a:solidFill>
                  <a:schemeClr val="bg1"/>
                </a:solidFill>
              </a:rPr>
              <a:t> e </a:t>
            </a:r>
            <a:r>
              <a:rPr lang="en-CA" sz="3600" dirty="0" err="1" smtClean="0">
                <a:solidFill>
                  <a:schemeClr val="bg1"/>
                </a:solidFill>
              </a:rPr>
              <a:t>Relacionamento</a:t>
            </a:r>
            <a:r>
              <a:rPr lang="en-CA" sz="3600" dirty="0" smtClean="0">
                <a:solidFill>
                  <a:schemeClr val="bg1"/>
                </a:solidFill>
              </a:rPr>
              <a:t> </a:t>
            </a:r>
            <a:r>
              <a:rPr lang="en-CA" sz="3600" dirty="0" err="1" smtClean="0">
                <a:solidFill>
                  <a:schemeClr val="bg1"/>
                </a:solidFill>
              </a:rPr>
              <a:t>Organizacional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943" y="2011547"/>
            <a:ext cx="84562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Gerenciamento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dentro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atividade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Estrutura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organizacional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oótima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Funções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controle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gestão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dentro</a:t>
            </a:r>
            <a:r>
              <a:rPr lang="en-CA" sz="1400" dirty="0" smtClean="0">
                <a:solidFill>
                  <a:schemeClr val="bg1"/>
                </a:solidFill>
              </a:rPr>
              <a:t> da CGE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Necessário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processos</a:t>
            </a:r>
            <a:r>
              <a:rPr lang="en-CA" sz="1400" dirty="0" smtClean="0">
                <a:solidFill>
                  <a:schemeClr val="bg1"/>
                </a:solidFill>
              </a:rPr>
              <a:t>/</a:t>
            </a:r>
            <a:r>
              <a:rPr lang="en-CA" sz="1400" dirty="0" err="1" smtClean="0">
                <a:solidFill>
                  <a:schemeClr val="bg1"/>
                </a:solidFill>
              </a:rPr>
              <a:t>práticas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que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assegurem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que</a:t>
            </a:r>
            <a:r>
              <a:rPr lang="en-CA" sz="1400" dirty="0" smtClean="0">
                <a:solidFill>
                  <a:schemeClr val="bg1"/>
                </a:solidFill>
              </a:rPr>
              <a:t> a AI se </a:t>
            </a:r>
            <a:r>
              <a:rPr lang="en-CA" sz="1400" dirty="0" err="1" smtClean="0">
                <a:solidFill>
                  <a:schemeClr val="bg1"/>
                </a:solidFill>
              </a:rPr>
              <a:t>mantém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independente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Aumentar</a:t>
            </a:r>
            <a:r>
              <a:rPr lang="en-CA" sz="1400" dirty="0" smtClean="0">
                <a:solidFill>
                  <a:schemeClr val="bg1"/>
                </a:solidFill>
              </a:rPr>
              <a:t> as </a:t>
            </a:r>
            <a:r>
              <a:rPr lang="en-CA" sz="1400" dirty="0" err="1" smtClean="0">
                <a:solidFill>
                  <a:schemeClr val="bg1"/>
                </a:solidFill>
              </a:rPr>
              <a:t>Ferramentas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Tecnológicas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Promover</a:t>
            </a:r>
            <a:r>
              <a:rPr lang="en-CA" sz="1400" dirty="0" smtClean="0">
                <a:solidFill>
                  <a:schemeClr val="bg1"/>
                </a:solidFill>
              </a:rPr>
              <a:t> a </a:t>
            </a:r>
            <a:r>
              <a:rPr lang="en-CA" sz="1400" dirty="0" err="1" smtClean="0">
                <a:solidFill>
                  <a:schemeClr val="bg1"/>
                </a:solidFill>
              </a:rPr>
              <a:t>comunicação</a:t>
            </a:r>
            <a:r>
              <a:rPr lang="en-CA" sz="1400" dirty="0" smtClean="0">
                <a:solidFill>
                  <a:schemeClr val="bg1"/>
                </a:solidFill>
              </a:rPr>
              <a:t> continua e </a:t>
            </a:r>
            <a:r>
              <a:rPr lang="en-CA" sz="1400" dirty="0" err="1" smtClean="0">
                <a:solidFill>
                  <a:schemeClr val="bg1"/>
                </a:solidFill>
              </a:rPr>
              <a:t>construtiva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10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508" y="3746589"/>
            <a:ext cx="1980916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7" name="Retângulo 6"/>
          <p:cNvSpPr/>
          <p:nvPr/>
        </p:nvSpPr>
        <p:spPr>
          <a:xfrm>
            <a:off x="2588668" y="3746589"/>
            <a:ext cx="2014163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8" name="Retângulo 7"/>
          <p:cNvSpPr/>
          <p:nvPr/>
        </p:nvSpPr>
        <p:spPr>
          <a:xfrm>
            <a:off x="4840821" y="3746589"/>
            <a:ext cx="2077161" cy="1938917"/>
          </a:xfrm>
          <a:prstGeom prst="rect">
            <a:avLst/>
          </a:prstGeom>
          <a:solidFill>
            <a:srgbClr val="DBD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43006" y="4093075"/>
            <a:ext cx="1000956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Controles Gerenciais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503715" y="4093075"/>
            <a:ext cx="904710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Medidas de Controles Internos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6508" y="3804336"/>
            <a:ext cx="1952916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Primeira Linha de Defesa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41166" y="3804336"/>
            <a:ext cx="1980915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Segunda Linha de Defesa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700663" y="4117573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Controle Financeiro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700663" y="4348563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Segurança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700663" y="4612801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Gestão de Riscos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700663" y="4854291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Segurança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700663" y="5108030"/>
            <a:ext cx="1790172" cy="1469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Inspeção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40911" y="5379268"/>
            <a:ext cx="1749925" cy="15399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157" dirty="0"/>
              <a:t>Conformidade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970316" y="4131573"/>
            <a:ext cx="1816422" cy="1443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53" dirty="0"/>
              <a:t>Auditoria Interna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889819" y="3837585"/>
            <a:ext cx="1979165" cy="261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102" b="1" dirty="0">
                <a:solidFill>
                  <a:schemeClr val="accent1">
                    <a:lumMod val="50000"/>
                  </a:schemeClr>
                </a:solidFill>
              </a:rPr>
              <a:t>Terceira Linha de Defesa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136722" y="1902169"/>
            <a:ext cx="1237198" cy="378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984" dirty="0"/>
              <a:t>Auditoria Externa</a:t>
            </a:r>
          </a:p>
          <a:p>
            <a:pPr algn="ctr" eaLnBrk="1" hangingPunct="1">
              <a:defRPr/>
            </a:pPr>
            <a:r>
              <a:rPr lang="pt-BR" sz="1984" dirty="0"/>
              <a:t>/</a:t>
            </a:r>
          </a:p>
          <a:p>
            <a:pPr algn="ctr" eaLnBrk="1" hangingPunct="1">
              <a:defRPr/>
            </a:pPr>
            <a:r>
              <a:rPr lang="pt-BR" sz="1984" dirty="0"/>
              <a:t>Controle Externo</a:t>
            </a:r>
          </a:p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24" name="Retângulo 23"/>
          <p:cNvSpPr/>
          <p:nvPr/>
        </p:nvSpPr>
        <p:spPr>
          <a:xfrm>
            <a:off x="8478914" y="1902169"/>
            <a:ext cx="1465185" cy="378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984" dirty="0"/>
              <a:t>Regulador /</a:t>
            </a:r>
          </a:p>
          <a:p>
            <a:pPr algn="ctr" eaLnBrk="1" hangingPunct="1">
              <a:defRPr/>
            </a:pPr>
            <a:r>
              <a:rPr lang="pt-BR" sz="1984" dirty="0" smtClean="0"/>
              <a:t>Poder Legislativo</a:t>
            </a:r>
            <a:endParaRPr lang="pt-BR" sz="1984" dirty="0"/>
          </a:p>
          <a:p>
            <a:pPr algn="ctr" eaLnBrk="1" hangingPunct="1">
              <a:defRPr/>
            </a:pPr>
            <a:endParaRPr lang="pt-BR" sz="1984" dirty="0"/>
          </a:p>
        </p:txBody>
      </p:sp>
      <p:sp>
        <p:nvSpPr>
          <p:cNvPr id="25" name="Retângulo de cantos arredondados 24"/>
          <p:cNvSpPr/>
          <p:nvPr/>
        </p:nvSpPr>
        <p:spPr>
          <a:xfrm flipH="1">
            <a:off x="543005" y="2756132"/>
            <a:ext cx="5363520" cy="3639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646" dirty="0"/>
              <a:t>Alta Gestão</a:t>
            </a:r>
          </a:p>
        </p:txBody>
      </p:sp>
      <p:sp>
        <p:nvSpPr>
          <p:cNvPr id="26" name="Seta para cima 25"/>
          <p:cNvSpPr/>
          <p:nvPr/>
        </p:nvSpPr>
        <p:spPr>
          <a:xfrm>
            <a:off x="1333971" y="3193613"/>
            <a:ext cx="209991" cy="4777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7" name="Seta para cima 26"/>
          <p:cNvSpPr/>
          <p:nvPr/>
        </p:nvSpPr>
        <p:spPr>
          <a:xfrm>
            <a:off x="3526628" y="3188362"/>
            <a:ext cx="209991" cy="477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8" name="Seta para cima 27"/>
          <p:cNvSpPr/>
          <p:nvPr/>
        </p:nvSpPr>
        <p:spPr>
          <a:xfrm>
            <a:off x="5509292" y="3193613"/>
            <a:ext cx="209991" cy="4777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29" name="Retângulo de cantos arredondados 28"/>
          <p:cNvSpPr/>
          <p:nvPr/>
        </p:nvSpPr>
        <p:spPr>
          <a:xfrm flipH="1">
            <a:off x="2903655" y="2035163"/>
            <a:ext cx="3557597" cy="45673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323" dirty="0"/>
              <a:t>Colegiados / Conselhos de Administração / Comitês de Auditoria</a:t>
            </a:r>
          </a:p>
        </p:txBody>
      </p:sp>
      <p:sp>
        <p:nvSpPr>
          <p:cNvPr id="30" name="Seta para cima 29"/>
          <p:cNvSpPr/>
          <p:nvPr/>
        </p:nvSpPr>
        <p:spPr>
          <a:xfrm>
            <a:off x="6184763" y="2582888"/>
            <a:ext cx="209991" cy="10937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32" name="Seta para a esquerda 31"/>
          <p:cNvSpPr/>
          <p:nvPr/>
        </p:nvSpPr>
        <p:spPr>
          <a:xfrm>
            <a:off x="6501500" y="2178657"/>
            <a:ext cx="594974" cy="122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984"/>
          </a:p>
        </p:txBody>
      </p:sp>
      <p:sp>
        <p:nvSpPr>
          <p:cNvPr id="33" name="CaixaDeTexto 32"/>
          <p:cNvSpPr txBox="1"/>
          <p:nvPr/>
        </p:nvSpPr>
        <p:spPr>
          <a:xfrm>
            <a:off x="310266" y="348236"/>
            <a:ext cx="905936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36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O Modelo das Linhas de Defesa das Organizações</a:t>
            </a:r>
          </a:p>
        </p:txBody>
      </p:sp>
      <p:sp>
        <p:nvSpPr>
          <p:cNvPr id="43035" name="CaixaDeTexto 33"/>
          <p:cNvSpPr txBox="1">
            <a:spLocks noChangeArrowheads="1"/>
          </p:cNvSpPr>
          <p:nvPr/>
        </p:nvSpPr>
        <p:spPr bwMode="auto">
          <a:xfrm>
            <a:off x="543005" y="5809750"/>
            <a:ext cx="74109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chemeClr val="bg1"/>
                </a:solidFill>
                <a:latin typeface="Arial" panose="020B0604020202020204" pitchFamily="34" charset="0"/>
              </a:rPr>
              <a:t>Adaptado da ECIIA/FERMA Guidance on the 8th EU Company Law Directive, article 41</a:t>
            </a:r>
          </a:p>
        </p:txBody>
      </p:sp>
    </p:spTree>
    <p:extLst>
      <p:ext uri="{BB962C8B-B14F-4D97-AF65-F5344CB8AC3E}">
        <p14:creationId xmlns:p14="http://schemas.microsoft.com/office/powerpoint/2010/main" val="37229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943" y="2011547"/>
            <a:ext cx="84562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Coordenação </a:t>
            </a:r>
            <a:r>
              <a:rPr lang="en-CA" sz="2000" dirty="0" smtClean="0">
                <a:solidFill>
                  <a:schemeClr val="bg1"/>
                </a:solidFill>
              </a:rPr>
              <a:t>com outros </a:t>
            </a:r>
            <a:r>
              <a:rPr lang="en-CA" sz="2000" dirty="0" err="1" smtClean="0">
                <a:solidFill>
                  <a:schemeClr val="bg1"/>
                </a:solidFill>
              </a:rPr>
              <a:t>grupos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Revisão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>
                <a:solidFill>
                  <a:schemeClr val="bg1"/>
                </a:solidFill>
              </a:rPr>
              <a:t>TCEs – </a:t>
            </a:r>
            <a:r>
              <a:rPr lang="en-CA" sz="1400" dirty="0" err="1" smtClean="0">
                <a:solidFill>
                  <a:schemeClr val="bg1"/>
                </a:solidFill>
              </a:rPr>
              <a:t>aumentar</a:t>
            </a:r>
            <a:r>
              <a:rPr lang="en-CA" sz="1400" dirty="0" smtClean="0">
                <a:solidFill>
                  <a:schemeClr val="bg1"/>
                </a:solidFill>
              </a:rPr>
              <a:t> a </a:t>
            </a:r>
            <a:r>
              <a:rPr lang="en-CA" sz="1400" dirty="0" err="1" smtClean="0">
                <a:solidFill>
                  <a:schemeClr val="bg1"/>
                </a:solidFill>
              </a:rPr>
              <a:t>co’loaboração</a:t>
            </a:r>
            <a:r>
              <a:rPr lang="en-CA" sz="1400" dirty="0" smtClean="0">
                <a:solidFill>
                  <a:schemeClr val="bg1"/>
                </a:solidFill>
              </a:rPr>
              <a:t>, </a:t>
            </a:r>
            <a:r>
              <a:rPr lang="en-CA" sz="1400" dirty="0" err="1" smtClean="0">
                <a:solidFill>
                  <a:schemeClr val="bg1"/>
                </a:solidFill>
              </a:rPr>
              <a:t>complementariedade</a:t>
            </a:r>
            <a:r>
              <a:rPr lang="en-CA" sz="1400" dirty="0" smtClean="0">
                <a:solidFill>
                  <a:schemeClr val="bg1"/>
                </a:solidFill>
              </a:rPr>
              <a:t> do </a:t>
            </a:r>
            <a:r>
              <a:rPr lang="en-CA" sz="1400" dirty="0" err="1" smtClean="0">
                <a:solidFill>
                  <a:schemeClr val="bg1"/>
                </a:solidFill>
              </a:rPr>
              <a:t>trabalho</a:t>
            </a:r>
            <a:endParaRPr lang="en-CA" sz="1400" dirty="0" smtClean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Redes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Controle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Componente</a:t>
            </a:r>
            <a:r>
              <a:rPr lang="en-CA" sz="2000" dirty="0" smtClean="0">
                <a:solidFill>
                  <a:schemeClr val="bg1"/>
                </a:solidFill>
              </a:rPr>
              <a:t> Integral da </a:t>
            </a:r>
            <a:r>
              <a:rPr lang="en-CA" sz="2000" dirty="0" err="1" smtClean="0">
                <a:solidFill>
                  <a:schemeClr val="bg1"/>
                </a:solidFill>
              </a:rPr>
              <a:t>equipe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smtClean="0">
                <a:solidFill>
                  <a:schemeClr val="bg1"/>
                </a:solidFill>
              </a:rPr>
              <a:t>Governador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Parceria</a:t>
            </a:r>
            <a:r>
              <a:rPr lang="en-CA" sz="1400" dirty="0" smtClean="0">
                <a:solidFill>
                  <a:schemeClr val="bg1"/>
                </a:solidFill>
              </a:rPr>
              <a:t> com </a:t>
            </a:r>
            <a:r>
              <a:rPr lang="en-CA" sz="1400" dirty="0" err="1" smtClean="0">
                <a:solidFill>
                  <a:schemeClr val="bg1"/>
                </a:solidFill>
              </a:rPr>
              <a:t>outras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Entidades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Gestão</a:t>
            </a:r>
            <a:r>
              <a:rPr lang="en-CA" sz="1400" dirty="0" smtClean="0">
                <a:solidFill>
                  <a:schemeClr val="bg1"/>
                </a:solidFill>
              </a:rPr>
              <a:t> do Estado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18" y="442802"/>
            <a:ext cx="885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3600" dirty="0" err="1" smtClean="0">
                <a:solidFill>
                  <a:schemeClr val="bg1"/>
                </a:solidFill>
              </a:rPr>
              <a:t>Cultura</a:t>
            </a:r>
            <a:r>
              <a:rPr lang="en-CA" sz="3600" dirty="0" smtClean="0">
                <a:solidFill>
                  <a:schemeClr val="bg1"/>
                </a:solidFill>
              </a:rPr>
              <a:t> e </a:t>
            </a:r>
            <a:r>
              <a:rPr lang="en-CA" sz="3600" dirty="0" err="1" smtClean="0">
                <a:solidFill>
                  <a:schemeClr val="bg1"/>
                </a:solidFill>
              </a:rPr>
              <a:t>Relacionamento</a:t>
            </a:r>
            <a:r>
              <a:rPr lang="en-CA" sz="3600" dirty="0" smtClean="0">
                <a:solidFill>
                  <a:schemeClr val="bg1"/>
                </a:solidFill>
              </a:rPr>
              <a:t> </a:t>
            </a:r>
            <a:r>
              <a:rPr lang="en-CA" sz="3600" dirty="0" err="1" smtClean="0">
                <a:solidFill>
                  <a:schemeClr val="bg1"/>
                </a:solidFill>
              </a:rPr>
              <a:t>Organizacional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89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4000" dirty="0" err="1" smtClean="0">
                <a:solidFill>
                  <a:schemeClr val="bg1"/>
                </a:solidFill>
              </a:rPr>
              <a:t>Estruturas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Governança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943" y="2011547"/>
            <a:ext cx="84562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Relacionamentos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Relatoria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estabelecidos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Regimento</a:t>
            </a:r>
            <a:r>
              <a:rPr lang="en-CA" sz="1400" dirty="0" smtClean="0">
                <a:solidFill>
                  <a:schemeClr val="bg1"/>
                </a:solidFill>
              </a:rPr>
              <a:t> de AI</a:t>
            </a:r>
            <a:endParaRPr lang="en-CA" sz="1400" dirty="0">
              <a:solidFill>
                <a:schemeClr val="bg1"/>
              </a:solidFill>
            </a:endParaRPr>
          </a:p>
          <a:p>
            <a:endParaRPr lang="en-CA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Acesso</a:t>
            </a:r>
            <a:r>
              <a:rPr lang="en-CA" sz="2000" dirty="0" smtClean="0">
                <a:solidFill>
                  <a:schemeClr val="bg1"/>
                </a:solidFill>
              </a:rPr>
              <a:t> total </a:t>
            </a:r>
            <a:r>
              <a:rPr lang="en-CA" sz="2000" dirty="0" err="1" smtClean="0">
                <a:solidFill>
                  <a:schemeClr val="bg1"/>
                </a:solidFill>
              </a:rPr>
              <a:t>às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informações</a:t>
            </a:r>
            <a:r>
              <a:rPr lang="en-CA" sz="2000" dirty="0" smtClean="0">
                <a:solidFill>
                  <a:schemeClr val="bg1"/>
                </a:solidFill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</a:rPr>
              <a:t>ativos</a:t>
            </a:r>
            <a:r>
              <a:rPr lang="en-CA" sz="2000" dirty="0" smtClean="0">
                <a:solidFill>
                  <a:schemeClr val="bg1"/>
                </a:solidFill>
              </a:rPr>
              <a:t> e </a:t>
            </a:r>
            <a:r>
              <a:rPr lang="en-CA" sz="2000" dirty="0" err="1" smtClean="0">
                <a:solidFill>
                  <a:schemeClr val="bg1"/>
                </a:solidFill>
              </a:rPr>
              <a:t>pessoas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organização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Importante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ser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formalizado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0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</a:rPr>
              <a:t>Agenda</a:t>
            </a:r>
            <a:endParaRPr lang="en-CA" sz="4000" dirty="0">
              <a:solidFill>
                <a:schemeClr val="bg1"/>
              </a:solidFill>
            </a:endParaRPr>
          </a:p>
          <a:p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978" y="1678172"/>
            <a:ext cx="7374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err="1" smtClean="0">
                <a:solidFill>
                  <a:schemeClr val="bg1"/>
                </a:solidFill>
              </a:rPr>
              <a:t>Propósito</a:t>
            </a:r>
            <a:endParaRPr lang="en-CA" sz="2400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smtClean="0">
                <a:solidFill>
                  <a:schemeClr val="bg1"/>
                </a:solidFill>
              </a:rPr>
              <a:t>O </a:t>
            </a:r>
            <a:r>
              <a:rPr lang="en-CA" sz="2400" dirty="0" err="1" smtClean="0">
                <a:solidFill>
                  <a:schemeClr val="bg1"/>
                </a:solidFill>
              </a:rPr>
              <a:t>Modelo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Capacidade</a:t>
            </a:r>
            <a:r>
              <a:rPr lang="en-CA" sz="2400" dirty="0" smtClean="0">
                <a:solidFill>
                  <a:schemeClr val="bg1"/>
                </a:solidFill>
              </a:rPr>
              <a:t> da Auditoria </a:t>
            </a:r>
            <a:r>
              <a:rPr lang="en-CA" sz="2400" dirty="0" err="1" smtClean="0">
                <a:solidFill>
                  <a:schemeClr val="bg1"/>
                </a:solidFill>
              </a:rPr>
              <a:t>Interna</a:t>
            </a:r>
            <a:r>
              <a:rPr lang="en-CA" sz="2400" dirty="0" smtClean="0">
                <a:solidFill>
                  <a:schemeClr val="bg1"/>
                </a:solidFill>
              </a:rPr>
              <a:t> (IA-CM) Para o </a:t>
            </a:r>
            <a:r>
              <a:rPr lang="en-CA" sz="2400" dirty="0" err="1" smtClean="0">
                <a:solidFill>
                  <a:schemeClr val="bg1"/>
                </a:solidFill>
              </a:rPr>
              <a:t>Setor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Público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err="1" smtClean="0">
                <a:solidFill>
                  <a:schemeClr val="bg1"/>
                </a:solidFill>
              </a:rPr>
              <a:t>Validação</a:t>
            </a:r>
            <a:r>
              <a:rPr lang="en-CA" sz="2400" dirty="0" smtClean="0">
                <a:solidFill>
                  <a:schemeClr val="bg1"/>
                </a:solidFill>
              </a:rPr>
              <a:t> das Auto-</a:t>
            </a:r>
            <a:r>
              <a:rPr lang="en-CA" sz="2400" dirty="0" err="1" smtClean="0">
                <a:solidFill>
                  <a:schemeClr val="bg1"/>
                </a:solidFill>
              </a:rPr>
              <a:t>avaliações</a:t>
            </a:r>
            <a:r>
              <a:rPr lang="en-CA" sz="2400" dirty="0" smtClean="0">
                <a:solidFill>
                  <a:schemeClr val="bg1"/>
                </a:solidFill>
              </a:rPr>
              <a:t> IA-CM </a:t>
            </a: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err="1" smtClean="0">
                <a:solidFill>
                  <a:schemeClr val="bg1"/>
                </a:solidFill>
              </a:rPr>
              <a:t>Resultados</a:t>
            </a:r>
            <a:r>
              <a:rPr lang="en-CA" sz="2400" dirty="0" smtClean="0">
                <a:solidFill>
                  <a:schemeClr val="bg1"/>
                </a:solidFill>
              </a:rPr>
              <a:t> e </a:t>
            </a:r>
            <a:r>
              <a:rPr lang="en-CA" sz="2400" dirty="0" err="1" smtClean="0">
                <a:solidFill>
                  <a:schemeClr val="bg1"/>
                </a:solidFill>
              </a:rPr>
              <a:t>Aspetos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Comuns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err="1" smtClean="0">
                <a:solidFill>
                  <a:schemeClr val="bg1"/>
                </a:solidFill>
              </a:rPr>
              <a:t>Melhores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Práticas</a:t>
            </a:r>
            <a:r>
              <a:rPr lang="en-CA" sz="2400" dirty="0" smtClean="0">
                <a:solidFill>
                  <a:schemeClr val="bg1"/>
                </a:solidFill>
              </a:rPr>
              <a:t> de Auditoria no </a:t>
            </a:r>
            <a:r>
              <a:rPr lang="en-CA" sz="2400" dirty="0" err="1" smtClean="0">
                <a:solidFill>
                  <a:schemeClr val="bg1"/>
                </a:solidFill>
              </a:rPr>
              <a:t>Setor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Público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r>
              <a:rPr lang="en-CA" sz="2400" dirty="0" err="1" smtClean="0">
                <a:solidFill>
                  <a:schemeClr val="bg1"/>
                </a:solidFill>
              </a:rPr>
              <a:t>Próximos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Passos</a:t>
            </a:r>
            <a:endParaRPr lang="en-CA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23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943" y="2011547"/>
            <a:ext cx="8456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Mecanismos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Financiamento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Necessários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avaliar</a:t>
            </a:r>
            <a:r>
              <a:rPr lang="en-CA" sz="1400" dirty="0" smtClean="0">
                <a:solidFill>
                  <a:schemeClr val="bg1"/>
                </a:solidFill>
              </a:rPr>
              <a:t> e </a:t>
            </a:r>
            <a:r>
              <a:rPr lang="en-CA" sz="1400" dirty="0" err="1" smtClean="0">
                <a:solidFill>
                  <a:schemeClr val="bg1"/>
                </a:solidFill>
              </a:rPr>
              <a:t>relatar</a:t>
            </a:r>
            <a:r>
              <a:rPr lang="en-CA" sz="1400" dirty="0" smtClean="0">
                <a:solidFill>
                  <a:schemeClr val="bg1"/>
                </a:solidFill>
              </a:rPr>
              <a:t> a </a:t>
            </a:r>
            <a:r>
              <a:rPr lang="en-CA" sz="1400" dirty="0" err="1" smtClean="0">
                <a:solidFill>
                  <a:schemeClr val="bg1"/>
                </a:solidFill>
              </a:rPr>
              <a:t>adequabilidade</a:t>
            </a:r>
            <a:r>
              <a:rPr lang="en-CA" sz="1400" dirty="0" smtClean="0">
                <a:solidFill>
                  <a:schemeClr val="bg1"/>
                </a:solidFill>
              </a:rPr>
              <a:t> de Recursos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Identificar</a:t>
            </a:r>
            <a:r>
              <a:rPr lang="en-CA" sz="1400" dirty="0" smtClean="0">
                <a:solidFill>
                  <a:schemeClr val="bg1"/>
                </a:solidFill>
              </a:rPr>
              <a:t> o </a:t>
            </a:r>
            <a:r>
              <a:rPr lang="en-CA" sz="1400" dirty="0" err="1" smtClean="0">
                <a:solidFill>
                  <a:schemeClr val="bg1"/>
                </a:solidFill>
              </a:rPr>
              <a:t>impato</a:t>
            </a:r>
            <a:r>
              <a:rPr lang="en-CA" sz="1400" dirty="0" smtClean="0">
                <a:solidFill>
                  <a:schemeClr val="bg1"/>
                </a:solidFill>
              </a:rPr>
              <a:t> das </a:t>
            </a:r>
            <a:r>
              <a:rPr lang="en-CA" sz="1400" dirty="0" err="1" smtClean="0">
                <a:solidFill>
                  <a:schemeClr val="bg1"/>
                </a:solidFill>
              </a:rPr>
              <a:t>limitações</a:t>
            </a:r>
            <a:r>
              <a:rPr lang="en-CA" sz="1400" dirty="0" smtClean="0">
                <a:solidFill>
                  <a:schemeClr val="bg1"/>
                </a:solidFill>
              </a:rPr>
              <a:t> de Recursos e </a:t>
            </a:r>
            <a:r>
              <a:rPr lang="en-CA" sz="1400" dirty="0" err="1" smtClean="0">
                <a:solidFill>
                  <a:schemeClr val="bg1"/>
                </a:solidFill>
              </a:rPr>
              <a:t>comunicar</a:t>
            </a:r>
            <a:endParaRPr lang="en-CA" sz="1400" dirty="0" smtClean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CA" dirty="0"/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Supervisão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gerencial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atividade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Acessar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apoio</a:t>
            </a:r>
            <a:r>
              <a:rPr lang="en-CA" sz="1400" dirty="0" smtClean="0">
                <a:solidFill>
                  <a:schemeClr val="bg1"/>
                </a:solidFill>
              </a:rPr>
              <a:t> do Governador e da Casa Civil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Buscar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apoio</a:t>
            </a:r>
            <a:r>
              <a:rPr lang="en-CA" sz="1400" dirty="0" smtClean="0">
                <a:solidFill>
                  <a:schemeClr val="bg1"/>
                </a:solidFill>
              </a:rPr>
              <a:t> para a AI das </a:t>
            </a:r>
            <a:r>
              <a:rPr lang="en-CA" sz="1400" dirty="0" err="1" smtClean="0">
                <a:solidFill>
                  <a:schemeClr val="bg1"/>
                </a:solidFill>
              </a:rPr>
              <a:t>Entidades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Gestoras</a:t>
            </a:r>
            <a:r>
              <a:rPr lang="en-CA" sz="1400" dirty="0" smtClean="0">
                <a:solidFill>
                  <a:schemeClr val="bg1"/>
                </a:solidFill>
              </a:rPr>
              <a:t> do Estado</a:t>
            </a:r>
            <a:endParaRPr lang="en-CA" sz="14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4000" dirty="0" err="1" smtClean="0">
                <a:solidFill>
                  <a:schemeClr val="bg1"/>
                </a:solidFill>
              </a:rPr>
              <a:t>Estruturas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Governança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1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943" y="2011547"/>
            <a:ext cx="84562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bg1"/>
                </a:solidFill>
              </a:rPr>
              <a:t>CAE </a:t>
            </a:r>
            <a:r>
              <a:rPr lang="en-CA" sz="2000" dirty="0" err="1" smtClean="0">
                <a:solidFill>
                  <a:schemeClr val="bg1"/>
                </a:solidFill>
              </a:rPr>
              <a:t>reporta</a:t>
            </a:r>
            <a:r>
              <a:rPr lang="en-CA" sz="2000" dirty="0" smtClean="0">
                <a:solidFill>
                  <a:schemeClr val="bg1"/>
                </a:solidFill>
              </a:rPr>
              <a:t>-se à </a:t>
            </a:r>
            <a:r>
              <a:rPr lang="en-CA" sz="2000" dirty="0" err="1" smtClean="0">
                <a:solidFill>
                  <a:schemeClr val="bg1"/>
                </a:solidFill>
              </a:rPr>
              <a:t>Autoridade</a:t>
            </a:r>
            <a:r>
              <a:rPr lang="en-CA" sz="2000" dirty="0" smtClean="0">
                <a:solidFill>
                  <a:schemeClr val="bg1"/>
                </a:solidFill>
              </a:rPr>
              <a:t> Principal</a:t>
            </a:r>
            <a:endParaRPr lang="en-CA" sz="20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Supervisão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Independente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Atividade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Assegurar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independência</a:t>
            </a:r>
            <a:r>
              <a:rPr lang="en-CA" sz="1400" dirty="0" smtClean="0">
                <a:solidFill>
                  <a:schemeClr val="bg1"/>
                </a:solidFill>
              </a:rPr>
              <a:t> da </a:t>
            </a:r>
            <a:r>
              <a:rPr lang="en-CA" sz="1400" dirty="0" err="1" smtClean="0">
                <a:solidFill>
                  <a:schemeClr val="bg1"/>
                </a:solidFill>
              </a:rPr>
              <a:t>Função</a:t>
            </a:r>
            <a:r>
              <a:rPr lang="en-CA" sz="1400" dirty="0" smtClean="0">
                <a:solidFill>
                  <a:schemeClr val="bg1"/>
                </a:solidFill>
              </a:rPr>
              <a:t> de AI</a:t>
            </a:r>
            <a:endParaRPr lang="en-CA" sz="14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400" dirty="0" err="1" smtClean="0">
                <a:solidFill>
                  <a:schemeClr val="bg1"/>
                </a:solidFill>
              </a:rPr>
              <a:t>Considerar</a:t>
            </a:r>
            <a:r>
              <a:rPr lang="en-CA" sz="1400" dirty="0" smtClean="0">
                <a:solidFill>
                  <a:schemeClr val="bg1"/>
                </a:solidFill>
              </a:rPr>
              <a:t> a </a:t>
            </a:r>
            <a:r>
              <a:rPr lang="en-CA" sz="1400" dirty="0" err="1" smtClean="0">
                <a:solidFill>
                  <a:schemeClr val="bg1"/>
                </a:solidFill>
              </a:rPr>
              <a:t>criaÇão</a:t>
            </a:r>
            <a:r>
              <a:rPr lang="en-CA" sz="1400" dirty="0" smtClean="0">
                <a:solidFill>
                  <a:schemeClr val="bg1"/>
                </a:solidFill>
              </a:rPr>
              <a:t> de um </a:t>
            </a:r>
            <a:r>
              <a:rPr lang="en-CA" sz="1400" dirty="0" err="1" smtClean="0">
                <a:solidFill>
                  <a:schemeClr val="bg1"/>
                </a:solidFill>
              </a:rPr>
              <a:t>comitê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assessoramento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independente</a:t>
            </a:r>
            <a:endParaRPr lang="en-CA" sz="1400" dirty="0">
              <a:solidFill>
                <a:schemeClr val="bg1"/>
              </a:solidFill>
            </a:endParaRPr>
          </a:p>
          <a:p>
            <a:pPr marL="19431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400" dirty="0" err="1" smtClean="0">
                <a:solidFill>
                  <a:schemeClr val="bg1"/>
                </a:solidFill>
              </a:rPr>
              <a:t>Não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impositivo</a:t>
            </a:r>
            <a:endParaRPr lang="en-CA" sz="1400" dirty="0">
              <a:solidFill>
                <a:schemeClr val="bg1"/>
              </a:solidFill>
            </a:endParaRPr>
          </a:p>
          <a:p>
            <a:pPr marL="19431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400" dirty="0" err="1" smtClean="0">
                <a:solidFill>
                  <a:schemeClr val="bg1"/>
                </a:solidFill>
              </a:rPr>
              <a:t>Assessoramento</a:t>
            </a:r>
            <a:endParaRPr lang="en-CA" sz="1400" dirty="0">
              <a:solidFill>
                <a:schemeClr val="bg1"/>
              </a:solidFill>
            </a:endParaRPr>
          </a:p>
          <a:p>
            <a:pPr marL="19431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400" dirty="0" err="1" smtClean="0">
                <a:solidFill>
                  <a:schemeClr val="bg1"/>
                </a:solidFill>
              </a:rPr>
              <a:t>Revê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planejamento</a:t>
            </a:r>
            <a:r>
              <a:rPr lang="en-CA" sz="1400" dirty="0" smtClean="0">
                <a:solidFill>
                  <a:schemeClr val="bg1"/>
                </a:solidFill>
              </a:rPr>
              <a:t> annual, Recursos, </a:t>
            </a:r>
            <a:r>
              <a:rPr lang="en-CA" sz="1400" dirty="0" err="1" smtClean="0">
                <a:solidFill>
                  <a:schemeClr val="bg1"/>
                </a:solidFill>
              </a:rPr>
              <a:t>estrutura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organizacional</a:t>
            </a:r>
            <a:endParaRPr lang="en-CA" sz="1400" dirty="0">
              <a:solidFill>
                <a:schemeClr val="bg1"/>
              </a:solidFill>
            </a:endParaRPr>
          </a:p>
          <a:p>
            <a:pPr marL="19431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1400" dirty="0" err="1" smtClean="0">
                <a:solidFill>
                  <a:schemeClr val="bg1"/>
                </a:solidFill>
              </a:rPr>
              <a:t>Advoca</a:t>
            </a:r>
            <a:r>
              <a:rPr lang="en-CA" sz="1400" dirty="0" smtClean="0">
                <a:solidFill>
                  <a:schemeClr val="bg1"/>
                </a:solidFill>
              </a:rPr>
              <a:t> a </a:t>
            </a:r>
            <a:r>
              <a:rPr lang="en-CA" sz="1400" dirty="0" err="1" smtClean="0">
                <a:solidFill>
                  <a:schemeClr val="bg1"/>
                </a:solidFill>
              </a:rPr>
              <a:t>importância</a:t>
            </a:r>
            <a:r>
              <a:rPr lang="en-CA" sz="1400" dirty="0" smtClean="0">
                <a:solidFill>
                  <a:schemeClr val="bg1"/>
                </a:solidFill>
              </a:rPr>
              <a:t> da AI para </a:t>
            </a:r>
            <a:r>
              <a:rPr lang="en-CA" sz="1400" dirty="0" err="1" smtClean="0">
                <a:solidFill>
                  <a:schemeClr val="bg1"/>
                </a:solidFill>
              </a:rPr>
              <a:t>os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tomadores</a:t>
            </a:r>
            <a:r>
              <a:rPr lang="en-CA" sz="1400" dirty="0" smtClean="0">
                <a:solidFill>
                  <a:schemeClr val="bg1"/>
                </a:solidFill>
              </a:rPr>
              <a:t> de </a:t>
            </a:r>
            <a:r>
              <a:rPr lang="en-CA" sz="1400" dirty="0" err="1" smtClean="0">
                <a:solidFill>
                  <a:schemeClr val="bg1"/>
                </a:solidFill>
              </a:rPr>
              <a:t>decisão</a:t>
            </a:r>
            <a:r>
              <a:rPr lang="en-CA" sz="1400" dirty="0" smtClean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chave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7150"/>
            <a:r>
              <a:rPr lang="en-CA" sz="4000" dirty="0" err="1" smtClean="0">
                <a:solidFill>
                  <a:schemeClr val="bg1"/>
                </a:solidFill>
              </a:rPr>
              <a:t>Estruturas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Governança</a:t>
            </a:r>
            <a:endParaRPr lang="en-C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9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sz="3000" dirty="0" smtClean="0">
                <a:solidFill>
                  <a:schemeClr val="bg1"/>
                </a:solidFill>
              </a:rPr>
              <a:t>5. </a:t>
            </a:r>
            <a:r>
              <a:rPr lang="en-CA" sz="3000" dirty="0" err="1" smtClean="0">
                <a:solidFill>
                  <a:schemeClr val="bg1"/>
                </a:solidFill>
              </a:rPr>
              <a:t>Melhores</a:t>
            </a:r>
            <a:r>
              <a:rPr lang="en-CA" sz="3000" dirty="0" smtClean="0">
                <a:solidFill>
                  <a:schemeClr val="bg1"/>
                </a:solidFill>
              </a:rPr>
              <a:t> </a:t>
            </a:r>
            <a:r>
              <a:rPr lang="en-CA" sz="3000" dirty="0" err="1" smtClean="0">
                <a:solidFill>
                  <a:schemeClr val="bg1"/>
                </a:solidFill>
              </a:rPr>
              <a:t>Páticas</a:t>
            </a:r>
            <a:r>
              <a:rPr lang="en-CA" sz="3000" dirty="0" smtClean="0">
                <a:solidFill>
                  <a:schemeClr val="bg1"/>
                </a:solidFill>
              </a:rPr>
              <a:t> de Auditoria do </a:t>
            </a:r>
            <a:r>
              <a:rPr lang="en-CA" sz="3000" dirty="0" err="1" smtClean="0">
                <a:solidFill>
                  <a:schemeClr val="bg1"/>
                </a:solidFill>
              </a:rPr>
              <a:t>Setor</a:t>
            </a:r>
            <a:r>
              <a:rPr lang="en-CA" sz="3000" dirty="0" smtClean="0">
                <a:solidFill>
                  <a:schemeClr val="bg1"/>
                </a:solidFill>
              </a:rPr>
              <a:t> </a:t>
            </a:r>
            <a:r>
              <a:rPr lang="en-CA" sz="3000" dirty="0" err="1" smtClean="0">
                <a:solidFill>
                  <a:schemeClr val="bg1"/>
                </a:solidFill>
              </a:rPr>
              <a:t>Público</a:t>
            </a:r>
            <a:endParaRPr lang="en-CA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401947"/>
            <a:ext cx="8456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err="1" smtClean="0">
                <a:solidFill>
                  <a:schemeClr val="bg1"/>
                </a:solidFill>
              </a:rPr>
              <a:t>Nove</a:t>
            </a:r>
            <a:r>
              <a:rPr lang="en-CA" sz="2400" u="sng" dirty="0" smtClean="0">
                <a:solidFill>
                  <a:schemeClr val="bg1"/>
                </a:solidFill>
              </a:rPr>
              <a:t> </a:t>
            </a:r>
            <a:r>
              <a:rPr lang="en-CA" sz="2400" u="sng" dirty="0" err="1" smtClean="0">
                <a:solidFill>
                  <a:schemeClr val="bg1"/>
                </a:solidFill>
              </a:rPr>
              <a:t>Elementos</a:t>
            </a:r>
            <a:r>
              <a:rPr lang="en-CA" sz="2400" u="sng" dirty="0" smtClean="0">
                <a:solidFill>
                  <a:schemeClr val="bg1"/>
                </a:solidFill>
              </a:rPr>
              <a:t> </a:t>
            </a:r>
            <a:r>
              <a:rPr lang="en-CA" sz="2400" u="sng" dirty="0" err="1" smtClean="0">
                <a:solidFill>
                  <a:schemeClr val="bg1"/>
                </a:solidFill>
              </a:rPr>
              <a:t>Chave</a:t>
            </a:r>
            <a:r>
              <a:rPr lang="en-CA" sz="2400" u="sng" dirty="0" smtClean="0">
                <a:solidFill>
                  <a:schemeClr val="bg1"/>
                </a:solidFill>
              </a:rPr>
              <a:t> para </a:t>
            </a:r>
            <a:r>
              <a:rPr lang="en-CA" sz="2400" u="sng" dirty="0" err="1" smtClean="0">
                <a:solidFill>
                  <a:schemeClr val="bg1"/>
                </a:solidFill>
              </a:rPr>
              <a:t>uma</a:t>
            </a:r>
            <a:r>
              <a:rPr lang="en-CA" sz="2400" u="sng" dirty="0" smtClean="0">
                <a:solidFill>
                  <a:schemeClr val="bg1"/>
                </a:solidFill>
              </a:rPr>
              <a:t> </a:t>
            </a:r>
            <a:r>
              <a:rPr lang="en-CA" sz="2400" u="sng" dirty="0" err="1" smtClean="0">
                <a:solidFill>
                  <a:schemeClr val="bg1"/>
                </a:solidFill>
              </a:rPr>
              <a:t>Entidade</a:t>
            </a:r>
            <a:r>
              <a:rPr lang="en-CA" sz="2400" u="sng" dirty="0" smtClean="0">
                <a:solidFill>
                  <a:schemeClr val="bg1"/>
                </a:solidFill>
              </a:rPr>
              <a:t> de Auditoria do </a:t>
            </a:r>
            <a:r>
              <a:rPr lang="en-CA" sz="2400" u="sng" dirty="0" err="1" smtClean="0">
                <a:solidFill>
                  <a:schemeClr val="bg1"/>
                </a:solidFill>
              </a:rPr>
              <a:t>Setor</a:t>
            </a:r>
            <a:r>
              <a:rPr lang="en-CA" sz="2400" u="sng" dirty="0" smtClean="0">
                <a:solidFill>
                  <a:schemeClr val="bg1"/>
                </a:solidFill>
              </a:rPr>
              <a:t> </a:t>
            </a:r>
            <a:r>
              <a:rPr lang="en-CA" sz="2400" u="sng" dirty="0" err="1" smtClean="0">
                <a:solidFill>
                  <a:schemeClr val="bg1"/>
                </a:solidFill>
              </a:rPr>
              <a:t>Público</a:t>
            </a:r>
            <a:r>
              <a:rPr lang="en-CA" sz="2400" u="sng" dirty="0" smtClean="0">
                <a:solidFill>
                  <a:schemeClr val="bg1"/>
                </a:solidFill>
              </a:rPr>
              <a:t> </a:t>
            </a:r>
            <a:r>
              <a:rPr lang="en-CA" sz="2400" u="sng" dirty="0" err="1" smtClean="0">
                <a:solidFill>
                  <a:schemeClr val="bg1"/>
                </a:solidFill>
              </a:rPr>
              <a:t>Efetiva</a:t>
            </a:r>
            <a:endParaRPr lang="en-CA" sz="2400" u="sng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Independência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Organizacional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bg1"/>
                </a:solidFill>
              </a:rPr>
              <a:t>Um </a:t>
            </a:r>
            <a:r>
              <a:rPr lang="en-CA" sz="2000" dirty="0" err="1" smtClean="0">
                <a:solidFill>
                  <a:schemeClr val="bg1"/>
                </a:solidFill>
              </a:rPr>
              <a:t>mandato</a:t>
            </a:r>
            <a:r>
              <a:rPr lang="en-CA" sz="2000" dirty="0" smtClean="0">
                <a:solidFill>
                  <a:schemeClr val="bg1"/>
                </a:solidFill>
              </a:rPr>
              <a:t> Formal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Acesso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Irrestrito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Fundos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Suficientes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Liderança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Competente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Pessoal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Objetivo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Pessoal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Competente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Apoio</a:t>
            </a:r>
            <a:r>
              <a:rPr lang="en-CA" sz="2000" dirty="0" smtClean="0">
                <a:solidFill>
                  <a:schemeClr val="bg1"/>
                </a:solidFill>
              </a:rPr>
              <a:t> dos </a:t>
            </a:r>
            <a:r>
              <a:rPr lang="en-CA" sz="2000" dirty="0" err="1" smtClean="0">
                <a:solidFill>
                  <a:schemeClr val="bg1"/>
                </a:solidFill>
              </a:rPr>
              <a:t>Interessados</a:t>
            </a:r>
            <a:r>
              <a:rPr lang="en-CA" sz="2000" dirty="0" smtClean="0">
                <a:solidFill>
                  <a:schemeClr val="bg1"/>
                </a:solidFill>
              </a:rPr>
              <a:t> (Stakeholders)</a:t>
            </a:r>
            <a:endParaRPr lang="en-CA" sz="2000" dirty="0">
              <a:solidFill>
                <a:schemeClr val="bg1"/>
              </a:solidFill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000" dirty="0" err="1" smtClean="0">
                <a:solidFill>
                  <a:schemeClr val="bg1"/>
                </a:solidFill>
              </a:rPr>
              <a:t>Normas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Profissionais</a:t>
            </a:r>
            <a:r>
              <a:rPr lang="en-CA" sz="2000" dirty="0" smtClean="0">
                <a:solidFill>
                  <a:schemeClr val="bg1"/>
                </a:solidFill>
              </a:rPr>
              <a:t> de Auditoria</a:t>
            </a:r>
          </a:p>
          <a:p>
            <a:pPr marL="971550" lvl="1" indent="-514350">
              <a:buFont typeface="+mj-lt"/>
              <a:buAutoNum type="arabicPeriod"/>
            </a:pPr>
            <a:endParaRPr lang="en-CA" sz="800" dirty="0">
              <a:solidFill>
                <a:schemeClr val="bg1"/>
              </a:solidFill>
            </a:endParaRPr>
          </a:p>
          <a:p>
            <a:pPr marL="0" lvl="1"/>
            <a:r>
              <a:rPr lang="en-CA" sz="1400" dirty="0">
                <a:solidFill>
                  <a:schemeClr val="bg1"/>
                </a:solidFill>
              </a:rPr>
              <a:t>The IIA, </a:t>
            </a:r>
            <a:r>
              <a:rPr lang="en-CA" sz="1400" i="1" dirty="0">
                <a:solidFill>
                  <a:schemeClr val="bg1"/>
                </a:solidFill>
              </a:rPr>
              <a:t>The Role of Auditing in Public Sector Governance, </a:t>
            </a:r>
            <a:r>
              <a:rPr lang="en-CA" sz="1400" dirty="0">
                <a:solidFill>
                  <a:schemeClr val="bg1"/>
                </a:solidFill>
              </a:rPr>
              <a:t>January 2012</a:t>
            </a:r>
          </a:p>
          <a:p>
            <a:pPr marL="0" lvl="1"/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55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sz="4000" dirty="0" smtClean="0">
                <a:solidFill>
                  <a:schemeClr val="bg1"/>
                </a:solidFill>
              </a:rPr>
              <a:t>6. </a:t>
            </a:r>
            <a:r>
              <a:rPr lang="en-CA" sz="4000" dirty="0" err="1" smtClean="0">
                <a:solidFill>
                  <a:schemeClr val="bg1"/>
                </a:solidFill>
              </a:rPr>
              <a:t>Próximos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Passos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1847"/>
            <a:ext cx="845620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Estratégia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ampla</a:t>
            </a:r>
            <a:r>
              <a:rPr lang="en-CA" sz="2000" dirty="0" smtClean="0">
                <a:solidFill>
                  <a:schemeClr val="bg1"/>
                </a:solidFill>
              </a:rPr>
              <a:t> e Plano de </a:t>
            </a:r>
            <a:r>
              <a:rPr lang="en-CA" sz="2000" dirty="0" err="1" smtClean="0">
                <a:solidFill>
                  <a:schemeClr val="bg1"/>
                </a:solidFill>
              </a:rPr>
              <a:t>Ação</a:t>
            </a:r>
            <a:r>
              <a:rPr lang="en-CA" sz="2000" dirty="0" smtClean="0">
                <a:solidFill>
                  <a:schemeClr val="bg1"/>
                </a:solidFill>
              </a:rPr>
              <a:t> para as CGEs</a:t>
            </a:r>
          </a:p>
          <a:p>
            <a:pPr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Grupos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Trabalho</a:t>
            </a:r>
            <a:r>
              <a:rPr lang="en-CA" sz="2000" dirty="0" smtClean="0">
                <a:solidFill>
                  <a:schemeClr val="bg1"/>
                </a:solidFill>
              </a:rPr>
              <a:t>(CONACI)</a:t>
            </a:r>
          </a:p>
          <a:p>
            <a:pPr lvl="3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Treinamento</a:t>
            </a:r>
            <a:r>
              <a:rPr lang="en-CA" sz="2000" dirty="0" smtClean="0">
                <a:solidFill>
                  <a:schemeClr val="bg1"/>
                </a:solidFill>
              </a:rPr>
              <a:t> AI</a:t>
            </a:r>
          </a:p>
          <a:p>
            <a:pPr lvl="3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Mecanismos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CertificaÇão</a:t>
            </a:r>
            <a:r>
              <a:rPr lang="en-CA" sz="2000" dirty="0" smtClean="0">
                <a:solidFill>
                  <a:schemeClr val="bg1"/>
                </a:solidFill>
              </a:rPr>
              <a:t> da AI </a:t>
            </a:r>
          </a:p>
          <a:p>
            <a:pPr lvl="3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Normas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</a:p>
          <a:p>
            <a:pPr lvl="3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Código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Ética</a:t>
            </a:r>
            <a:r>
              <a:rPr lang="en-CA" sz="2000" dirty="0" smtClean="0">
                <a:solidFill>
                  <a:schemeClr val="bg1"/>
                </a:solidFill>
              </a:rPr>
              <a:t> de AI</a:t>
            </a:r>
          </a:p>
          <a:p>
            <a:pPr lvl="3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Mecanismo</a:t>
            </a:r>
            <a:r>
              <a:rPr lang="en-CA" sz="2000" dirty="0" smtClean="0">
                <a:solidFill>
                  <a:schemeClr val="bg1"/>
                </a:solidFill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</a:rPr>
              <a:t>Asseguração</a:t>
            </a:r>
            <a:r>
              <a:rPr lang="en-CA" sz="2000" dirty="0" smtClean="0">
                <a:solidFill>
                  <a:schemeClr val="bg1"/>
                </a:solidFill>
              </a:rPr>
              <a:t> da </a:t>
            </a:r>
            <a:r>
              <a:rPr lang="en-CA" sz="2000" dirty="0" err="1" smtClean="0">
                <a:solidFill>
                  <a:schemeClr val="bg1"/>
                </a:solidFill>
              </a:rPr>
              <a:t>Qualidade</a:t>
            </a:r>
            <a:r>
              <a:rPr lang="en-CA" sz="2000" dirty="0" smtClean="0">
                <a:solidFill>
                  <a:schemeClr val="bg1"/>
                </a:solidFill>
              </a:rPr>
              <a:t>/</a:t>
            </a:r>
            <a:r>
              <a:rPr lang="en-CA" sz="2000" dirty="0" err="1" smtClean="0">
                <a:solidFill>
                  <a:schemeClr val="bg1"/>
                </a:solidFill>
              </a:rPr>
              <a:t>Revisão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pelos</a:t>
            </a:r>
            <a:r>
              <a:rPr lang="en-CA" sz="2000" dirty="0" smtClean="0">
                <a:solidFill>
                  <a:schemeClr val="bg1"/>
                </a:solidFill>
              </a:rPr>
              <a:t> Pares de AI </a:t>
            </a:r>
            <a:endParaRPr lang="en-CA" sz="2000" dirty="0">
              <a:solidFill>
                <a:schemeClr val="bg1"/>
              </a:solidFill>
            </a:endParaRPr>
          </a:p>
          <a:p>
            <a:pPr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000" dirty="0" smtClean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  <a:p>
            <a:pPr marL="0" lvl="1"/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sz="4000" dirty="0" smtClean="0">
                <a:solidFill>
                  <a:schemeClr val="bg1"/>
                </a:solidFill>
              </a:rPr>
              <a:t>6. </a:t>
            </a:r>
            <a:r>
              <a:rPr lang="en-CA" sz="4000" dirty="0" err="1" smtClean="0">
                <a:solidFill>
                  <a:schemeClr val="bg1"/>
                </a:solidFill>
              </a:rPr>
              <a:t>Próximos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Passos</a:t>
            </a:r>
            <a:r>
              <a:rPr lang="en-CA" sz="4000" dirty="0" smtClean="0">
                <a:solidFill>
                  <a:schemeClr val="bg1"/>
                </a:solidFill>
              </a:rPr>
              <a:t> (con ’t)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218" y="1871847"/>
            <a:ext cx="845620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Resultados</a:t>
            </a:r>
            <a:r>
              <a:rPr lang="en-CA" sz="2000" dirty="0" smtClean="0">
                <a:solidFill>
                  <a:schemeClr val="bg1"/>
                </a:solidFill>
              </a:rPr>
              <a:t> a </a:t>
            </a:r>
            <a:r>
              <a:rPr lang="en-CA" sz="2000" dirty="0" err="1" smtClean="0">
                <a:solidFill>
                  <a:schemeClr val="bg1"/>
                </a:solidFill>
              </a:rPr>
              <a:t>Atingir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Reforçar</a:t>
            </a:r>
            <a:r>
              <a:rPr lang="en-CA" sz="2000" dirty="0" smtClean="0">
                <a:solidFill>
                  <a:schemeClr val="bg1"/>
                </a:solidFill>
              </a:rPr>
              <a:t> o </a:t>
            </a:r>
            <a:r>
              <a:rPr lang="en-CA" sz="2000" dirty="0" err="1" smtClean="0">
                <a:solidFill>
                  <a:schemeClr val="bg1"/>
                </a:solidFill>
              </a:rPr>
              <a:t>Papel</a:t>
            </a:r>
            <a:r>
              <a:rPr lang="en-CA" sz="2000" dirty="0" smtClean="0">
                <a:solidFill>
                  <a:schemeClr val="bg1"/>
                </a:solidFill>
              </a:rPr>
              <a:t>, </a:t>
            </a:r>
            <a:r>
              <a:rPr lang="en-CA" sz="2000" dirty="0" err="1" smtClean="0">
                <a:solidFill>
                  <a:schemeClr val="bg1"/>
                </a:solidFill>
              </a:rPr>
              <a:t>Autoridade</a:t>
            </a:r>
            <a:r>
              <a:rPr lang="en-CA" sz="2000" dirty="0" smtClean="0">
                <a:solidFill>
                  <a:schemeClr val="bg1"/>
                </a:solidFill>
              </a:rPr>
              <a:t> e </a:t>
            </a:r>
            <a:r>
              <a:rPr lang="en-CA" sz="2000" dirty="0" err="1">
                <a:solidFill>
                  <a:schemeClr val="bg1"/>
                </a:solidFill>
              </a:rPr>
              <a:t>R</a:t>
            </a:r>
            <a:r>
              <a:rPr lang="en-CA" sz="2000" dirty="0" err="1" smtClean="0">
                <a:solidFill>
                  <a:schemeClr val="bg1"/>
                </a:solidFill>
              </a:rPr>
              <a:t>esponsabilidade</a:t>
            </a:r>
            <a:r>
              <a:rPr lang="en-CA" sz="2000" dirty="0" smtClean="0">
                <a:solidFill>
                  <a:schemeClr val="bg1"/>
                </a:solidFill>
              </a:rPr>
              <a:t> da AI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Auditores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Internos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Profissionais</a:t>
            </a:r>
            <a:endParaRPr lang="en-CA" sz="2000" dirty="0" smtClean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Função</a:t>
            </a:r>
            <a:r>
              <a:rPr lang="en-CA" sz="2000" dirty="0" smtClean="0">
                <a:solidFill>
                  <a:schemeClr val="bg1"/>
                </a:solidFill>
              </a:rPr>
              <a:t> de AI </a:t>
            </a:r>
            <a:r>
              <a:rPr lang="en-CA" sz="2000" dirty="0" err="1" smtClean="0">
                <a:solidFill>
                  <a:schemeClr val="bg1"/>
                </a:solidFill>
              </a:rPr>
              <a:t>Profissional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Trabalhos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Profissionais</a:t>
            </a:r>
            <a:r>
              <a:rPr lang="en-CA" sz="2000" dirty="0" smtClean="0">
                <a:solidFill>
                  <a:schemeClr val="bg1"/>
                </a:solidFill>
              </a:rPr>
              <a:t> para </a:t>
            </a:r>
            <a:r>
              <a:rPr lang="en-CA" sz="2000" dirty="0" err="1" smtClean="0">
                <a:solidFill>
                  <a:schemeClr val="bg1"/>
                </a:solidFill>
              </a:rPr>
              <a:t>alcançar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resultados</a:t>
            </a:r>
            <a:r>
              <a:rPr lang="en-CA" sz="2000" dirty="0" smtClean="0">
                <a:solidFill>
                  <a:schemeClr val="bg1"/>
                </a:solidFill>
              </a:rPr>
              <a:t> de valor </a:t>
            </a:r>
            <a:r>
              <a:rPr lang="en-CA" sz="2000" dirty="0" err="1" smtClean="0">
                <a:solidFill>
                  <a:schemeClr val="bg1"/>
                </a:solidFill>
              </a:rPr>
              <a:t>acrescentado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Melhoria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Contínua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000" dirty="0" err="1" smtClean="0">
                <a:solidFill>
                  <a:schemeClr val="bg1"/>
                </a:solidFill>
              </a:rPr>
              <a:t>Parcerias</a:t>
            </a:r>
            <a:r>
              <a:rPr lang="en-CA" sz="2000" dirty="0" smtClean="0">
                <a:solidFill>
                  <a:schemeClr val="bg1"/>
                </a:solidFill>
              </a:rPr>
              <a:t> com a </a:t>
            </a:r>
            <a:r>
              <a:rPr lang="en-CA" sz="2000" dirty="0" err="1" smtClean="0">
                <a:solidFill>
                  <a:schemeClr val="bg1"/>
                </a:solidFill>
              </a:rPr>
              <a:t>Gestão</a:t>
            </a:r>
            <a:r>
              <a:rPr lang="en-CA" sz="2000" dirty="0" smtClean="0">
                <a:solidFill>
                  <a:schemeClr val="bg1"/>
                </a:solidFill>
              </a:rPr>
              <a:t>/Stakeholders</a:t>
            </a:r>
            <a:endParaRPr lang="en-CA" sz="2000" dirty="0">
              <a:solidFill>
                <a:schemeClr val="bg1"/>
              </a:solidFill>
            </a:endParaRPr>
          </a:p>
          <a:p>
            <a:pPr marL="1200150" lvl="1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CA" sz="800" dirty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Fortalecer</a:t>
            </a:r>
            <a:r>
              <a:rPr lang="en-CA" sz="2000" dirty="0" smtClean="0">
                <a:solidFill>
                  <a:schemeClr val="bg1"/>
                </a:solidFill>
              </a:rPr>
              <a:t> a Auditoria </a:t>
            </a:r>
            <a:r>
              <a:rPr lang="en-CA" sz="2000" dirty="0" err="1" smtClean="0">
                <a:solidFill>
                  <a:schemeClr val="bg1"/>
                </a:solidFill>
              </a:rPr>
              <a:t>Interna</a:t>
            </a:r>
            <a:r>
              <a:rPr lang="en-CA" sz="2000" dirty="0" smtClean="0">
                <a:solidFill>
                  <a:schemeClr val="bg1"/>
                </a:solidFill>
              </a:rPr>
              <a:t> do </a:t>
            </a:r>
            <a:r>
              <a:rPr lang="en-CA" sz="2000" dirty="0" err="1" smtClean="0">
                <a:solidFill>
                  <a:schemeClr val="bg1"/>
                </a:solidFill>
              </a:rPr>
              <a:t>Setor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err="1" smtClean="0">
                <a:solidFill>
                  <a:schemeClr val="bg1"/>
                </a:solidFill>
              </a:rPr>
              <a:t>Público</a:t>
            </a:r>
            <a:r>
              <a:rPr lang="en-CA" sz="2000" dirty="0" smtClean="0">
                <a:solidFill>
                  <a:schemeClr val="bg1"/>
                </a:solidFill>
              </a:rPr>
              <a:t> no </a:t>
            </a:r>
            <a:r>
              <a:rPr lang="en-CA" sz="2000" dirty="0" err="1" smtClean="0">
                <a:solidFill>
                  <a:schemeClr val="bg1"/>
                </a:solidFill>
              </a:rPr>
              <a:t>Brasil</a:t>
            </a:r>
            <a:endParaRPr lang="en-CA" sz="2000" dirty="0">
              <a:solidFill>
                <a:schemeClr val="bg1"/>
              </a:solidFill>
            </a:endParaRPr>
          </a:p>
          <a:p>
            <a:pPr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000" dirty="0" smtClean="0">
              <a:solidFill>
                <a:schemeClr val="bg1"/>
              </a:solidFill>
            </a:endParaRP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CA" sz="2000" dirty="0">
              <a:solidFill>
                <a:schemeClr val="bg1"/>
              </a:solidFill>
            </a:endParaRPr>
          </a:p>
          <a:p>
            <a:pPr marL="0" lvl="1"/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83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603" y="2649722"/>
            <a:ext cx="737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Obrigada!</a:t>
            </a:r>
          </a:p>
          <a:p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Discussão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18" y="442802"/>
            <a:ext cx="885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>
                <a:solidFill>
                  <a:schemeClr val="bg1"/>
                </a:solidFill>
              </a:rPr>
              <a:t>Validações</a:t>
            </a:r>
            <a:r>
              <a:rPr lang="en-CA" sz="4000" dirty="0" smtClean="0">
                <a:solidFill>
                  <a:schemeClr val="bg1"/>
                </a:solidFill>
              </a:rPr>
              <a:t> das Auto- </a:t>
            </a:r>
            <a:r>
              <a:rPr lang="en-CA" sz="4000" dirty="0" err="1" smtClean="0">
                <a:solidFill>
                  <a:schemeClr val="bg1"/>
                </a:solidFill>
              </a:rPr>
              <a:t>avaliações</a:t>
            </a:r>
            <a:r>
              <a:rPr lang="en-CA" sz="4000" dirty="0" smtClean="0">
                <a:solidFill>
                  <a:schemeClr val="bg1"/>
                </a:solidFill>
              </a:rPr>
              <a:t> IA-CM </a:t>
            </a:r>
            <a:r>
              <a:rPr lang="en-CA" sz="4000" dirty="0" err="1" smtClean="0">
                <a:solidFill>
                  <a:schemeClr val="bg1"/>
                </a:solidFill>
              </a:rPr>
              <a:t>Resultados</a:t>
            </a:r>
            <a:r>
              <a:rPr lang="en-CA" sz="4000" dirty="0" smtClean="0">
                <a:solidFill>
                  <a:schemeClr val="bg1"/>
                </a:solidFill>
              </a:rPr>
              <a:t> e </a:t>
            </a:r>
            <a:r>
              <a:rPr lang="en-CA" sz="4000" dirty="0" err="1" smtClean="0">
                <a:solidFill>
                  <a:schemeClr val="bg1"/>
                </a:solidFill>
              </a:rPr>
              <a:t>Aspetos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Comuns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</a:rPr>
              <a:t>1. </a:t>
            </a:r>
            <a:r>
              <a:rPr lang="en-CA" sz="4000" dirty="0" err="1" smtClean="0">
                <a:solidFill>
                  <a:schemeClr val="bg1"/>
                </a:solidFill>
              </a:rPr>
              <a:t>Propósito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978" y="1678172"/>
            <a:ext cx="73740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dirty="0" smtClean="0">
                <a:solidFill>
                  <a:schemeClr val="bg1"/>
                </a:solidFill>
              </a:rPr>
              <a:t>Banco Mundial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Fortalecer</a:t>
            </a:r>
            <a:r>
              <a:rPr lang="en-CA" sz="2400" dirty="0" smtClean="0">
                <a:solidFill>
                  <a:schemeClr val="bg1"/>
                </a:solidFill>
              </a:rPr>
              <a:t> a Auditoria </a:t>
            </a:r>
            <a:r>
              <a:rPr lang="en-CA" sz="2400" dirty="0" err="1" smtClean="0">
                <a:solidFill>
                  <a:schemeClr val="bg1"/>
                </a:solidFill>
              </a:rPr>
              <a:t>Interna</a:t>
            </a:r>
            <a:r>
              <a:rPr lang="en-CA" sz="2400" dirty="0" smtClean="0">
                <a:solidFill>
                  <a:schemeClr val="bg1"/>
                </a:solidFill>
              </a:rPr>
              <a:t> no </a:t>
            </a:r>
            <a:r>
              <a:rPr lang="en-CA" sz="2400" dirty="0" err="1" smtClean="0">
                <a:solidFill>
                  <a:schemeClr val="bg1"/>
                </a:solidFill>
              </a:rPr>
              <a:t>Setor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Público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Particularmente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nas</a:t>
            </a:r>
            <a:r>
              <a:rPr lang="en-CA" sz="2400" dirty="0" smtClean="0">
                <a:solidFill>
                  <a:schemeClr val="bg1"/>
                </a:solidFill>
              </a:rPr>
              <a:t> CGEs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Trabalhando</a:t>
            </a:r>
            <a:r>
              <a:rPr lang="en-CA" sz="2400" dirty="0" smtClean="0">
                <a:solidFill>
                  <a:schemeClr val="bg1"/>
                </a:solidFill>
              </a:rPr>
              <a:t> com CONACI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Promover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uma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maior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integração</a:t>
            </a:r>
            <a:r>
              <a:rPr lang="en-CA" sz="2400" dirty="0" smtClean="0">
                <a:solidFill>
                  <a:schemeClr val="bg1"/>
                </a:solidFill>
              </a:rPr>
              <a:t> das </a:t>
            </a:r>
            <a:r>
              <a:rPr lang="en-CA" sz="2400" dirty="0" err="1" smtClean="0">
                <a:solidFill>
                  <a:schemeClr val="bg1"/>
                </a:solidFill>
              </a:rPr>
              <a:t>práticas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Estratégia</a:t>
            </a:r>
            <a:r>
              <a:rPr lang="en-CA" sz="2400" dirty="0" smtClean="0">
                <a:solidFill>
                  <a:schemeClr val="bg1"/>
                </a:solidFill>
              </a:rPr>
              <a:t> e Plano de </a:t>
            </a:r>
            <a:r>
              <a:rPr lang="en-CA" sz="2400" dirty="0" err="1" smtClean="0">
                <a:solidFill>
                  <a:schemeClr val="bg1"/>
                </a:solidFill>
              </a:rPr>
              <a:t>Ação</a:t>
            </a:r>
            <a:r>
              <a:rPr lang="en-CA" sz="2400" dirty="0" smtClean="0">
                <a:solidFill>
                  <a:schemeClr val="bg1"/>
                </a:solidFill>
              </a:rPr>
              <a:t> da </a:t>
            </a:r>
            <a:r>
              <a:rPr lang="en-CA" sz="2400" dirty="0" err="1" smtClean="0">
                <a:solidFill>
                  <a:schemeClr val="bg1"/>
                </a:solidFill>
              </a:rPr>
              <a:t>melhoriar</a:t>
            </a:r>
            <a:r>
              <a:rPr lang="en-CA" sz="2400" dirty="0" smtClean="0">
                <a:solidFill>
                  <a:schemeClr val="bg1"/>
                </a:solidFill>
              </a:rPr>
              <a:t> a </a:t>
            </a:r>
            <a:r>
              <a:rPr lang="en-CA" sz="2400" dirty="0" err="1" smtClean="0">
                <a:solidFill>
                  <a:schemeClr val="bg1"/>
                </a:solidFill>
              </a:rPr>
              <a:t>Efectividade</a:t>
            </a:r>
            <a:r>
              <a:rPr lang="en-CA" sz="2400" dirty="0" smtClean="0">
                <a:solidFill>
                  <a:schemeClr val="bg1"/>
                </a:solidFill>
              </a:rPr>
              <a:t> da AI</a:t>
            </a:r>
            <a:endParaRPr lang="en-CA" sz="2400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/>
            <a:r>
              <a:rPr lang="en-CA" sz="4000" dirty="0" smtClean="0">
                <a:solidFill>
                  <a:schemeClr val="bg1"/>
                </a:solidFill>
              </a:rPr>
              <a:t>2</a:t>
            </a:r>
            <a:r>
              <a:rPr lang="en-CA" sz="3600" dirty="0" smtClean="0">
                <a:solidFill>
                  <a:schemeClr val="bg1"/>
                </a:solidFill>
              </a:rPr>
              <a:t>. </a:t>
            </a:r>
            <a:r>
              <a:rPr lang="en-CA" sz="3600" dirty="0" err="1" smtClean="0">
                <a:solidFill>
                  <a:schemeClr val="bg1"/>
                </a:solidFill>
              </a:rPr>
              <a:t>Modelo</a:t>
            </a:r>
            <a:r>
              <a:rPr lang="en-CA" sz="3600" dirty="0" smtClean="0">
                <a:solidFill>
                  <a:schemeClr val="bg1"/>
                </a:solidFill>
              </a:rPr>
              <a:t> </a:t>
            </a:r>
            <a:r>
              <a:rPr lang="en-CA" sz="3600" dirty="0">
                <a:solidFill>
                  <a:schemeClr val="bg1"/>
                </a:solidFill>
              </a:rPr>
              <a:t>de </a:t>
            </a:r>
            <a:r>
              <a:rPr lang="en-CA" sz="3600" dirty="0" err="1">
                <a:solidFill>
                  <a:schemeClr val="bg1"/>
                </a:solidFill>
              </a:rPr>
              <a:t>Capacidade</a:t>
            </a:r>
            <a:r>
              <a:rPr lang="en-CA" sz="3600" dirty="0">
                <a:solidFill>
                  <a:schemeClr val="bg1"/>
                </a:solidFill>
              </a:rPr>
              <a:t> da Auditoria </a:t>
            </a:r>
            <a:r>
              <a:rPr lang="en-CA" sz="3600" dirty="0" err="1">
                <a:solidFill>
                  <a:schemeClr val="bg1"/>
                </a:solidFill>
              </a:rPr>
              <a:t>Interna</a:t>
            </a:r>
            <a:r>
              <a:rPr lang="en-CA" sz="3600" dirty="0">
                <a:solidFill>
                  <a:schemeClr val="bg1"/>
                </a:solidFill>
              </a:rPr>
              <a:t> (IA-CM)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453" y="2087747"/>
            <a:ext cx="737404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800" u="sng" dirty="0" smtClean="0">
                <a:solidFill>
                  <a:schemeClr val="bg1"/>
                </a:solidFill>
              </a:rPr>
              <a:t>O </a:t>
            </a:r>
            <a:r>
              <a:rPr lang="en-CA" sz="2800" u="sng" dirty="0" err="1" smtClean="0">
                <a:solidFill>
                  <a:schemeClr val="bg1"/>
                </a:solidFill>
              </a:rPr>
              <a:t>que</a:t>
            </a:r>
            <a:r>
              <a:rPr lang="en-CA" sz="2800" u="sng" dirty="0" smtClean="0">
                <a:solidFill>
                  <a:schemeClr val="bg1"/>
                </a:solidFill>
              </a:rPr>
              <a:t> é o IA-CM</a:t>
            </a:r>
            <a:r>
              <a:rPr lang="en-CA" sz="2800" dirty="0" smtClean="0">
                <a:solidFill>
                  <a:schemeClr val="bg1"/>
                </a:solidFill>
              </a:rPr>
              <a:t>?</a:t>
            </a:r>
          </a:p>
          <a:p>
            <a:pPr marL="1085850" lvl="1" indent="-5715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CA" sz="2400" dirty="0" err="1" smtClean="0">
                <a:solidFill>
                  <a:schemeClr val="bg1"/>
                </a:solidFill>
              </a:rPr>
              <a:t>Modelo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Avaliação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1085850" lvl="1" indent="-5715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CA" sz="2400" dirty="0" err="1" smtClean="0">
                <a:solidFill>
                  <a:schemeClr val="bg1"/>
                </a:solidFill>
              </a:rPr>
              <a:t>Veiculo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Comunicação</a:t>
            </a:r>
            <a:endParaRPr lang="en-CA" sz="2400" dirty="0" smtClean="0">
              <a:solidFill>
                <a:schemeClr val="bg1"/>
              </a:solidFill>
            </a:endParaRPr>
          </a:p>
          <a:p>
            <a:pPr marL="1085850" lvl="1" indent="-5715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CA" sz="2400" dirty="0" smtClean="0">
                <a:solidFill>
                  <a:schemeClr val="bg1"/>
                </a:solidFill>
              </a:rPr>
              <a:t>Um </a:t>
            </a:r>
            <a:r>
              <a:rPr lang="en-CA" sz="2400" dirty="0" err="1" smtClean="0">
                <a:solidFill>
                  <a:schemeClr val="bg1"/>
                </a:solidFill>
              </a:rPr>
              <a:t>mapa</a:t>
            </a:r>
            <a:r>
              <a:rPr lang="en-CA" sz="2400" dirty="0" smtClean="0">
                <a:solidFill>
                  <a:schemeClr val="bg1"/>
                </a:solidFill>
              </a:rPr>
              <a:t> para a </a:t>
            </a:r>
            <a:r>
              <a:rPr lang="en-CA" sz="2400" dirty="0" err="1" smtClean="0">
                <a:solidFill>
                  <a:schemeClr val="bg1"/>
                </a:solidFill>
              </a:rPr>
              <a:t>Melhoria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ordenada</a:t>
            </a:r>
            <a:endParaRPr lang="en-CA" sz="2400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CA" sz="2400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sz="4000" dirty="0" err="1" smtClean="0">
                <a:solidFill>
                  <a:schemeClr val="bg1"/>
                </a:solidFill>
              </a:rPr>
              <a:t>Modelo</a:t>
            </a:r>
            <a:r>
              <a:rPr lang="en-CA" sz="4000" dirty="0" smtClean="0">
                <a:solidFill>
                  <a:schemeClr val="bg1"/>
                </a:solidFill>
              </a:rPr>
              <a:t> de </a:t>
            </a:r>
            <a:r>
              <a:rPr lang="en-CA" sz="4000" dirty="0" err="1" smtClean="0">
                <a:solidFill>
                  <a:schemeClr val="bg1"/>
                </a:solidFill>
              </a:rPr>
              <a:t>Maturidade</a:t>
            </a:r>
            <a:r>
              <a:rPr lang="en-CA" sz="4000" dirty="0" smtClean="0">
                <a:solidFill>
                  <a:schemeClr val="bg1"/>
                </a:solidFill>
              </a:rPr>
              <a:t> da </a:t>
            </a:r>
            <a:r>
              <a:rPr lang="en-CA" sz="4000" dirty="0" err="1" smtClean="0">
                <a:solidFill>
                  <a:schemeClr val="bg1"/>
                </a:solidFill>
              </a:rPr>
              <a:t>Capacidade</a:t>
            </a:r>
            <a:r>
              <a:rPr lang="en-CA" sz="4000" dirty="0" smtClean="0">
                <a:solidFill>
                  <a:schemeClr val="bg1"/>
                </a:solidFill>
              </a:rPr>
              <a:t> - </a:t>
            </a:r>
            <a:r>
              <a:rPr lang="en-CA" sz="4000" dirty="0" err="1" smtClean="0">
                <a:solidFill>
                  <a:schemeClr val="bg1"/>
                </a:solidFill>
              </a:rPr>
              <a:t>Teoria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178" y="2173472"/>
            <a:ext cx="73740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err="1" smtClean="0">
                <a:solidFill>
                  <a:schemeClr val="bg1"/>
                </a:solidFill>
              </a:rPr>
              <a:t>Baseado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em</a:t>
            </a:r>
            <a:r>
              <a:rPr lang="en-CA" sz="2400" dirty="0" smtClean="0">
                <a:solidFill>
                  <a:schemeClr val="bg1"/>
                </a:solidFill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</a:rPr>
              <a:t>Princípios</a:t>
            </a:r>
            <a:r>
              <a:rPr lang="en-CA" sz="2400" dirty="0" smtClean="0">
                <a:solidFill>
                  <a:schemeClr val="bg1"/>
                </a:solidFill>
              </a:rPr>
              <a:t> de </a:t>
            </a:r>
            <a:r>
              <a:rPr lang="en-CA" sz="2400" dirty="0" err="1" smtClean="0">
                <a:solidFill>
                  <a:schemeClr val="bg1"/>
                </a:solidFill>
              </a:rPr>
              <a:t>Gestão</a:t>
            </a:r>
            <a:r>
              <a:rPr lang="en-CA" sz="2400" dirty="0" smtClean="0">
                <a:solidFill>
                  <a:schemeClr val="bg1"/>
                </a:solidFill>
              </a:rPr>
              <a:t> da </a:t>
            </a:r>
            <a:r>
              <a:rPr lang="en-CA" sz="2400" dirty="0" err="1" smtClean="0">
                <a:solidFill>
                  <a:schemeClr val="bg1"/>
                </a:solidFill>
              </a:rPr>
              <a:t>Qualidade</a:t>
            </a:r>
            <a:endParaRPr lang="en-CA" sz="2400" dirty="0" smtClean="0">
              <a:solidFill>
                <a:schemeClr val="bg1"/>
              </a:solidFill>
            </a:endParaRPr>
          </a:p>
          <a:p>
            <a:pPr lvl="1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2400" dirty="0" smtClean="0">
                <a:solidFill>
                  <a:schemeClr val="bg1"/>
                </a:solidFill>
              </a:rPr>
              <a:t>Software Engineering Institute </a:t>
            </a:r>
            <a:r>
              <a:rPr lang="en-CA" sz="2800" dirty="0" smtClean="0">
                <a:solidFill>
                  <a:schemeClr val="bg1"/>
                </a:solidFill>
              </a:rPr>
              <a:t>– </a:t>
            </a:r>
            <a:r>
              <a:rPr lang="en-CA" dirty="0" err="1" smtClean="0">
                <a:solidFill>
                  <a:schemeClr val="bg1"/>
                </a:solidFill>
              </a:rPr>
              <a:t>Os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desenvolvedores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originais</a:t>
            </a:r>
            <a:r>
              <a:rPr lang="en-CA" dirty="0" smtClean="0">
                <a:solidFill>
                  <a:schemeClr val="bg1"/>
                </a:solidFill>
              </a:rPr>
              <a:t> dos </a:t>
            </a:r>
            <a:r>
              <a:rPr lang="en-CA" dirty="0" err="1" smtClean="0">
                <a:solidFill>
                  <a:schemeClr val="bg1"/>
                </a:solidFill>
              </a:rPr>
              <a:t>modelos</a:t>
            </a:r>
            <a:r>
              <a:rPr lang="en-CA" dirty="0" smtClean="0">
                <a:solidFill>
                  <a:schemeClr val="bg1"/>
                </a:solidFill>
              </a:rPr>
              <a:t> de </a:t>
            </a:r>
            <a:r>
              <a:rPr lang="en-CA" dirty="0" err="1" smtClean="0">
                <a:solidFill>
                  <a:schemeClr val="bg1"/>
                </a:solidFill>
              </a:rPr>
              <a:t>maturidade</a:t>
            </a:r>
            <a:r>
              <a:rPr lang="en-CA" dirty="0" smtClean="0">
                <a:solidFill>
                  <a:schemeClr val="bg1"/>
                </a:solidFill>
              </a:rPr>
              <a:t> da </a:t>
            </a:r>
            <a:r>
              <a:rPr lang="en-CA" dirty="0" err="1" smtClean="0">
                <a:solidFill>
                  <a:schemeClr val="bg1"/>
                </a:solidFill>
              </a:rPr>
              <a:t>capacidade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®TM</a:t>
            </a:r>
          </a:p>
          <a:p>
            <a:pPr lvl="2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solidFill>
                  <a:schemeClr val="bg1"/>
                </a:solidFill>
              </a:rPr>
              <a:t>Software</a:t>
            </a:r>
          </a:p>
          <a:p>
            <a:pPr lvl="2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Gerenciamento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Pessoas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bg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CA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6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IA-CM</a:t>
            </a:r>
            <a:endParaRPr lang="en-CA" sz="4000" dirty="0">
              <a:solidFill>
                <a:schemeClr val="bg1"/>
              </a:solidFill>
            </a:endParaRPr>
          </a:p>
        </p:txBody>
      </p:sp>
      <p:grpSp>
        <p:nvGrpSpPr>
          <p:cNvPr id="36" name="Content Placeholder 3"/>
          <p:cNvGrpSpPr>
            <a:grpSpLocks noGrp="1"/>
          </p:cNvGrpSpPr>
          <p:nvPr/>
        </p:nvGrpSpPr>
        <p:grpSpPr bwMode="auto">
          <a:xfrm>
            <a:off x="551541" y="1563899"/>
            <a:ext cx="9071610" cy="4476308"/>
            <a:chOff x="304800" y="1600200"/>
            <a:chExt cx="8458200" cy="4079875"/>
          </a:xfrm>
        </p:grpSpPr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3886156" y="2632131"/>
              <a:ext cx="4876844" cy="304794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646" dirty="0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6535738" y="1600200"/>
              <a:ext cx="1900238" cy="919163"/>
              <a:chOff x="4117" y="1126"/>
              <a:chExt cx="1197" cy="579"/>
            </a:xfrm>
          </p:grpSpPr>
          <p:grpSp>
            <p:nvGrpSpPr>
              <p:cNvPr id="64" name="Group 31"/>
              <p:cNvGrpSpPr>
                <a:grpSpLocks/>
              </p:cNvGrpSpPr>
              <p:nvPr/>
            </p:nvGrpSpPr>
            <p:grpSpPr bwMode="auto">
              <a:xfrm>
                <a:off x="4117" y="1126"/>
                <a:ext cx="1191" cy="579"/>
                <a:chOff x="3733" y="1126"/>
                <a:chExt cx="1191" cy="579"/>
              </a:xfrm>
            </p:grpSpPr>
            <p:sp>
              <p:nvSpPr>
                <p:cNvPr id="66" name="Rectangle 33"/>
                <p:cNvSpPr>
                  <a:spLocks noChangeArrowheads="1"/>
                </p:cNvSpPr>
                <p:nvPr/>
              </p:nvSpPr>
              <p:spPr bwMode="auto">
                <a:xfrm>
                  <a:off x="3770" y="1126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67" name="Rectangle 34"/>
                <p:cNvSpPr>
                  <a:spLocks noChangeArrowheads="1"/>
                </p:cNvSpPr>
                <p:nvPr/>
              </p:nvSpPr>
              <p:spPr bwMode="auto">
                <a:xfrm>
                  <a:off x="3733" y="1158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65" name="Rectangle 32"/>
              <p:cNvSpPr>
                <a:spLocks noChangeArrowheads="1"/>
              </p:cNvSpPr>
              <p:nvPr/>
            </p:nvSpPr>
            <p:spPr bwMode="auto">
              <a:xfrm>
                <a:off x="4186" y="1165"/>
                <a:ext cx="112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5</a:t>
                </a:r>
                <a:endParaRPr lang="en-US" altLang="pt-BR" sz="1433" b="1" dirty="0">
                  <a:solidFill>
                    <a:srgbClr val="FFFFFF"/>
                  </a:solidFill>
                </a:endParaRPr>
              </a:p>
              <a:p>
                <a:r>
                  <a:rPr lang="en-US" altLang="pt-BR" sz="1433" b="1" dirty="0" err="1" smtClean="0"/>
                  <a:t>Otimizado</a:t>
                </a:r>
                <a:endParaRPr lang="en-US" altLang="pt-BR" sz="1433" b="1" dirty="0"/>
              </a:p>
            </p:txBody>
          </p:sp>
        </p:grpSp>
        <p:grpSp>
          <p:nvGrpSpPr>
            <p:cNvPr id="39" name="Group 6"/>
            <p:cNvGrpSpPr>
              <a:grpSpLocks/>
            </p:cNvGrpSpPr>
            <p:nvPr/>
          </p:nvGrpSpPr>
          <p:grpSpPr bwMode="auto">
            <a:xfrm>
              <a:off x="5314950" y="2363788"/>
              <a:ext cx="1890713" cy="919163"/>
              <a:chOff x="3348" y="1607"/>
              <a:chExt cx="1191" cy="579"/>
            </a:xfrm>
          </p:grpSpPr>
          <p:grpSp>
            <p:nvGrpSpPr>
              <p:cNvPr id="60" name="Group 27"/>
              <p:cNvGrpSpPr>
                <a:grpSpLocks/>
              </p:cNvGrpSpPr>
              <p:nvPr/>
            </p:nvGrpSpPr>
            <p:grpSpPr bwMode="auto">
              <a:xfrm>
                <a:off x="3348" y="1607"/>
                <a:ext cx="1191" cy="579"/>
                <a:chOff x="2964" y="1607"/>
                <a:chExt cx="1191" cy="579"/>
              </a:xfrm>
            </p:grpSpPr>
            <p:sp>
              <p:nvSpPr>
                <p:cNvPr id="62" name="Rectangle 29"/>
                <p:cNvSpPr>
                  <a:spLocks noChangeArrowheads="1"/>
                </p:cNvSpPr>
                <p:nvPr/>
              </p:nvSpPr>
              <p:spPr bwMode="auto">
                <a:xfrm>
                  <a:off x="3001" y="160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63" name="Rectangle 30"/>
                <p:cNvSpPr>
                  <a:spLocks noChangeArrowheads="1"/>
                </p:cNvSpPr>
                <p:nvPr/>
              </p:nvSpPr>
              <p:spPr bwMode="auto">
                <a:xfrm>
                  <a:off x="2964" y="163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61" name="Rectangle 28"/>
              <p:cNvSpPr>
                <a:spLocks noChangeArrowheads="1"/>
              </p:cNvSpPr>
              <p:nvPr/>
            </p:nvSpPr>
            <p:spPr bwMode="auto">
              <a:xfrm>
                <a:off x="3418" y="1656"/>
                <a:ext cx="10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4</a:t>
                </a:r>
                <a:endParaRPr lang="en-US" altLang="pt-BR" sz="1433" b="1" dirty="0">
                  <a:solidFill>
                    <a:srgbClr val="FFFFFF"/>
                  </a:solidFill>
                </a:endParaRPr>
              </a:p>
              <a:p>
                <a:r>
                  <a:rPr lang="en-US" altLang="pt-BR" sz="1433" b="1" dirty="0" err="1" smtClean="0"/>
                  <a:t>Gerenciado</a:t>
                </a:r>
                <a:endParaRPr lang="en-US" altLang="pt-BR" sz="1433" b="1" dirty="0"/>
              </a:p>
            </p:txBody>
          </p:sp>
        </p:grpSp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4106863" y="3157538"/>
              <a:ext cx="1890713" cy="919163"/>
              <a:chOff x="2587" y="2107"/>
              <a:chExt cx="1191" cy="579"/>
            </a:xfrm>
          </p:grpSpPr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>
                <a:off x="2587" y="2107"/>
                <a:ext cx="1191" cy="579"/>
                <a:chOff x="2203" y="2107"/>
                <a:chExt cx="1191" cy="579"/>
              </a:xfrm>
            </p:grpSpPr>
            <p:sp>
              <p:nvSpPr>
                <p:cNvPr id="58" name="Rectangle 25"/>
                <p:cNvSpPr>
                  <a:spLocks noChangeArrowheads="1"/>
                </p:cNvSpPr>
                <p:nvPr/>
              </p:nvSpPr>
              <p:spPr bwMode="auto">
                <a:xfrm>
                  <a:off x="2240" y="210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5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3" y="213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57" name="Rectangle 24"/>
              <p:cNvSpPr>
                <a:spLocks noChangeArrowheads="1"/>
              </p:cNvSpPr>
              <p:nvPr/>
            </p:nvSpPr>
            <p:spPr bwMode="auto">
              <a:xfrm>
                <a:off x="2672" y="2154"/>
                <a:ext cx="10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 dirty="0"/>
                  <a:t>NÍVEL 3</a:t>
                </a:r>
                <a:r>
                  <a:rPr lang="en-US" altLang="pt-BR" sz="1433" b="1" dirty="0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 dirty="0" err="1" smtClean="0"/>
                  <a:t>Integrado</a:t>
                </a:r>
                <a:endParaRPr lang="en-US" altLang="pt-BR" sz="1433" b="1" dirty="0"/>
              </a:p>
            </p:txBody>
          </p:sp>
        </p:grpSp>
        <p:grpSp>
          <p:nvGrpSpPr>
            <p:cNvPr id="41" name="Group 8"/>
            <p:cNvGrpSpPr>
              <a:grpSpLocks/>
            </p:cNvGrpSpPr>
            <p:nvPr/>
          </p:nvGrpSpPr>
          <p:grpSpPr bwMode="auto">
            <a:xfrm>
              <a:off x="2940050" y="3906838"/>
              <a:ext cx="1890713" cy="919163"/>
              <a:chOff x="1852" y="2579"/>
              <a:chExt cx="1191" cy="579"/>
            </a:xfrm>
          </p:grpSpPr>
          <p:grpSp>
            <p:nvGrpSpPr>
              <p:cNvPr id="52" name="Group 19"/>
              <p:cNvGrpSpPr>
                <a:grpSpLocks/>
              </p:cNvGrpSpPr>
              <p:nvPr/>
            </p:nvGrpSpPr>
            <p:grpSpPr bwMode="auto">
              <a:xfrm>
                <a:off x="1852" y="2579"/>
                <a:ext cx="1191" cy="579"/>
                <a:chOff x="1468" y="2579"/>
                <a:chExt cx="1191" cy="579"/>
              </a:xfrm>
            </p:grpSpPr>
            <p:sp>
              <p:nvSpPr>
                <p:cNvPr id="54" name="Rectangle 21"/>
                <p:cNvSpPr>
                  <a:spLocks noChangeArrowheads="1"/>
                </p:cNvSpPr>
                <p:nvPr/>
              </p:nvSpPr>
              <p:spPr bwMode="auto">
                <a:xfrm>
                  <a:off x="1505" y="2579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55" name="Rectangle 22"/>
                <p:cNvSpPr>
                  <a:spLocks noChangeArrowheads="1"/>
                </p:cNvSpPr>
                <p:nvPr/>
              </p:nvSpPr>
              <p:spPr bwMode="auto">
                <a:xfrm>
                  <a:off x="1468" y="2611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53" name="Rectangle 20"/>
              <p:cNvSpPr>
                <a:spLocks noChangeArrowheads="1"/>
              </p:cNvSpPr>
              <p:nvPr/>
            </p:nvSpPr>
            <p:spPr bwMode="auto">
              <a:xfrm>
                <a:off x="1916" y="2675"/>
                <a:ext cx="101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/>
                  <a:t>NÍVEL 2</a:t>
                </a:r>
                <a:r>
                  <a:rPr lang="en-US" altLang="pt-BR" sz="1433" b="1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/>
                  <a:t>Infraestrutura</a:t>
                </a:r>
              </a:p>
            </p:txBody>
          </p:sp>
        </p:grpSp>
        <p:grpSp>
          <p:nvGrpSpPr>
            <p:cNvPr id="42" name="Group 9"/>
            <p:cNvGrpSpPr>
              <a:grpSpLocks/>
            </p:cNvGrpSpPr>
            <p:nvPr/>
          </p:nvGrpSpPr>
          <p:grpSpPr bwMode="auto">
            <a:xfrm>
              <a:off x="1744663" y="4618038"/>
              <a:ext cx="1890713" cy="919163"/>
              <a:chOff x="1099" y="3027"/>
              <a:chExt cx="1191" cy="579"/>
            </a:xfrm>
          </p:grpSpPr>
          <p:grpSp>
            <p:nvGrpSpPr>
              <p:cNvPr id="48" name="Group 15"/>
              <p:cNvGrpSpPr>
                <a:grpSpLocks/>
              </p:cNvGrpSpPr>
              <p:nvPr/>
            </p:nvGrpSpPr>
            <p:grpSpPr bwMode="auto">
              <a:xfrm>
                <a:off x="1099" y="3027"/>
                <a:ext cx="1191" cy="579"/>
                <a:chOff x="715" y="3027"/>
                <a:chExt cx="1191" cy="579"/>
              </a:xfrm>
            </p:grpSpPr>
            <p:sp>
              <p:nvSpPr>
                <p:cNvPr id="50" name="Rectangle 17"/>
                <p:cNvSpPr>
                  <a:spLocks noChangeArrowheads="1"/>
                </p:cNvSpPr>
                <p:nvPr/>
              </p:nvSpPr>
              <p:spPr bwMode="auto">
                <a:xfrm>
                  <a:off x="752" y="3027"/>
                  <a:ext cx="1154" cy="54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  <p:sp>
              <p:nvSpPr>
                <p:cNvPr id="51" name="Rectangle 18"/>
                <p:cNvSpPr>
                  <a:spLocks noChangeArrowheads="1"/>
                </p:cNvSpPr>
                <p:nvPr/>
              </p:nvSpPr>
              <p:spPr bwMode="auto">
                <a:xfrm>
                  <a:off x="715" y="3059"/>
                  <a:ext cx="1154" cy="54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GB" altLang="pt-BR" sz="1984"/>
                </a:p>
              </p:txBody>
            </p:sp>
          </p:grp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1173" y="3155"/>
                <a:ext cx="101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9746" tIns="48998" rIns="99746" bIns="48998">
                <a:spAutoFit/>
              </a:bodyPr>
              <a:lstStyle>
                <a:lvl1pPr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pt-BR" sz="1433" b="1"/>
                  <a:t>NÍVEL 1</a:t>
                </a:r>
                <a:r>
                  <a:rPr lang="en-US" altLang="pt-BR" sz="1433" b="1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en-US" altLang="pt-BR" sz="1433" b="1"/>
                  <a:t>Inicial</a:t>
                </a:r>
              </a:p>
            </p:txBody>
          </p:sp>
        </p:grp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304800" y="4594225"/>
              <a:ext cx="1371600" cy="93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não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sustentáveis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,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que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dependem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esforços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individuais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91296" y="4025901"/>
              <a:ext cx="2438400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procedimentos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auditoria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sustentáveis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repetidos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066800" y="3241675"/>
              <a:ext cx="2819400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Aplicação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uniforme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das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práticas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gestão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e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auditoria  pela AI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2387662" y="1746250"/>
              <a:ext cx="4013138" cy="42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 err="1">
                  <a:solidFill>
                    <a:schemeClr val="bg1"/>
                  </a:solidFill>
                </a:rPr>
                <a:t>Aprendizado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contínuo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 AI,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que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recebe</a:t>
              </a:r>
              <a:r>
                <a:rPr lang="en-US" altLang="pt-BR" sz="1213" dirty="0">
                  <a:solidFill>
                    <a:schemeClr val="bg1"/>
                  </a:solidFill>
                </a:rPr>
                <a:t> inputs da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própria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organização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terceiros</a:t>
              </a:r>
              <a:r>
                <a:rPr lang="en-US" altLang="pt-BR" sz="1213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762000" y="2508250"/>
              <a:ext cx="4267200" cy="59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pt-BR" sz="1213" dirty="0">
                  <a:solidFill>
                    <a:schemeClr val="bg1"/>
                  </a:solidFill>
                </a:rPr>
                <a:t>AI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integra</a:t>
              </a:r>
              <a:r>
                <a:rPr lang="en-US" altLang="pt-BR" sz="1213" dirty="0">
                  <a:solidFill>
                    <a:schemeClr val="bg1"/>
                  </a:solidFill>
                </a:rPr>
                <a:t> as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informações</a:t>
              </a:r>
              <a:r>
                <a:rPr lang="en-US" altLang="pt-BR" sz="1213" dirty="0">
                  <a:solidFill>
                    <a:schemeClr val="bg1"/>
                  </a:solidFill>
                </a:rPr>
                <a:t> 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disponíveis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na</a:t>
              </a:r>
              <a:r>
                <a:rPr lang="en-US" altLang="pt-BR" sz="1213" dirty="0">
                  <a:solidFill>
                    <a:schemeClr val="bg1"/>
                  </a:solidFill>
                </a:rPr>
                <a:t>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organização</a:t>
              </a:r>
              <a:r>
                <a:rPr lang="en-US" altLang="pt-BR" sz="1213" dirty="0">
                  <a:solidFill>
                    <a:schemeClr val="bg1"/>
                  </a:solidFill>
                </a:rPr>
                <a:t> para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conribuir</a:t>
              </a:r>
              <a:r>
                <a:rPr lang="en-US" altLang="pt-BR" sz="1213" dirty="0">
                  <a:solidFill>
                    <a:schemeClr val="bg1"/>
                  </a:solidFill>
                </a:rPr>
                <a:t> com o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aperfeiçoamento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da 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governança</a:t>
              </a:r>
              <a:r>
                <a:rPr lang="en-US" altLang="pt-BR" sz="1213" dirty="0">
                  <a:solidFill>
                    <a:schemeClr val="bg1"/>
                  </a:solidFill>
                </a:rPr>
                <a:t> 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gerenciamento</a:t>
              </a:r>
              <a:r>
                <a:rPr lang="en-US" altLang="pt-BR" sz="1213" dirty="0">
                  <a:solidFill>
                    <a:schemeClr val="bg1"/>
                  </a:solidFill>
                </a:rPr>
                <a:t> de </a:t>
              </a:r>
              <a:r>
                <a:rPr lang="en-US" altLang="pt-BR" sz="1213" dirty="0" err="1">
                  <a:solidFill>
                    <a:schemeClr val="bg1"/>
                  </a:solidFill>
                </a:rPr>
                <a:t>riscos</a:t>
              </a:r>
              <a:r>
                <a:rPr lang="en-US" altLang="pt-BR" sz="1213" dirty="0">
                  <a:solidFill>
                    <a:schemeClr val="bg1"/>
                  </a:solidFill>
                </a:rPr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12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err="1" smtClean="0">
                <a:solidFill>
                  <a:schemeClr val="bg1"/>
                </a:solidFill>
              </a:rPr>
              <a:t>Porquê</a:t>
            </a:r>
            <a:r>
              <a:rPr lang="en-CA" sz="4000" dirty="0" smtClean="0">
                <a:solidFill>
                  <a:schemeClr val="bg1"/>
                </a:solidFill>
              </a:rPr>
              <a:t> </a:t>
            </a:r>
            <a:r>
              <a:rPr lang="en-CA" sz="4000" dirty="0" err="1" smtClean="0">
                <a:solidFill>
                  <a:schemeClr val="bg1"/>
                </a:solidFill>
              </a:rPr>
              <a:t>Niveis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352" y="1687697"/>
            <a:ext cx="82503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Diferentes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expetativas</a:t>
            </a:r>
            <a:r>
              <a:rPr lang="en-US" altLang="en-US" sz="2400" dirty="0" smtClean="0">
                <a:solidFill>
                  <a:schemeClr val="bg1"/>
                </a:solidFill>
              </a:rPr>
              <a:t> 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medidas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desempenho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prática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</a:rPr>
              <a:t>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capacidade</a:t>
            </a:r>
            <a:r>
              <a:rPr lang="en-US" altLang="en-US" sz="2400" dirty="0" smtClean="0">
                <a:solidFill>
                  <a:schemeClr val="bg1"/>
                </a:solidFill>
              </a:rPr>
              <a:t> é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construida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passos</a:t>
            </a:r>
            <a:r>
              <a:rPr lang="en-US" altLang="en-US" sz="2400" dirty="0" smtClean="0">
                <a:solidFill>
                  <a:schemeClr val="bg1"/>
                </a:solidFill>
              </a:rPr>
              <a:t>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fases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bg1"/>
                </a:solidFill>
              </a:rPr>
              <a:t>É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necessário</a:t>
            </a:r>
            <a:r>
              <a:rPr lang="en-US" altLang="en-US" sz="2400" dirty="0" smtClean="0">
                <a:solidFill>
                  <a:schemeClr val="bg1"/>
                </a:solidFill>
              </a:rPr>
              <a:t> um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mapa</a:t>
            </a:r>
            <a:r>
              <a:rPr lang="en-US" altLang="en-US" sz="2400" dirty="0" smtClean="0">
                <a:solidFill>
                  <a:schemeClr val="bg1"/>
                </a:solidFill>
              </a:rPr>
              <a:t>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conceitual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comum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Ajuda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selecionar</a:t>
            </a:r>
            <a:r>
              <a:rPr lang="en-US" altLang="en-US" sz="2400" dirty="0" smtClean="0">
                <a:solidFill>
                  <a:schemeClr val="bg1"/>
                </a:solidFill>
              </a:rPr>
              <a:t> o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nível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capacidade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apropriado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uma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entidade</a:t>
            </a:r>
            <a:r>
              <a:rPr lang="en-US" altLang="en-US" sz="2400" dirty="0" smtClean="0">
                <a:solidFill>
                  <a:schemeClr val="bg1"/>
                </a:solidFill>
              </a:rPr>
              <a:t>/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organização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lvl="1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bg1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CA" dirty="0">
              <a:solidFill>
                <a:schemeClr val="bg1"/>
              </a:solidFill>
            </a:endParaRPr>
          </a:p>
          <a:p>
            <a:pPr marL="400050" indent="-400050" algn="just">
              <a:spcAft>
                <a:spcPts val="1200"/>
              </a:spcAft>
              <a:buFont typeface="+mj-lt"/>
              <a:buAutoNum type="arabicPeriod"/>
            </a:pPr>
            <a:endParaRPr lang="en-CA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4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18" y="442802"/>
            <a:ext cx="885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571500" algn="just"/>
            <a:r>
              <a:rPr lang="en-CA" sz="4000" dirty="0" smtClean="0">
                <a:solidFill>
                  <a:schemeClr val="bg1"/>
                </a:solidFill>
              </a:rPr>
              <a:t>IA-CM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927" y="1420997"/>
            <a:ext cx="87075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Descreve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os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elementos-chave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a auto-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400" dirty="0" smtClean="0">
                <a:solidFill>
                  <a:schemeClr val="bg1"/>
                </a:solidFill>
              </a:rPr>
              <a:t> 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desenvolvimento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efetivo</a:t>
            </a:r>
            <a:r>
              <a:rPr lang="en-US" altLang="en-US" sz="2400" dirty="0" smtClean="0">
                <a:solidFill>
                  <a:schemeClr val="bg1"/>
                </a:solidFill>
              </a:rPr>
              <a:t> da AI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Ferramenta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o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desenvolvimento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contínuo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Desenha</a:t>
            </a:r>
            <a:r>
              <a:rPr lang="en-US" altLang="en-US" sz="2400" dirty="0" smtClean="0">
                <a:solidFill>
                  <a:schemeClr val="bg1"/>
                </a:solidFill>
              </a:rPr>
              <a:t> um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caminho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evolutivo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desenvolver</a:t>
            </a:r>
            <a:r>
              <a:rPr lang="en-US" altLang="en-US" sz="2400" dirty="0" smtClean="0">
                <a:solidFill>
                  <a:schemeClr val="bg1"/>
                </a:solidFill>
              </a:rPr>
              <a:t> AI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efetiva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está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amarrado</a:t>
            </a:r>
            <a:r>
              <a:rPr lang="en-US" altLang="en-US" sz="2400" dirty="0" smtClean="0">
                <a:solidFill>
                  <a:schemeClr val="bg1"/>
                </a:solidFill>
              </a:rPr>
              <a:t> a “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melhores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práticas</a:t>
            </a:r>
            <a:r>
              <a:rPr lang="en-US" altLang="en-US" sz="2400" dirty="0" smtClean="0">
                <a:solidFill>
                  <a:schemeClr val="bg1"/>
                </a:solidFill>
              </a:rPr>
              <a:t>”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cada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nível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Determina</a:t>
            </a:r>
            <a:r>
              <a:rPr lang="en-US" altLang="en-US" sz="2400" dirty="0" smtClean="0">
                <a:solidFill>
                  <a:schemeClr val="bg1"/>
                </a:solidFill>
              </a:rPr>
              <a:t>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capacidade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ótima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Ligado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normativo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mandatório</a:t>
            </a:r>
            <a:r>
              <a:rPr lang="en-US" altLang="en-US" sz="2400" dirty="0" smtClean="0">
                <a:solidFill>
                  <a:schemeClr val="bg1"/>
                </a:solidFill>
              </a:rPr>
              <a:t> do IIA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chemeClr val="bg1"/>
                </a:solidFill>
              </a:rPr>
              <a:t>Ferramenta</a:t>
            </a:r>
            <a:r>
              <a:rPr lang="en-US" altLang="en-US" sz="2400" dirty="0" smtClean="0">
                <a:solidFill>
                  <a:schemeClr val="bg1"/>
                </a:solidFill>
              </a:rPr>
              <a:t> para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comunicar</a:t>
            </a:r>
            <a:r>
              <a:rPr lang="en-US" altLang="en-US" sz="2400" dirty="0" smtClean="0">
                <a:solidFill>
                  <a:schemeClr val="bg1"/>
                </a:solidFill>
              </a:rPr>
              <a:t> e “vender” a AI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aos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tomadores</a:t>
            </a:r>
            <a:r>
              <a:rPr lang="en-US" altLang="en-US" sz="2400" dirty="0" smtClean="0">
                <a:solidFill>
                  <a:schemeClr val="bg1"/>
                </a:solidFill>
              </a:rPr>
              <a:t> de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decisão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6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1392</Words>
  <Application>Microsoft Office PowerPoint</Application>
  <PresentationFormat>Custom</PresentationFormat>
  <Paragraphs>279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DejaVu Sans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Yanny Pollyny do Nascimento Rocha</cp:lastModifiedBy>
  <cp:revision>44</cp:revision>
  <cp:lastPrinted>2015-05-27T02:04:11Z</cp:lastPrinted>
  <dcterms:modified xsi:type="dcterms:W3CDTF">2015-05-27T02:06:01Z</dcterms:modified>
</cp:coreProperties>
</file>