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7" r:id="rId2"/>
    <p:sldId id="277" r:id="rId3"/>
    <p:sldId id="281" r:id="rId4"/>
    <p:sldId id="282" r:id="rId5"/>
    <p:sldId id="263" r:id="rId6"/>
    <p:sldId id="273" r:id="rId7"/>
    <p:sldId id="283" r:id="rId8"/>
    <p:sldId id="270" r:id="rId9"/>
    <p:sldId id="271" r:id="rId10"/>
    <p:sldId id="272" r:id="rId11"/>
    <p:sldId id="276" r:id="rId12"/>
    <p:sldId id="264" r:id="rId13"/>
    <p:sldId id="258" r:id="rId14"/>
    <p:sldId id="259" r:id="rId15"/>
    <p:sldId id="284" r:id="rId16"/>
    <p:sldId id="260" r:id="rId17"/>
    <p:sldId id="261" r:id="rId18"/>
    <p:sldId id="262" r:id="rId19"/>
    <p:sldId id="266" r:id="rId20"/>
    <p:sldId id="285" r:id="rId21"/>
    <p:sldId id="267" r:id="rId22"/>
    <p:sldId id="268" r:id="rId23"/>
    <p:sldId id="269" r:id="rId24"/>
    <p:sldId id="274" r:id="rId25"/>
    <p:sldId id="275" r:id="rId26"/>
    <p:sldId id="286" r:id="rId27"/>
    <p:sldId id="287" r:id="rId28"/>
  </p:sldIdLst>
  <p:sldSz cx="9144000" cy="6858000" type="screen4x3"/>
  <p:notesSz cx="6805613" cy="99393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1" autoAdjust="0"/>
    <p:restoredTop sz="94587" autoAdjust="0"/>
  </p:normalViewPr>
  <p:slideViewPr>
    <p:cSldViewPr>
      <p:cViewPr>
        <p:scale>
          <a:sx n="70" d="100"/>
          <a:sy n="70" d="100"/>
        </p:scale>
        <p:origin x="-13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70B51-D538-4810-8093-9C808AE29B0C}" type="datetimeFigureOut">
              <a:rPr lang="pt-BR" smtClean="0"/>
              <a:t>13/5/2014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15F4A-6356-4698-8B9E-95A139F36E9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pPr/>
              <a:t>13/5/2014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pPr/>
              <a:t>13/5/2014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pPr/>
              <a:t>13/5/2014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pPr/>
              <a:t>13/5/2014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pPr/>
              <a:t>13/5/2014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pPr/>
              <a:t>13/5/2014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pPr/>
              <a:t>13/5/2014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pPr/>
              <a:t>13/5/2014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pPr/>
              <a:t>13/5/2014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pPr/>
              <a:t>13/5/2014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pPr/>
              <a:t>13/5/2014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738DE-AD44-4FAA-B1B1-5663B01DEE84}" type="datetimeFigureOut">
              <a:rPr lang="pt-BR" smtClean="0"/>
              <a:pPr/>
              <a:t>13/5/2014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2DFB3-C323-4801-BD92-E773ED5E87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2160240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</a:pPr>
            <a:r>
              <a:rPr lang="en-US" sz="2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Seminário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interno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governamental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Velhos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Desafios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Novas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Perspectivas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3392" y="4293096"/>
            <a:ext cx="77724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a 16 de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</a:t>
            </a:r>
            <a:endParaRPr lang="en-US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Iguassu Resort –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Foz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Iguaçu - Paraná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sz="half" idx="2"/>
          </p:nvPr>
        </p:nvSpPr>
        <p:spPr>
          <a:xfrm>
            <a:off x="428596" y="1285861"/>
            <a:ext cx="4000528" cy="3929089"/>
          </a:xfrm>
        </p:spPr>
        <p:txBody>
          <a:bodyPr>
            <a:normAutofit fontScale="92500" lnSpcReduction="10000"/>
          </a:bodyPr>
          <a:lstStyle/>
          <a:p>
            <a:pPr marL="95250" lvl="1" indent="-3175" algn="just"/>
            <a:endParaRPr lang="pt-BR" sz="2400" dirty="0" smtClean="0">
              <a:solidFill>
                <a:schemeClr val="bg1"/>
              </a:solidFill>
            </a:endParaRPr>
          </a:p>
          <a:p>
            <a:pPr marL="95250" lvl="1" indent="-3175" algn="just"/>
            <a:endParaRPr lang="pt-BR" sz="2400" dirty="0" smtClean="0">
              <a:solidFill>
                <a:schemeClr val="bg1"/>
              </a:solidFill>
            </a:endParaRPr>
          </a:p>
          <a:p>
            <a:pPr marL="95250" lvl="1" indent="-3175" algn="just"/>
            <a:r>
              <a:rPr lang="pt-BR" sz="2400" dirty="0" smtClean="0">
                <a:solidFill>
                  <a:schemeClr val="bg1"/>
                </a:solidFill>
              </a:rPr>
              <a:t>Fonte dos dados:</a:t>
            </a:r>
          </a:p>
          <a:p>
            <a:pPr marL="95250" lvl="1" indent="-3175" algn="just"/>
            <a:r>
              <a:rPr lang="pt-BR" sz="2400" dirty="0" smtClean="0">
                <a:solidFill>
                  <a:schemeClr val="bg1"/>
                </a:solidFill>
              </a:rPr>
              <a:t>Perfil </a:t>
            </a:r>
            <a:r>
              <a:rPr lang="pt-BR" sz="2400" dirty="0" smtClean="0">
                <a:solidFill>
                  <a:schemeClr val="bg1"/>
                </a:solidFill>
              </a:rPr>
              <a:t>dos Órgãos de Controle Associados ao CONACI: diagnóstico de organização e funcionamento (2012-13)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 </a:t>
            </a:r>
            <a:r>
              <a:rPr lang="pt-BR" sz="2400" dirty="0" smtClean="0">
                <a:solidFill>
                  <a:schemeClr val="bg1"/>
                </a:solidFill>
              </a:rPr>
              <a:t>Universo </a:t>
            </a:r>
            <a:r>
              <a:rPr lang="pt-BR" sz="2400" dirty="0" smtClean="0">
                <a:solidFill>
                  <a:schemeClr val="bg1"/>
                </a:solidFill>
              </a:rPr>
              <a:t>da </a:t>
            </a:r>
            <a:r>
              <a:rPr lang="pt-BR" sz="2400" dirty="0" smtClean="0">
                <a:solidFill>
                  <a:schemeClr val="bg1"/>
                </a:solidFill>
              </a:rPr>
              <a:t>Pesquisa:</a:t>
            </a:r>
          </a:p>
          <a:p>
            <a:pPr algn="just"/>
            <a:r>
              <a:rPr lang="pt-BR" sz="2000" dirty="0" smtClean="0">
                <a:solidFill>
                  <a:schemeClr val="bg1"/>
                </a:solidFill>
              </a:rPr>
              <a:t> 33 </a:t>
            </a:r>
            <a:r>
              <a:rPr lang="pt-BR" sz="2000" dirty="0" smtClean="0">
                <a:solidFill>
                  <a:schemeClr val="bg1"/>
                </a:solidFill>
              </a:rPr>
              <a:t>Órgãos </a:t>
            </a:r>
            <a:r>
              <a:rPr lang="pt-BR" sz="2000" dirty="0" smtClean="0">
                <a:solidFill>
                  <a:schemeClr val="bg1"/>
                </a:solidFill>
              </a:rPr>
              <a:t>Centrais</a:t>
            </a:r>
          </a:p>
          <a:p>
            <a:pPr algn="just"/>
            <a:r>
              <a:rPr lang="pt-BR" sz="2000" dirty="0" smtClean="0">
                <a:solidFill>
                  <a:schemeClr val="bg1"/>
                </a:solidFill>
              </a:rPr>
              <a:t> 26 </a:t>
            </a:r>
            <a:r>
              <a:rPr lang="pt-BR" sz="2000" dirty="0" smtClean="0">
                <a:solidFill>
                  <a:schemeClr val="bg1"/>
                </a:solidFill>
              </a:rPr>
              <a:t>Estaduais + </a:t>
            </a:r>
            <a:r>
              <a:rPr lang="pt-BR" sz="2000" dirty="0" smtClean="0">
                <a:solidFill>
                  <a:schemeClr val="bg1"/>
                </a:solidFill>
              </a:rPr>
              <a:t>DF</a:t>
            </a:r>
          </a:p>
          <a:p>
            <a:pPr algn="just"/>
            <a:r>
              <a:rPr lang="pt-BR" sz="2000" dirty="0" smtClean="0">
                <a:solidFill>
                  <a:schemeClr val="bg1"/>
                </a:solidFill>
              </a:rPr>
              <a:t> 6 Municipais</a:t>
            </a:r>
            <a:endParaRPr lang="pt-BR" sz="2000" dirty="0" smtClean="0">
              <a:solidFill>
                <a:schemeClr val="bg1"/>
              </a:solidFill>
            </a:endParaRPr>
          </a:p>
        </p:txBody>
      </p:sp>
      <p:pic>
        <p:nvPicPr>
          <p:cNvPr id="9" name="Imagem 8" descr="aaaa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928670"/>
            <a:ext cx="3147089" cy="4143404"/>
          </a:xfrm>
          <a:prstGeom prst="rect">
            <a:avLst/>
          </a:prstGeom>
        </p:spPr>
      </p:pic>
      <p:sp>
        <p:nvSpPr>
          <p:cNvPr id="7" name="Título 3"/>
          <p:cNvSpPr txBox="1">
            <a:spLocks/>
          </p:cNvSpPr>
          <p:nvPr/>
        </p:nvSpPr>
        <p:spPr>
          <a:xfrm>
            <a:off x="214282" y="0"/>
            <a:ext cx="8929718" cy="8215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Panorama dos Órgãos de Controle Interno no Brasil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Criação dos Órgãos de 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Controle Interno no tempo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4264411" cy="387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0909" y="3571876"/>
            <a:ext cx="460309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4857752" y="2071678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A grande </a:t>
            </a:r>
            <a:r>
              <a:rPr lang="pt-BR" sz="2400" b="1" dirty="0" smtClean="0">
                <a:solidFill>
                  <a:schemeClr val="bg1"/>
                </a:solidFill>
              </a:rPr>
              <a:t>maioria </a:t>
            </a:r>
            <a:r>
              <a:rPr lang="pt-BR" sz="2400" b="1" dirty="0" smtClean="0">
                <a:solidFill>
                  <a:schemeClr val="bg1"/>
                </a:solidFill>
              </a:rPr>
              <a:t>(23</a:t>
            </a:r>
            <a:r>
              <a:rPr lang="pt-BR" sz="2400" b="1" dirty="0" smtClean="0">
                <a:solidFill>
                  <a:schemeClr val="bg1"/>
                </a:solidFill>
              </a:rPr>
              <a:t>) 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foi criada após a CF 88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2786082" cy="4868874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bg1"/>
                </a:solidFill>
              </a:rPr>
              <a:t>Auditoria</a:t>
            </a:r>
            <a:br>
              <a:rPr lang="pt-BR" sz="3200" dirty="0" smtClean="0">
                <a:solidFill>
                  <a:schemeClr val="bg1"/>
                </a:solidFill>
              </a:rPr>
            </a:br>
            <a:r>
              <a:rPr lang="pt-BR" sz="3200" dirty="0" smtClean="0">
                <a:solidFill>
                  <a:schemeClr val="bg1"/>
                </a:solidFill>
              </a:rPr>
              <a:t>Governamental</a:t>
            </a:r>
            <a:endParaRPr lang="pt-BR" sz="32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14290"/>
            <a:ext cx="5963324" cy="519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158" y="428604"/>
            <a:ext cx="8358246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Formas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Execução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Auditorias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643050"/>
            <a:ext cx="7794125" cy="36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Forma de Atuação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7277124" cy="398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ga-vtcarlini\Desktop\Tabela 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52"/>
            <a:ext cx="7358114" cy="5337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43998" cy="868346"/>
          </a:xfrm>
        </p:spPr>
        <p:txBody>
          <a:bodyPr>
            <a:noAutofit/>
          </a:bodyPr>
          <a:lstStyle/>
          <a:p>
            <a:r>
              <a:rPr lang="pt-BR" sz="3400" b="1" dirty="0" smtClean="0">
                <a:solidFill>
                  <a:schemeClr val="bg1"/>
                </a:solidFill>
              </a:rPr>
              <a:t>Critérios adotados para definição de auditorias</a:t>
            </a:r>
            <a:endParaRPr lang="pt-BR" sz="34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8" y="1543050"/>
            <a:ext cx="90392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Metodologias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04" y="1500174"/>
            <a:ext cx="8920193" cy="381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Destino dos produtos das Auditorias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" y="1600200"/>
            <a:ext cx="90297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2786082" cy="4868874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Corregedoria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66440"/>
            <a:ext cx="6286512" cy="513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80920" cy="785818"/>
          </a:xfrm>
        </p:spPr>
        <p:txBody>
          <a:bodyPr>
            <a:noAutofit/>
          </a:bodyPr>
          <a:lstStyle/>
          <a:p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controle interno no Brasil - Situação atual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perspectivas </a:t>
            </a: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futuras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667672" y="4143380"/>
            <a:ext cx="44763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GUSTAVO UNGARO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Presidente </a:t>
            </a:r>
            <a:r>
              <a:rPr lang="pt-BR" dirty="0" smtClean="0">
                <a:solidFill>
                  <a:schemeClr val="bg1"/>
                </a:solidFill>
              </a:rPr>
              <a:t>do CONACI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Presidente da </a:t>
            </a:r>
            <a:r>
              <a:rPr lang="pt-BR" dirty="0" smtClean="0">
                <a:solidFill>
                  <a:schemeClr val="bg1"/>
                </a:solidFill>
              </a:rPr>
              <a:t>CGA/SP</a:t>
            </a:r>
          </a:p>
          <a:p>
            <a:pPr marL="0" lvl="1" algn="ctr"/>
            <a:r>
              <a:rPr lang="pt-BR" u="sng" dirty="0" smtClean="0">
                <a:solidFill>
                  <a:schemeClr val="bg1"/>
                </a:solidFill>
              </a:rPr>
              <a:t>presidencia@conaci.org.br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89" y="2564904"/>
            <a:ext cx="3963899" cy="273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cga-vtcarlini\Desktop\Tabela 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290"/>
            <a:ext cx="6572296" cy="5206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5819" y="357166"/>
            <a:ext cx="7072362" cy="1000132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</a:rPr>
              <a:t>Controladoria</a:t>
            </a:r>
            <a:endParaRPr lang="pt-BR" sz="4000" b="1" dirty="0">
              <a:solidFill>
                <a:schemeClr val="bg1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1443038"/>
            <a:ext cx="87820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Ouvidoria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046" y="1473396"/>
            <a:ext cx="8093909" cy="391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Atividades Complementares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7126" y="1928802"/>
            <a:ext cx="8786874" cy="4525963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Prestação de Contas do Governador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Atendimento de Demandas do Tribunal de Contas</a:t>
            </a:r>
          </a:p>
          <a:p>
            <a:pPr lvl="1"/>
            <a:r>
              <a:rPr lang="pt-BR" sz="2000" dirty="0" smtClean="0">
                <a:solidFill>
                  <a:schemeClr val="bg1"/>
                </a:solidFill>
              </a:rPr>
              <a:t>91% dos pesquisados elaboram algum tipo de documento para o Tribunal de Contas, sendo os mais comuns: </a:t>
            </a:r>
          </a:p>
          <a:p>
            <a:pPr lvl="2"/>
            <a:r>
              <a:rPr lang="pt-BR" sz="1800" dirty="0" smtClean="0">
                <a:solidFill>
                  <a:schemeClr val="bg1"/>
                </a:solidFill>
              </a:rPr>
              <a:t>Pareceres de Auditoria (73%)</a:t>
            </a:r>
          </a:p>
          <a:p>
            <a:pPr lvl="2"/>
            <a:r>
              <a:rPr lang="pt-BR" sz="1800" dirty="0" smtClean="0">
                <a:solidFill>
                  <a:schemeClr val="bg1"/>
                </a:solidFill>
              </a:rPr>
              <a:t>Relatório de Controle Interno (67%)</a:t>
            </a:r>
          </a:p>
          <a:p>
            <a:pPr lvl="2"/>
            <a:r>
              <a:rPr lang="pt-BR" sz="1800" dirty="0" smtClean="0">
                <a:solidFill>
                  <a:schemeClr val="bg1"/>
                </a:solidFill>
              </a:rPr>
              <a:t>Certificado de Auditoria (40%)</a:t>
            </a:r>
          </a:p>
          <a:p>
            <a:pPr lvl="1"/>
            <a:endParaRPr lang="pt-BR" sz="2000" dirty="0" smtClean="0">
              <a:solidFill>
                <a:schemeClr val="bg1"/>
              </a:solidFill>
            </a:endParaRPr>
          </a:p>
          <a:p>
            <a:pPr lvl="2"/>
            <a:endParaRPr lang="pt-BR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Portal da Transparência e LAI</a:t>
            </a:r>
            <a:endParaRPr lang="pt-BR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77674" y="2590160"/>
          <a:ext cx="8388652" cy="167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52"/>
                <a:gridCol w="2520000"/>
                <a:gridCol w="2520000"/>
                <a:gridCol w="2520000"/>
              </a:tblGrid>
              <a:tr h="936000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Estado/Município</a:t>
                      </a:r>
                      <a:r>
                        <a:rPr lang="pt-BR" baseline="0" dirty="0" smtClean="0"/>
                        <a:t> possui portal da transparência?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O Órgão</a:t>
                      </a:r>
                      <a:r>
                        <a:rPr lang="pt-BR" baseline="0" dirty="0" smtClean="0"/>
                        <a:t> de CI é gestor do Portal?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O Órgão</a:t>
                      </a:r>
                      <a:r>
                        <a:rPr lang="pt-BR" baseline="0" dirty="0" smtClean="0"/>
                        <a:t> de CI é gestor das informações e procedimentos da LAI?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33 (100%)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22 (67%)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23</a:t>
                      </a:r>
                      <a:r>
                        <a:rPr lang="pt-BR" baseline="0" dirty="0" smtClean="0"/>
                        <a:t> (69%)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Não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11 (33%)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 (31%)</a:t>
                      </a:r>
                      <a:endParaRPr lang="pt-BR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620688"/>
            <a:ext cx="8229600" cy="4737138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Perspectivas:</a:t>
            </a:r>
          </a:p>
          <a:p>
            <a:pPr algn="just">
              <a:buFontTx/>
              <a:buChar char="-"/>
            </a:pPr>
            <a:r>
              <a:rPr lang="pt-BR" dirty="0" smtClean="0">
                <a:solidFill>
                  <a:schemeClr val="bg1"/>
                </a:solidFill>
              </a:rPr>
              <a:t>Controle interno associado à prevenção e ao combate à corrupção – </a:t>
            </a:r>
            <a:r>
              <a:rPr lang="pt-BR" dirty="0" smtClean="0">
                <a:solidFill>
                  <a:schemeClr val="bg1"/>
                </a:solidFill>
              </a:rPr>
              <a:t>prioridade </a:t>
            </a:r>
            <a:r>
              <a:rPr lang="pt-BR" dirty="0" smtClean="0">
                <a:solidFill>
                  <a:schemeClr val="bg1"/>
                </a:solidFill>
              </a:rPr>
              <a:t>nacional</a:t>
            </a:r>
          </a:p>
          <a:p>
            <a:pPr algn="just">
              <a:buFontTx/>
              <a:buChar char="-"/>
            </a:pPr>
            <a:r>
              <a:rPr lang="pt-BR" dirty="0" smtClean="0">
                <a:solidFill>
                  <a:schemeClr val="bg1"/>
                </a:solidFill>
              </a:rPr>
              <a:t>Valorização </a:t>
            </a:r>
            <a:r>
              <a:rPr lang="pt-BR" dirty="0" smtClean="0">
                <a:solidFill>
                  <a:schemeClr val="bg1"/>
                </a:solidFill>
              </a:rPr>
              <a:t>das funções </a:t>
            </a:r>
            <a:r>
              <a:rPr lang="pt-BR" dirty="0" smtClean="0">
                <a:solidFill>
                  <a:schemeClr val="bg1"/>
                </a:solidFill>
              </a:rPr>
              <a:t>administrativas (celeridade, efetividade)</a:t>
            </a:r>
          </a:p>
          <a:p>
            <a:pPr algn="just">
              <a:buFontTx/>
              <a:buChar char="-"/>
            </a:pPr>
            <a:r>
              <a:rPr lang="pt-BR" dirty="0" smtClean="0">
                <a:solidFill>
                  <a:schemeClr val="bg1"/>
                </a:solidFill>
              </a:rPr>
              <a:t>Visibilidade e reconhecimento ascendente </a:t>
            </a:r>
          </a:p>
          <a:p>
            <a:pPr algn="just">
              <a:buFontTx/>
              <a:buChar char="-"/>
            </a:pPr>
            <a:r>
              <a:rPr lang="pt-BR" dirty="0" smtClean="0">
                <a:solidFill>
                  <a:schemeClr val="bg1"/>
                </a:solidFill>
              </a:rPr>
              <a:t>Novas tecnologias facilitam e ampliam o alcance do controle interno</a:t>
            </a:r>
          </a:p>
          <a:p>
            <a:pPr algn="just">
              <a:buFontTx/>
              <a:buChar char="-"/>
            </a:pPr>
            <a:r>
              <a:rPr lang="pt-BR" dirty="0" smtClean="0">
                <a:solidFill>
                  <a:schemeClr val="bg1"/>
                </a:solidFill>
              </a:rPr>
              <a:t>Compartilhamento de dados (CONACI, ENCLA, FOCCO)</a:t>
            </a:r>
          </a:p>
          <a:p>
            <a:pPr algn="just">
              <a:buFontTx/>
              <a:buChar char="-"/>
            </a:pPr>
            <a:r>
              <a:rPr lang="pt-BR" dirty="0" smtClean="0">
                <a:solidFill>
                  <a:schemeClr val="bg1"/>
                </a:solidFill>
              </a:rPr>
              <a:t>Interação crescente com o controle externo</a:t>
            </a:r>
          </a:p>
          <a:p>
            <a:pPr algn="just">
              <a:buFontTx/>
              <a:buChar char="-"/>
            </a:pPr>
            <a:r>
              <a:rPr lang="pt-BR" dirty="0" smtClean="0">
                <a:solidFill>
                  <a:schemeClr val="bg1"/>
                </a:solidFill>
              </a:rPr>
              <a:t>Aumento da demanda sobre o controle interno</a:t>
            </a:r>
          </a:p>
          <a:p>
            <a:pPr algn="just">
              <a:buFontTx/>
              <a:buChar char="-"/>
            </a:pPr>
            <a:r>
              <a:rPr lang="pt-BR" dirty="0" smtClean="0">
                <a:solidFill>
                  <a:schemeClr val="bg1"/>
                </a:solidFill>
              </a:rPr>
              <a:t>Maior responsabilidade</a:t>
            </a:r>
            <a:endParaRPr lang="pt-BR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pt-BR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714356"/>
            <a:ext cx="8229600" cy="4643470"/>
          </a:xfrm>
        </p:spPr>
        <p:txBody>
          <a:bodyPr>
            <a:normAutofit fontScale="55000" lnSpcReduction="20000"/>
          </a:bodyPr>
          <a:lstStyle/>
          <a:p>
            <a:r>
              <a:rPr lang="pt-BR" sz="4600" b="1" dirty="0" smtClean="0">
                <a:solidFill>
                  <a:schemeClr val="bg1"/>
                </a:solidFill>
              </a:rPr>
              <a:t>Desafio</a:t>
            </a:r>
            <a:r>
              <a:rPr lang="pt-BR" b="1" dirty="0" smtClean="0">
                <a:solidFill>
                  <a:schemeClr val="bg1"/>
                </a:solidFill>
              </a:rPr>
              <a:t>: </a:t>
            </a: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aumento da transparência e da prevenção a irregularidades administrativas, reduzindo as oportunidades de corrupção e contribuindo para a melhoria da gestão pública por meio do efetivo controle da Administr</a:t>
            </a:r>
            <a:r>
              <a:rPr lang="pt-BR" sz="4400" b="1" dirty="0" smtClean="0">
                <a:solidFill>
                  <a:schemeClr val="bg1"/>
                </a:solidFill>
              </a:rPr>
              <a:t>ação</a:t>
            </a:r>
          </a:p>
          <a:p>
            <a:endParaRPr lang="pt-BR" dirty="0" smtClean="0">
              <a:solidFill>
                <a:schemeClr val="bg1"/>
              </a:solidFill>
            </a:endParaRPr>
          </a:p>
          <a:p>
            <a:pPr algn="just">
              <a:buFontTx/>
              <a:buChar char="-"/>
            </a:pPr>
            <a:r>
              <a:rPr lang="pt-BR" dirty="0" smtClean="0">
                <a:solidFill>
                  <a:schemeClr val="bg1"/>
                </a:solidFill>
              </a:rPr>
              <a:t>Fortalecimento institucional:</a:t>
            </a:r>
          </a:p>
          <a:p>
            <a:pPr algn="just">
              <a:buNone/>
            </a:pPr>
            <a:r>
              <a:rPr lang="pt-BR" dirty="0" smtClean="0">
                <a:solidFill>
                  <a:schemeClr val="bg1"/>
                </a:solidFill>
              </a:rPr>
              <a:t>	Carreiras adequadas</a:t>
            </a:r>
          </a:p>
          <a:p>
            <a:pPr algn="just">
              <a:buNone/>
            </a:pPr>
            <a:r>
              <a:rPr lang="pt-BR" dirty="0" smtClean="0">
                <a:solidFill>
                  <a:schemeClr val="bg1"/>
                </a:solidFill>
              </a:rPr>
              <a:t>	Orçamento compatível</a:t>
            </a:r>
          </a:p>
          <a:p>
            <a:pPr algn="just">
              <a:buNone/>
            </a:pPr>
            <a:r>
              <a:rPr lang="pt-BR" dirty="0" smtClean="0">
                <a:solidFill>
                  <a:schemeClr val="bg1"/>
                </a:solidFill>
              </a:rPr>
              <a:t>	Uso de tecnologia</a:t>
            </a:r>
          </a:p>
          <a:p>
            <a:pPr algn="just">
              <a:buNone/>
            </a:pPr>
            <a:r>
              <a:rPr lang="pt-BR" dirty="0" smtClean="0">
                <a:solidFill>
                  <a:schemeClr val="bg1"/>
                </a:solidFill>
              </a:rPr>
              <a:t>	Novos instrumentos e ferramentas de controle</a:t>
            </a:r>
          </a:p>
          <a:p>
            <a:pPr>
              <a:buFontTx/>
              <a:buChar char="-"/>
            </a:pPr>
            <a:r>
              <a:rPr lang="pt-BR" dirty="0" smtClean="0">
                <a:solidFill>
                  <a:schemeClr val="bg1"/>
                </a:solidFill>
              </a:rPr>
              <a:t>Busca da aprovação da PEC 45/2009</a:t>
            </a:r>
          </a:p>
          <a:p>
            <a:pPr>
              <a:buFontTx/>
              <a:buChar char="-"/>
            </a:pPr>
            <a:r>
              <a:rPr lang="pt-BR" dirty="0" smtClean="0">
                <a:solidFill>
                  <a:schemeClr val="bg1"/>
                </a:solidFill>
              </a:rPr>
              <a:t>Regulamentação e implementação plena da Lei de Acesso a Informação e da Lei Anticorrupção</a:t>
            </a:r>
          </a:p>
          <a:p>
            <a:pPr>
              <a:buFontTx/>
              <a:buChar char="-"/>
            </a:pPr>
            <a:r>
              <a:rPr lang="pt-BR" dirty="0" smtClean="0">
                <a:solidFill>
                  <a:schemeClr val="bg1"/>
                </a:solidFill>
              </a:rPr>
              <a:t>Padronização de procedimentos e relatórios de controle interno</a:t>
            </a:r>
          </a:p>
          <a:p>
            <a:pPr>
              <a:buFontTx/>
              <a:buChar char="-"/>
            </a:pPr>
            <a:r>
              <a:rPr lang="pt-BR" dirty="0" smtClean="0">
                <a:solidFill>
                  <a:schemeClr val="bg1"/>
                </a:solidFill>
              </a:rPr>
              <a:t>Interaç</a:t>
            </a:r>
            <a:r>
              <a:rPr lang="pt-BR" dirty="0" smtClean="0">
                <a:solidFill>
                  <a:schemeClr val="bg1"/>
                </a:solidFill>
              </a:rPr>
              <a:t>ão crescente e permanente com a sociedade civil</a:t>
            </a:r>
          </a:p>
          <a:p>
            <a:pPr>
              <a:buFontTx/>
              <a:buChar char="-"/>
            </a:pPr>
            <a:r>
              <a:rPr lang="pt-BR" dirty="0" smtClean="0">
                <a:solidFill>
                  <a:schemeClr val="bg1"/>
                </a:solidFill>
              </a:rPr>
              <a:t>Realização de </a:t>
            </a:r>
            <a:r>
              <a:rPr lang="pt-BR" dirty="0" smtClean="0">
                <a:solidFill>
                  <a:schemeClr val="bg1"/>
                </a:solidFill>
              </a:rPr>
              <a:t>n</a:t>
            </a:r>
            <a:r>
              <a:rPr lang="pt-BR" dirty="0" smtClean="0">
                <a:solidFill>
                  <a:schemeClr val="bg1"/>
                </a:solidFill>
              </a:rPr>
              <a:t>ovas parcerias institucionais</a:t>
            </a:r>
            <a:endParaRPr lang="pt-BR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2714620"/>
            <a:ext cx="8229600" cy="2786083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pt-BR" sz="2800" dirty="0" smtClean="0">
                <a:solidFill>
                  <a:schemeClr val="bg1"/>
                </a:solidFill>
              </a:rPr>
              <a:t>PRESIDENTE</a:t>
            </a:r>
          </a:p>
          <a:p>
            <a:pPr algn="ctr">
              <a:buNone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Gustavo </a:t>
            </a:r>
            <a:r>
              <a:rPr lang="pt-B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Ungaro</a:t>
            </a:r>
            <a:endParaRPr lang="pt-B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pt-BR" sz="2800" dirty="0" smtClean="0">
                <a:solidFill>
                  <a:schemeClr val="bg1"/>
                </a:solidFill>
              </a:rPr>
              <a:t>Presidente da Corregedoria Geral da Administração do Estado de São Paulo</a:t>
            </a:r>
          </a:p>
          <a:p>
            <a:pPr algn="ctr">
              <a:buNone/>
            </a:pPr>
            <a:endParaRPr lang="pt-BR" sz="28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pt-BR" sz="2800" dirty="0" smtClean="0">
                <a:solidFill>
                  <a:schemeClr val="bg1"/>
                </a:solidFill>
              </a:rPr>
              <a:t>1º VICE-PRESIDENTE</a:t>
            </a:r>
          </a:p>
          <a:p>
            <a:pPr algn="ctr">
              <a:buNone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Roberto Amoras</a:t>
            </a:r>
          </a:p>
          <a:p>
            <a:pPr algn="ctr">
              <a:buNone/>
            </a:pPr>
            <a:r>
              <a:rPr lang="pt-BR" sz="2800" dirty="0" smtClean="0">
                <a:solidFill>
                  <a:schemeClr val="bg1"/>
                </a:solidFill>
              </a:rPr>
              <a:t>Auditor Geral do Estado do Pará</a:t>
            </a:r>
          </a:p>
          <a:p>
            <a:pPr algn="ctr">
              <a:buNone/>
            </a:pPr>
            <a:endParaRPr lang="pt-BR" sz="28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pt-BR" sz="2800" dirty="0" smtClean="0">
                <a:solidFill>
                  <a:schemeClr val="bg1"/>
                </a:solidFill>
              </a:rPr>
              <a:t>2º VICE-PRESIDENTE</a:t>
            </a:r>
          </a:p>
          <a:p>
            <a:pPr algn="ctr">
              <a:buNone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Felipe Mamede</a:t>
            </a:r>
          </a:p>
          <a:p>
            <a:pPr algn="ctr">
              <a:buNone/>
            </a:pPr>
            <a:r>
              <a:rPr lang="pt-BR" sz="2800" dirty="0" smtClean="0">
                <a:solidFill>
                  <a:schemeClr val="bg1"/>
                </a:solidFill>
              </a:rPr>
              <a:t>Controlador Geral do Município de Maceió</a:t>
            </a:r>
          </a:p>
          <a:p>
            <a:pPr algn="ctr">
              <a:buNone/>
            </a:pPr>
            <a:endParaRPr lang="pt-BR" sz="28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pt-BR" sz="4200" dirty="0" smtClean="0">
                <a:solidFill>
                  <a:schemeClr val="bg1"/>
                </a:solidFill>
              </a:rPr>
              <a:t>www.conaci.org.br</a:t>
            </a:r>
            <a:endParaRPr lang="pt-BR" sz="4200" dirty="0" smtClean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/>
          <a:stretch>
            <a:fillRect/>
          </a:stretch>
        </p:blipFill>
        <p:spPr bwMode="auto">
          <a:xfrm>
            <a:off x="928662" y="0"/>
            <a:ext cx="6758416" cy="2681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O Controle Interno na Constituição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87313" indent="15875" algn="just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2"/>
          </p:nvPr>
        </p:nvGraphicFramePr>
        <p:xfrm>
          <a:off x="714348" y="1643050"/>
          <a:ext cx="8001056" cy="3239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159"/>
                <a:gridCol w="6800897"/>
              </a:tblGrid>
              <a:tr h="215336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Artigo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Texto</a:t>
                      </a:r>
                      <a:endParaRPr lang="pt-BR" dirty="0"/>
                    </a:p>
                  </a:txBody>
                  <a:tcPr/>
                </a:tc>
              </a:tr>
              <a:tr h="610997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Art. 31. 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7313" indent="15875" algn="just">
                        <a:buNone/>
                      </a:pPr>
                      <a:r>
                        <a:rPr lang="pt-BR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fiscalização do Município será exercida pelo Poder Legislativo Municipal, mediante controle externo, e pelos </a:t>
                      </a:r>
                      <a:r>
                        <a:rPr lang="pt-BR" sz="1800" b="1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sistemas de controle interno do Poder Executivo Municipal</a:t>
                      </a:r>
                      <a:r>
                        <a:rPr lang="pt-BR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na forma da lei.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959725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Art. 70. 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7313" indent="15875" algn="just">
                        <a:buNone/>
                      </a:pPr>
                      <a:r>
                        <a:rPr lang="pt-BR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fiscalização contábil, financeira, orçamentária, operacional e patrimonial da União e das entidades da administração direta e indireta, quanto à legalidade, legitimidade, economicidade, aplicação das subvenções e renúncia de receitas, será exercida pelo Congresso Nacional, mediante controle externo, e pelo </a:t>
                      </a:r>
                      <a:r>
                        <a:rPr lang="pt-BR" sz="1800" b="1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sistema de controle interno de cada Poder.</a:t>
                      </a:r>
                      <a:endParaRPr lang="pt-BR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3127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O Controle Interno na Constituição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87313" indent="15875" algn="just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2"/>
          </p:nvPr>
        </p:nvGraphicFramePr>
        <p:xfrm>
          <a:off x="785786" y="1453925"/>
          <a:ext cx="7929617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443"/>
                <a:gridCol w="6740174"/>
              </a:tblGrid>
              <a:tr h="28945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Artigo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Texto</a:t>
                      </a:r>
                      <a:endParaRPr lang="pt-BR" dirty="0"/>
                    </a:p>
                  </a:txBody>
                  <a:tcPr/>
                </a:tc>
              </a:tr>
              <a:tr h="3328697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Art. 74.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7313" indent="15875" algn="just">
                        <a:buNone/>
                      </a:pP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Os Poderes Legislativo, Executivo e Judiciário manterão, de forma integrada, </a:t>
                      </a:r>
                      <a:r>
                        <a:rPr lang="pt-BR" b="1" u="sng" dirty="0" smtClean="0">
                          <a:solidFill>
                            <a:schemeClr val="tx1"/>
                          </a:solidFill>
                        </a:rPr>
                        <a:t>sistema de controle interno </a:t>
                      </a: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com a finalidade de:</a:t>
                      </a:r>
                    </a:p>
                    <a:p>
                      <a:pPr marL="87313" indent="15875" algn="just">
                        <a:buNone/>
                      </a:pP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I - avaliar o cumprimento das metas previstas no plano plurianual, a execução dos programas de governo e dos orçamentos da União;</a:t>
                      </a:r>
                    </a:p>
                    <a:p>
                      <a:pPr marL="87313" indent="15875" algn="just">
                        <a:buNone/>
                      </a:pP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II - comprovar a legalidade e avaliar os resultados, quanto à eficácia e eficiência, da gestão orçamentária, financeira e patrimonial nos órgãos e entidades da administração federal, bem como da aplicação de recursos públicos por entidades de direito privado;</a:t>
                      </a:r>
                    </a:p>
                    <a:p>
                      <a:pPr marL="87313" indent="15875" algn="just">
                        <a:buNone/>
                      </a:pP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III - exercer o controle das operações de crédito, avais e garantias, bem como dos direitos e haveres da União;</a:t>
                      </a:r>
                    </a:p>
                    <a:p>
                      <a:pPr marL="87313" indent="15875" algn="just">
                        <a:buNone/>
                      </a:pP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IV - apoiar o controle externo no exercício de sua missão institucional. (...)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3127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err="1" smtClean="0">
                <a:solidFill>
                  <a:schemeClr val="bg1"/>
                </a:solidFill>
              </a:rPr>
              <a:t>Macrofunções</a:t>
            </a:r>
            <a:r>
              <a:rPr lang="pt-BR" dirty="0" smtClean="0">
                <a:solidFill>
                  <a:schemeClr val="bg1"/>
                </a:solidFill>
              </a:rPr>
              <a:t> do 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Controle Interno - PEC  nº 45/2009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4500562" y="1428736"/>
            <a:ext cx="4356131" cy="4071966"/>
          </a:xfrm>
        </p:spPr>
        <p:txBody>
          <a:bodyPr anchor="ctr">
            <a:normAutofit lnSpcReduction="10000"/>
          </a:bodyPr>
          <a:lstStyle/>
          <a:p>
            <a:pPr algn="just">
              <a:buNone/>
            </a:pPr>
            <a:r>
              <a:rPr lang="pt-BR" sz="1800" dirty="0" smtClean="0">
                <a:solidFill>
                  <a:schemeClr val="bg1"/>
                </a:solidFill>
              </a:rPr>
              <a:t>Constituição Federal</a:t>
            </a:r>
          </a:p>
          <a:p>
            <a:pPr algn="just">
              <a:buNone/>
            </a:pPr>
            <a:r>
              <a:rPr lang="pt-BR" sz="1800" dirty="0" smtClean="0">
                <a:solidFill>
                  <a:schemeClr val="bg1"/>
                </a:solidFill>
              </a:rPr>
              <a:t>“</a:t>
            </a:r>
            <a:r>
              <a:rPr lang="pt-BR" sz="2000" dirty="0" smtClean="0">
                <a:solidFill>
                  <a:schemeClr val="bg1"/>
                </a:solidFill>
              </a:rPr>
              <a:t>Art. </a:t>
            </a:r>
            <a:r>
              <a:rPr lang="pt-BR" sz="2000" dirty="0" smtClean="0">
                <a:solidFill>
                  <a:schemeClr val="bg1"/>
                </a:solidFill>
              </a:rPr>
              <a:t>37</a:t>
            </a:r>
            <a:endParaRPr lang="pt-BR" sz="2000" dirty="0" smtClean="0">
              <a:solidFill>
                <a:schemeClr val="bg1"/>
              </a:solidFill>
            </a:endParaRPr>
          </a:p>
          <a:p>
            <a:pPr marL="0" indent="15875" algn="just">
              <a:buNone/>
            </a:pPr>
            <a:r>
              <a:rPr lang="pt-BR" sz="2000" dirty="0" smtClean="0">
                <a:solidFill>
                  <a:schemeClr val="bg1"/>
                </a:solidFill>
              </a:rPr>
              <a:t>XXIII – as atividades do sistema de controle interno, previstas no art. 74, essenciais ao funcionamento da administração pública, contemplarão, em especial, as funções de </a:t>
            </a:r>
            <a:r>
              <a:rPr lang="pt-BR" sz="2000" b="1" u="sng" dirty="0" smtClean="0">
                <a:solidFill>
                  <a:srgbClr val="FFC000"/>
                </a:solidFill>
              </a:rPr>
              <a:t>ouvidoria, controladoria, auditoria governamental e correição</a:t>
            </a:r>
            <a:r>
              <a:rPr lang="pt-BR" sz="2000" dirty="0" smtClean="0">
                <a:solidFill>
                  <a:schemeClr val="bg1"/>
                </a:solidFill>
              </a:rPr>
              <a:t>, e serão desempenhadas por órgãos de natureza permanente, e exercidas por servidores organizados em carreiras específicas, na forma de lei complementar.”</a:t>
            </a: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4357317" cy="378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PEC nº 45/2009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/>
          <a:lstStyle/>
          <a:p>
            <a:pPr algn="just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algn="just"/>
            <a:r>
              <a:rPr lang="pt-BR" dirty="0">
                <a:solidFill>
                  <a:schemeClr val="bg1"/>
                </a:solidFill>
              </a:rPr>
              <a:t>A</a:t>
            </a:r>
            <a:r>
              <a:rPr lang="pt-BR" dirty="0" smtClean="0">
                <a:solidFill>
                  <a:schemeClr val="bg1"/>
                </a:solidFill>
              </a:rPr>
              <a:t>tribui ao Controle Interno o caráter de função essencial ao funcionamento da administração pública e dá linhas gerais ao seu funcionamento.</a:t>
            </a:r>
          </a:p>
          <a:p>
            <a:pPr marL="0" indent="0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Situação Atual: CCJ para análise de emendas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Legislação Relevante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3571868" y="1571612"/>
          <a:ext cx="5072098" cy="385765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78935"/>
                <a:gridCol w="3393163"/>
              </a:tblGrid>
              <a:tr h="642942">
                <a:tc>
                  <a:txBody>
                    <a:bodyPr/>
                    <a:lstStyle/>
                    <a:p>
                      <a:r>
                        <a:rPr lang="pt-BR" dirty="0" smtClean="0"/>
                        <a:t>L </a:t>
                      </a:r>
                      <a:r>
                        <a:rPr lang="pt-BR" dirty="0" smtClean="0"/>
                        <a:t>8.429/1992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Lei de Improbidade Administrativa</a:t>
                      </a:r>
                      <a:endParaRPr lang="pt-BR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pt-BR" dirty="0" smtClean="0"/>
                        <a:t>L 8.666/93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Lei de Licitações e Contratos</a:t>
                      </a:r>
                      <a:endParaRPr lang="pt-BR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pt-BR" dirty="0" smtClean="0"/>
                        <a:t>LC 101/2001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Lei de Responsabilidade Fiscal</a:t>
                      </a:r>
                      <a:endParaRPr lang="pt-BR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pt-BR" dirty="0" smtClean="0"/>
                        <a:t>LC 131/2009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Lei da Transparência</a:t>
                      </a:r>
                      <a:endParaRPr lang="pt-BR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pt-BR" dirty="0" smtClean="0"/>
                        <a:t>L 12.527/2011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Lei de Acesso à Informação</a:t>
                      </a:r>
                      <a:endParaRPr lang="pt-BR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pt-BR" dirty="0" smtClean="0"/>
                        <a:t>L 12.846/2013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Lei Anticorrupção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m 9" descr="aaa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785926"/>
            <a:ext cx="3134163" cy="28864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 smtClean="0">
                <a:solidFill>
                  <a:schemeClr val="bg1"/>
                </a:solidFill>
              </a:rPr>
              <a:t> </a:t>
            </a:r>
            <a:r>
              <a:rPr lang="pt-BR" sz="4000" dirty="0" smtClean="0">
                <a:solidFill>
                  <a:schemeClr val="bg1"/>
                </a:solidFill>
              </a:rPr>
              <a:t>Histórico da articulação nacional dos órgãos de controle interno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500175"/>
            <a:ext cx="8286808" cy="4071966"/>
          </a:xfrm>
        </p:spPr>
        <p:txBody>
          <a:bodyPr>
            <a:normAutofit fontScale="92500" lnSpcReduction="10000"/>
          </a:bodyPr>
          <a:lstStyle/>
          <a:p>
            <a:pPr lvl="1" algn="just"/>
            <a:r>
              <a:rPr lang="pt-BR" sz="2400" dirty="0" smtClean="0">
                <a:solidFill>
                  <a:schemeClr val="bg1"/>
                </a:solidFill>
              </a:rPr>
              <a:t>2004: I Fórum Nacional de Órgãos de Controle Interno dos Estados Brasileiros e do Distrito Federal;</a:t>
            </a:r>
          </a:p>
          <a:p>
            <a:pPr lvl="1" algn="just"/>
            <a:r>
              <a:rPr lang="pt-BR" sz="2400" dirty="0" smtClean="0">
                <a:solidFill>
                  <a:schemeClr val="bg1"/>
                </a:solidFill>
              </a:rPr>
              <a:t>2007: Criação do Conselho Nacional de Controle Interno – CONACI;</a:t>
            </a:r>
          </a:p>
          <a:p>
            <a:pPr lvl="1" algn="just"/>
            <a:r>
              <a:rPr lang="pt-BR" sz="2400" dirty="0" smtClean="0">
                <a:solidFill>
                  <a:schemeClr val="bg1"/>
                </a:solidFill>
              </a:rPr>
              <a:t>2010: </a:t>
            </a:r>
            <a:r>
              <a:rPr lang="pt-BR" sz="2400" dirty="0" smtClean="0">
                <a:solidFill>
                  <a:schemeClr val="bg1"/>
                </a:solidFill>
              </a:rPr>
              <a:t>Aprovação das </a:t>
            </a:r>
            <a:r>
              <a:rPr lang="pt-BR" sz="2400" dirty="0" smtClean="0">
                <a:solidFill>
                  <a:schemeClr val="bg1"/>
                </a:solidFill>
              </a:rPr>
              <a:t>diretrizes do Controle Interno;</a:t>
            </a:r>
          </a:p>
          <a:p>
            <a:pPr lvl="1" algn="just"/>
            <a:r>
              <a:rPr lang="pt-BR" sz="2400" dirty="0" smtClean="0">
                <a:solidFill>
                  <a:schemeClr val="bg1"/>
                </a:solidFill>
              </a:rPr>
              <a:t>2011: Ampliação da participação dos entes federativos;</a:t>
            </a:r>
          </a:p>
          <a:p>
            <a:pPr lvl="1" algn="just"/>
            <a:r>
              <a:rPr lang="pt-BR" sz="2400" dirty="0" smtClean="0">
                <a:solidFill>
                  <a:schemeClr val="bg1"/>
                </a:solidFill>
              </a:rPr>
              <a:t>2012</a:t>
            </a:r>
            <a:r>
              <a:rPr lang="pt-BR" sz="2400" dirty="0" smtClean="0">
                <a:solidFill>
                  <a:schemeClr val="bg1"/>
                </a:solidFill>
              </a:rPr>
              <a:t>: Criação de GT para acompanhamento de temas como PROMOIN, Lei de Acesso à Informação e Agenda Legislativa;</a:t>
            </a:r>
          </a:p>
          <a:p>
            <a:pPr lvl="1" algn="just"/>
            <a:r>
              <a:rPr lang="pt-BR" sz="2400" dirty="0" smtClean="0">
                <a:solidFill>
                  <a:schemeClr val="bg1"/>
                </a:solidFill>
              </a:rPr>
              <a:t>2013: </a:t>
            </a:r>
            <a:r>
              <a:rPr lang="pt-BR" sz="2400" dirty="0" smtClean="0">
                <a:solidFill>
                  <a:schemeClr val="bg1"/>
                </a:solidFill>
              </a:rPr>
              <a:t>Aprovação </a:t>
            </a:r>
            <a:r>
              <a:rPr lang="pt-BR" sz="2400" dirty="0" smtClean="0">
                <a:solidFill>
                  <a:schemeClr val="bg1"/>
                </a:solidFill>
              </a:rPr>
              <a:t>do regimento interno; filiação de Novos Membros; fomento à implantação da LAI, com Pesquisas sobre a implementação e regulamentação por Estados e Municípios; mobilização para impulsionar a tramitação da PEC nº45/2009.</a:t>
            </a:r>
          </a:p>
          <a:p>
            <a:pPr lvl="1"/>
            <a:endParaRPr lang="pt-BR" sz="2000" dirty="0" smtClean="0">
              <a:solidFill>
                <a:schemeClr val="bg1"/>
              </a:solidFill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3000372"/>
            <a:ext cx="8229600" cy="29289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800" dirty="0" smtClean="0">
                <a:solidFill>
                  <a:schemeClr val="bg1"/>
                </a:solidFill>
              </a:rPr>
              <a:t>	38 </a:t>
            </a:r>
            <a:r>
              <a:rPr lang="pt-BR" sz="2800" dirty="0" smtClean="0">
                <a:solidFill>
                  <a:schemeClr val="bg1"/>
                </a:solidFill>
              </a:rPr>
              <a:t>Membros, representantes de:</a:t>
            </a:r>
          </a:p>
          <a:p>
            <a:pPr lvl="1"/>
            <a:r>
              <a:rPr lang="pt-BR" dirty="0" smtClean="0">
                <a:solidFill>
                  <a:schemeClr val="bg1"/>
                </a:solidFill>
              </a:rPr>
              <a:t>26 Estados</a:t>
            </a:r>
          </a:p>
          <a:p>
            <a:pPr lvl="1"/>
            <a:r>
              <a:rPr lang="pt-BR" dirty="0" smtClean="0">
                <a:solidFill>
                  <a:schemeClr val="bg1"/>
                </a:solidFill>
              </a:rPr>
              <a:t>União</a:t>
            </a:r>
          </a:p>
          <a:p>
            <a:pPr lvl="1"/>
            <a:r>
              <a:rPr lang="pt-BR" dirty="0" smtClean="0">
                <a:solidFill>
                  <a:schemeClr val="bg1"/>
                </a:solidFill>
              </a:rPr>
              <a:t>Distrito Federal</a:t>
            </a:r>
          </a:p>
          <a:p>
            <a:pPr lvl="1"/>
            <a:r>
              <a:rPr lang="pt-BR" dirty="0" smtClean="0">
                <a:solidFill>
                  <a:schemeClr val="bg1"/>
                </a:solidFill>
              </a:rPr>
              <a:t>10 Municípios </a:t>
            </a:r>
            <a:r>
              <a:rPr lang="pt-BR" dirty="0" smtClean="0">
                <a:solidFill>
                  <a:schemeClr val="bg1"/>
                </a:solidFill>
              </a:rPr>
              <a:t>(Capitais </a:t>
            </a:r>
            <a:r>
              <a:rPr lang="pt-BR" dirty="0" smtClean="0">
                <a:solidFill>
                  <a:schemeClr val="bg1"/>
                </a:solidFill>
              </a:rPr>
              <a:t>de Estados)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/>
          <a:stretch>
            <a:fillRect/>
          </a:stretch>
        </p:blipFill>
        <p:spPr bwMode="auto">
          <a:xfrm>
            <a:off x="1071538" y="285728"/>
            <a:ext cx="6758416" cy="2681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</TotalTime>
  <Words>859</Words>
  <Application>Microsoft Office PowerPoint</Application>
  <PresentationFormat>Apresentação na tela (4:3)</PresentationFormat>
  <Paragraphs>132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Seminário O controle interno governamental no Brasil Velhos Desafios, Novas Perspectivas</vt:lpstr>
      <vt:lpstr>O controle interno no Brasil - Situação atual  e perspectivas futuras</vt:lpstr>
      <vt:lpstr>O Controle Interno na Constituição</vt:lpstr>
      <vt:lpstr>O Controle Interno na Constituição</vt:lpstr>
      <vt:lpstr> Macrofunções do  Controle Interno - PEC  nº 45/2009 </vt:lpstr>
      <vt:lpstr>PEC nº 45/2009</vt:lpstr>
      <vt:lpstr>Legislação Relevante</vt:lpstr>
      <vt:lpstr> Histórico da articulação nacional dos órgãos de controle interno</vt:lpstr>
      <vt:lpstr>Slide 9</vt:lpstr>
      <vt:lpstr>Slide 10</vt:lpstr>
      <vt:lpstr>Criação dos Órgãos de  Controle Interno no tempo</vt:lpstr>
      <vt:lpstr>Auditoria Governamental</vt:lpstr>
      <vt:lpstr>Formas de Execução de Auditorias</vt:lpstr>
      <vt:lpstr>Forma de Atuação</vt:lpstr>
      <vt:lpstr>Slide 15</vt:lpstr>
      <vt:lpstr>Critérios adotados para definição de auditorias</vt:lpstr>
      <vt:lpstr>Metodologias</vt:lpstr>
      <vt:lpstr>Destino dos produtos das Auditorias</vt:lpstr>
      <vt:lpstr>Corregedoria</vt:lpstr>
      <vt:lpstr>Slide 20</vt:lpstr>
      <vt:lpstr>Controladoria</vt:lpstr>
      <vt:lpstr>Ouvidoria</vt:lpstr>
      <vt:lpstr>Atividades Complementares</vt:lpstr>
      <vt:lpstr>Portal da Transparência e LAI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INOVA10_03</dc:creator>
  <cp:lastModifiedBy>Gustavo Goncalves Ungaro</cp:lastModifiedBy>
  <cp:revision>66</cp:revision>
  <dcterms:created xsi:type="dcterms:W3CDTF">2014-05-02T18:37:31Z</dcterms:created>
  <dcterms:modified xsi:type="dcterms:W3CDTF">2014-05-14T00:33:48Z</dcterms:modified>
</cp:coreProperties>
</file>