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87" r:id="rId5"/>
    <p:sldId id="288" r:id="rId6"/>
    <p:sldId id="289" r:id="rId7"/>
    <p:sldId id="290" r:id="rId8"/>
    <p:sldId id="257" r:id="rId9"/>
    <p:sldId id="283" r:id="rId10"/>
    <p:sldId id="286" r:id="rId11"/>
    <p:sldId id="285" r:id="rId12"/>
    <p:sldId id="258" r:id="rId13"/>
    <p:sldId id="259" r:id="rId14"/>
    <p:sldId id="260" r:id="rId15"/>
    <p:sldId id="262" r:id="rId16"/>
    <p:sldId id="263" r:id="rId17"/>
    <p:sldId id="264" r:id="rId18"/>
    <p:sldId id="267" r:id="rId19"/>
    <p:sldId id="268" r:id="rId20"/>
    <p:sldId id="269" r:id="rId21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2376" y="-10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49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48219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571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513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8294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32559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39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335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277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39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756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90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64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20732" y="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208170" y="14972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Competências</a:t>
            </a:r>
            <a:r>
              <a:rPr lang="pt-BR" dirty="0" smtClean="0"/>
              <a:t>         </a:t>
            </a:r>
            <a:br>
              <a:rPr lang="pt-BR" dirty="0" smtClean="0"/>
            </a:br>
            <a:r>
              <a:rPr lang="pt-BR" sz="1800" dirty="0" smtClean="0"/>
              <a:t>(art. 3º do Estatuto)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Participação na formulação, na implementação e na avaliação das políticas nacionais de gestão pública;</a:t>
            </a:r>
          </a:p>
          <a:p>
            <a:pPr algn="just"/>
            <a:r>
              <a:rPr lang="pt-BR" sz="2000" dirty="0" smtClean="0"/>
              <a:t>Coordenação e articulação das ações de interesse comum dos Órgãos Estaduais e Municipais de Controle Interno;</a:t>
            </a:r>
          </a:p>
          <a:p>
            <a:pPr algn="just"/>
            <a:r>
              <a:rPr lang="pt-BR" sz="2000" dirty="0" smtClean="0"/>
              <a:t>Promoção de intercâmbio de informações, de experiências nacionais e internacionais sobre gestão pública e de cooperação técnica entre os seus membros;</a:t>
            </a:r>
          </a:p>
          <a:p>
            <a:pPr algn="just"/>
            <a:r>
              <a:rPr lang="pt-BR" sz="2000" dirty="0" smtClean="0"/>
              <a:t>Realização de seminários, conferências, cursos e de outros eventos de interesse dos seus membros;</a:t>
            </a:r>
          </a:p>
          <a:p>
            <a:pPr algn="just"/>
            <a:r>
              <a:rPr lang="pt-BR" sz="2000" dirty="0" smtClean="0"/>
              <a:t>Desenvolvimento de programas e projetos de interesse comum dos seus membros.</a:t>
            </a:r>
          </a:p>
          <a:p>
            <a:pPr algn="just"/>
            <a:r>
              <a:rPr lang="pt-BR" sz="2000" dirty="0" smtClean="0"/>
              <a:t>Divulgação de atos e ações de interesse do CONACI e de seus membros.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1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/>
              <a:t>Instâncias</a:t>
            </a:r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Fórum dos Titulares dos Órgãos de Controle Interno dos Estados, do Distrito Federal e dos Municípios das capitais;</a:t>
            </a:r>
          </a:p>
          <a:p>
            <a:r>
              <a:rPr lang="pt-BR" dirty="0" smtClean="0"/>
              <a:t>Presidência (e Vice-Presidência);</a:t>
            </a:r>
          </a:p>
          <a:p>
            <a:r>
              <a:rPr lang="pt-BR" dirty="0" smtClean="0"/>
              <a:t>Junta Fiscal;</a:t>
            </a:r>
          </a:p>
          <a:p>
            <a:r>
              <a:rPr lang="pt-BR" dirty="0" smtClean="0"/>
              <a:t>Secretaria-Executiva; </a:t>
            </a:r>
          </a:p>
          <a:p>
            <a:r>
              <a:rPr lang="pt-BR" dirty="0" smtClean="0"/>
              <a:t>Comissões e Grupos de Trabalho.</a:t>
            </a:r>
          </a:p>
          <a:p>
            <a:pPr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84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/>
              <a:t>Referenciais</a:t>
            </a:r>
            <a:br>
              <a:rPr lang="pt-BR" sz="4000" b="1" smtClean="0"/>
            </a:br>
            <a:r>
              <a:rPr lang="pt-BR" sz="4000" b="1" smtClean="0"/>
              <a:t>Estratégicos</a:t>
            </a:r>
            <a:endParaRPr lang="pt-BR" sz="40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75" algn="just">
              <a:buFont typeface="Arial" panose="020B0604020202020204" pitchFamily="34" charset="0"/>
              <a:buNone/>
            </a:pPr>
            <a:endParaRPr lang="pt-BR" sz="2000" smtClean="0"/>
          </a:p>
          <a:p>
            <a:pPr indent="15875" algn="just">
              <a:buFont typeface="Arial" panose="020B0604020202020204" pitchFamily="34" charset="0"/>
              <a:buNone/>
            </a:pPr>
            <a:r>
              <a:rPr lang="pt-BR" sz="3600" smtClean="0"/>
              <a:t>Resultado de pesquisa com todos os Membros do CONACI aplicando a Técnica S.W.O.T (F.O.F.A), em que foram considerados quais pontos apresentados são forças, oportunidades, fraquezas, ameaças.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0557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/>
              <a:t>Referenciais</a:t>
            </a:r>
            <a:br>
              <a:rPr lang="pt-BR" sz="4000" b="1" smtClean="0"/>
            </a:br>
            <a:r>
              <a:rPr lang="pt-BR" sz="4000" b="1" smtClean="0"/>
              <a:t>Estratégicos</a:t>
            </a:r>
            <a:endParaRPr lang="pt-BR" sz="4000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pt-BR" smtClean="0"/>
          </a:p>
          <a:p>
            <a:pPr>
              <a:buFont typeface="Arial" panose="020B0604020202020204" pitchFamily="34" charset="0"/>
              <a:buNone/>
            </a:pP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000100" y="1643051"/>
          <a:ext cx="7358114" cy="3857650"/>
        </p:xfrm>
        <a:graphic>
          <a:graphicData uri="http://schemas.openxmlformats.org/drawingml/2006/table">
            <a:tbl>
              <a:tblPr/>
              <a:tblGrid>
                <a:gridCol w="3679057"/>
                <a:gridCol w="3679057"/>
              </a:tblGrid>
              <a:tr h="30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FORÇAS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FRAQUEZAS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1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Atuação coletiva e centralizada entre os Membros e baixíssima influência partidária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Insuficiente praticidade e baixa integração para o aperfeiçoamento dos sistemas de controle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1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Reunião de atores diversos, com o mesmo objetivo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D0D0D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Estrutura administrativa do CONACI restrita ou ausente, com sobrecarga de trabalho pelo acúmulo de funções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4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 representatividade e capilaridade entre os Órgãos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Ausência de instrumentos eficazes que evitem a inadimplência dos Membros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4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Integração dos Membros do CONACI  com unidade de propósitos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Instabilidade dos titulares nos cargos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8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Credibilidade técnica e política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Baixo comprometimento de alguns Membros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4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Grupo influente nas diversas esferas de representação da sociedade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Dificuldades técnicas quanto ao site e à comunicação interna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9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010425" y="2341521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75" algn="just">
              <a:buFont typeface="Arial" panose="020B0604020202020204" pitchFamily="34" charset="0"/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/>
              <a:t>Referenciais</a:t>
            </a:r>
            <a:br>
              <a:rPr lang="pt-BR" sz="4000" b="1" smtClean="0"/>
            </a:br>
            <a:r>
              <a:rPr lang="pt-BR" sz="4000" b="1" smtClean="0"/>
              <a:t>Estratégicos</a:t>
            </a:r>
            <a:endParaRPr lang="pt-BR" sz="4000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pt-BR" smtClean="0"/>
          </a:p>
          <a:p>
            <a:pPr>
              <a:buFont typeface="Arial" panose="020B0604020202020204" pitchFamily="34" charset="0"/>
              <a:buNone/>
            </a:pP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000100" y="2000240"/>
          <a:ext cx="7500990" cy="3286149"/>
        </p:xfrm>
        <a:graphic>
          <a:graphicData uri="http://schemas.openxmlformats.org/drawingml/2006/table">
            <a:tbl>
              <a:tblPr/>
              <a:tblGrid>
                <a:gridCol w="3750495"/>
                <a:gridCol w="3750495"/>
              </a:tblGrid>
              <a:tr h="46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OPORTUNIDADES 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AMEAÇAS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0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Momento de apoio político para o fortalecimento do Controle Interno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Resistência política em divulgar os problemas de cada ente.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10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Crescimento dos meios de informação disponíveis para demonstrar a importância do Controle Interno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Risco de falta de autonomia e independência dos Órgãos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0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Aproveitar a interação com os diversos Órgãos/instituições para seu fortalecimento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Ano reduzido para tomada de ações em 2014 (Copa do Mundo e calendário eleitoral)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7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mtClean="0"/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000100" y="1285860"/>
          <a:ext cx="7286677" cy="4745095"/>
        </p:xfrm>
        <a:graphic>
          <a:graphicData uri="http://schemas.openxmlformats.org/drawingml/2006/table">
            <a:tbl>
              <a:tblPr/>
              <a:tblGrid>
                <a:gridCol w="2357454"/>
                <a:gridCol w="4929223"/>
              </a:tblGrid>
              <a:tr h="2156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IDEIAS FORÇA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DIRETRIZES ESTRATÉGICAS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1963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 Crescimento Institucional do CONACI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Incremento qualitativo da estrutura, comunicação e atividades do Conselho para prestar apoio mais efetivo aos Membros.</a:t>
                      </a:r>
                    </a:p>
                  </a:txBody>
                  <a:tcPr marL="8932" marR="8932" marT="89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1.1. Fortalecer institucionalmente o CONACI, enquanto organização formada pela associação dos Órgãos de Controle, visando potencializar a integração entre os Estados, Distrito Federal e Capitais.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1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1.2. Ampliar a estratégia de comunicação do CONACI, com foco na cristalização do Órgão como referência na área de Controle Interno, divulgando sua produção técnica e aumentando seu conhecimento na sociedade em geral.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1.3. Repensar seu website de modo a torná-lo um instrumento mais efetivo e moderno de troca de ideias e práticas entre os Membros. 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1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1.4. Selecionar e divulgar melhores práticas nas áreas do Controle Interno buscando apontar modelos básicos de normas, procedimentos e documentos que poderão ser adotados pelos Membros.</a:t>
                      </a:r>
                    </a:p>
                  </a:txBody>
                  <a:tcPr marL="8932" marR="8932" marT="893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 Estabelecer parcerias que permitam ao Conselho ter um quadro de pessoal próprio, podendo servir como gestor dos projetos e facilitador das atividades dos Grupos de Trabalho.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 Ampliar a participação em eventos, enviando representantes e convidando-os para atividades do CONACI</a:t>
                      </a:r>
                    </a:p>
                  </a:txBody>
                  <a:tcPr marL="8932" marR="8932" marT="893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mtClean="0"/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28662" y="1428736"/>
          <a:ext cx="7286676" cy="4143404"/>
        </p:xfrm>
        <a:graphic>
          <a:graphicData uri="http://schemas.openxmlformats.org/drawingml/2006/table">
            <a:tbl>
              <a:tblPr/>
              <a:tblGrid>
                <a:gridCol w="2121492"/>
                <a:gridCol w="5165184"/>
              </a:tblGrid>
              <a:tr h="2785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IDEIAS FORÇA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DIRETRIZES ESTRATÉGICAS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888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 Desenvolvimento Institucional dos Órgãos de Controle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Contribuir para o fortalecimento da capacidade institucional dos Órgãos de Controle Interno.</a:t>
                      </a:r>
                    </a:p>
                  </a:txBody>
                  <a:tcPr marL="8947" marR="8947" marT="89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2.1. Acompanhar e contribuir para a aprovação de normas que fortaleçam o sistema de Controle Interno público, especialmente a PEC 45/2009, que tramita no Congresso Nacional.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2.2. Avançar em um Programa de Modernização dos Órgãos de Controle Interno – PROMOIN, possivelmente utilizando-se de parceria com o Banco Mundial.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2.3. Continuar realizando Encontros e Reuniões Técnicas de alto nível, buscando trabalhar os temas e conteúdos de forma mais focada na prática cotidiana dos Órgãos associados, sobretudo temas ligados à auditoria governamental, à transparência pública, à implementação da Lei Anticorrupção e às novas normas de Contabilidade Aplicadas ao Setor Público.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2.4. Apoiar a adoção de boas práticas, buscando sobretudo a padronização de Relatórios Técnicos e o compartilhamento de sistemas informáticos. 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42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75" algn="just">
              <a:buFont typeface="Arial" panose="020B0604020202020204" pitchFamily="34" charset="0"/>
              <a:buNone/>
            </a:pPr>
            <a:endParaRPr lang="pt-BR" sz="2000" dirty="0" smtClean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571612"/>
          <a:ext cx="7215238" cy="3857652"/>
        </p:xfrm>
        <a:graphic>
          <a:graphicData uri="http://schemas.openxmlformats.org/drawingml/2006/table">
            <a:tbl>
              <a:tblPr/>
              <a:tblGrid>
                <a:gridCol w="1857388"/>
                <a:gridCol w="5357850"/>
              </a:tblGrid>
              <a:tr h="406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IDEIAS FORÇA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DIRETRIZES ESTRATÉGICAS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091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 Ampliação de parcerias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Estabelecer relacionamentos com entidades públicas e privadas, visando divulgar ações, trocar experiências e informações, incorporar boas práticas e captar financiamento.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47" marR="8947" marT="89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3.1.  Ampliar parcerias com entidades públicas e privadas.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3.2. Fomentar e promover intercâmbios entre os Órgãos de Controle Interno e de controle externo, em âmbito nacional, estadual e municipal, por meio de acordos de cooperação técnica.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3.3. Firmar parceria com o Programa das Nações Unidas para o Desenvolvimento (PNUD-ONU) para intercâmbio de boas práticas em nível internacional.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3.4 Firmar parceria com o Banco Mundial para realização dos itens 1.5 e 2.2.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5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714486"/>
          <a:ext cx="7215238" cy="3500463"/>
        </p:xfrm>
        <a:graphic>
          <a:graphicData uri="http://schemas.openxmlformats.org/drawingml/2006/table">
            <a:tbl>
              <a:tblPr/>
              <a:tblGrid>
                <a:gridCol w="2071702"/>
                <a:gridCol w="5143536"/>
              </a:tblGrid>
              <a:tr h="5662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IDEIAS FORÇA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5197475" algn="l"/>
                        </a:tabLst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DIRETRIZES ESTRATÉGICAS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73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 Aprimoramento da Gestão de Pessoal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Contribuir para o fortalecimento da gestão de pessoal dos Órgãos de Controle Interno, visando melhorar a qualidade das políticas, cargos, salários e capacitação das pessoas.</a:t>
                      </a:r>
                    </a:p>
                  </a:txBody>
                  <a:tcPr marL="8947" marR="8947" marT="89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5.1. Atualizar os diagnósticos dos Órgãos de Controle Interno, ampliando para a União e as Capitais, divulgando-o junto aos Membros do CONACI e publicando-o de maneira impressa e virtual.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1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5.2. Apoiar os projetos de âmbito federal, estadual, distrital e municipal de fortalecimento da carreira dos servidores do sistema de Controle Interno.</a:t>
                      </a:r>
                    </a:p>
                  </a:txBody>
                  <a:tcPr marL="8947" marR="8947" marT="894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38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93703" y="344363"/>
            <a:ext cx="9072000" cy="1635679"/>
          </a:xfrm>
        </p:spPr>
        <p:txBody>
          <a:bodyPr/>
          <a:lstStyle/>
          <a:p>
            <a:pPr algn="dist"/>
            <a:r>
              <a:rPr lang="pt-BR" b="1" dirty="0" smtClean="0"/>
              <a:t>Quem faz o Controle Interno</a:t>
            </a:r>
          </a:p>
          <a:p>
            <a:pPr algn="dist"/>
            <a:r>
              <a:rPr lang="pt-BR" b="1" dirty="0" smtClean="0"/>
              <a:t> no Brasil?</a:t>
            </a:r>
            <a:endParaRPr lang="pt-BR" dirty="0"/>
          </a:p>
          <a:p>
            <a:pPr algn="dist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75" algn="just">
              <a:buFont typeface="Arial" panose="020B0604020202020204" pitchFamily="34" charset="0"/>
              <a:buNone/>
            </a:pPr>
            <a:endParaRPr lang="pt-BR" sz="2000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/>
          </p:nvPr>
        </p:nvSpPr>
        <p:spPr>
          <a:xfrm>
            <a:off x="1008625" y="3958542"/>
            <a:ext cx="9072000" cy="1262160"/>
          </a:xfrm>
        </p:spPr>
        <p:txBody>
          <a:bodyPr/>
          <a:lstStyle/>
          <a:p>
            <a:pPr algn="r"/>
            <a:r>
              <a:rPr lang="pt-BR" sz="3200" dirty="0" smtClean="0"/>
              <a:t>Algumas informações do Perfil</a:t>
            </a:r>
          </a:p>
          <a:p>
            <a:pPr algn="r"/>
            <a:r>
              <a:rPr lang="pt-BR" sz="3200" dirty="0" smtClean="0"/>
              <a:t> de Recursos Humanos dos </a:t>
            </a:r>
            <a:r>
              <a:rPr lang="pt-BR" sz="3200" dirty="0" err="1" smtClean="0"/>
              <a:t>Órgaos</a:t>
            </a:r>
            <a:r>
              <a:rPr lang="pt-BR" sz="3200" dirty="0" smtClean="0"/>
              <a:t> </a:t>
            </a:r>
          </a:p>
          <a:p>
            <a:pPr algn="r"/>
            <a:r>
              <a:rPr lang="pt-BR" sz="3200" dirty="0" smtClean="0"/>
              <a:t>de Controle Interno</a:t>
            </a:r>
            <a:endParaRPr lang="pt-BR" sz="3200" dirty="0"/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66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202961"/>
            <a:ext cx="6801675" cy="594907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05725" y="1219200"/>
            <a:ext cx="186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Quantitativo de servidores dos órgãos centrais de controle por regiões e entes – 2006/2012</a:t>
            </a:r>
            <a:endParaRPr lang="pt-BR" sz="200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8045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123857"/>
            <a:ext cx="9372600" cy="377049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1050" y="723900"/>
            <a:ext cx="778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Distribuição dos servidores e colaboradores dos órgãos centrais de controle interno por escolaridade e área de atividade - 2012</a:t>
            </a:r>
            <a:endParaRPr lang="pt-BR" sz="200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912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57" y="1562040"/>
            <a:ext cx="6953885" cy="37519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66875" y="381000"/>
            <a:ext cx="684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Plano de Carreiras, Cargos e Vencimentos para o servidor da área de controle interno do CONACI - 2012</a:t>
            </a:r>
            <a:endParaRPr lang="pt-BR" sz="2000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1860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383" y="2216611"/>
            <a:ext cx="9072000" cy="1262160"/>
          </a:xfrm>
        </p:spPr>
        <p:txBody>
          <a:bodyPr/>
          <a:lstStyle/>
          <a:p>
            <a:pPr algn="ctr"/>
            <a:r>
              <a:rPr lang="pt-BR" sz="6000" b="1" dirty="0" smtClean="0"/>
              <a:t>O</a:t>
            </a:r>
            <a:r>
              <a:rPr lang="pt-BR" b="1" dirty="0" smtClean="0"/>
              <a:t> </a:t>
            </a:r>
            <a:r>
              <a:rPr lang="pt-BR" sz="6000" b="1" dirty="0" smtClean="0"/>
              <a:t>CONACI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6226" y="2577348"/>
            <a:ext cx="850969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Conselho Nacional de Controle Interno – CONACI é uma associação de direito privado, sem fins lucrativos, que agrega os órgãos de controle interno dos Estados, Distrito Federal, União e Municípios Capitais dos Estados,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pt-BR" sz="2800" dirty="0" smtClean="0">
              <a:solidFill>
                <a:prstClr val="black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62" y="446087"/>
            <a:ext cx="4708525" cy="15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4" name="CaixaDeTexto 3"/>
          <p:cNvSpPr txBox="1"/>
          <p:nvPr/>
        </p:nvSpPr>
        <p:spPr>
          <a:xfrm>
            <a:off x="1127760" y="1534160"/>
            <a:ext cx="827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Todos os 26 Estados da Federação são filiados ao CONACI, além do Distrito Federal, da União e de 16 municípios capitais de Estado, totalizando 44 membros.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" name="CaixaDeTexto 3"/>
          <p:cNvSpPr txBox="1"/>
          <p:nvPr/>
        </p:nvSpPr>
        <p:spPr>
          <a:xfrm>
            <a:off x="1127760" y="1534160"/>
            <a:ext cx="82702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7609"/>
              </p:ext>
            </p:extLst>
          </p:nvPr>
        </p:nvGraphicFramePr>
        <p:xfrm>
          <a:off x="599440" y="568967"/>
          <a:ext cx="4541520" cy="5537192"/>
        </p:xfrm>
        <a:graphic>
          <a:graphicData uri="http://schemas.openxmlformats.org/drawingml/2006/table">
            <a:tbl>
              <a:tblPr/>
              <a:tblGrid>
                <a:gridCol w="2270760"/>
                <a:gridCol w="2270760"/>
              </a:tblGrid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ACRE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PARAÍBA</a:t>
                      </a:r>
                    </a:p>
                  </a:txBody>
                  <a:tcPr marL="6223" marR="6223" marT="62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ALAGOAS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PARANÁ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AMAPÁ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PERNAMBUCO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AMAZONAS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PIAUÍ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2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BAHIA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DE JANEIRO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CEARÁ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GRANDE DO NORTE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ESPIRITO SANTO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GRANDE DO SUL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GOIÁS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RONDÔNIA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MARANHÃO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RORAIMA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2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MATO GROSSO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SANTA CATARINA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MATO GROSSO DO SUL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SÃO PAULO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MINAS GERAIS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SERGIPE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PARÁ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6223" marR="6223" marT="62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27626"/>
              </p:ext>
            </p:extLst>
          </p:nvPr>
        </p:nvGraphicFramePr>
        <p:xfrm>
          <a:off x="5699760" y="554359"/>
          <a:ext cx="4074160" cy="4305487"/>
        </p:xfrm>
        <a:graphic>
          <a:graphicData uri="http://schemas.openxmlformats.org/drawingml/2006/table">
            <a:tbl>
              <a:tblPr/>
              <a:tblGrid>
                <a:gridCol w="2133600"/>
                <a:gridCol w="1940560"/>
              </a:tblGrid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ARACAJU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PORTO ALEGRE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BELEM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PORTO VELHO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7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BELO HORIZONTE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RECIFE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FLORIANÓPOLIS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BRANCO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8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FORTALEZA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RIO DE JANEIRO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MACAPÁ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SÃO LUÍS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MACEIÓ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SÃO PAULO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9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NATAL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VITORIA</a:t>
                      </a:r>
                    </a:p>
                  </a:txBody>
                  <a:tcPr marL="7467" marR="7467" marT="7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16589"/>
              </p:ext>
            </p:extLst>
          </p:nvPr>
        </p:nvGraphicFramePr>
        <p:xfrm>
          <a:off x="6106159" y="5431015"/>
          <a:ext cx="3474722" cy="634506"/>
        </p:xfrm>
        <a:graphic>
          <a:graphicData uri="http://schemas.openxmlformats.org/drawingml/2006/table">
            <a:tbl>
              <a:tblPr/>
              <a:tblGrid>
                <a:gridCol w="1737361"/>
                <a:gridCol w="1737361"/>
              </a:tblGrid>
              <a:tr h="6345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UNIÃO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DISTRITO FEDERAL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6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1096</Words>
  <Application>Microsoft Macintosh PowerPoint</Application>
  <PresentationFormat>Custom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Raphael R Soré</cp:lastModifiedBy>
  <cp:revision>8</cp:revision>
  <dcterms:modified xsi:type="dcterms:W3CDTF">2015-05-28T13:07:15Z</dcterms:modified>
</cp:coreProperties>
</file>