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handoutMasterIdLst>
    <p:handoutMasterId r:id="rId37"/>
  </p:handoutMasterIdLst>
  <p:sldIdLst>
    <p:sldId id="256" r:id="rId3"/>
    <p:sldId id="272" r:id="rId4"/>
    <p:sldId id="292" r:id="rId5"/>
    <p:sldId id="293" r:id="rId6"/>
    <p:sldId id="294" r:id="rId7"/>
    <p:sldId id="295" r:id="rId8"/>
    <p:sldId id="296" r:id="rId9"/>
    <p:sldId id="280" r:id="rId10"/>
    <p:sldId id="281" r:id="rId11"/>
    <p:sldId id="257" r:id="rId12"/>
    <p:sldId id="261" r:id="rId13"/>
    <p:sldId id="259" r:id="rId14"/>
    <p:sldId id="260" r:id="rId15"/>
    <p:sldId id="262" r:id="rId16"/>
    <p:sldId id="263" r:id="rId17"/>
    <p:sldId id="26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97" r:id="rId31"/>
    <p:sldId id="288" r:id="rId32"/>
    <p:sldId id="290" r:id="rId33"/>
    <p:sldId id="289" r:id="rId34"/>
    <p:sldId id="291" r:id="rId35"/>
    <p:sldId id="287" r:id="rId36"/>
  </p:sldIdLst>
  <p:sldSz cx="10080625" cy="7559675"/>
  <p:notesSz cx="7010400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2F2C1-12C1-4476-9F6D-50E4DD7048E3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784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525"/>
            <a:ext cx="303784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FB43-B849-4B16-9FCA-A54D3A7880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5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/>
          <a:lstStyle/>
          <a:p>
            <a:fld id="{05F738DE-AD44-4FAA-B1B1-5663B01DEE8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3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/>
          <a:lstStyle/>
          <a:p>
            <a:fld id="{05F738DE-AD44-4FAA-B1B1-5663B01DEE8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/>
          <a:lstStyle/>
          <a:p>
            <a:fld id="{E9D2DFB3-C323-4801-BD92-E773ED5E870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36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6226" y="2792791"/>
            <a:ext cx="85096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Conselho Nacional de Controle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Interno – CONACI é uma associação civil que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grega os órgãos de controle interno dos Estados, Distrito Federal, União e Capitais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62" y="446087"/>
            <a:ext cx="4708525" cy="156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936201" y="508320"/>
            <a:ext cx="9070200" cy="12607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Qual a finalidade do CONACI ?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2653" y="1769040"/>
            <a:ext cx="871289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chemeClr val="bg1"/>
                </a:solidFill>
              </a:rPr>
              <a:t>O</a:t>
            </a:r>
            <a:r>
              <a:rPr lang="pt-BR" sz="2800" dirty="0" smtClean="0">
                <a:solidFill>
                  <a:schemeClr val="bg1"/>
                </a:solidFill>
              </a:rPr>
              <a:t> desenvolvimento de uma atuação eficaz no </a:t>
            </a:r>
            <a:r>
              <a:rPr lang="pt-BR" sz="2800" b="1" u="sng" dirty="0" smtClean="0">
                <a:solidFill>
                  <a:schemeClr val="bg1"/>
                </a:solidFill>
              </a:rPr>
              <a:t>controle da gestão pública</a:t>
            </a:r>
            <a:r>
              <a:rPr lang="pt-BR" sz="2800" dirty="0" smtClean="0">
                <a:solidFill>
                  <a:schemeClr val="bg1"/>
                </a:solidFill>
              </a:rPr>
              <a:t>, contribuindo para a prevenção e o </a:t>
            </a:r>
            <a:r>
              <a:rPr lang="pt-BR" sz="2800" b="1" u="sng" dirty="0" smtClean="0">
                <a:solidFill>
                  <a:schemeClr val="bg1"/>
                </a:solidFill>
              </a:rPr>
              <a:t>combate à corrupção </a:t>
            </a:r>
            <a:r>
              <a:rPr lang="pt-BR" sz="2800" dirty="0" smtClean="0">
                <a:solidFill>
                  <a:schemeClr val="bg1"/>
                </a:solidFill>
              </a:rPr>
              <a:t>e a busca de uma </a:t>
            </a:r>
            <a:r>
              <a:rPr lang="pt-BR" sz="2800" b="1" u="sng" dirty="0" smtClean="0">
                <a:solidFill>
                  <a:schemeClr val="bg1"/>
                </a:solidFill>
              </a:rPr>
              <a:t>maior integração entre os Órgãos de Controle Interno</a:t>
            </a:r>
            <a:r>
              <a:rPr lang="pt-BR" sz="2800" dirty="0" smtClean="0">
                <a:solidFill>
                  <a:schemeClr val="bg1"/>
                </a:solidFill>
              </a:rPr>
              <a:t>, de modo a fazer da troca de experiências, conhecimentos e ferramentas, efetivo meio de fortalecimento de suas Instituições e, contribuindo para a </a:t>
            </a:r>
            <a:r>
              <a:rPr lang="pt-BR" sz="2800" b="1" u="sng" dirty="0" smtClean="0">
                <a:solidFill>
                  <a:schemeClr val="bg1"/>
                </a:solidFill>
              </a:rPr>
              <a:t>plena vigência do Estado Democrático de Direito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kumimoji="0" lang="pt-BR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58800" y="514235"/>
            <a:ext cx="90728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Competências do Conselho </a:t>
            </a: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(incisos do art. 3º do Estatuto)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Participação na formulação, na implementação e na avaliação das políticas nacionais de gestão pública;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Coordenação e articulação das ações de interesse comum dos Órgãos Estaduais e Municipais de Controle Interno;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Promoção de intercâmbio de informações, de experiências nacionais e internacionais sobre gestão pública e de cooperação técnica entre os seus Membros;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Realização de seminários, conferências, cursos e de outros eventos de interesse dos seus Membros;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Desenvolvimento de programas e projetos de interesse comum dos seus Membros.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Divulgação de atos e ações de interesse do CONACI e de seus Membros.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" name="Retângulo 3"/>
          <p:cNvSpPr/>
          <p:nvPr/>
        </p:nvSpPr>
        <p:spPr>
          <a:xfrm>
            <a:off x="737140" y="2483212"/>
            <a:ext cx="84023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Conselho foi formalizado como tal em 2007, no entanto, suas atividades se iniciaram em 2004, sob a denominação de </a:t>
            </a:r>
            <a:r>
              <a:rPr lang="pt-BR" sz="28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Fórum Nacional dos Órgãos de Controle Interno dos Estados Brasileiros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do Distrito Federal, no qual se buscava apresentar as experiências dos Órgãos em duas reuniões anuais.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936201" y="508320"/>
            <a:ext cx="9070200" cy="12607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História do CONACI 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904240" y="1393637"/>
            <a:ext cx="8564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Conselho passa por importante reforma em 2010, quando aceita como Membros as </a:t>
            </a:r>
            <a:r>
              <a:rPr lang="pt-BR" sz="28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Capitais dos Estados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denominando-se Conselho Nacional dos Órgãos de Controle Interno dos Estados, do Distrito Federal e dos Municípios das Capitais.</a:t>
            </a:r>
            <a:endParaRPr lang="pt-BR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 2011, o Conselho adota a denominação de Conselho Nacional de Controle Interno – CONACI, admitindo-se, em 2013, a Controladoria Geral da União.</a:t>
            </a:r>
            <a:endParaRPr lang="pt-BR" sz="28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504000" y="508320"/>
            <a:ext cx="9070200" cy="12607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 CONACI HOJE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4" name="CaixaDeTexto 3"/>
          <p:cNvSpPr txBox="1"/>
          <p:nvPr/>
        </p:nvSpPr>
        <p:spPr>
          <a:xfrm>
            <a:off x="903980" y="1562040"/>
            <a:ext cx="827024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Todos os </a:t>
            </a:r>
            <a:r>
              <a:rPr lang="pt-BR" sz="2800" b="1" u="sng" dirty="0" smtClean="0">
                <a:solidFill>
                  <a:schemeClr val="bg1"/>
                </a:solidFill>
              </a:rPr>
              <a:t>26 Estados </a:t>
            </a:r>
            <a:r>
              <a:rPr lang="pt-BR" sz="2800" dirty="0" smtClean="0">
                <a:solidFill>
                  <a:schemeClr val="bg1"/>
                </a:solidFill>
              </a:rPr>
              <a:t>da Federação são filiados ao CONACI, além do </a:t>
            </a:r>
            <a:r>
              <a:rPr lang="pt-BR" sz="2800" b="1" u="sng" dirty="0" smtClean="0">
                <a:solidFill>
                  <a:schemeClr val="bg1"/>
                </a:solidFill>
              </a:rPr>
              <a:t>Distrito Federal</a:t>
            </a:r>
            <a:r>
              <a:rPr lang="pt-BR" sz="2800" dirty="0" smtClean="0">
                <a:solidFill>
                  <a:schemeClr val="bg1"/>
                </a:solidFill>
              </a:rPr>
              <a:t>, da </a:t>
            </a:r>
            <a:r>
              <a:rPr lang="pt-BR" sz="2800" b="1" u="sng" dirty="0" smtClean="0">
                <a:solidFill>
                  <a:schemeClr val="bg1"/>
                </a:solidFill>
              </a:rPr>
              <a:t>União</a:t>
            </a:r>
            <a:r>
              <a:rPr lang="pt-BR" sz="2800" dirty="0" smtClean="0">
                <a:solidFill>
                  <a:schemeClr val="bg1"/>
                </a:solidFill>
              </a:rPr>
              <a:t> e de 16 municípios capitais de Estado, totalizando </a:t>
            </a:r>
            <a:r>
              <a:rPr lang="pt-BR" sz="2800" b="1" u="sng" dirty="0" smtClean="0">
                <a:solidFill>
                  <a:schemeClr val="bg1"/>
                </a:solidFill>
              </a:rPr>
              <a:t>44 membros.</a:t>
            </a:r>
            <a:endParaRPr lang="pt-BR" sz="2800" b="1" u="sng" dirty="0">
              <a:solidFill>
                <a:schemeClr val="bg1"/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04000" y="508320"/>
            <a:ext cx="9070200" cy="12607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 CONACI HOJE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" name="CaixaDeTexto 3"/>
          <p:cNvSpPr txBox="1"/>
          <p:nvPr/>
        </p:nvSpPr>
        <p:spPr>
          <a:xfrm>
            <a:off x="1127760" y="1534160"/>
            <a:ext cx="82702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92294"/>
              </p:ext>
            </p:extLst>
          </p:nvPr>
        </p:nvGraphicFramePr>
        <p:xfrm>
          <a:off x="599440" y="568967"/>
          <a:ext cx="4541520" cy="5537192"/>
        </p:xfrm>
        <a:graphic>
          <a:graphicData uri="http://schemas.openxmlformats.org/drawingml/2006/table">
            <a:tbl>
              <a:tblPr/>
              <a:tblGrid>
                <a:gridCol w="2270760"/>
                <a:gridCol w="2270760"/>
              </a:tblGrid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ACRE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PARAÍBA</a:t>
                      </a:r>
                    </a:p>
                  </a:txBody>
                  <a:tcPr marL="6223" marR="6223" marT="62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ALAGOAS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PARANÁ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AMAPÁ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PERNAMBUCO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AMAZONAS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PIAUÍ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2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BAHIA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DE JANEIRO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CEARÁ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GRANDE DO NORTE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ESPIRITO SANTO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GRANDE DO SUL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GOIÁS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RONDÔNIA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MARANHÃO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RORAIMA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2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MATO GROSSO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SANTA CATARINA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MATO GROSSO DO SUL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SÃO PAULO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MINAS GERAIS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SERGIPE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PARÁ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66288"/>
              </p:ext>
            </p:extLst>
          </p:nvPr>
        </p:nvGraphicFramePr>
        <p:xfrm>
          <a:off x="5699760" y="554359"/>
          <a:ext cx="4074160" cy="4305487"/>
        </p:xfrm>
        <a:graphic>
          <a:graphicData uri="http://schemas.openxmlformats.org/drawingml/2006/table">
            <a:tbl>
              <a:tblPr/>
              <a:tblGrid>
                <a:gridCol w="2133600"/>
                <a:gridCol w="1940560"/>
              </a:tblGrid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ARACAJU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PORTO ALEGRE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BELEM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PORTO VELHO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7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BELO HORIZONTE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RECIFE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FLORIANÓPOLIS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BRANCO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FORTALEZA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DE JANEIRO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MACAPÁ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SÃO LUÍS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MACEIÓ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SÃO PAULO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9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NATAL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VITORIA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6264"/>
              </p:ext>
            </p:extLst>
          </p:nvPr>
        </p:nvGraphicFramePr>
        <p:xfrm>
          <a:off x="6106159" y="5431015"/>
          <a:ext cx="3474722" cy="634506"/>
        </p:xfrm>
        <a:graphic>
          <a:graphicData uri="http://schemas.openxmlformats.org/drawingml/2006/table">
            <a:tbl>
              <a:tblPr/>
              <a:tblGrid>
                <a:gridCol w="1737361"/>
                <a:gridCol w="1737361"/>
              </a:tblGrid>
              <a:tr h="6345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UNIÃO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456" y="787759"/>
            <a:ext cx="9070658" cy="12598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CONTROLE INTERNO NO BRASIL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4983" y="1764136"/>
            <a:ext cx="9070658" cy="498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983" lvl="1" indent="-350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104983" lvl="1" indent="-3500" algn="just">
              <a:buNone/>
            </a:pPr>
            <a:endParaRPr lang="pt-BR" sz="2800" i="1" dirty="0">
              <a:solidFill>
                <a:schemeClr val="bg1"/>
              </a:solidFill>
            </a:endParaRPr>
          </a:p>
          <a:p>
            <a:pPr marL="104983" lvl="1" indent="-3500" algn="just">
              <a:buNone/>
            </a:pPr>
            <a:r>
              <a:rPr lang="pt-BR" sz="2800" i="1" dirty="0" smtClean="0">
                <a:solidFill>
                  <a:schemeClr val="bg1"/>
                </a:solidFill>
              </a:rPr>
              <a:t>Perfil dos Órgãos de Controle Associados ao CONACI: </a:t>
            </a:r>
          </a:p>
          <a:p>
            <a:pPr marL="104983" lvl="1" indent="-3500" algn="just">
              <a:buNone/>
            </a:pPr>
            <a:r>
              <a:rPr lang="pt-BR" sz="2800" i="1" dirty="0" smtClean="0">
                <a:solidFill>
                  <a:schemeClr val="bg1"/>
                </a:solidFill>
              </a:rPr>
              <a:t>diagnóstico de organização e funcionamento (2012-13)</a:t>
            </a:r>
          </a:p>
          <a:p>
            <a:pPr marL="0" indent="0" algn="just">
              <a:buNone/>
            </a:pPr>
            <a:endParaRPr lang="pt-BR" sz="3085" dirty="0">
              <a:solidFill>
                <a:schemeClr val="bg1"/>
              </a:solidFill>
            </a:endParaRPr>
          </a:p>
          <a:p>
            <a:pPr algn="just"/>
            <a:r>
              <a:rPr lang="pt-BR" sz="3085" dirty="0">
                <a:solidFill>
                  <a:schemeClr val="bg1"/>
                </a:solidFill>
              </a:rPr>
              <a:t>Universo da Pesquisa:</a:t>
            </a:r>
          </a:p>
          <a:p>
            <a:pPr lvl="1" algn="just"/>
            <a:r>
              <a:rPr lang="pt-BR" sz="2646" dirty="0">
                <a:solidFill>
                  <a:schemeClr val="bg1"/>
                </a:solidFill>
              </a:rPr>
              <a:t>33 Órgãos centrais de Controle Interno</a:t>
            </a:r>
          </a:p>
          <a:p>
            <a:pPr lvl="2" algn="just"/>
            <a:r>
              <a:rPr lang="pt-BR" sz="2205" dirty="0">
                <a:solidFill>
                  <a:schemeClr val="bg1"/>
                </a:solidFill>
              </a:rPr>
              <a:t>26 Estaduais + DF</a:t>
            </a:r>
          </a:p>
          <a:p>
            <a:pPr lvl="2" algn="just"/>
            <a:r>
              <a:rPr lang="pt-BR" sz="2205" dirty="0">
                <a:solidFill>
                  <a:schemeClr val="bg1"/>
                </a:solidFill>
              </a:rPr>
              <a:t>6 Municipais</a:t>
            </a:r>
          </a:p>
        </p:txBody>
      </p:sp>
    </p:spTree>
    <p:extLst>
      <p:ext uri="{BB962C8B-B14F-4D97-AF65-F5344CB8AC3E}">
        <p14:creationId xmlns:p14="http://schemas.microsoft.com/office/powerpoint/2010/main" val="31748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976" y="157467"/>
            <a:ext cx="9071610" cy="125994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Criação dos Órgãos de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Controle Interno no tempo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36" y="1732410"/>
            <a:ext cx="4700723" cy="42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041" y="3701090"/>
            <a:ext cx="5074055" cy="20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276554" y="1732411"/>
            <a:ext cx="4331094" cy="21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46" b="1" dirty="0">
                <a:solidFill>
                  <a:schemeClr val="bg1"/>
                </a:solidFill>
              </a:rPr>
              <a:t>Mais da metade </a:t>
            </a:r>
            <a:r>
              <a:rPr lang="pt-BR" sz="2646" dirty="0">
                <a:solidFill>
                  <a:schemeClr val="bg1"/>
                </a:solidFill>
              </a:rPr>
              <a:t>dos órgãos foi criada após o ano 2001, ano de aprovação da Lei de Responsabilidade Fiscal.</a:t>
            </a:r>
          </a:p>
        </p:txBody>
      </p:sp>
    </p:spTree>
    <p:extLst>
      <p:ext uri="{BB962C8B-B14F-4D97-AF65-F5344CB8AC3E}">
        <p14:creationId xmlns:p14="http://schemas.microsoft.com/office/powerpoint/2010/main" val="13028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229" y="472456"/>
            <a:ext cx="9213418" cy="125994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58" y="1853171"/>
            <a:ext cx="8591579" cy="405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7158" y="366691"/>
            <a:ext cx="9128181" cy="866219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 controle interno no Brasil </a:t>
            </a:r>
            <a:r>
              <a:rPr lang="pt-BR" sz="2800" dirty="0" smtClean="0">
                <a:solidFill>
                  <a:schemeClr val="bg1"/>
                </a:solidFill>
              </a:rPr>
              <a:t>–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Situação atual </a:t>
            </a:r>
            <a:r>
              <a:rPr lang="pt-BR" sz="2800" dirty="0" smtClean="0">
                <a:solidFill>
                  <a:schemeClr val="bg1"/>
                </a:solidFill>
              </a:rPr>
              <a:t>e perspectivas </a:t>
            </a:r>
            <a:r>
              <a:rPr lang="pt-BR" sz="2800" dirty="0">
                <a:solidFill>
                  <a:schemeClr val="bg1"/>
                </a:solidFill>
              </a:rPr>
              <a:t>futuras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717915" y="4723695"/>
            <a:ext cx="5204298" cy="111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5" b="1" dirty="0">
                <a:solidFill>
                  <a:schemeClr val="bg1"/>
                </a:solidFill>
              </a:rPr>
              <a:t>Gustavo </a:t>
            </a:r>
            <a:r>
              <a:rPr lang="pt-BR" sz="2205" b="1" dirty="0" err="1">
                <a:solidFill>
                  <a:schemeClr val="bg1"/>
                </a:solidFill>
              </a:rPr>
              <a:t>Ungaro</a:t>
            </a:r>
            <a:endParaRPr lang="pt-BR" sz="2205" b="1" dirty="0">
              <a:solidFill>
                <a:schemeClr val="bg1"/>
              </a:solidFill>
            </a:endParaRPr>
          </a:p>
          <a:p>
            <a:pPr algn="r"/>
            <a:r>
              <a:rPr lang="pt-BR" sz="2205" dirty="0">
                <a:solidFill>
                  <a:schemeClr val="bg1"/>
                </a:solidFill>
              </a:rPr>
              <a:t>Presidente do CONACI</a:t>
            </a:r>
          </a:p>
          <a:p>
            <a:pPr algn="r"/>
            <a:r>
              <a:rPr lang="pt-BR" sz="2205" dirty="0" smtClean="0">
                <a:solidFill>
                  <a:schemeClr val="bg1"/>
                </a:solidFill>
              </a:rPr>
              <a:t>Ouvidor Geral do Estado de São Paulo</a:t>
            </a:r>
            <a:endParaRPr lang="pt-BR" sz="2205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85" y="2827331"/>
            <a:ext cx="4369465" cy="30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Forma de Atuação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12" y="1574917"/>
            <a:ext cx="8021682" cy="438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85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482" y="551203"/>
            <a:ext cx="9528407" cy="957191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Critérios adotados para definição de auditorias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7" y="1700927"/>
            <a:ext cx="9964072" cy="41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92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Metodologia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83" y="1653664"/>
            <a:ext cx="9832861" cy="42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3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Destino dos produtos das Auditorias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26" y="1763924"/>
            <a:ext cx="9953572" cy="403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4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8" y="302737"/>
            <a:ext cx="3071139" cy="5367032"/>
          </a:xfrm>
        </p:spPr>
        <p:txBody>
          <a:bodyPr>
            <a:normAutofit/>
          </a:bodyPr>
          <a:lstStyle/>
          <a:p>
            <a:r>
              <a:rPr lang="pt-BR" sz="3527" dirty="0">
                <a:solidFill>
                  <a:schemeClr val="bg1"/>
                </a:solidFill>
              </a:rPr>
              <a:t>Auditoria</a:t>
            </a:r>
            <a:br>
              <a:rPr lang="pt-BR" sz="3527" dirty="0">
                <a:solidFill>
                  <a:schemeClr val="bg1"/>
                </a:solidFill>
              </a:rPr>
            </a:br>
            <a:r>
              <a:rPr lang="pt-BR" sz="3527" dirty="0">
                <a:solidFill>
                  <a:schemeClr val="bg1"/>
                </a:solidFill>
              </a:rPr>
              <a:t>Governamental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7875" y="236215"/>
            <a:ext cx="6573460" cy="57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5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8" y="302737"/>
            <a:ext cx="3071139" cy="5367032"/>
          </a:xfrm>
        </p:spPr>
        <p:txBody>
          <a:bodyPr>
            <a:normAutofit/>
          </a:bodyPr>
          <a:lstStyle/>
          <a:p>
            <a:r>
              <a:rPr lang="pt-BR" sz="3968" b="1" dirty="0">
                <a:solidFill>
                  <a:schemeClr val="bg1"/>
                </a:solidFill>
              </a:rPr>
              <a:t>Corregedoria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818" y="447675"/>
            <a:ext cx="6606277" cy="539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78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328" y="393709"/>
            <a:ext cx="7795969" cy="1102460"/>
          </a:xfrm>
        </p:spPr>
        <p:txBody>
          <a:bodyPr>
            <a:normAutofit/>
          </a:bodyPr>
          <a:lstStyle/>
          <a:p>
            <a:r>
              <a:rPr lang="pt-BR" sz="4409" b="1" dirty="0">
                <a:solidFill>
                  <a:schemeClr val="bg1"/>
                </a:solidFill>
              </a:rPr>
              <a:t>Controladoria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0" y="1590682"/>
            <a:ext cx="9680584" cy="43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8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Ouvidoria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95" y="1624146"/>
            <a:ext cx="8922036" cy="431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94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Atividades Complementares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504507" y="1763924"/>
            <a:ext cx="9071610" cy="49890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Prestação de Contas do Governador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Atendimento de Demandas do Tribunal de Contas</a:t>
            </a:r>
          </a:p>
          <a:p>
            <a:pPr lvl="1"/>
            <a:r>
              <a:rPr lang="pt-BR" sz="2205" dirty="0">
                <a:solidFill>
                  <a:schemeClr val="bg1"/>
                </a:solidFill>
              </a:rPr>
              <a:t>91% dos pesquisados elaboram algum tipo de documento </a:t>
            </a:r>
            <a:endParaRPr lang="pt-BR" sz="2205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5" dirty="0" smtClean="0">
                <a:solidFill>
                  <a:schemeClr val="bg1"/>
                </a:solidFill>
              </a:rPr>
              <a:t>para </a:t>
            </a:r>
            <a:r>
              <a:rPr lang="pt-BR" sz="2205" dirty="0">
                <a:solidFill>
                  <a:schemeClr val="bg1"/>
                </a:solidFill>
              </a:rPr>
              <a:t>o Tribunal de Contas, sendo os mais comuns: </a:t>
            </a:r>
          </a:p>
          <a:p>
            <a:pPr lvl="2"/>
            <a:r>
              <a:rPr lang="pt-BR" sz="1984" dirty="0">
                <a:solidFill>
                  <a:schemeClr val="bg1"/>
                </a:solidFill>
              </a:rPr>
              <a:t>Pareceres de Auditoria (73%)</a:t>
            </a:r>
          </a:p>
          <a:p>
            <a:pPr lvl="2"/>
            <a:r>
              <a:rPr lang="pt-BR" sz="1984" dirty="0">
                <a:solidFill>
                  <a:schemeClr val="bg1"/>
                </a:solidFill>
              </a:rPr>
              <a:t>Relatório de Controle Interno (67%)</a:t>
            </a:r>
          </a:p>
          <a:p>
            <a:pPr lvl="2"/>
            <a:r>
              <a:rPr lang="pt-BR" sz="1984" dirty="0">
                <a:solidFill>
                  <a:schemeClr val="bg1"/>
                </a:solidFill>
              </a:rPr>
              <a:t>Certificado de Auditoria (40%)</a:t>
            </a:r>
          </a:p>
          <a:p>
            <a:pPr lvl="1"/>
            <a:endParaRPr lang="pt-BR" sz="2205" dirty="0">
              <a:solidFill>
                <a:schemeClr val="bg1"/>
              </a:solidFill>
            </a:endParaRPr>
          </a:p>
          <a:p>
            <a:pPr lvl="2"/>
            <a:endParaRPr lang="pt-BR" sz="176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5679036" y="7258687"/>
            <a:ext cx="4098324" cy="3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pt-BR" sz="1323">
                <a:solidFill>
                  <a:srgbClr val="FFFFFF"/>
                </a:solidFill>
                <a:latin typeface="Verdana" panose="020B0604030504040204" pitchFamily="34" charset="0"/>
              </a:rPr>
              <a:t>lmello@sp.gov.br</a:t>
            </a:r>
          </a:p>
        </p:txBody>
      </p:sp>
      <p:pic>
        <p:nvPicPr>
          <p:cNvPr id="2662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12" y="2095820"/>
            <a:ext cx="5084582" cy="34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aixaDeTexto 2"/>
          <p:cNvSpPr txBox="1">
            <a:spLocks noChangeArrowheads="1"/>
          </p:cNvSpPr>
          <p:nvPr/>
        </p:nvSpPr>
        <p:spPr bwMode="auto">
          <a:xfrm>
            <a:off x="403011" y="370984"/>
            <a:ext cx="9066361" cy="7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4409" b="1">
                <a:latin typeface="Verdana" panose="020B0604030504040204" pitchFamily="34" charset="0"/>
              </a:rPr>
              <a:t>TRANSPARÊNCIA PÚBLICA</a:t>
            </a:r>
            <a:endParaRPr lang="pt-BR" altLang="pt-BR" sz="4409" b="1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26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904240" y="1586677"/>
            <a:ext cx="8564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Art. 74. Os Poderes Legislativo, Executivo e Judiciário </a:t>
            </a:r>
            <a:r>
              <a:rPr lang="pt-BR" sz="2800" b="1" dirty="0" smtClean="0">
                <a:solidFill>
                  <a:prstClr val="white"/>
                </a:solidFill>
              </a:rPr>
              <a:t>manterão, de forma integrada, sistema de controle interno</a:t>
            </a:r>
            <a:r>
              <a:rPr lang="pt-BR" sz="2800" dirty="0" smtClean="0">
                <a:solidFill>
                  <a:prstClr val="white"/>
                </a:solidFill>
              </a:rPr>
              <a:t> com a finalidade de:</a:t>
            </a:r>
          </a:p>
          <a:p>
            <a:pPr algn="just"/>
            <a:endParaRPr lang="pt-BR" sz="2800" dirty="0" smtClean="0">
              <a:solidFill>
                <a:prstClr val="white"/>
              </a:solidFill>
            </a:endParaRPr>
          </a:p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I - avaliar o cumprimento das metas previstas no plano plurianual, a execução dos programas de governo e dos orçamentos da União;</a:t>
            </a:r>
          </a:p>
          <a:p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080" y="4978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</a:rPr>
              <a:t>Constituição Federal</a:t>
            </a:r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26" y="203077"/>
            <a:ext cx="8532159" cy="10650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8" y="1438821"/>
            <a:ext cx="8068236" cy="46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430306"/>
            <a:ext cx="3623461" cy="12578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793" y="430306"/>
            <a:ext cx="5946288" cy="57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85" y="828676"/>
            <a:ext cx="6302707" cy="54560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963" y="123824"/>
            <a:ext cx="4970393" cy="6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376518"/>
            <a:ext cx="3845859" cy="133506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41" y="376518"/>
            <a:ext cx="5565770" cy="56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77783" y="684194"/>
            <a:ext cx="9071610" cy="498903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Gustavo </a:t>
            </a:r>
            <a:r>
              <a:rPr lang="pt-BR" b="1" dirty="0" err="1" smtClean="0">
                <a:solidFill>
                  <a:schemeClr val="bg1"/>
                </a:solidFill>
              </a:rPr>
              <a:t>Ungaro</a:t>
            </a:r>
            <a:endParaRPr lang="pt-BR" b="1" dirty="0" smtClean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pt-BR" u="sng" dirty="0" smtClean="0">
                <a:solidFill>
                  <a:schemeClr val="bg1"/>
                </a:solidFill>
              </a:rPr>
              <a:t>presidencia@conaci.org.br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717360" y="1352480"/>
            <a:ext cx="8868600" cy="438300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944880" y="997397"/>
            <a:ext cx="8564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solidFill>
                <a:prstClr val="white"/>
              </a:solidFill>
            </a:endParaRPr>
          </a:p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II - comprovar a legalidade e avaliar os resultados, quanto à eficácia e eficiência, da gestão orçamentária, financeira e patrimonial nos órgãos e entidades da administração federal, bem como da aplicação de recursos públicos por entidades de direito privado;</a:t>
            </a:r>
          </a:p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III - exercer o controle das operações de crédito, avais e garantias, bem como dos direitos e haveres da União;</a:t>
            </a:r>
          </a:p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IV - apoiar o controle externo no exercício de sua missão institucional.</a:t>
            </a:r>
          </a:p>
          <a:p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080" y="4978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</a:rPr>
              <a:t>Constituição Federal</a:t>
            </a:r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904240" y="1393637"/>
            <a:ext cx="8564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§ 1º Os responsáveis pelo controle interno, ao tomarem conhecimento de qualquer irregularidade ou ilegalidade, dela darão ciência ao Tribunal de Contas da União, sob pena de responsabilidade solidária.</a:t>
            </a:r>
          </a:p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§ 2º Qualquer cidadão, partido político, associação ou sindicato é parte legítima para, na forma da lei, denunciar irregularidades ou ilegalidades perante o Tribunal de Contas da União.</a:t>
            </a:r>
          </a:p>
          <a:p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080" y="4978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</a:rPr>
              <a:t>Constituição Federal</a:t>
            </a:r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904240" y="1393637"/>
            <a:ext cx="8564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</a:t>
            </a:r>
            <a:r>
              <a:rPr lang="pt-BR" sz="2800" b="1" dirty="0" smtClean="0">
                <a:solidFill>
                  <a:prstClr val="white"/>
                </a:solidFill>
              </a:rPr>
              <a:t>pelo sistema de controle interno de cada Poder</a:t>
            </a:r>
            <a:r>
              <a:rPr lang="pt-BR" sz="2800" dirty="0" smtClean="0">
                <a:solidFill>
                  <a:prstClr val="white"/>
                </a:solidFill>
              </a:rPr>
              <a:t>.</a:t>
            </a:r>
          </a:p>
          <a:p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080" y="4978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</a:rPr>
              <a:t>Constituição Federal</a:t>
            </a:r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904240" y="1393637"/>
            <a:ext cx="8564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Art. 31. A fiscalização do Município será exercida pelo Poder Legislativo Municipal, mediante controle externo, </a:t>
            </a:r>
            <a:r>
              <a:rPr lang="pt-BR" sz="2800" b="1" dirty="0" smtClean="0">
                <a:solidFill>
                  <a:prstClr val="white"/>
                </a:solidFill>
              </a:rPr>
              <a:t>e pelos sistemas de controle interno do Poder Executivo Municipal, na forma da lei.</a:t>
            </a:r>
            <a:r>
              <a:rPr lang="pt-BR" sz="2800" dirty="0" smtClean="0">
                <a:solidFill>
                  <a:prstClr val="white"/>
                </a:solidFill>
              </a:rPr>
              <a:t> (...)</a:t>
            </a:r>
          </a:p>
          <a:p>
            <a:pPr algn="just"/>
            <a:endParaRPr lang="pt-BR" sz="2800" dirty="0" smtClean="0">
              <a:solidFill>
                <a:prstClr val="white"/>
              </a:solidFill>
            </a:endParaRPr>
          </a:p>
          <a:p>
            <a:pPr algn="just"/>
            <a:r>
              <a:rPr lang="pt-BR" sz="2800" dirty="0" smtClean="0">
                <a:solidFill>
                  <a:prstClr val="white"/>
                </a:solidFill>
              </a:rPr>
              <a:t>§ 2º O parecer prévio, emitido pelo órgão competente sobre as contas que o Prefeito deve anualmente prestar, só deixará de prevalecer por decisão de dois terços dos membros da Câmara Municipal.</a:t>
            </a:r>
          </a:p>
          <a:p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080" y="4978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</a:rPr>
              <a:t>Constituição Federal</a:t>
            </a:r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PEC nº 45/2009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2976" y="1574917"/>
            <a:ext cx="9071610" cy="4989036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tribui ao Controle Interno o caráter de função essencial 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ao funcionamento da administração pública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 e dá linhas gerais ao seu funcionamento.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Situação Atual: </a:t>
            </a:r>
            <a:r>
              <a:rPr lang="pt-BR" b="1" u="sng" dirty="0" smtClean="0">
                <a:solidFill>
                  <a:schemeClr val="bg1"/>
                </a:solidFill>
              </a:rPr>
              <a:t>Desarquivada em 1º de abril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– Encaminhada à CCJ para relatoria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do Senador Roberto Rocha (PSB/MA)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8" y="128638"/>
            <a:ext cx="9071610" cy="125994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err="1" smtClean="0">
                <a:solidFill>
                  <a:schemeClr val="bg1"/>
                </a:solidFill>
              </a:rPr>
              <a:t>Macrofunções</a:t>
            </a:r>
            <a:r>
              <a:rPr lang="pt-BR" dirty="0" smtClean="0">
                <a:solidFill>
                  <a:schemeClr val="bg1"/>
                </a:solidFill>
              </a:rPr>
              <a:t> do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Controle Interno - PEC  nº 45/2009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29" y="1874052"/>
            <a:ext cx="4803135" cy="41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333564" y="1892410"/>
            <a:ext cx="4356131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37. .................</a:t>
            </a:r>
          </a:p>
          <a:p>
            <a:pPr marL="0" marR="0" lvl="0" indent="158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XXIII – as atividades do sistema de controle interno, previstas no art. 74, essenciais ao funcionamento da administração pública, contemplarão, em especial, as funções de </a:t>
            </a:r>
            <a:r>
              <a:rPr kumimoji="0" lang="pt-B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ouvidoria, controladoria, auditoria governamental e correição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 serão desempenhadas por órgãos de natureza permanente, e exercidas por servidores organizados em carreiras específicas, na forma de lei complementar.”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(texto sem emendas)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8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1067</Words>
  <Application>Microsoft Office PowerPoint</Application>
  <PresentationFormat>Custom</PresentationFormat>
  <Paragraphs>136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Calibri</vt:lpstr>
      <vt:lpstr>DejaVu Sans</vt:lpstr>
      <vt:lpstr>StarSymbol</vt:lpstr>
      <vt:lpstr>Verdana</vt:lpstr>
      <vt:lpstr>Office Theme</vt:lpstr>
      <vt:lpstr>Office Theme</vt:lpstr>
      <vt:lpstr>PowerPoint Presentation</vt:lpstr>
      <vt:lpstr>O controle interno no Brasil –  Situação atual e perspectivas futuras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PEC nº 45/2009</vt:lpstr>
      <vt:lpstr> Macrofunções do  Controle Interno - PEC  nº 45/2009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CONTROLE INTERNO NO BRASIL</vt:lpstr>
      <vt:lpstr>Criação dos Órgãos de  Controle Interno no tempo</vt:lpstr>
      <vt:lpstr>Formas de Execução de Auditorias</vt:lpstr>
      <vt:lpstr>Forma de Atuação</vt:lpstr>
      <vt:lpstr>Critérios adotados para definição de auditorias</vt:lpstr>
      <vt:lpstr>Metodologia</vt:lpstr>
      <vt:lpstr>Destino dos produtos das Auditorias</vt:lpstr>
      <vt:lpstr>Auditoria Governamental</vt:lpstr>
      <vt:lpstr>Corregedoria</vt:lpstr>
      <vt:lpstr>Controladoria</vt:lpstr>
      <vt:lpstr>Ouvidoria</vt:lpstr>
      <vt:lpstr>Atividades Complementares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Ungaro</dc:creator>
  <cp:lastModifiedBy>Yanny Pollyny do Nascimento Rocha</cp:lastModifiedBy>
  <cp:revision>27</cp:revision>
  <cp:lastPrinted>2015-05-26T23:50:17Z</cp:lastPrinted>
  <dcterms:modified xsi:type="dcterms:W3CDTF">2015-05-27T00:10:48Z</dcterms:modified>
</cp:coreProperties>
</file>