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9" r:id="rId3"/>
    <p:sldId id="264" r:id="rId4"/>
    <p:sldId id="271" r:id="rId5"/>
    <p:sldId id="272" r:id="rId6"/>
    <p:sldId id="267" r:id="rId7"/>
    <p:sldId id="268" r:id="rId8"/>
    <p:sldId id="278" r:id="rId9"/>
    <p:sldId id="269" r:id="rId10"/>
    <p:sldId id="270" r:id="rId11"/>
    <p:sldId id="257" r:id="rId12"/>
    <p:sldId id="273" r:id="rId13"/>
    <p:sldId id="274" r:id="rId14"/>
    <p:sldId id="275" r:id="rId15"/>
    <p:sldId id="276" r:id="rId16"/>
    <p:sldId id="277" r:id="rId17"/>
  </p:sldIdLst>
  <p:sldSz cx="10080625" cy="7559675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1320" y="-13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69332568120\Documents\CDM_MPOG\Demandas%20Variadas\2015.04.27%20-%20Controle%20interno%20Banco%20Mundial\CGU%20-%20informa&#231;&#245;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Orçamento CGU 2005 a 2014 </a:t>
            </a:r>
          </a:p>
          <a:p>
            <a:pPr>
              <a:defRPr/>
            </a:pPr>
            <a:r>
              <a:rPr lang="en-US" sz="1400"/>
              <a:t>Empenhado (R$ milhões)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1"/>
          <c:order val="0"/>
          <c:tx>
            <c:strRef>
              <c:f>'Dados (2)'!$B$37</c:f>
              <c:strCache>
                <c:ptCount val="1"/>
                <c:pt idx="0">
                  <c:v>Orçamento empenhado (R$ milhões)</c:v>
                </c:pt>
              </c:strCache>
            </c:strRef>
          </c:tx>
          <c:spPr>
            <a:ln w="38100">
              <a:solidFill>
                <a:srgbClr val="0000FF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-4.5662100456621002E-3"/>
                  <c:y val="6.08133716633151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698630136986386E-2"/>
                  <c:y val="1.824401149899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273972602739725"/>
                  <c:y val="-2.7366017248491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228310502283102E-2"/>
                  <c:y val="4.2569360164320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4474885844748854E-2"/>
                  <c:y val="-3.952869158115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945205479452052E-2"/>
                  <c:y val="4.2569360164320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5114155251141551E-2"/>
                  <c:y val="4.5610028747486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'Dados (2)'!$A$38:$A$47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'Dados (2)'!$B$38:$B$47</c:f>
              <c:numCache>
                <c:formatCode>_(* #,##0.0_);_(* \(#,##0.0\);_(* "-"??_);_(@_)</c:formatCode>
                <c:ptCount val="10"/>
                <c:pt idx="0">
                  <c:v>183.71617978999998</c:v>
                </c:pt>
                <c:pt idx="1">
                  <c:v>318.19278487999998</c:v>
                </c:pt>
                <c:pt idx="2">
                  <c:v>391.81810732999998</c:v>
                </c:pt>
                <c:pt idx="3">
                  <c:v>473.73162672000001</c:v>
                </c:pt>
                <c:pt idx="4">
                  <c:v>590.71415937000006</c:v>
                </c:pt>
                <c:pt idx="5">
                  <c:v>667.44179558000008</c:v>
                </c:pt>
                <c:pt idx="6">
                  <c:v>680.67181309</c:v>
                </c:pt>
                <c:pt idx="7">
                  <c:v>696.68164653999997</c:v>
                </c:pt>
                <c:pt idx="8">
                  <c:v>780.74419966999994</c:v>
                </c:pt>
                <c:pt idx="9">
                  <c:v>840.94767456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23104"/>
        <c:axId val="85900608"/>
      </c:lineChart>
      <c:catAx>
        <c:axId val="1062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85900608"/>
        <c:crosses val="autoZero"/>
        <c:auto val="1"/>
        <c:lblAlgn val="ctr"/>
        <c:lblOffset val="100"/>
        <c:noMultiLvlLbl val="0"/>
      </c:catAx>
      <c:valAx>
        <c:axId val="85900608"/>
        <c:scaling>
          <c:orientation val="minMax"/>
        </c:scaling>
        <c:delete val="0"/>
        <c:axPos val="l"/>
        <c:majorGridlines/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pt-BR"/>
          </a:p>
        </c:txPr>
        <c:crossAx val="10622310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A3AC7-D783-43CA-AB0D-17A002330C9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9B16222-AE7D-499C-9705-1778790DBC00}">
      <dgm:prSet phldrT="[Texto]" custT="1"/>
      <dgm:spPr>
        <a:noFill/>
      </dgm:spPr>
      <dgm:t>
        <a:bodyPr/>
        <a:lstStyle/>
        <a:p>
          <a:r>
            <a:rPr lang="pt-BR" sz="2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Externo</a:t>
          </a:r>
          <a:endParaRPr lang="pt-BR" sz="2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C7CFFA-F42E-4E37-A2C8-8EE7D3F44D04}" type="parTrans" cxnId="{297E2B9A-CBEC-45A0-B92D-489A3DA1AC99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A419F2-08F6-4B81-BCAF-83882699B5CB}" type="sibTrans" cxnId="{297E2B9A-CBEC-45A0-B92D-489A3DA1AC99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033AB5-E38D-4F1D-BF50-95CB2FB1AB25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Congresso Nacional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911FA9-2D66-4D77-8558-43577970C1C3}" type="parTrans" cxnId="{7F8AAB30-9BC7-422E-AF5D-35F5467BF843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8D714F-49C0-4233-876D-0E9828A37E35}" type="sibTrans" cxnId="{7F8AAB30-9BC7-422E-AF5D-35F5467BF843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F0BE8F-2E0B-4327-8A31-AC9F720F0AA4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Ministério Público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0E5769-F193-4376-BA60-E22521EB344E}" type="parTrans" cxnId="{C6E50F91-DDB2-496F-8CC8-1A87B4B84CF3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6A145B-0FE7-42A2-AB91-69EB2CF51397}" type="sibTrans" cxnId="{C6E50F91-DDB2-496F-8CC8-1A87B4B84CF3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263098-C8A4-4421-80D2-0721C4936DFA}">
      <dgm:prSet phldrT="[Texto]" custT="1"/>
      <dgm:spPr>
        <a:noFill/>
      </dgm:spPr>
      <dgm:t>
        <a:bodyPr/>
        <a:lstStyle/>
        <a:p>
          <a:r>
            <a:rPr lang="pt-BR" sz="2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Interno ‘amplo’</a:t>
          </a:r>
          <a:endParaRPr lang="pt-BR" sz="2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988DB5-A403-40F6-840F-A17DCEF4ACC4}" type="parTrans" cxnId="{1AA07A72-6494-48EF-8ECA-18AB1139C63B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8B32AA-59F9-40C4-893B-40F6C5EAD91D}" type="sibTrans" cxnId="{1AA07A72-6494-48EF-8ECA-18AB1139C63B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8736A5-98D4-4957-82FB-828EE9E209D2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Sistemas Lei 10.180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198DC1-34E0-4664-BFF2-7E06B7CC350B}" type="parTrans" cxnId="{38A102C8-332E-493C-9119-BB02970B648B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37B64B-5627-4BE1-B0D5-80AFF8786827}" type="sibTrans" cxnId="{38A102C8-332E-493C-9119-BB02970B648B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04183C-6D40-441B-8EF7-9FAD84B510C2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AGU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37EEBA-3821-4255-A127-CE25F37E651D}" type="parTrans" cxnId="{7C75C74C-A418-45A9-BC29-8BA22139C1E4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BD765C-295F-42DC-BC3D-0627361C6355}" type="sibTrans" cxnId="{7C75C74C-A418-45A9-BC29-8BA22139C1E4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5BCFED-0D21-48BB-A14B-C5A18D03110B}">
      <dgm:prSet phldrT="[Texto]" custT="1"/>
      <dgm:spPr>
        <a:noFill/>
      </dgm:spPr>
      <dgm:t>
        <a:bodyPr/>
        <a:lstStyle/>
        <a:p>
          <a:r>
            <a:rPr lang="pt-BR" sz="2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Interno</a:t>
          </a:r>
          <a:endParaRPr lang="pt-BR" sz="2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C14C61-1343-4316-817E-ED38DB71A87C}" type="parTrans" cxnId="{2A81904F-3A57-4FF5-9D92-1FA161633C64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50F08E-603E-4D9D-807B-831A9D8809E4}" type="sibTrans" cxnId="{2A81904F-3A57-4FF5-9D92-1FA161633C64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32B858-333E-43AC-BBFF-4B861FA2BA1C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Controladoria Geral da União (SFC) + 3 </a:t>
          </a:r>
          <a:r>
            <a:rPr lang="pt-BR" sz="1800" dirty="0" err="1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Ciset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383E72-EE56-4D44-9C00-C1BBF767FE87}" type="parTrans" cxnId="{D90BA5DD-4C57-451B-98CD-4B7346676743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7FF8D8-3F80-4249-BFD2-32FFAE61BF17}" type="sibTrans" cxnId="{D90BA5DD-4C57-451B-98CD-4B7346676743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B269A0-8A78-4CE6-ABA5-BF02B66DD9AC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TCU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0CE60-1840-438B-B176-D47F98BDE043}" type="parTrans" cxnId="{C5AA3E19-E69D-4C79-AD20-134977433F17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9313EB-B4EC-4361-A74F-A2C98EB37832}" type="sibTrans" cxnId="{C5AA3E19-E69D-4C79-AD20-134977433F17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872681-9397-4861-A152-D47B358057B6}">
      <dgm:prSet phldrT="[Texto]" custT="1"/>
      <dgm:spPr>
        <a:noFill/>
      </dgm:spPr>
      <dgm:t>
        <a:bodyPr/>
        <a:lstStyle/>
        <a:p>
          <a:r>
            <a:rPr lang="pt-BR" sz="2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Social</a:t>
          </a:r>
          <a:endParaRPr lang="pt-BR" sz="2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58CF75-7859-4678-B31E-3D35676B63EB}" type="parTrans" cxnId="{253F10E9-70C1-40D3-AE3C-F3C648D35825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6DDD59-FA1A-44C2-8B9A-B6E139B09096}" type="sibTrans" cxnId="{253F10E9-70C1-40D3-AE3C-F3C648D35825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914B62-8E9C-435C-8B40-ABB8786E8F48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Sociedade Civil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91CFC7-7052-4717-AE46-3FA20876CFA0}" type="parTrans" cxnId="{7A2CC494-D9EA-43D7-899C-2998FD8D0469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C42A59-5A35-47E6-9CCD-BC5CE8F39680}" type="sibTrans" cxnId="{7A2CC494-D9EA-43D7-899C-2998FD8D0469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BB2572-6AA9-459D-AC28-19E5C9E53909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Imprensa 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FB4889-8675-4B50-87FC-398F37C71C3C}" type="parTrans" cxnId="{1FFF1FDE-E5D8-4BA4-AB1C-980C4465B747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83579C-EEE6-4302-9175-DDEC8E693882}" type="sibTrans" cxnId="{1FFF1FDE-E5D8-4BA4-AB1C-980C4465B747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F74290-6D16-45B9-8797-20FF25100D7A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Polícia Federal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60F588-51BA-4E6A-8160-CCFDA844A354}" type="parTrans" cxnId="{063A3C9E-0C1A-45C6-BE4D-E2920375D716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8FFB94-CE92-48E0-A15B-D040F7F73DC2}" type="sibTrans" cxnId="{063A3C9E-0C1A-45C6-BE4D-E2920375D716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C88B55-3163-407C-939F-2F095EE01770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Ministérios</a:t>
          </a:r>
          <a:endParaRPr lang="pt-BR" sz="18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C4BC16-0454-46EA-8023-FFD0628468FE}" type="parTrans" cxnId="{FC0103B0-B9E8-4FD1-BF5B-677BC546E220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0EEF8C-ADF6-46F1-8141-31865B3087B6}" type="sibTrans" cxnId="{FC0103B0-B9E8-4FD1-BF5B-677BC546E220}">
      <dgm:prSet/>
      <dgm:spPr/>
      <dgm:t>
        <a:bodyPr/>
        <a:lstStyle/>
        <a:p>
          <a:endParaRPr lang="pt-BR" sz="160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3ADCEE-5252-4929-8CBE-2A29EF1F1227}" type="pres">
      <dgm:prSet presAssocID="{CF0A3AC7-D783-43CA-AB0D-17A002330C9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117B0A-C5BB-4972-926C-9B4035C47AAE}" type="pres">
      <dgm:prSet presAssocID="{DC872681-9397-4861-A152-D47B358057B6}" presName="circle1" presStyleLbl="node1" presStyleIdx="0" presStyleCnt="4"/>
      <dgm:spPr/>
    </dgm:pt>
    <dgm:pt modelId="{B2BB928E-1D76-4A13-8E65-77D2045DB18A}" type="pres">
      <dgm:prSet presAssocID="{DC872681-9397-4861-A152-D47B358057B6}" presName="space" presStyleCnt="0"/>
      <dgm:spPr/>
    </dgm:pt>
    <dgm:pt modelId="{B52BFDC3-947D-4EA6-A52A-34274E89B991}" type="pres">
      <dgm:prSet presAssocID="{DC872681-9397-4861-A152-D47B358057B6}" presName="rect1" presStyleLbl="alignAcc1" presStyleIdx="0" presStyleCnt="4"/>
      <dgm:spPr/>
      <dgm:t>
        <a:bodyPr/>
        <a:lstStyle/>
        <a:p>
          <a:endParaRPr lang="pt-BR"/>
        </a:p>
      </dgm:t>
    </dgm:pt>
    <dgm:pt modelId="{66A8B913-57C4-48E2-9AF6-B672284312E7}" type="pres">
      <dgm:prSet presAssocID="{69B16222-AE7D-499C-9705-1778790DBC00}" presName="vertSpace2" presStyleLbl="node1" presStyleIdx="0" presStyleCnt="4"/>
      <dgm:spPr/>
    </dgm:pt>
    <dgm:pt modelId="{35672F94-ED2E-43B0-9EBA-8B1C6F045040}" type="pres">
      <dgm:prSet presAssocID="{69B16222-AE7D-499C-9705-1778790DBC00}" presName="circle2" presStyleLbl="node1" presStyleIdx="1" presStyleCnt="4"/>
      <dgm:spPr/>
    </dgm:pt>
    <dgm:pt modelId="{AE876B65-B11C-47BC-B47B-CA91FAA26189}" type="pres">
      <dgm:prSet presAssocID="{69B16222-AE7D-499C-9705-1778790DBC00}" presName="rect2" presStyleLbl="alignAcc1" presStyleIdx="1" presStyleCnt="4"/>
      <dgm:spPr/>
      <dgm:t>
        <a:bodyPr/>
        <a:lstStyle/>
        <a:p>
          <a:endParaRPr lang="pt-BR"/>
        </a:p>
      </dgm:t>
    </dgm:pt>
    <dgm:pt modelId="{23F138DA-55F9-48EB-A598-7D5E4A0EA631}" type="pres">
      <dgm:prSet presAssocID="{AC263098-C8A4-4421-80D2-0721C4936DFA}" presName="vertSpace3" presStyleLbl="node1" presStyleIdx="1" presStyleCnt="4"/>
      <dgm:spPr/>
    </dgm:pt>
    <dgm:pt modelId="{55AEC625-B98D-46F2-A1E7-681049ED657A}" type="pres">
      <dgm:prSet presAssocID="{AC263098-C8A4-4421-80D2-0721C4936DFA}" presName="circle3" presStyleLbl="node1" presStyleIdx="2" presStyleCnt="4"/>
      <dgm:spPr/>
    </dgm:pt>
    <dgm:pt modelId="{DD607F7B-AAB8-448A-BD29-D30F34C5BFD7}" type="pres">
      <dgm:prSet presAssocID="{AC263098-C8A4-4421-80D2-0721C4936DFA}" presName="rect3" presStyleLbl="alignAcc1" presStyleIdx="2" presStyleCnt="4"/>
      <dgm:spPr/>
      <dgm:t>
        <a:bodyPr/>
        <a:lstStyle/>
        <a:p>
          <a:endParaRPr lang="pt-BR"/>
        </a:p>
      </dgm:t>
    </dgm:pt>
    <dgm:pt modelId="{5A1E55C6-0E01-430D-BE53-CB5F0BE75E53}" type="pres">
      <dgm:prSet presAssocID="{B65BCFED-0D21-48BB-A14B-C5A18D03110B}" presName="vertSpace4" presStyleLbl="node1" presStyleIdx="2" presStyleCnt="4"/>
      <dgm:spPr/>
    </dgm:pt>
    <dgm:pt modelId="{E6BD5C3B-9DF3-407C-B134-CCDA2F8C956B}" type="pres">
      <dgm:prSet presAssocID="{B65BCFED-0D21-48BB-A14B-C5A18D03110B}" presName="circle4" presStyleLbl="node1" presStyleIdx="3" presStyleCnt="4"/>
      <dgm:spPr/>
    </dgm:pt>
    <dgm:pt modelId="{8382EFFB-3E59-4E9B-B48A-0D77E678D9BB}" type="pres">
      <dgm:prSet presAssocID="{B65BCFED-0D21-48BB-A14B-C5A18D03110B}" presName="rect4" presStyleLbl="alignAcc1" presStyleIdx="3" presStyleCnt="4"/>
      <dgm:spPr/>
      <dgm:t>
        <a:bodyPr/>
        <a:lstStyle/>
        <a:p>
          <a:endParaRPr lang="pt-BR"/>
        </a:p>
      </dgm:t>
    </dgm:pt>
    <dgm:pt modelId="{BAA6B712-DABB-4DD7-AD7C-ED8DA4393E2F}" type="pres">
      <dgm:prSet presAssocID="{DC872681-9397-4861-A152-D47B358057B6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1A7226-C9EA-441E-BBD7-A92F0BED27CC}" type="pres">
      <dgm:prSet presAssocID="{DC872681-9397-4861-A152-D47B358057B6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08A714-8918-402D-B88A-897DCF9F3F7B}" type="pres">
      <dgm:prSet presAssocID="{69B16222-AE7D-499C-9705-1778790DBC00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4651E-B7BA-4FB7-864A-4D869CF03D16}" type="pres">
      <dgm:prSet presAssocID="{69B16222-AE7D-499C-9705-1778790DBC00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BC9FF5-A3AA-4442-9146-A588E22CE086}" type="pres">
      <dgm:prSet presAssocID="{AC263098-C8A4-4421-80D2-0721C4936DFA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40EF00-DA1B-41C1-86EE-A34D6B91C941}" type="pres">
      <dgm:prSet presAssocID="{AC263098-C8A4-4421-80D2-0721C4936DFA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63DDBE-9D2E-42C2-831F-00D496C51A48}" type="pres">
      <dgm:prSet presAssocID="{B65BCFED-0D21-48BB-A14B-C5A18D03110B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472E93-BD0D-43CF-8755-9DAE0BE011FE}" type="pres">
      <dgm:prSet presAssocID="{B65BCFED-0D21-48BB-A14B-C5A18D03110B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FF1FDE-E5D8-4BA4-AB1C-980C4465B747}" srcId="{DC872681-9397-4861-A152-D47B358057B6}" destId="{A7BB2572-6AA9-459D-AC28-19E5C9E53909}" srcOrd="1" destOrd="0" parTransId="{D5FB4889-8675-4B50-87FC-398F37C71C3C}" sibTransId="{8483579C-EEE6-4302-9175-DDEC8E693882}"/>
    <dgm:cxn modelId="{55D40953-BE93-4FA6-85C2-8D2900359DE0}" type="presOf" srcId="{A7BB2572-6AA9-459D-AC28-19E5C9E53909}" destId="{941A7226-C9EA-441E-BBD7-A92F0BED27CC}" srcOrd="0" destOrd="1" presId="urn:microsoft.com/office/officeart/2005/8/layout/target3"/>
    <dgm:cxn modelId="{C5AA3E19-E69D-4C79-AD20-134977433F17}" srcId="{C9033AB5-E38D-4F1D-BF50-95CB2FB1AB25}" destId="{14B269A0-8A78-4CE6-ABA5-BF02B66DD9AC}" srcOrd="0" destOrd="0" parTransId="{25D0CE60-1840-438B-B176-D47F98BDE043}" sibTransId="{2B9313EB-B4EC-4361-A74F-A2C98EB37832}"/>
    <dgm:cxn modelId="{4F79EE9F-808F-4144-8C30-F15A9D70BBFA}" type="presOf" srcId="{69B16222-AE7D-499C-9705-1778790DBC00}" destId="{AE876B65-B11C-47BC-B47B-CA91FAA26189}" srcOrd="0" destOrd="0" presId="urn:microsoft.com/office/officeart/2005/8/layout/target3"/>
    <dgm:cxn modelId="{297E2B9A-CBEC-45A0-B92D-489A3DA1AC99}" srcId="{CF0A3AC7-D783-43CA-AB0D-17A002330C94}" destId="{69B16222-AE7D-499C-9705-1778790DBC00}" srcOrd="1" destOrd="0" parTransId="{F2C7CFFA-F42E-4E37-A2C8-8EE7D3F44D04}" sibTransId="{53A419F2-08F6-4B81-BCAF-83882699B5CB}"/>
    <dgm:cxn modelId="{2A81904F-3A57-4FF5-9D92-1FA161633C64}" srcId="{CF0A3AC7-D783-43CA-AB0D-17A002330C94}" destId="{B65BCFED-0D21-48BB-A14B-C5A18D03110B}" srcOrd="3" destOrd="0" parTransId="{34C14C61-1343-4316-817E-ED38DB71A87C}" sibTransId="{4150F08E-603E-4D9D-807B-831A9D8809E4}"/>
    <dgm:cxn modelId="{A7DEDC4C-09A9-42A4-9679-F819F74D86AD}" type="presOf" srcId="{95914B62-8E9C-435C-8B40-ABB8786E8F48}" destId="{941A7226-C9EA-441E-BBD7-A92F0BED27CC}" srcOrd="0" destOrd="0" presId="urn:microsoft.com/office/officeart/2005/8/layout/target3"/>
    <dgm:cxn modelId="{BD6BECEB-0244-4062-A38C-CDB52C0852D7}" type="presOf" srcId="{69B16222-AE7D-499C-9705-1778790DBC00}" destId="{0708A714-8918-402D-B88A-897DCF9F3F7B}" srcOrd="1" destOrd="0" presId="urn:microsoft.com/office/officeart/2005/8/layout/target3"/>
    <dgm:cxn modelId="{FC0103B0-B9E8-4FD1-BF5B-677BC546E220}" srcId="{B65BCFED-0D21-48BB-A14B-C5A18D03110B}" destId="{62C88B55-3163-407C-939F-2F095EE01770}" srcOrd="1" destOrd="0" parTransId="{ADC4BC16-0454-46EA-8023-FFD0628468FE}" sibTransId="{010EEF8C-ADF6-46F1-8141-31865B3087B6}"/>
    <dgm:cxn modelId="{7A2CC494-D9EA-43D7-899C-2998FD8D0469}" srcId="{DC872681-9397-4861-A152-D47B358057B6}" destId="{95914B62-8E9C-435C-8B40-ABB8786E8F48}" srcOrd="0" destOrd="0" parTransId="{AF91CFC7-7052-4717-AE46-3FA20876CFA0}" sibTransId="{20C42A59-5A35-47E6-9CCD-BC5CE8F39680}"/>
    <dgm:cxn modelId="{568A7138-271A-4771-A92E-21E3434283F1}" type="presOf" srcId="{AC263098-C8A4-4421-80D2-0721C4936DFA}" destId="{27BC9FF5-A3AA-4442-9146-A588E22CE086}" srcOrd="1" destOrd="0" presId="urn:microsoft.com/office/officeart/2005/8/layout/target3"/>
    <dgm:cxn modelId="{361B7701-861C-4A19-99C1-14C64C241AA0}" type="presOf" srcId="{DC872681-9397-4861-A152-D47B358057B6}" destId="{BAA6B712-DABB-4DD7-AD7C-ED8DA4393E2F}" srcOrd="1" destOrd="0" presId="urn:microsoft.com/office/officeart/2005/8/layout/target3"/>
    <dgm:cxn modelId="{CD57E762-1239-49C9-8881-B1202F6C956A}" type="presOf" srcId="{B1F74290-6D16-45B9-8797-20FF25100D7A}" destId="{1F40EF00-DA1B-41C1-86EE-A34D6B91C941}" srcOrd="0" destOrd="2" presId="urn:microsoft.com/office/officeart/2005/8/layout/target3"/>
    <dgm:cxn modelId="{B844588D-11E3-4C11-8FC8-857B0FC0D659}" type="presOf" srcId="{14B269A0-8A78-4CE6-ABA5-BF02B66DD9AC}" destId="{6DE4651E-B7BA-4FB7-864A-4D869CF03D16}" srcOrd="0" destOrd="1" presId="urn:microsoft.com/office/officeart/2005/8/layout/target3"/>
    <dgm:cxn modelId="{3D88B55A-B356-475F-B71A-0B281E28E850}" type="presOf" srcId="{B65BCFED-0D21-48BB-A14B-C5A18D03110B}" destId="{8382EFFB-3E59-4E9B-B48A-0D77E678D9BB}" srcOrd="0" destOrd="0" presId="urn:microsoft.com/office/officeart/2005/8/layout/target3"/>
    <dgm:cxn modelId="{9DFA547F-3384-4334-B3A0-929241F18BFC}" type="presOf" srcId="{F732B858-333E-43AC-BBFF-4B861FA2BA1C}" destId="{37472E93-BD0D-43CF-8755-9DAE0BE011FE}" srcOrd="0" destOrd="0" presId="urn:microsoft.com/office/officeart/2005/8/layout/target3"/>
    <dgm:cxn modelId="{1AA07A72-6494-48EF-8ECA-18AB1139C63B}" srcId="{CF0A3AC7-D783-43CA-AB0D-17A002330C94}" destId="{AC263098-C8A4-4421-80D2-0721C4936DFA}" srcOrd="2" destOrd="0" parTransId="{74988DB5-A403-40F6-840F-A17DCEF4ACC4}" sibTransId="{B68B32AA-59F9-40C4-893B-40F6C5EAD91D}"/>
    <dgm:cxn modelId="{8305C6A7-DE54-474C-B8B9-3677F9ED01A5}" type="presOf" srcId="{DC872681-9397-4861-A152-D47B358057B6}" destId="{B52BFDC3-947D-4EA6-A52A-34274E89B991}" srcOrd="0" destOrd="0" presId="urn:microsoft.com/office/officeart/2005/8/layout/target3"/>
    <dgm:cxn modelId="{827ACD8F-90FB-4409-89CA-0ED378F04519}" type="presOf" srcId="{62C88B55-3163-407C-939F-2F095EE01770}" destId="{37472E93-BD0D-43CF-8755-9DAE0BE011FE}" srcOrd="0" destOrd="1" presId="urn:microsoft.com/office/officeart/2005/8/layout/target3"/>
    <dgm:cxn modelId="{C6E50F91-DDB2-496F-8CC8-1A87B4B84CF3}" srcId="{69B16222-AE7D-499C-9705-1778790DBC00}" destId="{A9F0BE8F-2E0B-4327-8A31-AC9F720F0AA4}" srcOrd="1" destOrd="0" parTransId="{D10E5769-F193-4376-BA60-E22521EB344E}" sibTransId="{146A145B-0FE7-42A2-AB91-69EB2CF51397}"/>
    <dgm:cxn modelId="{CEFB4CBB-37FA-4408-B4DD-807FA6F12960}" type="presOf" srcId="{AC263098-C8A4-4421-80D2-0721C4936DFA}" destId="{DD607F7B-AAB8-448A-BD29-D30F34C5BFD7}" srcOrd="0" destOrd="0" presId="urn:microsoft.com/office/officeart/2005/8/layout/target3"/>
    <dgm:cxn modelId="{38A102C8-332E-493C-9119-BB02970B648B}" srcId="{AC263098-C8A4-4421-80D2-0721C4936DFA}" destId="{098736A5-98D4-4957-82FB-828EE9E209D2}" srcOrd="0" destOrd="0" parTransId="{5A198DC1-34E0-4664-BFF2-7E06B7CC350B}" sibTransId="{E237B64B-5627-4BE1-B0D5-80AFF8786827}"/>
    <dgm:cxn modelId="{EA89411B-CEC2-4D71-ABFB-9FD2627BF773}" type="presOf" srcId="{0204183C-6D40-441B-8EF7-9FAD84B510C2}" destId="{1F40EF00-DA1B-41C1-86EE-A34D6B91C941}" srcOrd="0" destOrd="1" presId="urn:microsoft.com/office/officeart/2005/8/layout/target3"/>
    <dgm:cxn modelId="{94798B6B-FDBE-4A5E-BEE6-DC33C80C79ED}" type="presOf" srcId="{098736A5-98D4-4957-82FB-828EE9E209D2}" destId="{1F40EF00-DA1B-41C1-86EE-A34D6B91C941}" srcOrd="0" destOrd="0" presId="urn:microsoft.com/office/officeart/2005/8/layout/target3"/>
    <dgm:cxn modelId="{DD11F35C-E4E0-4632-AACF-96459F27C5A9}" type="presOf" srcId="{A9F0BE8F-2E0B-4327-8A31-AC9F720F0AA4}" destId="{6DE4651E-B7BA-4FB7-864A-4D869CF03D16}" srcOrd="0" destOrd="2" presId="urn:microsoft.com/office/officeart/2005/8/layout/target3"/>
    <dgm:cxn modelId="{9A5E81CA-BF36-4445-AD73-04B73AD87EF8}" type="presOf" srcId="{B65BCFED-0D21-48BB-A14B-C5A18D03110B}" destId="{0563DDBE-9D2E-42C2-831F-00D496C51A48}" srcOrd="1" destOrd="0" presId="urn:microsoft.com/office/officeart/2005/8/layout/target3"/>
    <dgm:cxn modelId="{D90BA5DD-4C57-451B-98CD-4B7346676743}" srcId="{B65BCFED-0D21-48BB-A14B-C5A18D03110B}" destId="{F732B858-333E-43AC-BBFF-4B861FA2BA1C}" srcOrd="0" destOrd="0" parTransId="{B3383E72-EE56-4D44-9C00-C1BBF767FE87}" sibTransId="{A57FF8D8-3F80-4249-BFD2-32FFAE61BF17}"/>
    <dgm:cxn modelId="{3BACBE58-941B-4827-8EB2-A4D4BFD12AE1}" type="presOf" srcId="{C9033AB5-E38D-4F1D-BF50-95CB2FB1AB25}" destId="{6DE4651E-B7BA-4FB7-864A-4D869CF03D16}" srcOrd="0" destOrd="0" presId="urn:microsoft.com/office/officeart/2005/8/layout/target3"/>
    <dgm:cxn modelId="{7F8AAB30-9BC7-422E-AF5D-35F5467BF843}" srcId="{69B16222-AE7D-499C-9705-1778790DBC00}" destId="{C9033AB5-E38D-4F1D-BF50-95CB2FB1AB25}" srcOrd="0" destOrd="0" parTransId="{78911FA9-2D66-4D77-8558-43577970C1C3}" sibTransId="{568D714F-49C0-4233-876D-0E9828A37E35}"/>
    <dgm:cxn modelId="{7C75C74C-A418-45A9-BC29-8BA22139C1E4}" srcId="{AC263098-C8A4-4421-80D2-0721C4936DFA}" destId="{0204183C-6D40-441B-8EF7-9FAD84B510C2}" srcOrd="1" destOrd="0" parTransId="{7D37EEBA-3821-4255-A127-CE25F37E651D}" sibTransId="{7DBD765C-295F-42DC-BC3D-0627361C6355}"/>
    <dgm:cxn modelId="{253F10E9-70C1-40D3-AE3C-F3C648D35825}" srcId="{CF0A3AC7-D783-43CA-AB0D-17A002330C94}" destId="{DC872681-9397-4861-A152-D47B358057B6}" srcOrd="0" destOrd="0" parTransId="{D858CF75-7859-4678-B31E-3D35676B63EB}" sibTransId="{466DDD59-FA1A-44C2-8B9A-B6E139B09096}"/>
    <dgm:cxn modelId="{063A3C9E-0C1A-45C6-BE4D-E2920375D716}" srcId="{AC263098-C8A4-4421-80D2-0721C4936DFA}" destId="{B1F74290-6D16-45B9-8797-20FF25100D7A}" srcOrd="2" destOrd="0" parTransId="{D360F588-51BA-4E6A-8160-CCFDA844A354}" sibTransId="{848FFB94-CE92-48E0-A15B-D040F7F73DC2}"/>
    <dgm:cxn modelId="{852E4AF9-A41B-4DB9-AC63-88799D5309F9}" type="presOf" srcId="{CF0A3AC7-D783-43CA-AB0D-17A002330C94}" destId="{8B3ADCEE-5252-4929-8CBE-2A29EF1F1227}" srcOrd="0" destOrd="0" presId="urn:microsoft.com/office/officeart/2005/8/layout/target3"/>
    <dgm:cxn modelId="{5B1914D9-233E-49A1-99C5-3A0730E4E5E7}" type="presParOf" srcId="{8B3ADCEE-5252-4929-8CBE-2A29EF1F1227}" destId="{66117B0A-C5BB-4972-926C-9B4035C47AAE}" srcOrd="0" destOrd="0" presId="urn:microsoft.com/office/officeart/2005/8/layout/target3"/>
    <dgm:cxn modelId="{B707BB0E-8215-4D4A-ADF2-3BBF6757A8F5}" type="presParOf" srcId="{8B3ADCEE-5252-4929-8CBE-2A29EF1F1227}" destId="{B2BB928E-1D76-4A13-8E65-77D2045DB18A}" srcOrd="1" destOrd="0" presId="urn:microsoft.com/office/officeart/2005/8/layout/target3"/>
    <dgm:cxn modelId="{4ADE9407-3261-493D-80A9-8368B253ABE3}" type="presParOf" srcId="{8B3ADCEE-5252-4929-8CBE-2A29EF1F1227}" destId="{B52BFDC3-947D-4EA6-A52A-34274E89B991}" srcOrd="2" destOrd="0" presId="urn:microsoft.com/office/officeart/2005/8/layout/target3"/>
    <dgm:cxn modelId="{CA2DFAA4-4982-43EC-AE02-68842C201F39}" type="presParOf" srcId="{8B3ADCEE-5252-4929-8CBE-2A29EF1F1227}" destId="{66A8B913-57C4-48E2-9AF6-B672284312E7}" srcOrd="3" destOrd="0" presId="urn:microsoft.com/office/officeart/2005/8/layout/target3"/>
    <dgm:cxn modelId="{E250FAE9-DEEE-4E39-9BF7-F71D0173CF2C}" type="presParOf" srcId="{8B3ADCEE-5252-4929-8CBE-2A29EF1F1227}" destId="{35672F94-ED2E-43B0-9EBA-8B1C6F045040}" srcOrd="4" destOrd="0" presId="urn:microsoft.com/office/officeart/2005/8/layout/target3"/>
    <dgm:cxn modelId="{E56EAEFC-A6D3-42C8-AAD1-4FE2A0169E3C}" type="presParOf" srcId="{8B3ADCEE-5252-4929-8CBE-2A29EF1F1227}" destId="{AE876B65-B11C-47BC-B47B-CA91FAA26189}" srcOrd="5" destOrd="0" presId="urn:microsoft.com/office/officeart/2005/8/layout/target3"/>
    <dgm:cxn modelId="{FB0FCA3E-479E-409E-A2E6-051CBBA1D948}" type="presParOf" srcId="{8B3ADCEE-5252-4929-8CBE-2A29EF1F1227}" destId="{23F138DA-55F9-48EB-A598-7D5E4A0EA631}" srcOrd="6" destOrd="0" presId="urn:microsoft.com/office/officeart/2005/8/layout/target3"/>
    <dgm:cxn modelId="{9E6C802C-BBCE-469A-B119-427CE59E305E}" type="presParOf" srcId="{8B3ADCEE-5252-4929-8CBE-2A29EF1F1227}" destId="{55AEC625-B98D-46F2-A1E7-681049ED657A}" srcOrd="7" destOrd="0" presId="urn:microsoft.com/office/officeart/2005/8/layout/target3"/>
    <dgm:cxn modelId="{4B91219F-9E48-45C9-B6D7-343A1DCDB7AE}" type="presParOf" srcId="{8B3ADCEE-5252-4929-8CBE-2A29EF1F1227}" destId="{DD607F7B-AAB8-448A-BD29-D30F34C5BFD7}" srcOrd="8" destOrd="0" presId="urn:microsoft.com/office/officeart/2005/8/layout/target3"/>
    <dgm:cxn modelId="{50074D42-8903-444C-84C8-0FD7072EE21F}" type="presParOf" srcId="{8B3ADCEE-5252-4929-8CBE-2A29EF1F1227}" destId="{5A1E55C6-0E01-430D-BE53-CB5F0BE75E53}" srcOrd="9" destOrd="0" presId="urn:microsoft.com/office/officeart/2005/8/layout/target3"/>
    <dgm:cxn modelId="{7F9E2575-9070-4588-8B94-7E163019CD51}" type="presParOf" srcId="{8B3ADCEE-5252-4929-8CBE-2A29EF1F1227}" destId="{E6BD5C3B-9DF3-407C-B134-CCDA2F8C956B}" srcOrd="10" destOrd="0" presId="urn:microsoft.com/office/officeart/2005/8/layout/target3"/>
    <dgm:cxn modelId="{6EDD8A89-26AC-4364-AAB9-4D9658B60485}" type="presParOf" srcId="{8B3ADCEE-5252-4929-8CBE-2A29EF1F1227}" destId="{8382EFFB-3E59-4E9B-B48A-0D77E678D9BB}" srcOrd="11" destOrd="0" presId="urn:microsoft.com/office/officeart/2005/8/layout/target3"/>
    <dgm:cxn modelId="{E1DC0182-588E-4C54-A6EE-9AB22A486573}" type="presParOf" srcId="{8B3ADCEE-5252-4929-8CBE-2A29EF1F1227}" destId="{BAA6B712-DABB-4DD7-AD7C-ED8DA4393E2F}" srcOrd="12" destOrd="0" presId="urn:microsoft.com/office/officeart/2005/8/layout/target3"/>
    <dgm:cxn modelId="{4C238E2C-C996-4A83-8F29-8C563FED44B4}" type="presParOf" srcId="{8B3ADCEE-5252-4929-8CBE-2A29EF1F1227}" destId="{941A7226-C9EA-441E-BBD7-A92F0BED27CC}" srcOrd="13" destOrd="0" presId="urn:microsoft.com/office/officeart/2005/8/layout/target3"/>
    <dgm:cxn modelId="{0232CF44-0BCA-4D00-A7E9-5D93EFA47B07}" type="presParOf" srcId="{8B3ADCEE-5252-4929-8CBE-2A29EF1F1227}" destId="{0708A714-8918-402D-B88A-897DCF9F3F7B}" srcOrd="14" destOrd="0" presId="urn:microsoft.com/office/officeart/2005/8/layout/target3"/>
    <dgm:cxn modelId="{8A935007-4501-42A4-AE8E-504668BC6993}" type="presParOf" srcId="{8B3ADCEE-5252-4929-8CBE-2A29EF1F1227}" destId="{6DE4651E-B7BA-4FB7-864A-4D869CF03D16}" srcOrd="15" destOrd="0" presId="urn:microsoft.com/office/officeart/2005/8/layout/target3"/>
    <dgm:cxn modelId="{5F1C76FA-DF22-429C-84E0-1E3261AFE1D2}" type="presParOf" srcId="{8B3ADCEE-5252-4929-8CBE-2A29EF1F1227}" destId="{27BC9FF5-A3AA-4442-9146-A588E22CE086}" srcOrd="16" destOrd="0" presId="urn:microsoft.com/office/officeart/2005/8/layout/target3"/>
    <dgm:cxn modelId="{C28B50ED-2CD8-4573-81B9-43AD76C5498B}" type="presParOf" srcId="{8B3ADCEE-5252-4929-8CBE-2A29EF1F1227}" destId="{1F40EF00-DA1B-41C1-86EE-A34D6B91C941}" srcOrd="17" destOrd="0" presId="urn:microsoft.com/office/officeart/2005/8/layout/target3"/>
    <dgm:cxn modelId="{6E5F029B-DD02-4402-A28F-7AD665655E71}" type="presParOf" srcId="{8B3ADCEE-5252-4929-8CBE-2A29EF1F1227}" destId="{0563DDBE-9D2E-42C2-831F-00D496C51A48}" srcOrd="18" destOrd="0" presId="urn:microsoft.com/office/officeart/2005/8/layout/target3"/>
    <dgm:cxn modelId="{2DED2079-6EC5-450A-B4FB-B65161AC80A3}" type="presParOf" srcId="{8B3ADCEE-5252-4929-8CBE-2A29EF1F1227}" destId="{37472E93-BD0D-43CF-8755-9DAE0BE011F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17B0A-C5BB-4972-926C-9B4035C47AAE}">
      <dsp:nvSpPr>
        <dsp:cNvPr id="0" name=""/>
        <dsp:cNvSpPr/>
      </dsp:nvSpPr>
      <dsp:spPr>
        <a:xfrm>
          <a:off x="0" y="0"/>
          <a:ext cx="5556284" cy="555628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BFDC3-947D-4EA6-A52A-34274E89B991}">
      <dsp:nvSpPr>
        <dsp:cNvPr id="0" name=""/>
        <dsp:cNvSpPr/>
      </dsp:nvSpPr>
      <dsp:spPr>
        <a:xfrm>
          <a:off x="2778142" y="0"/>
          <a:ext cx="6509765" cy="5556284"/>
        </a:xfrm>
        <a:prstGeom prst="rect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Social</a:t>
          </a:r>
          <a:endParaRPr lang="pt-BR" sz="2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8142" y="0"/>
        <a:ext cx="3254882" cy="1180710"/>
      </dsp:txXfrm>
    </dsp:sp>
    <dsp:sp modelId="{35672F94-ED2E-43B0-9EBA-8B1C6F045040}">
      <dsp:nvSpPr>
        <dsp:cNvPr id="0" name=""/>
        <dsp:cNvSpPr/>
      </dsp:nvSpPr>
      <dsp:spPr>
        <a:xfrm>
          <a:off x="729262" y="1180710"/>
          <a:ext cx="4097759" cy="409775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76B65-B11C-47BC-B47B-CA91FAA26189}">
      <dsp:nvSpPr>
        <dsp:cNvPr id="0" name=""/>
        <dsp:cNvSpPr/>
      </dsp:nvSpPr>
      <dsp:spPr>
        <a:xfrm>
          <a:off x="2778142" y="1180710"/>
          <a:ext cx="6509765" cy="4097759"/>
        </a:xfrm>
        <a:prstGeom prst="rect">
          <a:avLst/>
        </a:prstGeom>
        <a:noFill/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Externo</a:t>
          </a:r>
          <a:endParaRPr lang="pt-BR" sz="2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8142" y="1180710"/>
        <a:ext cx="3254882" cy="1180710"/>
      </dsp:txXfrm>
    </dsp:sp>
    <dsp:sp modelId="{55AEC625-B98D-46F2-A1E7-681049ED657A}">
      <dsp:nvSpPr>
        <dsp:cNvPr id="0" name=""/>
        <dsp:cNvSpPr/>
      </dsp:nvSpPr>
      <dsp:spPr>
        <a:xfrm>
          <a:off x="1458524" y="2361420"/>
          <a:ext cx="2639234" cy="263923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07F7B-AAB8-448A-BD29-D30F34C5BFD7}">
      <dsp:nvSpPr>
        <dsp:cNvPr id="0" name=""/>
        <dsp:cNvSpPr/>
      </dsp:nvSpPr>
      <dsp:spPr>
        <a:xfrm>
          <a:off x="2778142" y="2361420"/>
          <a:ext cx="6509765" cy="2639234"/>
        </a:xfrm>
        <a:prstGeom prst="rect">
          <a:avLst/>
        </a:prstGeom>
        <a:noFill/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Interno ‘amplo’</a:t>
          </a:r>
          <a:endParaRPr lang="pt-BR" sz="2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8142" y="2361420"/>
        <a:ext cx="3254882" cy="1180710"/>
      </dsp:txXfrm>
    </dsp:sp>
    <dsp:sp modelId="{E6BD5C3B-9DF3-407C-B134-CCDA2F8C956B}">
      <dsp:nvSpPr>
        <dsp:cNvPr id="0" name=""/>
        <dsp:cNvSpPr/>
      </dsp:nvSpPr>
      <dsp:spPr>
        <a:xfrm>
          <a:off x="2187786" y="3542131"/>
          <a:ext cx="1180710" cy="118071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2EFFB-3E59-4E9B-B48A-0D77E678D9BB}">
      <dsp:nvSpPr>
        <dsp:cNvPr id="0" name=""/>
        <dsp:cNvSpPr/>
      </dsp:nvSpPr>
      <dsp:spPr>
        <a:xfrm>
          <a:off x="2778142" y="3542131"/>
          <a:ext cx="6509765" cy="1180710"/>
        </a:xfrm>
        <a:prstGeom prst="rect">
          <a:avLst/>
        </a:prstGeom>
        <a:noFill/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Controle Interno</a:t>
          </a:r>
          <a:endParaRPr lang="pt-BR" sz="2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78142" y="3542131"/>
        <a:ext cx="3254882" cy="1180710"/>
      </dsp:txXfrm>
    </dsp:sp>
    <dsp:sp modelId="{941A7226-C9EA-441E-BBD7-A92F0BED27CC}">
      <dsp:nvSpPr>
        <dsp:cNvPr id="0" name=""/>
        <dsp:cNvSpPr/>
      </dsp:nvSpPr>
      <dsp:spPr>
        <a:xfrm>
          <a:off x="6033024" y="0"/>
          <a:ext cx="3254882" cy="11807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Sociedade Civil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Imprensa 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33024" y="0"/>
        <a:ext cx="3254882" cy="1180710"/>
      </dsp:txXfrm>
    </dsp:sp>
    <dsp:sp modelId="{6DE4651E-B7BA-4FB7-864A-4D869CF03D16}">
      <dsp:nvSpPr>
        <dsp:cNvPr id="0" name=""/>
        <dsp:cNvSpPr/>
      </dsp:nvSpPr>
      <dsp:spPr>
        <a:xfrm>
          <a:off x="6033024" y="1180710"/>
          <a:ext cx="3254882" cy="11807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Congresso Nacional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TCU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Ministério Público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33024" y="1180710"/>
        <a:ext cx="3254882" cy="1180710"/>
      </dsp:txXfrm>
    </dsp:sp>
    <dsp:sp modelId="{1F40EF00-DA1B-41C1-86EE-A34D6B91C941}">
      <dsp:nvSpPr>
        <dsp:cNvPr id="0" name=""/>
        <dsp:cNvSpPr/>
      </dsp:nvSpPr>
      <dsp:spPr>
        <a:xfrm>
          <a:off x="6033024" y="2361420"/>
          <a:ext cx="3254882" cy="11807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Sistemas Lei 10.180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AGU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Polícia Federal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33024" y="2361420"/>
        <a:ext cx="3254882" cy="1180710"/>
      </dsp:txXfrm>
    </dsp:sp>
    <dsp:sp modelId="{37472E93-BD0D-43CF-8755-9DAE0BE011FE}">
      <dsp:nvSpPr>
        <dsp:cNvPr id="0" name=""/>
        <dsp:cNvSpPr/>
      </dsp:nvSpPr>
      <dsp:spPr>
        <a:xfrm>
          <a:off x="6033024" y="3542131"/>
          <a:ext cx="3254882" cy="11807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Controladoria Geral da União (SFC) + 3 </a:t>
          </a:r>
          <a:r>
            <a:rPr lang="pt-BR" sz="1800" kern="1200" dirty="0" err="1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Ciset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Ministérios</a:t>
          </a:r>
          <a:endParaRPr lang="pt-BR" sz="1800" kern="1200" dirty="0">
            <a:solidFill>
              <a:schemeClr val="accent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33024" y="3542131"/>
        <a:ext cx="3254882" cy="118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6701"/>
          </a:xfrm>
          <a:prstGeom prst="rect">
            <a:avLst/>
          </a:prstGeom>
        </p:spPr>
        <p:txBody>
          <a:bodyPr vert="horz" lIns="84088" tIns="42044" rIns="84088" bIns="42044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923" y="1"/>
            <a:ext cx="2946325" cy="496701"/>
          </a:xfrm>
          <a:prstGeom prst="rect">
            <a:avLst/>
          </a:prstGeom>
        </p:spPr>
        <p:txBody>
          <a:bodyPr vert="horz" lIns="84088" tIns="42044" rIns="84088" bIns="42044" rtlCol="0"/>
          <a:lstStyle>
            <a:lvl1pPr algn="r">
              <a:defRPr sz="1100"/>
            </a:lvl1pPr>
          </a:lstStyle>
          <a:p>
            <a:fld id="{5EABDB57-3309-4FC9-9EEB-DF3113E67D81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4088" tIns="42044" rIns="84088" bIns="42044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4088" tIns="42044" rIns="84088" bIns="42044" rtlCol="0" anchor="b"/>
          <a:lstStyle>
            <a:lvl1pPr algn="r">
              <a:defRPr sz="1100"/>
            </a:lvl1pPr>
          </a:lstStyle>
          <a:p>
            <a:fld id="{346AF1E0-6330-4BCA-A021-56F7179D6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6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6701"/>
          </a:xfrm>
          <a:prstGeom prst="rect">
            <a:avLst/>
          </a:prstGeom>
        </p:spPr>
        <p:txBody>
          <a:bodyPr vert="horz" lIns="84088" tIns="42044" rIns="84088" bIns="42044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6701"/>
          </a:xfrm>
          <a:prstGeom prst="rect">
            <a:avLst/>
          </a:prstGeom>
        </p:spPr>
        <p:txBody>
          <a:bodyPr vert="horz" lIns="84088" tIns="42044" rIns="84088" bIns="42044" rtlCol="0"/>
          <a:lstStyle>
            <a:lvl1pPr algn="r">
              <a:defRPr sz="1100"/>
            </a:lvl1pPr>
          </a:lstStyle>
          <a:p>
            <a:fld id="{1C09B5A3-DF3E-4F9B-91BB-F7FF39272CED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088" tIns="42044" rIns="84088" bIns="4204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82" y="4714970"/>
            <a:ext cx="5438711" cy="4467355"/>
          </a:xfrm>
          <a:prstGeom prst="rect">
            <a:avLst/>
          </a:prstGeom>
        </p:spPr>
        <p:txBody>
          <a:bodyPr vert="horz" lIns="84088" tIns="42044" rIns="84088" bIns="4204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4088" tIns="42044" rIns="84088" bIns="42044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4088" tIns="42044" rIns="84088" bIns="42044" rtlCol="0" anchor="b"/>
          <a:lstStyle>
            <a:lvl1pPr algn="r">
              <a:defRPr sz="1100"/>
            </a:lvl1pPr>
          </a:lstStyle>
          <a:p>
            <a:fld id="{AD805742-C86A-4D52-B7D6-04531AC3F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87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1801055" y="-11800187"/>
            <a:ext cx="11801055" cy="125543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83" tIns="45891" rIns="91783" bIns="45891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630"/>
            <a:ext cx="5428931" cy="4456826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468312" y="79375"/>
            <a:ext cx="9144000" cy="512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8000"/>
              </a:lnSpc>
              <a:spcBef>
                <a:spcPts val="1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300" dirty="0">
                <a:solidFill>
                  <a:srgbClr val="006600"/>
                </a:solidFill>
                <a:latin typeface="Arial Black" pitchFamily="32" charset="0"/>
              </a:rPr>
              <a:t>MINISTÉRIO DO PLANEJAMENTO</a:t>
            </a:r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772319" y="504826"/>
            <a:ext cx="8535987" cy="1588"/>
          </a:xfrm>
          <a:prstGeom prst="line">
            <a:avLst/>
          </a:prstGeom>
          <a:noFill/>
          <a:ln w="936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773112" y="6904889"/>
            <a:ext cx="8534400" cy="1588"/>
          </a:xfrm>
          <a:prstGeom prst="line">
            <a:avLst/>
          </a:prstGeom>
          <a:noFill/>
          <a:ln w="93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5" name="Imagem 4" descr="MP_BRASIL_201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91572" y="6972796"/>
            <a:ext cx="2697480" cy="510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316521" y="571741"/>
            <a:ext cx="9144000" cy="512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8000"/>
              </a:lnSpc>
              <a:spcBef>
                <a:spcPts val="1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300" dirty="0">
                <a:solidFill>
                  <a:srgbClr val="006600"/>
                </a:solidFill>
                <a:latin typeface="Arial Black" pitchFamily="32" charset="0"/>
              </a:rPr>
              <a:t>MINISTÉRIO DO PLANEJAMENTO</a:t>
            </a: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621321" y="6740767"/>
            <a:ext cx="8534400" cy="1588"/>
          </a:xfrm>
          <a:prstGeom prst="line">
            <a:avLst/>
          </a:prstGeom>
          <a:noFill/>
          <a:ln w="93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622911" y="997192"/>
            <a:ext cx="8535987" cy="1588"/>
          </a:xfrm>
          <a:prstGeom prst="line">
            <a:avLst/>
          </a:prstGeom>
          <a:noFill/>
          <a:ln w="936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9" name="Imagem 8" descr="MP_BRASIL_201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39781" y="6808674"/>
            <a:ext cx="2697480" cy="510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0" y="5176279"/>
            <a:ext cx="10080625" cy="755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01000"/>
              </a:lnSpc>
              <a:spcBef>
                <a:spcPts val="1102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400" b="1" dirty="0">
                <a:solidFill>
                  <a:srgbClr val="000000"/>
                </a:solidFill>
                <a:latin typeface="Tahoma" pitchFamily="32" charset="0"/>
              </a:rPr>
              <a:t>Guilherme Estrada Rodrigues</a:t>
            </a:r>
            <a:r>
              <a:rPr lang="pt-BR" sz="2500" b="1" dirty="0">
                <a:solidFill>
                  <a:srgbClr val="000000"/>
                </a:solidFill>
                <a:latin typeface="Tahoma" pitchFamily="32" charset="0"/>
              </a:rPr>
              <a:t/>
            </a:r>
            <a:br>
              <a:rPr lang="pt-BR" sz="2500" b="1" dirty="0">
                <a:solidFill>
                  <a:srgbClr val="000000"/>
                </a:solidFill>
                <a:latin typeface="Tahoma" pitchFamily="32" charset="0"/>
              </a:rPr>
            </a:br>
            <a:r>
              <a:rPr lang="pt-BR" b="1" dirty="0">
                <a:solidFill>
                  <a:srgbClr val="000000"/>
                </a:solidFill>
                <a:latin typeface="Tahoma" pitchFamily="32" charset="0"/>
              </a:rPr>
              <a:t>Brasília, maio de 2015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336021" y="3778962"/>
            <a:ext cx="9408583" cy="1750"/>
          </a:xfrm>
          <a:prstGeom prst="line">
            <a:avLst/>
          </a:prstGeom>
          <a:noFill/>
          <a:ln w="9360">
            <a:solidFill>
              <a:srgbClr val="0066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pt-BR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2381651"/>
            <a:ext cx="10080625" cy="1474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01000"/>
              </a:lnSpc>
              <a:spcBef>
                <a:spcPts val="1102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4400" b="1" dirty="0">
                <a:solidFill>
                  <a:srgbClr val="000000"/>
                </a:solidFill>
                <a:latin typeface="Tahoma" pitchFamily="32" charset="0"/>
              </a:rPr>
              <a:t>O Sistema de Controle Interno do Poder Executivo Federal</a:t>
            </a:r>
            <a:endParaRPr lang="en-GB" sz="44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0" y="3793219"/>
            <a:ext cx="10080625" cy="35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rgbClr val="006600"/>
                </a:solidFill>
                <a:latin typeface="Tahoma" pitchFamily="32" charset="0"/>
              </a:rPr>
              <a:t>O Sistema de Controle Interno no Brasil – avanço por mais eficiência</a:t>
            </a:r>
            <a:r>
              <a:rPr lang="ar-SA" sz="1700" b="1" dirty="0">
                <a:solidFill>
                  <a:srgbClr val="006600"/>
                </a:solidFill>
                <a:latin typeface="Tahoma" pitchFamily="32" charset="0"/>
              </a:rPr>
              <a:t>‏</a:t>
            </a:r>
            <a:endParaRPr lang="en-GB" sz="1700" b="1" dirty="0">
              <a:solidFill>
                <a:srgbClr val="0066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83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2381651"/>
            <a:ext cx="10080625" cy="1416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01000"/>
              </a:lnSpc>
              <a:spcBef>
                <a:spcPts val="1102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4400" b="1" dirty="0">
                <a:solidFill>
                  <a:schemeClr val="bg1"/>
                </a:solidFill>
                <a:latin typeface="Tahoma" pitchFamily="32" charset="0"/>
              </a:rPr>
              <a:t>O Sistema de Controle Interno do Poder Executivo Federal</a:t>
            </a:r>
            <a:endParaRPr lang="en-GB" sz="4400" b="1" dirty="0">
              <a:solidFill>
                <a:schemeClr val="bg1"/>
              </a:solidFill>
              <a:latin typeface="Tahoma" pitchFamily="32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1160447"/>
            <a:ext cx="10080625" cy="35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bg1"/>
                </a:solidFill>
                <a:latin typeface="Tahoma" pitchFamily="32" charset="0"/>
              </a:rPr>
              <a:t>Seminário:</a:t>
            </a: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bg1"/>
                </a:solidFill>
                <a:latin typeface="Tahoma" pitchFamily="32" charset="0"/>
              </a:rPr>
              <a:t>O Sistema de Controle Interno no Brasil – avanço por mais eficiência</a:t>
            </a:r>
            <a:r>
              <a:rPr lang="ar-SA" sz="1700" b="1" dirty="0">
                <a:solidFill>
                  <a:schemeClr val="bg1"/>
                </a:solidFill>
                <a:latin typeface="Tahoma" pitchFamily="32" charset="0"/>
              </a:rPr>
              <a:t>‏</a:t>
            </a:r>
            <a:endParaRPr lang="en-GB" sz="1700" b="1" dirty="0">
              <a:solidFill>
                <a:schemeClr val="bg1"/>
              </a:solidFill>
              <a:latin typeface="Tahoma" pitchFamily="32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-16250" y="4378859"/>
            <a:ext cx="10080625" cy="35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bg1"/>
                </a:solidFill>
                <a:latin typeface="Tahoma" pitchFamily="32" charset="0"/>
              </a:rPr>
              <a:t>Brasília, maio de 2015</a:t>
            </a: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b="1" dirty="0">
                <a:solidFill>
                  <a:schemeClr val="bg1"/>
                </a:solidFill>
                <a:latin typeface="Tahoma" pitchFamily="32" charset="0"/>
              </a:rPr>
              <a:t>Guilherme Estrada Rodrigues</a:t>
            </a: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bg1"/>
                </a:solidFill>
                <a:latin typeface="Tahoma" pitchFamily="32" charset="0"/>
              </a:rPr>
              <a:t>Secretário-Executivo Adjunto</a:t>
            </a: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i="1" dirty="0">
                <a:solidFill>
                  <a:schemeClr val="bg1"/>
                </a:solidFill>
                <a:latin typeface="Tahoma" pitchFamily="32" charset="0"/>
              </a:rPr>
              <a:t>guilherme.rodrigues@planejamento.gov.br</a:t>
            </a:r>
            <a:r>
              <a:rPr lang="ar-SA" sz="1700" b="1" i="1" dirty="0">
                <a:solidFill>
                  <a:schemeClr val="bg1"/>
                </a:solidFill>
                <a:latin typeface="Tahoma" pitchFamily="32" charset="0"/>
              </a:rPr>
              <a:t>‏</a:t>
            </a:r>
            <a:endParaRPr lang="en-GB" sz="1700" b="1" i="1" dirty="0">
              <a:solidFill>
                <a:schemeClr val="bg1"/>
              </a:solidFill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72042" y="2351899"/>
            <a:ext cx="8652536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De todos os sistemas estruturantes do Poder Executivo Federal, o Sistema de Controle Interno é o único de caráter constitucional: </a:t>
            </a:r>
          </a:p>
          <a:p>
            <a:pPr algn="ctr" eaLnBrk="0" hangingPunct="0">
              <a:lnSpc>
                <a:spcPct val="101000"/>
              </a:lnSpc>
              <a:spcBef>
                <a:spcPts val="661"/>
              </a:spcBef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i="1" dirty="0">
                <a:solidFill>
                  <a:srgbClr val="000000"/>
                </a:solidFill>
                <a:latin typeface="Tahoma" pitchFamily="32" charset="0"/>
              </a:rPr>
              <a:t>Seção IX</a:t>
            </a:r>
          </a:p>
          <a:p>
            <a:pPr algn="ctr" eaLnBrk="0" hangingPunct="0">
              <a:lnSpc>
                <a:spcPct val="101000"/>
              </a:lnSpc>
              <a:spcBef>
                <a:spcPts val="661"/>
              </a:spcBef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i="1" dirty="0">
                <a:solidFill>
                  <a:srgbClr val="000000"/>
                </a:solidFill>
                <a:latin typeface="Tahoma" pitchFamily="32" charset="0"/>
              </a:rPr>
              <a:t>DA FISCALIZAÇÃO CONTÁBIL, FINANCEIRA E ORÇAMENTÁRIA</a:t>
            </a:r>
          </a:p>
          <a:p>
            <a:pPr algn="ctr" eaLnBrk="0" hangingPunct="0">
              <a:lnSpc>
                <a:spcPct val="101000"/>
              </a:lnSpc>
              <a:spcBef>
                <a:spcPts val="661"/>
              </a:spcBef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i="1" dirty="0">
                <a:solidFill>
                  <a:srgbClr val="000000"/>
                </a:solidFill>
                <a:latin typeface="Tahoma" pitchFamily="32" charset="0"/>
              </a:rPr>
              <a:t>        Art. 70. 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</a:t>
            </a:r>
            <a:r>
              <a:rPr lang="pt-BR" sz="2000" i="1" u="sng" dirty="0">
                <a:solidFill>
                  <a:srgbClr val="000000"/>
                </a:solidFill>
                <a:latin typeface="Tahoma" pitchFamily="32" charset="0"/>
              </a:rPr>
              <a:t>sistema de controle interno de cada Poder</a:t>
            </a:r>
            <a:r>
              <a:rPr lang="pt-BR" sz="2000" i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494437"/>
            <a:ext cx="10080625" cy="45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Controle Interno na Constituição Federal</a:t>
            </a:r>
            <a:endParaRPr lang="en-GB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10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3842" y="1839579"/>
            <a:ext cx="8652536" cy="4826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Art. 74. Os Poderes Legislativo, Executivo e Judiciário manterão, de forma integrada, </a:t>
            </a:r>
            <a:r>
              <a:rPr lang="pt-BR" sz="1900" u="sng" dirty="0">
                <a:solidFill>
                  <a:srgbClr val="000000"/>
                </a:solidFill>
                <a:latin typeface="Tahoma" pitchFamily="32" charset="0"/>
              </a:rPr>
              <a:t>sistema de controle interno</a:t>
            </a: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 com a finalidade de:</a:t>
            </a: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pt-BR" sz="1900" dirty="0">
              <a:solidFill>
                <a:srgbClr val="000000"/>
              </a:solidFill>
              <a:latin typeface="Tahoma" pitchFamily="32" charset="0"/>
            </a:endParaRP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i="1" dirty="0">
                <a:solidFill>
                  <a:srgbClr val="000000"/>
                </a:solidFill>
                <a:latin typeface="Tahoma" pitchFamily="32" charset="0"/>
              </a:rPr>
              <a:t>I - avaliar o cumprimento das metas previstas no plano plurianual, a execução dos programas de governo e dos orçamentos da União;</a:t>
            </a: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pt-BR" sz="1900" i="1" dirty="0">
              <a:solidFill>
                <a:srgbClr val="000000"/>
              </a:solidFill>
              <a:latin typeface="Tahoma" pitchFamily="32" charset="0"/>
            </a:endParaRP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i="1" dirty="0">
                <a:solidFill>
                  <a:srgbClr val="000000"/>
                </a:solidFill>
                <a:latin typeface="Tahoma" pitchFamily="32" charset="0"/>
              </a:rPr>
              <a:t>II - comprovar a legalidade e avaliar os resultados, quanto à eficácia e eficiência, da gestão orçamentária, financeira e patrimonial nos órgãos e entidades da administração federal, bem como da aplicação de recursos públicos por entidades de direito privado;</a:t>
            </a: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pt-BR" sz="1900" i="1" dirty="0">
              <a:solidFill>
                <a:srgbClr val="000000"/>
              </a:solidFill>
              <a:latin typeface="Tahoma" pitchFamily="32" charset="0"/>
            </a:endParaRP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i="1" dirty="0">
                <a:solidFill>
                  <a:srgbClr val="000000"/>
                </a:solidFill>
                <a:latin typeface="Tahoma" pitchFamily="32" charset="0"/>
              </a:rPr>
              <a:t>III - exercer o controle das operações de crédito, avais e garantias, bem como dos direitos e haveres da União;</a:t>
            </a: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pt-BR" sz="1900" i="1" dirty="0">
              <a:solidFill>
                <a:srgbClr val="000000"/>
              </a:solidFill>
              <a:latin typeface="Tahoma" pitchFamily="32" charset="0"/>
            </a:endParaRPr>
          </a:p>
          <a:p>
            <a:pPr algn="just" eaLnBrk="0" hangingPunct="0">
              <a:lnSpc>
                <a:spcPct val="101000"/>
              </a:lnSpc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i="1" dirty="0">
                <a:solidFill>
                  <a:srgbClr val="000000"/>
                </a:solidFill>
                <a:latin typeface="Tahoma" pitchFamily="32" charset="0"/>
              </a:rPr>
              <a:t>IV - apoiar o controle externo no exercício de sua missão institucional.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184915"/>
            <a:ext cx="10080625" cy="45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Controle Interno na Constituição Federal</a:t>
            </a:r>
            <a:endParaRPr lang="en-GB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32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72042" y="2747956"/>
            <a:ext cx="8652536" cy="3383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Trata-se, na verdade, de um conjunto de sistemas que, em sentido amplo, possuem competências relativas a controle interno:</a:t>
            </a:r>
          </a:p>
          <a:p>
            <a:pPr marL="1007943" lvl="1" indent="-503972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Sistema de Planejamento e de Orçamento Federal (MP/SOF/SPI)</a:t>
            </a:r>
          </a:p>
          <a:p>
            <a:pPr marL="1007943" lvl="1" indent="-503972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Sistema de Administração Financeira Federal (MF/STN)</a:t>
            </a:r>
          </a:p>
          <a:p>
            <a:pPr marL="1007943" lvl="1" indent="-503972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Sistema de Contabilidade Federal (MF/STN)</a:t>
            </a:r>
          </a:p>
          <a:p>
            <a:pPr marL="1007943" lvl="1" indent="-503972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Sistema de Controle Interno do Poder Executivo Federal (CGU/SFC)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en-GB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494437"/>
            <a:ext cx="10080625" cy="901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Sistema de Controle Interno do Poder Executivo Federal (Lei nº 10.180/2001)</a:t>
            </a:r>
            <a:endParaRPr lang="en-GB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25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72042" y="2351899"/>
            <a:ext cx="8652536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1921 a 1967		Contadoria-Geral da República  – CRG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1967 a 1979		Inspetoria-Geral de Finanças – IGF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1979 a 1986		Secretaria Central de Controle Interno (MF)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1986 a 1994		Secretaria do Tesouro Nacional – STN e as </a:t>
            </a:r>
            <a:r>
              <a:rPr lang="pt-BR" sz="2000" dirty="0" err="1">
                <a:solidFill>
                  <a:srgbClr val="000000"/>
                </a:solidFill>
                <a:latin typeface="Tahoma" pitchFamily="32" charset="0"/>
              </a:rPr>
              <a:t>Ciset</a:t>
            </a: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 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1994 a 2002		Secretaria Federal de Controle Interno – SFC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2003 a atual		Controladoria-Geral da União – CGU </a:t>
            </a:r>
            <a:endParaRPr lang="en-GB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494437"/>
            <a:ext cx="10080625" cy="45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Histórico do controle interno </a:t>
            </a:r>
          </a:p>
        </p:txBody>
      </p:sp>
    </p:spTree>
    <p:extLst>
      <p:ext uri="{BB962C8B-B14F-4D97-AF65-F5344CB8AC3E}">
        <p14:creationId xmlns:p14="http://schemas.microsoft.com/office/powerpoint/2010/main" val="627029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72042" y="2351899"/>
            <a:ext cx="8652536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1986	Decreto 93.872/1986 (unificação do caixa do Tesouro)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1987	criação do SIAFI 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1988	redefinição do papel do controle interno pela Constituição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1992 	auditoria do TCU nas </a:t>
            </a:r>
            <a:r>
              <a:rPr lang="pt-BR" sz="2000" dirty="0" err="1">
                <a:solidFill>
                  <a:srgbClr val="000000"/>
                </a:solidFill>
                <a:latin typeface="Tahoma" pitchFamily="32" charset="0"/>
              </a:rPr>
              <a:t>Cisets</a:t>
            </a:r>
            <a:endParaRPr lang="pt-BR" sz="2000" dirty="0">
              <a:solidFill>
                <a:srgbClr val="000000"/>
              </a:solidFill>
              <a:latin typeface="Tahoma" pitchFamily="32" charset="0"/>
            </a:endParaRP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1993	CPI do Orçamento, decorrente do escândalo dos “Anões do Orçamento”, apontou falhas graves no sistema de controle interno do Poder Executivo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1994	reestruturação do Ministério da Fazenda e controle da inflação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494437"/>
            <a:ext cx="10080625" cy="45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Avanços do controle interno nas décadas 80-90 </a:t>
            </a:r>
          </a:p>
        </p:txBody>
      </p:sp>
    </p:spTree>
    <p:extLst>
      <p:ext uri="{BB962C8B-B14F-4D97-AF65-F5344CB8AC3E}">
        <p14:creationId xmlns:p14="http://schemas.microsoft.com/office/powerpoint/2010/main" val="1020772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84194"/>
            <a:ext cx="10080625" cy="45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Controle do Poder Executivo Federal</a:t>
            </a:r>
            <a:endParaRPr lang="en-GB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6443683"/>
              </p:ext>
            </p:extLst>
          </p:nvPr>
        </p:nvGraphicFramePr>
        <p:xfrm>
          <a:off x="443428" y="1319197"/>
          <a:ext cx="9287907" cy="555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3372460" y="6355853"/>
            <a:ext cx="6431648" cy="30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r"/>
            <a:r>
              <a:rPr lang="pt-BR" sz="1300" dirty="0">
                <a:solidFill>
                  <a:srgbClr val="3D5B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Loureiro, Maria Rita </a:t>
            </a:r>
            <a:r>
              <a:rPr lang="pt-BR" sz="1300" i="1" dirty="0">
                <a:solidFill>
                  <a:srgbClr val="3D5B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 </a:t>
            </a:r>
            <a:r>
              <a:rPr lang="pt-BR" sz="1300" dirty="0">
                <a:solidFill>
                  <a:srgbClr val="3D5B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(2010); elaboração própria.</a:t>
            </a:r>
          </a:p>
        </p:txBody>
      </p:sp>
    </p:spTree>
    <p:extLst>
      <p:ext uri="{BB962C8B-B14F-4D97-AF65-F5344CB8AC3E}">
        <p14:creationId xmlns:p14="http://schemas.microsoft.com/office/powerpoint/2010/main" val="314304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75377"/>
            <a:ext cx="10080625" cy="41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Evolução dos recursos em Controle Interno</a:t>
            </a:r>
            <a:endParaRPr lang="en-GB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122657"/>
              </p:ext>
            </p:extLst>
          </p:nvPr>
        </p:nvGraphicFramePr>
        <p:xfrm>
          <a:off x="905691" y="1672046"/>
          <a:ext cx="7672252" cy="491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7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75377"/>
            <a:ext cx="10080625" cy="41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Recursos Humanos </a:t>
            </a: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em Controle Interno</a:t>
            </a:r>
            <a:endParaRPr lang="en-GB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23746"/>
              </p:ext>
            </p:extLst>
          </p:nvPr>
        </p:nvGraphicFramePr>
        <p:xfrm>
          <a:off x="1323712" y="2368730"/>
          <a:ext cx="7393575" cy="1085352"/>
        </p:xfrm>
        <a:graphic>
          <a:graphicData uri="http://schemas.openxmlformats.org/drawingml/2006/table">
            <a:tbl>
              <a:tblPr/>
              <a:tblGrid>
                <a:gridCol w="1056225"/>
                <a:gridCol w="1056225"/>
                <a:gridCol w="1056225"/>
                <a:gridCol w="1056225"/>
                <a:gridCol w="1056225"/>
                <a:gridCol w="2112450"/>
              </a:tblGrid>
              <a:tr h="36178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CGU - EVOLUÇÃO </a:t>
                      </a:r>
                      <a:r>
                        <a:rPr lang="pt-BR" sz="20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DA FORÇA DE TRABALHO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7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VAR. % 2010-2014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617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2.533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2.402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2.520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2.413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2.588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/>
                        </a:rPr>
                        <a:t>2,17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341120" y="4023360"/>
            <a:ext cx="7393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Servidor público da carreira de Analista de Finanças e Controle</a:t>
            </a:r>
          </a:p>
          <a:p>
            <a:r>
              <a:rPr lang="pt-BR" dirty="0" smtClean="0"/>
              <a:t>Integrante do Ciclo de Gestão</a:t>
            </a:r>
          </a:p>
          <a:p>
            <a:r>
              <a:rPr lang="pt-BR" dirty="0" smtClean="0"/>
              <a:t>Remuneração compatível com as melhores do Poder Executivo</a:t>
            </a:r>
          </a:p>
          <a:p>
            <a:r>
              <a:rPr lang="pt-BR" dirty="0" smtClean="0"/>
              <a:t>Especialização em finanças, contabilidade e controle</a:t>
            </a:r>
          </a:p>
          <a:p>
            <a:r>
              <a:rPr lang="pt-BR" dirty="0" smtClean="0"/>
              <a:t>Seleção por concurso público de provas e títulos com 5 etapas.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5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72042" y="2033577"/>
            <a:ext cx="8652536" cy="4603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2000	Lei de Responsabilidade Fiscal; e pregão eletrônico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2003	criação da Controladoria-Geral da União (CGU)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2004	Portal da Transparência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2005	Páginas setoriais de transparência e e-pregão ampliado; e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2005	Sistema de Correição do Poder Executivo Federal </a:t>
            </a:r>
          </a:p>
          <a:p>
            <a:pPr marL="503972" indent="-503972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2007	Decreto nº 6.170/07 (</a:t>
            </a:r>
            <a:r>
              <a:rPr lang="pt-BR" sz="2000" dirty="0" err="1">
                <a:solidFill>
                  <a:srgbClr val="000000"/>
                </a:solidFill>
                <a:latin typeface="Tahoma" pitchFamily="32" charset="0"/>
              </a:rPr>
              <a:t>Siconv</a:t>
            </a: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); e Suprimento de fundos exclusivo por CPGF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2008	CEIS - Cadastro Nacional de Empresas Inidôneas e Suspensas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2008	Observatório da Despesa Pública (ODP) 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2009	Lei Complementar nº 131 – Lei Capiberibe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081071"/>
            <a:ext cx="10080625" cy="41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Avanços </a:t>
            </a: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institucionais na </a:t>
            </a: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década passada</a:t>
            </a:r>
          </a:p>
        </p:txBody>
      </p:sp>
    </p:spTree>
    <p:extLst>
      <p:ext uri="{BB962C8B-B14F-4D97-AF65-F5344CB8AC3E}">
        <p14:creationId xmlns:p14="http://schemas.microsoft.com/office/powerpoint/2010/main" val="2131422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72042" y="1636700"/>
            <a:ext cx="8652536" cy="4286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30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2011	lançamento da Parceira de Governo Aberto, em setembro </a:t>
            </a:r>
          </a:p>
          <a:p>
            <a:pPr marL="503972" indent="-503972" eaLnBrk="0" hangingPunct="0">
              <a:lnSpc>
                <a:spcPct val="130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2011	Lei de Acesso à Informação (LAI) em </a:t>
            </a:r>
            <a:r>
              <a:rPr lang="pt-BR" sz="2000" dirty="0" smtClean="0">
                <a:solidFill>
                  <a:srgbClr val="000000"/>
                </a:solidFill>
                <a:latin typeface="Tahoma" pitchFamily="32" charset="0"/>
              </a:rPr>
              <a:t>novembro</a:t>
            </a:r>
            <a:endParaRPr lang="pt-BR" sz="2000" dirty="0">
              <a:solidFill>
                <a:srgbClr val="000000"/>
              </a:solidFill>
              <a:latin typeface="Tahoma" pitchFamily="32" charset="0"/>
            </a:endParaRPr>
          </a:p>
          <a:p>
            <a:pPr marL="503972" indent="-503972" algn="just" eaLnBrk="0" hangingPunct="0">
              <a:lnSpc>
                <a:spcPct val="130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2012	15ª Conferência Internacional Anticorrupção (IACC) realizada no Brasil pela primeira vez</a:t>
            </a:r>
          </a:p>
          <a:p>
            <a:pPr marL="503972" indent="-503972" algn="just" eaLnBrk="0" hangingPunct="0">
              <a:lnSpc>
                <a:spcPct val="130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2012	1ª Conferência Nacional sobre Transparência e Controle Social (</a:t>
            </a:r>
            <a:r>
              <a:rPr lang="pt-BR" sz="2000" dirty="0" err="1">
                <a:solidFill>
                  <a:srgbClr val="000000"/>
                </a:solidFill>
                <a:latin typeface="Tahoma" pitchFamily="32" charset="0"/>
              </a:rPr>
              <a:t>Consocial</a:t>
            </a: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)</a:t>
            </a:r>
          </a:p>
          <a:p>
            <a:pPr marL="503972" indent="-503972" eaLnBrk="0" hangingPunct="0">
              <a:lnSpc>
                <a:spcPct val="130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2013	Lei de conflitos de interesses aprovada em </a:t>
            </a:r>
            <a:r>
              <a:rPr lang="pt-BR" sz="2000" dirty="0" smtClean="0">
                <a:solidFill>
                  <a:srgbClr val="000000"/>
                </a:solidFill>
                <a:latin typeface="Tahoma" pitchFamily="32" charset="0"/>
              </a:rPr>
              <a:t>maio</a:t>
            </a:r>
            <a:endParaRPr lang="pt-BR" sz="2000" dirty="0">
              <a:solidFill>
                <a:srgbClr val="000000"/>
              </a:solidFill>
              <a:latin typeface="Tahoma" pitchFamily="32" charset="0"/>
            </a:endParaRPr>
          </a:p>
          <a:p>
            <a:pPr marL="503972" indent="-503972" algn="just" eaLnBrk="0" hangingPunct="0">
              <a:lnSpc>
                <a:spcPct val="130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>
                <a:solidFill>
                  <a:srgbClr val="000000"/>
                </a:solidFill>
                <a:latin typeface="Tahoma" pitchFamily="32" charset="0"/>
              </a:rPr>
              <a:t>2013	Lei de responsabilização de empresas por corrupção </a:t>
            </a:r>
            <a:endParaRPr lang="pt-BR" sz="2000" dirty="0" smtClean="0">
              <a:solidFill>
                <a:srgbClr val="000000"/>
              </a:solidFill>
              <a:latin typeface="Tahoma" pitchFamily="32" charset="0"/>
            </a:endParaRPr>
          </a:p>
          <a:p>
            <a:pPr marL="503972" indent="-503972" algn="just" eaLnBrk="0" hangingPunct="0">
              <a:lnSpc>
                <a:spcPct val="130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2000" dirty="0" smtClean="0">
                <a:solidFill>
                  <a:srgbClr val="000000"/>
                </a:solidFill>
                <a:latin typeface="Tahoma" pitchFamily="32" charset="0"/>
              </a:rPr>
              <a:t>2015 	lançamento da Escala Brasil Transparente (índice que mede transparência de estados e municípios)</a:t>
            </a:r>
            <a:endParaRPr lang="pt-BR" sz="20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081071"/>
            <a:ext cx="10080625" cy="41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Avanços </a:t>
            </a: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institucionais recentes</a:t>
            </a:r>
            <a:endParaRPr lang="pt-BR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42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229390" y="2117354"/>
            <a:ext cx="7514015" cy="4444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Lançamento do Pacote Anticorrupção em 23-04-2015. Medidas:</a:t>
            </a:r>
            <a:endParaRPr lang="pt-BR" sz="1900" dirty="0">
              <a:solidFill>
                <a:srgbClr val="000000"/>
              </a:solidFill>
              <a:latin typeface="Tahoma" pitchFamily="32" charset="0"/>
            </a:endParaRP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PL de “Ficha Limpa” para ocupar cargos em comissão na Administração Pública  e posições em diretorias, conselhos de administração e fiscais de empresas estatais e sociedades de economia mista controladas pela União</a:t>
            </a: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PL para estabelecer  rito processual adequado para a expropriação de bens resultantes de atividades criminosas, improbidade administrativa ou enriquecimento ilícito </a:t>
            </a: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PL que tipifica o crime de “caixa dois”  e lavagem de </a:t>
            </a:r>
            <a:r>
              <a:rPr lang="pt-BR" sz="1900" dirty="0" err="1" smtClean="0">
                <a:solidFill>
                  <a:srgbClr val="000000"/>
                </a:solidFill>
                <a:latin typeface="Tahoma" pitchFamily="32" charset="0"/>
              </a:rPr>
              <a:t>diheiro</a:t>
            </a: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 para fins eleitorais</a:t>
            </a: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Decreto que regulamenta a Lei Anticorrupção</a:t>
            </a:r>
            <a:endParaRPr lang="pt-BR" sz="1900" dirty="0">
              <a:solidFill>
                <a:srgbClr val="000000"/>
              </a:solidFill>
              <a:latin typeface="Tahoma" pitchFamily="32" charset="0"/>
            </a:endParaRPr>
          </a:p>
          <a:p>
            <a:pPr algn="just" eaLnBrk="0" hangingPunct="0">
              <a:lnSpc>
                <a:spcPct val="101000"/>
              </a:lnSpc>
              <a:spcBef>
                <a:spcPts val="1323"/>
              </a:spcBef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pt-BR" sz="19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494437"/>
            <a:ext cx="10080625" cy="41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Avanços </a:t>
            </a: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institucionais projetados</a:t>
            </a:r>
            <a:endParaRPr lang="pt-BR" sz="2900" b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74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72042" y="1938533"/>
            <a:ext cx="8652536" cy="4444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Portal de dados abertos (dados.gov.br) do MP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Infraestrutura Nacional de Dados Abertos (INDA) - MP</a:t>
            </a:r>
          </a:p>
          <a:p>
            <a:pPr marL="503972" indent="-503972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Governo Eletrônico (</a:t>
            </a:r>
            <a:r>
              <a:rPr lang="pt-BR" sz="1900" dirty="0" err="1">
                <a:solidFill>
                  <a:srgbClr val="000000"/>
                </a:solidFill>
                <a:latin typeface="Tahoma" pitchFamily="32" charset="0"/>
              </a:rPr>
              <a:t>e-Gov</a:t>
            </a: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) amplia a impessoalidade nos serviços públicos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Carta de Serviços ao cidadão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Participação Social:</a:t>
            </a:r>
          </a:p>
          <a:p>
            <a:pPr marL="1007943" lvl="1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Decreto nº 8.243/2014 </a:t>
            </a:r>
          </a:p>
          <a:p>
            <a:pPr marL="1007943" lvl="1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Portal e-Democracia (Câmara dos Deputados)</a:t>
            </a:r>
          </a:p>
          <a:p>
            <a:pPr marL="1007943" lvl="1" indent="-503972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Canal de discussão de proposições legislativas (participacao.mj.gov.br)</a:t>
            </a:r>
          </a:p>
          <a:p>
            <a:pPr marL="1350843" lvl="2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Utilizado para o novo Marco Civil da Internet</a:t>
            </a:r>
          </a:p>
          <a:p>
            <a:pPr marL="1007943" lvl="1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Portal Participa.br (Secretaria Geral da Presidência)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en-GB" sz="19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081071"/>
            <a:ext cx="10080625" cy="45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>
                <a:solidFill>
                  <a:srgbClr val="000000"/>
                </a:solidFill>
                <a:latin typeface="Tahoma" pitchFamily="32" charset="0"/>
              </a:rPr>
              <a:t>Boas práticas de Governo Aberto</a:t>
            </a:r>
          </a:p>
        </p:txBody>
      </p:sp>
    </p:spTree>
    <p:extLst>
      <p:ext uri="{BB962C8B-B14F-4D97-AF65-F5344CB8AC3E}">
        <p14:creationId xmlns:p14="http://schemas.microsoft.com/office/powerpoint/2010/main" val="2781632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229391" y="3023045"/>
            <a:ext cx="7514015" cy="4444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Participação do SCI na avaliação do gasto:</a:t>
            </a: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Grupo de Trabalho de Avaliação do Gasto inclui a </a:t>
            </a: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CGU</a:t>
            </a: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Observatório da Despesa Pública</a:t>
            </a:r>
            <a:endParaRPr lang="pt-BR" sz="1900" dirty="0">
              <a:solidFill>
                <a:srgbClr val="000000"/>
              </a:solidFill>
              <a:latin typeface="Tahoma" pitchFamily="32" charset="0"/>
            </a:endParaRP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Geração de informação qualificada para a tomada de decisão:</a:t>
            </a: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Observatório, relatórios, trilhas, </a:t>
            </a:r>
            <a:r>
              <a:rPr lang="pt-BR" sz="1900" i="1" dirty="0">
                <a:solidFill>
                  <a:srgbClr val="000000"/>
                </a:solidFill>
                <a:latin typeface="Tahoma" pitchFamily="32" charset="0"/>
              </a:rPr>
              <a:t>big data</a:t>
            </a:r>
          </a:p>
          <a:p>
            <a:pPr marL="503972" indent="-503972" algn="just" eaLnBrk="0" hangingPunct="0">
              <a:lnSpc>
                <a:spcPct val="101000"/>
              </a:lnSpc>
              <a:spcBef>
                <a:spcPts val="1323"/>
              </a:spcBef>
              <a:buFont typeface="Tahoma" pitchFamily="32" charset="0"/>
              <a:buChar char="•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Fomento à aplicação da </a:t>
            </a: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Lei de Acesso à Informação:</a:t>
            </a:r>
            <a:endParaRPr lang="pt-BR" sz="1900" dirty="0">
              <a:solidFill>
                <a:srgbClr val="000000"/>
              </a:solidFill>
              <a:latin typeface="Tahoma" pitchFamily="32" charset="0"/>
            </a:endParaRPr>
          </a:p>
          <a:p>
            <a:pPr marL="846871" lvl="1" indent="-342900" algn="just" eaLnBrk="0" hangingPunct="0">
              <a:lnSpc>
                <a:spcPct val="101000"/>
              </a:lnSpc>
              <a:spcBef>
                <a:spcPts val="1323"/>
              </a:spcBef>
              <a:buFont typeface="Wingdings" panose="05000000000000000000" pitchFamily="2" charset="2"/>
              <a:buChar char="q"/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r>
              <a:rPr lang="pt-BR" sz="1900" dirty="0">
                <a:solidFill>
                  <a:srgbClr val="000000"/>
                </a:solidFill>
                <a:latin typeface="Tahoma" pitchFamily="32" charset="0"/>
              </a:rPr>
              <a:t>Programa Brasil </a:t>
            </a:r>
            <a:r>
              <a:rPr lang="pt-BR" sz="1900" dirty="0" smtClean="0">
                <a:solidFill>
                  <a:srgbClr val="000000"/>
                </a:solidFill>
                <a:latin typeface="Tahoma" pitchFamily="32" charset="0"/>
              </a:rPr>
              <a:t>Transparente</a:t>
            </a:r>
          </a:p>
          <a:p>
            <a:pPr algn="just" eaLnBrk="0" hangingPunct="0">
              <a:lnSpc>
                <a:spcPct val="101000"/>
              </a:lnSpc>
              <a:spcBef>
                <a:spcPts val="1323"/>
              </a:spcBef>
              <a:tabLst>
                <a:tab pos="503972" algn="l"/>
                <a:tab pos="997444" algn="l"/>
                <a:tab pos="1492666" algn="l"/>
                <a:tab pos="1987888" algn="l"/>
                <a:tab pos="2483110" algn="l"/>
                <a:tab pos="2978332" algn="l"/>
                <a:tab pos="3473555" algn="l"/>
                <a:tab pos="3968776" algn="l"/>
                <a:tab pos="4463999" algn="l"/>
                <a:tab pos="4959220" algn="l"/>
                <a:tab pos="5454443" algn="l"/>
                <a:tab pos="5949664" algn="l"/>
                <a:tab pos="6444887" algn="l"/>
                <a:tab pos="6940108" algn="l"/>
                <a:tab pos="7435331" algn="l"/>
                <a:tab pos="7930552" algn="l"/>
                <a:tab pos="8425775" algn="l"/>
                <a:tab pos="8920997" algn="l"/>
                <a:tab pos="9416219" algn="l"/>
                <a:tab pos="9911441" algn="l"/>
                <a:tab pos="10406663" algn="l"/>
              </a:tabLst>
            </a:pPr>
            <a:endParaRPr lang="pt-BR" sz="19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494437"/>
            <a:ext cx="10080625" cy="45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0" rIns="99207" bIns="0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791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Bons Exemplos de Controle </a:t>
            </a:r>
            <a:r>
              <a:rPr lang="pt-BR" sz="2900" b="1" dirty="0" smtClean="0">
                <a:solidFill>
                  <a:srgbClr val="000000"/>
                </a:solidFill>
                <a:latin typeface="Tahoma" pitchFamily="32" charset="0"/>
              </a:rPr>
              <a:t>Eficiente</a:t>
            </a:r>
            <a:endParaRPr lang="pt-BR" sz="2900" b="1" dirty="0" smtClean="0">
              <a:solidFill>
                <a:srgbClr val="0000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55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780</Words>
  <Application>Microsoft Office PowerPoint</Application>
  <PresentationFormat>Personalizar</PresentationFormat>
  <Paragraphs>133</Paragraphs>
  <Slides>15</Slides>
  <Notes>12</Notes>
  <HiddenSlides>5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guilherme.rodrigues</cp:lastModifiedBy>
  <cp:revision>25</cp:revision>
  <cp:lastPrinted>2015-05-27T19:26:07Z</cp:lastPrinted>
  <dcterms:modified xsi:type="dcterms:W3CDTF">2015-05-28T14:23:11Z</dcterms:modified>
</cp:coreProperties>
</file>