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6" r:id="rId4"/>
    <p:sldId id="259" r:id="rId5"/>
    <p:sldId id="261" r:id="rId6"/>
    <p:sldId id="265" r:id="rId7"/>
    <p:sldId id="260" r:id="rId8"/>
    <p:sldId id="268" r:id="rId9"/>
    <p:sldId id="270" r:id="rId10"/>
    <p:sldId id="271" r:id="rId11"/>
    <p:sldId id="311" r:id="rId12"/>
    <p:sldId id="305" r:id="rId13"/>
    <p:sldId id="306" r:id="rId14"/>
    <p:sldId id="308" r:id="rId15"/>
    <p:sldId id="307" r:id="rId16"/>
    <p:sldId id="262" r:id="rId17"/>
    <p:sldId id="272" r:id="rId18"/>
    <p:sldId id="274" r:id="rId19"/>
    <p:sldId id="304" r:id="rId20"/>
    <p:sldId id="275" r:id="rId21"/>
    <p:sldId id="276" r:id="rId22"/>
    <p:sldId id="267" r:id="rId23"/>
    <p:sldId id="278" r:id="rId24"/>
    <p:sldId id="280" r:id="rId25"/>
    <p:sldId id="281" r:id="rId26"/>
    <p:sldId id="283" r:id="rId27"/>
    <p:sldId id="284" r:id="rId28"/>
    <p:sldId id="285"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9" r:id="rId45"/>
    <p:sldId id="302" r:id="rId46"/>
    <p:sldId id="310" r:id="rId47"/>
    <p:sldId id="303" r:id="rId48"/>
    <p:sldId id="264" r:id="rId4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50" autoAdjust="0"/>
    <p:restoredTop sz="94587" autoAdjust="0"/>
  </p:normalViewPr>
  <p:slideViewPr>
    <p:cSldViewPr>
      <p:cViewPr>
        <p:scale>
          <a:sx n="70" d="100"/>
          <a:sy n="70" d="100"/>
        </p:scale>
        <p:origin x="-133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171CCD-C94C-408A-8AEF-014B5D13353A}"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pt-BR"/>
        </a:p>
      </dgm:t>
    </dgm:pt>
    <dgm:pt modelId="{A5AF04D3-7B43-40B0-9AA4-B8B70E0C07B7}">
      <dgm:prSet phldrT="[Texto]"/>
      <dgm:spPr/>
      <dgm:t>
        <a:bodyPr/>
        <a:lstStyle/>
        <a:p>
          <a:r>
            <a:rPr lang="pt-BR" dirty="0" smtClean="0"/>
            <a:t>Combate </a:t>
          </a:r>
        </a:p>
        <a:p>
          <a:r>
            <a:rPr lang="pt-BR" dirty="0" smtClean="0"/>
            <a:t>à Corrupção</a:t>
          </a:r>
          <a:endParaRPr lang="pt-BR" dirty="0"/>
        </a:p>
      </dgm:t>
    </dgm:pt>
    <dgm:pt modelId="{F6B76ED3-515F-421F-9961-9A9726246E98}" type="parTrans" cxnId="{32217F8E-E695-4F2F-9E5F-9192F35473A1}">
      <dgm:prSet/>
      <dgm:spPr/>
      <dgm:t>
        <a:bodyPr/>
        <a:lstStyle/>
        <a:p>
          <a:endParaRPr lang="pt-BR"/>
        </a:p>
      </dgm:t>
    </dgm:pt>
    <dgm:pt modelId="{AC2ED0A7-EB40-4CF1-AE9D-024E520B2CF7}" type="sibTrans" cxnId="{32217F8E-E695-4F2F-9E5F-9192F35473A1}">
      <dgm:prSet/>
      <dgm:spPr/>
      <dgm:t>
        <a:bodyPr/>
        <a:lstStyle/>
        <a:p>
          <a:endParaRPr lang="pt-BR"/>
        </a:p>
      </dgm:t>
    </dgm:pt>
    <dgm:pt modelId="{13893A8D-9C8F-47F6-A98B-E93B80BCEAFA}">
      <dgm:prSet phldrT="[Texto]"/>
      <dgm:spPr/>
      <dgm:t>
        <a:bodyPr/>
        <a:lstStyle/>
        <a:p>
          <a:r>
            <a:rPr lang="pt-BR" dirty="0" smtClean="0"/>
            <a:t>Informação</a:t>
          </a:r>
          <a:endParaRPr lang="pt-BR" dirty="0"/>
        </a:p>
      </dgm:t>
    </dgm:pt>
    <dgm:pt modelId="{BF75502E-EB2E-41A0-B27B-ECABD76C6D85}" type="parTrans" cxnId="{6F37890E-DE60-4410-8F9A-7E0EE49F593D}">
      <dgm:prSet/>
      <dgm:spPr/>
      <dgm:t>
        <a:bodyPr/>
        <a:lstStyle/>
        <a:p>
          <a:endParaRPr lang="pt-BR"/>
        </a:p>
      </dgm:t>
    </dgm:pt>
    <dgm:pt modelId="{59D9C165-8CDE-42FC-8116-2FB5441E1C78}" type="sibTrans" cxnId="{6F37890E-DE60-4410-8F9A-7E0EE49F593D}">
      <dgm:prSet/>
      <dgm:spPr/>
      <dgm:t>
        <a:bodyPr/>
        <a:lstStyle/>
        <a:p>
          <a:endParaRPr lang="pt-BR"/>
        </a:p>
      </dgm:t>
    </dgm:pt>
    <dgm:pt modelId="{29D79796-D786-48D8-B635-DB42A1FFBD6F}">
      <dgm:prSet phldrT="[Texto]"/>
      <dgm:spPr>
        <a:solidFill>
          <a:schemeClr val="accent2">
            <a:lumMod val="60000"/>
            <a:lumOff val="40000"/>
          </a:schemeClr>
        </a:solidFill>
      </dgm:spPr>
      <dgm:t>
        <a:bodyPr/>
        <a:lstStyle/>
        <a:p>
          <a:r>
            <a:rPr lang="pt-BR" dirty="0" smtClean="0"/>
            <a:t>Cidadão</a:t>
          </a:r>
          <a:endParaRPr lang="pt-BR" dirty="0"/>
        </a:p>
      </dgm:t>
    </dgm:pt>
    <dgm:pt modelId="{EB87E7EB-A041-4CA6-B97D-EA3E24645658}" type="parTrans" cxnId="{1AC3EF0B-1D6D-480A-A5C6-38B0D77A26EE}">
      <dgm:prSet/>
      <dgm:spPr/>
      <dgm:t>
        <a:bodyPr/>
        <a:lstStyle/>
        <a:p>
          <a:endParaRPr lang="pt-BR"/>
        </a:p>
      </dgm:t>
    </dgm:pt>
    <dgm:pt modelId="{3046D3F3-D546-4802-9D9A-B14FE0F53BC9}" type="sibTrans" cxnId="{1AC3EF0B-1D6D-480A-A5C6-38B0D77A26EE}">
      <dgm:prSet/>
      <dgm:spPr/>
      <dgm:t>
        <a:bodyPr/>
        <a:lstStyle/>
        <a:p>
          <a:endParaRPr lang="pt-BR"/>
        </a:p>
      </dgm:t>
    </dgm:pt>
    <dgm:pt modelId="{A904A353-B37F-4888-99C8-6AE4E775B7AC}">
      <dgm:prSet phldrT="[Texto]"/>
      <dgm:spPr>
        <a:solidFill>
          <a:schemeClr val="accent2">
            <a:lumMod val="60000"/>
            <a:lumOff val="40000"/>
          </a:schemeClr>
        </a:solidFill>
      </dgm:spPr>
      <dgm:t>
        <a:bodyPr/>
        <a:lstStyle/>
        <a:p>
          <a:r>
            <a:rPr lang="pt-BR" dirty="0" smtClean="0"/>
            <a:t>Agente Público</a:t>
          </a:r>
          <a:endParaRPr lang="pt-BR" dirty="0"/>
        </a:p>
      </dgm:t>
    </dgm:pt>
    <dgm:pt modelId="{0A46A625-1665-4E01-8094-01DA8CA26083}" type="parTrans" cxnId="{E67E7FC7-E120-495F-A56E-761F52A947F7}">
      <dgm:prSet/>
      <dgm:spPr/>
      <dgm:t>
        <a:bodyPr/>
        <a:lstStyle/>
        <a:p>
          <a:endParaRPr lang="pt-BR"/>
        </a:p>
      </dgm:t>
    </dgm:pt>
    <dgm:pt modelId="{4F79FF55-BBFF-4CF6-AEC2-364A61E1A29C}" type="sibTrans" cxnId="{E67E7FC7-E120-495F-A56E-761F52A947F7}">
      <dgm:prSet/>
      <dgm:spPr/>
      <dgm:t>
        <a:bodyPr/>
        <a:lstStyle/>
        <a:p>
          <a:endParaRPr lang="pt-BR"/>
        </a:p>
      </dgm:t>
    </dgm:pt>
    <dgm:pt modelId="{4AC94086-5F16-4EEA-971C-0CDDDCF2207C}">
      <dgm:prSet phldrT="[Texto]"/>
      <dgm:spPr/>
      <dgm:t>
        <a:bodyPr/>
        <a:lstStyle/>
        <a:p>
          <a:r>
            <a:rPr lang="pt-BR" dirty="0" smtClean="0"/>
            <a:t>Mecanismos de Fiscalização</a:t>
          </a:r>
          <a:endParaRPr lang="pt-BR" dirty="0"/>
        </a:p>
      </dgm:t>
    </dgm:pt>
    <dgm:pt modelId="{1A00C590-A977-45BB-9BBE-A39FCBB211EF}" type="parTrans" cxnId="{82887F9E-0923-46A0-8DFD-B9CE59C943DA}">
      <dgm:prSet/>
      <dgm:spPr/>
      <dgm:t>
        <a:bodyPr/>
        <a:lstStyle/>
        <a:p>
          <a:endParaRPr lang="pt-BR"/>
        </a:p>
      </dgm:t>
    </dgm:pt>
    <dgm:pt modelId="{593D2803-8989-4303-A0E1-4CB7A33784F3}" type="sibTrans" cxnId="{82887F9E-0923-46A0-8DFD-B9CE59C943DA}">
      <dgm:prSet/>
      <dgm:spPr/>
      <dgm:t>
        <a:bodyPr/>
        <a:lstStyle/>
        <a:p>
          <a:endParaRPr lang="pt-BR"/>
        </a:p>
      </dgm:t>
    </dgm:pt>
    <dgm:pt modelId="{22145AE7-867A-410A-B7D2-71B4527A60E8}">
      <dgm:prSet phldrT="[Texto]"/>
      <dgm:spPr/>
      <dgm:t>
        <a:bodyPr/>
        <a:lstStyle/>
        <a:p>
          <a:r>
            <a:rPr lang="pt-BR" smtClean="0"/>
            <a:t>Aprimoramento da Gestão</a:t>
          </a:r>
          <a:endParaRPr lang="pt-BR" dirty="0"/>
        </a:p>
      </dgm:t>
    </dgm:pt>
    <dgm:pt modelId="{3CB8BA2E-D924-4B4B-94CF-9AA23D3B873C}" type="parTrans" cxnId="{63E9C910-7E4A-469D-82D0-CEB72CBE3FC0}">
      <dgm:prSet/>
      <dgm:spPr/>
      <dgm:t>
        <a:bodyPr/>
        <a:lstStyle/>
        <a:p>
          <a:endParaRPr lang="pt-BR"/>
        </a:p>
      </dgm:t>
    </dgm:pt>
    <dgm:pt modelId="{A0D7712F-F54E-4094-8585-509F8E51C3C8}" type="sibTrans" cxnId="{63E9C910-7E4A-469D-82D0-CEB72CBE3FC0}">
      <dgm:prSet/>
      <dgm:spPr/>
      <dgm:t>
        <a:bodyPr/>
        <a:lstStyle/>
        <a:p>
          <a:endParaRPr lang="pt-BR"/>
        </a:p>
      </dgm:t>
    </dgm:pt>
    <dgm:pt modelId="{A2980877-C744-4DD2-AF49-29ED90D28B79}">
      <dgm:prSet phldrT="[Texto]"/>
      <dgm:spPr/>
      <dgm:t>
        <a:bodyPr/>
        <a:lstStyle/>
        <a:p>
          <a:r>
            <a:rPr lang="pt-BR" dirty="0" smtClean="0"/>
            <a:t>Boas Práticas no Controle Interno</a:t>
          </a:r>
          <a:endParaRPr lang="pt-BR" dirty="0"/>
        </a:p>
      </dgm:t>
    </dgm:pt>
    <dgm:pt modelId="{06B1C4BE-619C-46EF-9A1E-D651449406F1}" type="parTrans" cxnId="{B768731D-B1FA-4622-A343-63590D811534}">
      <dgm:prSet/>
      <dgm:spPr/>
      <dgm:t>
        <a:bodyPr/>
        <a:lstStyle/>
        <a:p>
          <a:endParaRPr lang="pt-BR"/>
        </a:p>
      </dgm:t>
    </dgm:pt>
    <dgm:pt modelId="{B7166ABB-3B5A-4C93-9324-6105AAF4F29C}" type="sibTrans" cxnId="{B768731D-B1FA-4622-A343-63590D811534}">
      <dgm:prSet/>
      <dgm:spPr/>
      <dgm:t>
        <a:bodyPr/>
        <a:lstStyle/>
        <a:p>
          <a:endParaRPr lang="pt-BR"/>
        </a:p>
      </dgm:t>
    </dgm:pt>
    <dgm:pt modelId="{A3A8C024-65F5-450B-8D22-35090E5760C6}">
      <dgm:prSet phldrT="[Texto]"/>
      <dgm:spPr/>
      <dgm:t>
        <a:bodyPr/>
        <a:lstStyle/>
        <a:p>
          <a:r>
            <a:rPr lang="pt-BR" dirty="0" smtClean="0"/>
            <a:t>Recursos Humanos</a:t>
          </a:r>
        </a:p>
      </dgm:t>
    </dgm:pt>
    <dgm:pt modelId="{6EF61D19-6633-4A9F-B901-B140460A72FF}" type="parTrans" cxnId="{D823DB4D-4620-4AA2-8B5E-8C848A100052}">
      <dgm:prSet/>
      <dgm:spPr/>
      <dgm:t>
        <a:bodyPr/>
        <a:lstStyle/>
        <a:p>
          <a:endParaRPr lang="pt-BR"/>
        </a:p>
      </dgm:t>
    </dgm:pt>
    <dgm:pt modelId="{E887DF02-4916-4031-946E-D6E317297120}" type="sibTrans" cxnId="{D823DB4D-4620-4AA2-8B5E-8C848A100052}">
      <dgm:prSet/>
      <dgm:spPr/>
      <dgm:t>
        <a:bodyPr/>
        <a:lstStyle/>
        <a:p>
          <a:endParaRPr lang="pt-BR"/>
        </a:p>
      </dgm:t>
    </dgm:pt>
    <dgm:pt modelId="{8A86359D-0A94-48D8-BE36-1C899591D1EB}">
      <dgm:prSet/>
      <dgm:spPr>
        <a:solidFill>
          <a:schemeClr val="accent2">
            <a:lumMod val="60000"/>
            <a:lumOff val="40000"/>
          </a:schemeClr>
        </a:solidFill>
      </dgm:spPr>
      <dgm:t>
        <a:bodyPr/>
        <a:lstStyle/>
        <a:p>
          <a:r>
            <a:rPr lang="pt-BR" dirty="0" smtClean="0"/>
            <a:t>Capacitação Técnica</a:t>
          </a:r>
          <a:endParaRPr lang="pt-BR" dirty="0"/>
        </a:p>
      </dgm:t>
    </dgm:pt>
    <dgm:pt modelId="{9CDF9ACD-AD5B-46AC-8B6F-60F0D6BE0292}" type="parTrans" cxnId="{1D2574E9-3208-4220-94E7-A31BE22B161C}">
      <dgm:prSet/>
      <dgm:spPr/>
      <dgm:t>
        <a:bodyPr/>
        <a:lstStyle/>
        <a:p>
          <a:endParaRPr lang="pt-BR"/>
        </a:p>
      </dgm:t>
    </dgm:pt>
    <dgm:pt modelId="{8227F790-581E-4953-850C-876161F0FBB1}" type="sibTrans" cxnId="{1D2574E9-3208-4220-94E7-A31BE22B161C}">
      <dgm:prSet/>
      <dgm:spPr/>
      <dgm:t>
        <a:bodyPr/>
        <a:lstStyle/>
        <a:p>
          <a:endParaRPr lang="pt-BR"/>
        </a:p>
      </dgm:t>
    </dgm:pt>
    <dgm:pt modelId="{52F28B9F-75EB-40A7-A06B-94F50EC8024A}">
      <dgm:prSet phldrT="[Texto]"/>
      <dgm:spPr/>
      <dgm:t>
        <a:bodyPr/>
        <a:lstStyle/>
        <a:p>
          <a:r>
            <a:rPr lang="pt-BR" dirty="0" smtClean="0"/>
            <a:t>Operacional</a:t>
          </a:r>
          <a:endParaRPr lang="pt-BR" dirty="0"/>
        </a:p>
      </dgm:t>
    </dgm:pt>
    <dgm:pt modelId="{E2AAAFE8-460F-4D60-BD70-489574EB3303}" type="parTrans" cxnId="{BE389AFD-3973-4988-99D1-DD76DA3A4961}">
      <dgm:prSet/>
      <dgm:spPr/>
      <dgm:t>
        <a:bodyPr/>
        <a:lstStyle/>
        <a:p>
          <a:endParaRPr lang="pt-BR"/>
        </a:p>
      </dgm:t>
    </dgm:pt>
    <dgm:pt modelId="{97A9B2F5-B34C-4ECE-AE38-D94C3B1C0200}" type="sibTrans" cxnId="{BE389AFD-3973-4988-99D1-DD76DA3A4961}">
      <dgm:prSet/>
      <dgm:spPr/>
      <dgm:t>
        <a:bodyPr/>
        <a:lstStyle/>
        <a:p>
          <a:endParaRPr lang="pt-BR"/>
        </a:p>
      </dgm:t>
    </dgm:pt>
    <dgm:pt modelId="{62E05668-E70F-4251-A2C6-8A277D1B24E7}">
      <dgm:prSet phldrT="[Texto]"/>
      <dgm:spPr>
        <a:solidFill>
          <a:schemeClr val="accent2">
            <a:lumMod val="60000"/>
            <a:lumOff val="40000"/>
          </a:schemeClr>
        </a:solidFill>
      </dgm:spPr>
      <dgm:t>
        <a:bodyPr/>
        <a:lstStyle/>
        <a:p>
          <a:r>
            <a:rPr lang="pt-BR" dirty="0" smtClean="0"/>
            <a:t>Padronização de Procedimentos</a:t>
          </a:r>
          <a:endParaRPr lang="pt-BR" dirty="0"/>
        </a:p>
      </dgm:t>
    </dgm:pt>
    <dgm:pt modelId="{5BD1CBEF-AE40-49C1-9A91-FA031D0C0A9B}" type="parTrans" cxnId="{604BA9A7-2BF7-4777-8B2F-3B7628A4FD96}">
      <dgm:prSet/>
      <dgm:spPr/>
      <dgm:t>
        <a:bodyPr/>
        <a:lstStyle/>
        <a:p>
          <a:endParaRPr lang="pt-BR"/>
        </a:p>
      </dgm:t>
    </dgm:pt>
    <dgm:pt modelId="{D6F3B1CF-06DE-464E-84F7-6689275CA88E}" type="sibTrans" cxnId="{604BA9A7-2BF7-4777-8B2F-3B7628A4FD96}">
      <dgm:prSet/>
      <dgm:spPr/>
      <dgm:t>
        <a:bodyPr/>
        <a:lstStyle/>
        <a:p>
          <a:endParaRPr lang="pt-BR"/>
        </a:p>
      </dgm:t>
    </dgm:pt>
    <dgm:pt modelId="{46EC12C3-8CA6-4268-8758-EA595A04D0B4}">
      <dgm:prSet phldrT="[Texto]"/>
      <dgm:spPr>
        <a:solidFill>
          <a:schemeClr val="accent2">
            <a:lumMod val="60000"/>
            <a:lumOff val="40000"/>
          </a:schemeClr>
        </a:solidFill>
      </dgm:spPr>
      <dgm:t>
        <a:bodyPr/>
        <a:lstStyle/>
        <a:p>
          <a:r>
            <a:rPr lang="pt-BR" dirty="0" smtClean="0"/>
            <a:t>Controle de resultados</a:t>
          </a:r>
          <a:endParaRPr lang="pt-BR" dirty="0"/>
        </a:p>
      </dgm:t>
    </dgm:pt>
    <dgm:pt modelId="{846F5244-F845-4D9B-8383-76FBB2C85097}" type="parTrans" cxnId="{556A0804-87C9-427F-A4B3-9CF6850CC6D5}">
      <dgm:prSet/>
      <dgm:spPr/>
      <dgm:t>
        <a:bodyPr/>
        <a:lstStyle/>
        <a:p>
          <a:endParaRPr lang="pt-BR"/>
        </a:p>
      </dgm:t>
    </dgm:pt>
    <dgm:pt modelId="{91221845-CFFD-4A4E-A469-0649C2BD3277}" type="sibTrans" cxnId="{556A0804-87C9-427F-A4B3-9CF6850CC6D5}">
      <dgm:prSet/>
      <dgm:spPr/>
      <dgm:t>
        <a:bodyPr/>
        <a:lstStyle/>
        <a:p>
          <a:endParaRPr lang="pt-BR"/>
        </a:p>
      </dgm:t>
    </dgm:pt>
    <dgm:pt modelId="{3BCBEF64-3452-43EA-AD22-F1E97A077961}">
      <dgm:prSet phldrT="[Texto]"/>
      <dgm:spPr/>
      <dgm:t>
        <a:bodyPr/>
        <a:lstStyle/>
        <a:p>
          <a:r>
            <a:rPr lang="pt-BR" dirty="0" smtClean="0"/>
            <a:t>Financeiro</a:t>
          </a:r>
          <a:endParaRPr lang="pt-BR" dirty="0"/>
        </a:p>
      </dgm:t>
    </dgm:pt>
    <dgm:pt modelId="{E517BE01-C21F-43FD-8AAF-15ED62C0D4F1}" type="parTrans" cxnId="{3EEC1827-08E7-41EB-9C13-618E1B0615BF}">
      <dgm:prSet/>
      <dgm:spPr/>
      <dgm:t>
        <a:bodyPr/>
        <a:lstStyle/>
        <a:p>
          <a:endParaRPr lang="pt-BR"/>
        </a:p>
      </dgm:t>
    </dgm:pt>
    <dgm:pt modelId="{6407E3A0-F04A-403D-ADB9-DA106164BDDD}" type="sibTrans" cxnId="{3EEC1827-08E7-41EB-9C13-618E1B0615BF}">
      <dgm:prSet/>
      <dgm:spPr/>
      <dgm:t>
        <a:bodyPr/>
        <a:lstStyle/>
        <a:p>
          <a:endParaRPr lang="pt-BR"/>
        </a:p>
      </dgm:t>
    </dgm:pt>
    <dgm:pt modelId="{A62E8245-29D0-4781-9CAE-060564FB68A2}" type="pres">
      <dgm:prSet presAssocID="{31171CCD-C94C-408A-8AEF-014B5D13353A}" presName="diagram" presStyleCnt="0">
        <dgm:presLayoutVars>
          <dgm:chPref val="1"/>
          <dgm:dir/>
          <dgm:animOne val="branch"/>
          <dgm:animLvl val="lvl"/>
          <dgm:resizeHandles val="exact"/>
        </dgm:presLayoutVars>
      </dgm:prSet>
      <dgm:spPr/>
      <dgm:t>
        <a:bodyPr/>
        <a:lstStyle/>
        <a:p>
          <a:endParaRPr lang="pt-BR"/>
        </a:p>
      </dgm:t>
    </dgm:pt>
    <dgm:pt modelId="{0536449E-7605-4B4F-8A6E-C1FD7D849ED2}" type="pres">
      <dgm:prSet presAssocID="{A2980877-C744-4DD2-AF49-29ED90D28B79}" presName="root1" presStyleCnt="0"/>
      <dgm:spPr/>
    </dgm:pt>
    <dgm:pt modelId="{AA4C7CB7-B66C-4E0F-8619-F7BB075A6E55}" type="pres">
      <dgm:prSet presAssocID="{A2980877-C744-4DD2-AF49-29ED90D28B79}" presName="LevelOneTextNode" presStyleLbl="node0" presStyleIdx="0" presStyleCnt="1">
        <dgm:presLayoutVars>
          <dgm:chPref val="3"/>
        </dgm:presLayoutVars>
      </dgm:prSet>
      <dgm:spPr/>
      <dgm:t>
        <a:bodyPr/>
        <a:lstStyle/>
        <a:p>
          <a:endParaRPr lang="pt-BR"/>
        </a:p>
      </dgm:t>
    </dgm:pt>
    <dgm:pt modelId="{E7933829-3CA3-4CFA-B51E-326E4AE5B57C}" type="pres">
      <dgm:prSet presAssocID="{A2980877-C744-4DD2-AF49-29ED90D28B79}" presName="level2hierChild" presStyleCnt="0"/>
      <dgm:spPr/>
    </dgm:pt>
    <dgm:pt modelId="{E3397793-B546-4916-ACF1-614C55AFF8A7}" type="pres">
      <dgm:prSet presAssocID="{F6B76ED3-515F-421F-9961-9A9726246E98}" presName="conn2-1" presStyleLbl="parChTrans1D2" presStyleIdx="0" presStyleCnt="2"/>
      <dgm:spPr/>
      <dgm:t>
        <a:bodyPr/>
        <a:lstStyle/>
        <a:p>
          <a:endParaRPr lang="pt-BR"/>
        </a:p>
      </dgm:t>
    </dgm:pt>
    <dgm:pt modelId="{362ECF73-244B-476E-8125-FAA04C27B50D}" type="pres">
      <dgm:prSet presAssocID="{F6B76ED3-515F-421F-9961-9A9726246E98}" presName="connTx" presStyleLbl="parChTrans1D2" presStyleIdx="0" presStyleCnt="2"/>
      <dgm:spPr/>
      <dgm:t>
        <a:bodyPr/>
        <a:lstStyle/>
        <a:p>
          <a:endParaRPr lang="pt-BR"/>
        </a:p>
      </dgm:t>
    </dgm:pt>
    <dgm:pt modelId="{A278D4DD-F254-4F35-9C36-B4092BF06456}" type="pres">
      <dgm:prSet presAssocID="{A5AF04D3-7B43-40B0-9AA4-B8B70E0C07B7}" presName="root2" presStyleCnt="0"/>
      <dgm:spPr/>
    </dgm:pt>
    <dgm:pt modelId="{DB9AED82-8A6E-4F8A-9637-23EEC156F171}" type="pres">
      <dgm:prSet presAssocID="{A5AF04D3-7B43-40B0-9AA4-B8B70E0C07B7}" presName="LevelTwoTextNode" presStyleLbl="node2" presStyleIdx="0" presStyleCnt="2">
        <dgm:presLayoutVars>
          <dgm:chPref val="3"/>
        </dgm:presLayoutVars>
      </dgm:prSet>
      <dgm:spPr/>
      <dgm:t>
        <a:bodyPr/>
        <a:lstStyle/>
        <a:p>
          <a:endParaRPr lang="pt-BR"/>
        </a:p>
      </dgm:t>
    </dgm:pt>
    <dgm:pt modelId="{579262CD-1BAD-46D1-B0C0-74BD81184B93}" type="pres">
      <dgm:prSet presAssocID="{A5AF04D3-7B43-40B0-9AA4-B8B70E0C07B7}" presName="level3hierChild" presStyleCnt="0"/>
      <dgm:spPr/>
    </dgm:pt>
    <dgm:pt modelId="{79FEA609-3370-4EF3-B5E1-0751AAC4FA76}" type="pres">
      <dgm:prSet presAssocID="{BF75502E-EB2E-41A0-B27B-ECABD76C6D85}" presName="conn2-1" presStyleLbl="parChTrans1D3" presStyleIdx="0" presStyleCnt="5"/>
      <dgm:spPr/>
      <dgm:t>
        <a:bodyPr/>
        <a:lstStyle/>
        <a:p>
          <a:endParaRPr lang="pt-BR"/>
        </a:p>
      </dgm:t>
    </dgm:pt>
    <dgm:pt modelId="{C4311A8A-2FEA-467B-92E1-07BC879B20A6}" type="pres">
      <dgm:prSet presAssocID="{BF75502E-EB2E-41A0-B27B-ECABD76C6D85}" presName="connTx" presStyleLbl="parChTrans1D3" presStyleIdx="0" presStyleCnt="5"/>
      <dgm:spPr/>
      <dgm:t>
        <a:bodyPr/>
        <a:lstStyle/>
        <a:p>
          <a:endParaRPr lang="pt-BR"/>
        </a:p>
      </dgm:t>
    </dgm:pt>
    <dgm:pt modelId="{02BF9A3F-B3B8-48B1-9381-2F7D7F885576}" type="pres">
      <dgm:prSet presAssocID="{13893A8D-9C8F-47F6-A98B-E93B80BCEAFA}" presName="root2" presStyleCnt="0"/>
      <dgm:spPr/>
    </dgm:pt>
    <dgm:pt modelId="{E56933DB-ADBE-4BD7-914B-2783129D9249}" type="pres">
      <dgm:prSet presAssocID="{13893A8D-9C8F-47F6-A98B-E93B80BCEAFA}" presName="LevelTwoTextNode" presStyleLbl="node3" presStyleIdx="0" presStyleCnt="5">
        <dgm:presLayoutVars>
          <dgm:chPref val="3"/>
        </dgm:presLayoutVars>
      </dgm:prSet>
      <dgm:spPr/>
      <dgm:t>
        <a:bodyPr/>
        <a:lstStyle/>
        <a:p>
          <a:endParaRPr lang="pt-BR"/>
        </a:p>
      </dgm:t>
    </dgm:pt>
    <dgm:pt modelId="{24120711-76DE-41D2-BF94-979EB8FDB46B}" type="pres">
      <dgm:prSet presAssocID="{13893A8D-9C8F-47F6-A98B-E93B80BCEAFA}" presName="level3hierChild" presStyleCnt="0"/>
      <dgm:spPr/>
    </dgm:pt>
    <dgm:pt modelId="{EACE1185-E1B8-47B4-90D6-DF4544091467}" type="pres">
      <dgm:prSet presAssocID="{EB87E7EB-A041-4CA6-B97D-EA3E24645658}" presName="conn2-1" presStyleLbl="parChTrans1D4" presStyleIdx="0" presStyleCnt="5"/>
      <dgm:spPr/>
      <dgm:t>
        <a:bodyPr/>
        <a:lstStyle/>
        <a:p>
          <a:endParaRPr lang="pt-BR"/>
        </a:p>
      </dgm:t>
    </dgm:pt>
    <dgm:pt modelId="{AA8F3FB6-8CA3-4C0E-81A1-3F6877354756}" type="pres">
      <dgm:prSet presAssocID="{EB87E7EB-A041-4CA6-B97D-EA3E24645658}" presName="connTx" presStyleLbl="parChTrans1D4" presStyleIdx="0" presStyleCnt="5"/>
      <dgm:spPr/>
      <dgm:t>
        <a:bodyPr/>
        <a:lstStyle/>
        <a:p>
          <a:endParaRPr lang="pt-BR"/>
        </a:p>
      </dgm:t>
    </dgm:pt>
    <dgm:pt modelId="{A16FE994-A92F-422B-93BD-CDECCB731680}" type="pres">
      <dgm:prSet presAssocID="{29D79796-D786-48D8-B635-DB42A1FFBD6F}" presName="root2" presStyleCnt="0"/>
      <dgm:spPr/>
    </dgm:pt>
    <dgm:pt modelId="{2C3A2372-7DC9-4647-8FDB-017795799109}" type="pres">
      <dgm:prSet presAssocID="{29D79796-D786-48D8-B635-DB42A1FFBD6F}" presName="LevelTwoTextNode" presStyleLbl="node4" presStyleIdx="0" presStyleCnt="5">
        <dgm:presLayoutVars>
          <dgm:chPref val="3"/>
        </dgm:presLayoutVars>
      </dgm:prSet>
      <dgm:spPr/>
      <dgm:t>
        <a:bodyPr/>
        <a:lstStyle/>
        <a:p>
          <a:endParaRPr lang="pt-BR"/>
        </a:p>
      </dgm:t>
    </dgm:pt>
    <dgm:pt modelId="{131AE36A-AC77-408C-B0CB-EDFB95BC8E95}" type="pres">
      <dgm:prSet presAssocID="{29D79796-D786-48D8-B635-DB42A1FFBD6F}" presName="level3hierChild" presStyleCnt="0"/>
      <dgm:spPr/>
    </dgm:pt>
    <dgm:pt modelId="{73BFEF84-45AA-4165-8595-F558C579391C}" type="pres">
      <dgm:prSet presAssocID="{0A46A625-1665-4E01-8094-01DA8CA26083}" presName="conn2-1" presStyleLbl="parChTrans1D4" presStyleIdx="1" presStyleCnt="5"/>
      <dgm:spPr/>
      <dgm:t>
        <a:bodyPr/>
        <a:lstStyle/>
        <a:p>
          <a:endParaRPr lang="pt-BR"/>
        </a:p>
      </dgm:t>
    </dgm:pt>
    <dgm:pt modelId="{7D33D7E7-F9C8-4DB6-B73C-CF3BEB6CF47B}" type="pres">
      <dgm:prSet presAssocID="{0A46A625-1665-4E01-8094-01DA8CA26083}" presName="connTx" presStyleLbl="parChTrans1D4" presStyleIdx="1" presStyleCnt="5"/>
      <dgm:spPr/>
      <dgm:t>
        <a:bodyPr/>
        <a:lstStyle/>
        <a:p>
          <a:endParaRPr lang="pt-BR"/>
        </a:p>
      </dgm:t>
    </dgm:pt>
    <dgm:pt modelId="{61471D3B-892D-4A5B-8BB0-F6D0240D1D48}" type="pres">
      <dgm:prSet presAssocID="{A904A353-B37F-4888-99C8-6AE4E775B7AC}" presName="root2" presStyleCnt="0"/>
      <dgm:spPr/>
    </dgm:pt>
    <dgm:pt modelId="{951A12B5-ED78-49EA-B87E-0A9BD5CA61F6}" type="pres">
      <dgm:prSet presAssocID="{A904A353-B37F-4888-99C8-6AE4E775B7AC}" presName="LevelTwoTextNode" presStyleLbl="node4" presStyleIdx="1" presStyleCnt="5">
        <dgm:presLayoutVars>
          <dgm:chPref val="3"/>
        </dgm:presLayoutVars>
      </dgm:prSet>
      <dgm:spPr/>
      <dgm:t>
        <a:bodyPr/>
        <a:lstStyle/>
        <a:p>
          <a:endParaRPr lang="pt-BR"/>
        </a:p>
      </dgm:t>
    </dgm:pt>
    <dgm:pt modelId="{723871C3-19EC-4D1F-9544-8E817993AD1E}" type="pres">
      <dgm:prSet presAssocID="{A904A353-B37F-4888-99C8-6AE4E775B7AC}" presName="level3hierChild" presStyleCnt="0"/>
      <dgm:spPr/>
    </dgm:pt>
    <dgm:pt modelId="{CB6CBB87-DCE0-4EF2-B075-9EE7D0C0D26A}" type="pres">
      <dgm:prSet presAssocID="{1A00C590-A977-45BB-9BBE-A39FCBB211EF}" presName="conn2-1" presStyleLbl="parChTrans1D3" presStyleIdx="1" presStyleCnt="5"/>
      <dgm:spPr/>
      <dgm:t>
        <a:bodyPr/>
        <a:lstStyle/>
        <a:p>
          <a:endParaRPr lang="pt-BR"/>
        </a:p>
      </dgm:t>
    </dgm:pt>
    <dgm:pt modelId="{E7F7D570-0FB9-4E35-831D-CCA2AD293273}" type="pres">
      <dgm:prSet presAssocID="{1A00C590-A977-45BB-9BBE-A39FCBB211EF}" presName="connTx" presStyleLbl="parChTrans1D3" presStyleIdx="1" presStyleCnt="5"/>
      <dgm:spPr/>
      <dgm:t>
        <a:bodyPr/>
        <a:lstStyle/>
        <a:p>
          <a:endParaRPr lang="pt-BR"/>
        </a:p>
      </dgm:t>
    </dgm:pt>
    <dgm:pt modelId="{23167761-5BE5-4832-B46F-92D4E0F6866E}" type="pres">
      <dgm:prSet presAssocID="{4AC94086-5F16-4EEA-971C-0CDDDCF2207C}" presName="root2" presStyleCnt="0"/>
      <dgm:spPr/>
    </dgm:pt>
    <dgm:pt modelId="{40069FB4-6A69-42BD-9829-3F6D39DF1E9B}" type="pres">
      <dgm:prSet presAssocID="{4AC94086-5F16-4EEA-971C-0CDDDCF2207C}" presName="LevelTwoTextNode" presStyleLbl="node3" presStyleIdx="1" presStyleCnt="5" custLinFactNeighborX="2225" custLinFactNeighborY="25047">
        <dgm:presLayoutVars>
          <dgm:chPref val="3"/>
        </dgm:presLayoutVars>
      </dgm:prSet>
      <dgm:spPr/>
      <dgm:t>
        <a:bodyPr/>
        <a:lstStyle/>
        <a:p>
          <a:endParaRPr lang="pt-BR"/>
        </a:p>
      </dgm:t>
    </dgm:pt>
    <dgm:pt modelId="{344BC2EF-72B2-4731-80D6-6E7CB70C1E16}" type="pres">
      <dgm:prSet presAssocID="{4AC94086-5F16-4EEA-971C-0CDDDCF2207C}" presName="level3hierChild" presStyleCnt="0"/>
      <dgm:spPr/>
    </dgm:pt>
    <dgm:pt modelId="{6754C274-61D0-4632-839E-6BD0AC8E44E8}" type="pres">
      <dgm:prSet presAssocID="{3CB8BA2E-D924-4B4B-94CF-9AA23D3B873C}" presName="conn2-1" presStyleLbl="parChTrans1D2" presStyleIdx="1" presStyleCnt="2"/>
      <dgm:spPr/>
      <dgm:t>
        <a:bodyPr/>
        <a:lstStyle/>
        <a:p>
          <a:endParaRPr lang="pt-BR"/>
        </a:p>
      </dgm:t>
    </dgm:pt>
    <dgm:pt modelId="{A15088FF-CD2E-4AF9-B225-E61E2CB9CF55}" type="pres">
      <dgm:prSet presAssocID="{3CB8BA2E-D924-4B4B-94CF-9AA23D3B873C}" presName="connTx" presStyleLbl="parChTrans1D2" presStyleIdx="1" presStyleCnt="2"/>
      <dgm:spPr/>
      <dgm:t>
        <a:bodyPr/>
        <a:lstStyle/>
        <a:p>
          <a:endParaRPr lang="pt-BR"/>
        </a:p>
      </dgm:t>
    </dgm:pt>
    <dgm:pt modelId="{80171BDC-47EB-4181-B36B-FA23926F39BB}" type="pres">
      <dgm:prSet presAssocID="{22145AE7-867A-410A-B7D2-71B4527A60E8}" presName="root2" presStyleCnt="0"/>
      <dgm:spPr/>
    </dgm:pt>
    <dgm:pt modelId="{314AF4F8-7F1F-499C-84B9-AD2F1760F29F}" type="pres">
      <dgm:prSet presAssocID="{22145AE7-867A-410A-B7D2-71B4527A60E8}" presName="LevelTwoTextNode" presStyleLbl="node2" presStyleIdx="1" presStyleCnt="2">
        <dgm:presLayoutVars>
          <dgm:chPref val="3"/>
        </dgm:presLayoutVars>
      </dgm:prSet>
      <dgm:spPr/>
      <dgm:t>
        <a:bodyPr/>
        <a:lstStyle/>
        <a:p>
          <a:endParaRPr lang="pt-BR"/>
        </a:p>
      </dgm:t>
    </dgm:pt>
    <dgm:pt modelId="{3A7DAD0C-E46F-4CA1-9581-8415D13C0360}" type="pres">
      <dgm:prSet presAssocID="{22145AE7-867A-410A-B7D2-71B4527A60E8}" presName="level3hierChild" presStyleCnt="0"/>
      <dgm:spPr/>
    </dgm:pt>
    <dgm:pt modelId="{3CF7E2A1-D16B-4D96-9354-80E2934C7759}" type="pres">
      <dgm:prSet presAssocID="{6EF61D19-6633-4A9F-B901-B140460A72FF}" presName="conn2-1" presStyleLbl="parChTrans1D3" presStyleIdx="2" presStyleCnt="5"/>
      <dgm:spPr/>
      <dgm:t>
        <a:bodyPr/>
        <a:lstStyle/>
        <a:p>
          <a:endParaRPr lang="pt-BR"/>
        </a:p>
      </dgm:t>
    </dgm:pt>
    <dgm:pt modelId="{0645BD05-AA77-40A0-9B51-949E69F86700}" type="pres">
      <dgm:prSet presAssocID="{6EF61D19-6633-4A9F-B901-B140460A72FF}" presName="connTx" presStyleLbl="parChTrans1D3" presStyleIdx="2" presStyleCnt="5"/>
      <dgm:spPr/>
      <dgm:t>
        <a:bodyPr/>
        <a:lstStyle/>
        <a:p>
          <a:endParaRPr lang="pt-BR"/>
        </a:p>
      </dgm:t>
    </dgm:pt>
    <dgm:pt modelId="{39A06BC9-A018-4B30-81DF-190AE5139FDF}" type="pres">
      <dgm:prSet presAssocID="{A3A8C024-65F5-450B-8D22-35090E5760C6}" presName="root2" presStyleCnt="0"/>
      <dgm:spPr/>
    </dgm:pt>
    <dgm:pt modelId="{90F1FE0C-1CE9-4580-B0F7-C441A19AF83A}" type="pres">
      <dgm:prSet presAssocID="{A3A8C024-65F5-450B-8D22-35090E5760C6}" presName="LevelTwoTextNode" presStyleLbl="node3" presStyleIdx="2" presStyleCnt="5" custLinFactNeighborX="4415" custLinFactNeighborY="45481">
        <dgm:presLayoutVars>
          <dgm:chPref val="3"/>
        </dgm:presLayoutVars>
      </dgm:prSet>
      <dgm:spPr/>
      <dgm:t>
        <a:bodyPr/>
        <a:lstStyle/>
        <a:p>
          <a:endParaRPr lang="pt-BR"/>
        </a:p>
      </dgm:t>
    </dgm:pt>
    <dgm:pt modelId="{730D3BB7-E48C-4D00-9D7F-EC7A859BBC25}" type="pres">
      <dgm:prSet presAssocID="{A3A8C024-65F5-450B-8D22-35090E5760C6}" presName="level3hierChild" presStyleCnt="0"/>
      <dgm:spPr/>
    </dgm:pt>
    <dgm:pt modelId="{D12A537D-3937-4558-9B47-CD9A452490A6}" type="pres">
      <dgm:prSet presAssocID="{9CDF9ACD-AD5B-46AC-8B6F-60F0D6BE0292}" presName="conn2-1" presStyleLbl="parChTrans1D4" presStyleIdx="2" presStyleCnt="5"/>
      <dgm:spPr/>
      <dgm:t>
        <a:bodyPr/>
        <a:lstStyle/>
        <a:p>
          <a:endParaRPr lang="pt-BR"/>
        </a:p>
      </dgm:t>
    </dgm:pt>
    <dgm:pt modelId="{567A698E-6FD6-41BD-A276-F387C8A78720}" type="pres">
      <dgm:prSet presAssocID="{9CDF9ACD-AD5B-46AC-8B6F-60F0D6BE0292}" presName="connTx" presStyleLbl="parChTrans1D4" presStyleIdx="2" presStyleCnt="5"/>
      <dgm:spPr/>
      <dgm:t>
        <a:bodyPr/>
        <a:lstStyle/>
        <a:p>
          <a:endParaRPr lang="pt-BR"/>
        </a:p>
      </dgm:t>
    </dgm:pt>
    <dgm:pt modelId="{80110EB6-69A1-4BFE-92C9-93B3328F5125}" type="pres">
      <dgm:prSet presAssocID="{8A86359D-0A94-48D8-BE36-1C899591D1EB}" presName="root2" presStyleCnt="0"/>
      <dgm:spPr/>
    </dgm:pt>
    <dgm:pt modelId="{E8AD0416-8BB4-47D1-AD6D-79668E9EDE55}" type="pres">
      <dgm:prSet presAssocID="{8A86359D-0A94-48D8-BE36-1C899591D1EB}" presName="LevelTwoTextNode" presStyleLbl="node4" presStyleIdx="2" presStyleCnt="5">
        <dgm:presLayoutVars>
          <dgm:chPref val="3"/>
        </dgm:presLayoutVars>
      </dgm:prSet>
      <dgm:spPr/>
      <dgm:t>
        <a:bodyPr/>
        <a:lstStyle/>
        <a:p>
          <a:endParaRPr lang="pt-BR"/>
        </a:p>
      </dgm:t>
    </dgm:pt>
    <dgm:pt modelId="{13D79235-95A6-439D-A486-384B4D48C008}" type="pres">
      <dgm:prSet presAssocID="{8A86359D-0A94-48D8-BE36-1C899591D1EB}" presName="level3hierChild" presStyleCnt="0"/>
      <dgm:spPr/>
    </dgm:pt>
    <dgm:pt modelId="{B6B11323-F869-4F5E-8F8A-9711833A19FE}" type="pres">
      <dgm:prSet presAssocID="{E2AAAFE8-460F-4D60-BD70-489574EB3303}" presName="conn2-1" presStyleLbl="parChTrans1D3" presStyleIdx="3" presStyleCnt="5"/>
      <dgm:spPr/>
      <dgm:t>
        <a:bodyPr/>
        <a:lstStyle/>
        <a:p>
          <a:endParaRPr lang="pt-BR"/>
        </a:p>
      </dgm:t>
    </dgm:pt>
    <dgm:pt modelId="{D6529FBC-F1C2-4427-BCB3-451373403C5D}" type="pres">
      <dgm:prSet presAssocID="{E2AAAFE8-460F-4D60-BD70-489574EB3303}" presName="connTx" presStyleLbl="parChTrans1D3" presStyleIdx="3" presStyleCnt="5"/>
      <dgm:spPr/>
      <dgm:t>
        <a:bodyPr/>
        <a:lstStyle/>
        <a:p>
          <a:endParaRPr lang="pt-BR"/>
        </a:p>
      </dgm:t>
    </dgm:pt>
    <dgm:pt modelId="{4998CCD8-0671-43B4-B477-E71D052F53B7}" type="pres">
      <dgm:prSet presAssocID="{52F28B9F-75EB-40A7-A06B-94F50EC8024A}" presName="root2" presStyleCnt="0"/>
      <dgm:spPr/>
    </dgm:pt>
    <dgm:pt modelId="{0F44F94E-D306-44AA-9EA2-01FC588CC4CA}" type="pres">
      <dgm:prSet presAssocID="{52F28B9F-75EB-40A7-A06B-94F50EC8024A}" presName="LevelTwoTextNode" presStyleLbl="node3" presStyleIdx="3" presStyleCnt="5">
        <dgm:presLayoutVars>
          <dgm:chPref val="3"/>
        </dgm:presLayoutVars>
      </dgm:prSet>
      <dgm:spPr/>
      <dgm:t>
        <a:bodyPr/>
        <a:lstStyle/>
        <a:p>
          <a:endParaRPr lang="pt-BR"/>
        </a:p>
      </dgm:t>
    </dgm:pt>
    <dgm:pt modelId="{32B91000-8A77-424C-8C6B-914C999C07A4}" type="pres">
      <dgm:prSet presAssocID="{52F28B9F-75EB-40A7-A06B-94F50EC8024A}" presName="level3hierChild" presStyleCnt="0"/>
      <dgm:spPr/>
    </dgm:pt>
    <dgm:pt modelId="{05367CF2-F221-4860-B4E8-EA01F7114ECF}" type="pres">
      <dgm:prSet presAssocID="{5BD1CBEF-AE40-49C1-9A91-FA031D0C0A9B}" presName="conn2-1" presStyleLbl="parChTrans1D4" presStyleIdx="3" presStyleCnt="5"/>
      <dgm:spPr/>
      <dgm:t>
        <a:bodyPr/>
        <a:lstStyle/>
        <a:p>
          <a:endParaRPr lang="pt-BR"/>
        </a:p>
      </dgm:t>
    </dgm:pt>
    <dgm:pt modelId="{E403DC60-61DC-4A3B-A21F-2A371CCBA2F4}" type="pres">
      <dgm:prSet presAssocID="{5BD1CBEF-AE40-49C1-9A91-FA031D0C0A9B}" presName="connTx" presStyleLbl="parChTrans1D4" presStyleIdx="3" presStyleCnt="5"/>
      <dgm:spPr/>
      <dgm:t>
        <a:bodyPr/>
        <a:lstStyle/>
        <a:p>
          <a:endParaRPr lang="pt-BR"/>
        </a:p>
      </dgm:t>
    </dgm:pt>
    <dgm:pt modelId="{8352D433-40DA-4F33-A403-BC60B2127CB1}" type="pres">
      <dgm:prSet presAssocID="{62E05668-E70F-4251-A2C6-8A277D1B24E7}" presName="root2" presStyleCnt="0"/>
      <dgm:spPr/>
    </dgm:pt>
    <dgm:pt modelId="{EAC87F41-4661-408B-860A-7829C32DC833}" type="pres">
      <dgm:prSet presAssocID="{62E05668-E70F-4251-A2C6-8A277D1B24E7}" presName="LevelTwoTextNode" presStyleLbl="node4" presStyleIdx="3" presStyleCnt="5" custLinFactNeighborX="-444" custLinFactNeighborY="-161">
        <dgm:presLayoutVars>
          <dgm:chPref val="3"/>
        </dgm:presLayoutVars>
      </dgm:prSet>
      <dgm:spPr/>
      <dgm:t>
        <a:bodyPr/>
        <a:lstStyle/>
        <a:p>
          <a:endParaRPr lang="pt-BR"/>
        </a:p>
      </dgm:t>
    </dgm:pt>
    <dgm:pt modelId="{46BB3170-09AB-43E5-85BF-4C459129CE01}" type="pres">
      <dgm:prSet presAssocID="{62E05668-E70F-4251-A2C6-8A277D1B24E7}" presName="level3hierChild" presStyleCnt="0"/>
      <dgm:spPr/>
    </dgm:pt>
    <dgm:pt modelId="{CB904083-29E4-494E-AA87-1B8036A148FE}" type="pres">
      <dgm:prSet presAssocID="{846F5244-F845-4D9B-8383-76FBB2C85097}" presName="conn2-1" presStyleLbl="parChTrans1D4" presStyleIdx="4" presStyleCnt="5"/>
      <dgm:spPr/>
      <dgm:t>
        <a:bodyPr/>
        <a:lstStyle/>
        <a:p>
          <a:endParaRPr lang="pt-BR"/>
        </a:p>
      </dgm:t>
    </dgm:pt>
    <dgm:pt modelId="{E09BC10A-0428-4310-A4B8-0D32E3B6008D}" type="pres">
      <dgm:prSet presAssocID="{846F5244-F845-4D9B-8383-76FBB2C85097}" presName="connTx" presStyleLbl="parChTrans1D4" presStyleIdx="4" presStyleCnt="5"/>
      <dgm:spPr/>
      <dgm:t>
        <a:bodyPr/>
        <a:lstStyle/>
        <a:p>
          <a:endParaRPr lang="pt-BR"/>
        </a:p>
      </dgm:t>
    </dgm:pt>
    <dgm:pt modelId="{B6491BF0-7824-4B86-B41C-12D5F5564938}" type="pres">
      <dgm:prSet presAssocID="{46EC12C3-8CA6-4268-8758-EA595A04D0B4}" presName="root2" presStyleCnt="0"/>
      <dgm:spPr/>
    </dgm:pt>
    <dgm:pt modelId="{77F08C7B-6372-477A-98C1-E16C66AC94D3}" type="pres">
      <dgm:prSet presAssocID="{46EC12C3-8CA6-4268-8758-EA595A04D0B4}" presName="LevelTwoTextNode" presStyleLbl="node4" presStyleIdx="4" presStyleCnt="5">
        <dgm:presLayoutVars>
          <dgm:chPref val="3"/>
        </dgm:presLayoutVars>
      </dgm:prSet>
      <dgm:spPr/>
      <dgm:t>
        <a:bodyPr/>
        <a:lstStyle/>
        <a:p>
          <a:endParaRPr lang="pt-BR"/>
        </a:p>
      </dgm:t>
    </dgm:pt>
    <dgm:pt modelId="{13D16CF2-65AD-4A1D-84D0-37F3D0BFFB1E}" type="pres">
      <dgm:prSet presAssocID="{46EC12C3-8CA6-4268-8758-EA595A04D0B4}" presName="level3hierChild" presStyleCnt="0"/>
      <dgm:spPr/>
    </dgm:pt>
    <dgm:pt modelId="{079AF4FA-5A40-4566-B78E-02D33C899388}" type="pres">
      <dgm:prSet presAssocID="{E517BE01-C21F-43FD-8AAF-15ED62C0D4F1}" presName="conn2-1" presStyleLbl="parChTrans1D3" presStyleIdx="4" presStyleCnt="5"/>
      <dgm:spPr/>
      <dgm:t>
        <a:bodyPr/>
        <a:lstStyle/>
        <a:p>
          <a:endParaRPr lang="pt-BR"/>
        </a:p>
      </dgm:t>
    </dgm:pt>
    <dgm:pt modelId="{F3AC9418-B9F7-444A-9A58-56CC443064D1}" type="pres">
      <dgm:prSet presAssocID="{E517BE01-C21F-43FD-8AAF-15ED62C0D4F1}" presName="connTx" presStyleLbl="parChTrans1D3" presStyleIdx="4" presStyleCnt="5"/>
      <dgm:spPr/>
      <dgm:t>
        <a:bodyPr/>
        <a:lstStyle/>
        <a:p>
          <a:endParaRPr lang="pt-BR"/>
        </a:p>
      </dgm:t>
    </dgm:pt>
    <dgm:pt modelId="{2433AAB4-B299-47A3-92FE-244C52512204}" type="pres">
      <dgm:prSet presAssocID="{3BCBEF64-3452-43EA-AD22-F1E97A077961}" presName="root2" presStyleCnt="0"/>
      <dgm:spPr/>
    </dgm:pt>
    <dgm:pt modelId="{DDDB3BD0-9C65-475A-9308-9361292DF1BD}" type="pres">
      <dgm:prSet presAssocID="{3BCBEF64-3452-43EA-AD22-F1E97A077961}" presName="LevelTwoTextNode" presStyleLbl="node3" presStyleIdx="4" presStyleCnt="5">
        <dgm:presLayoutVars>
          <dgm:chPref val="3"/>
        </dgm:presLayoutVars>
      </dgm:prSet>
      <dgm:spPr/>
      <dgm:t>
        <a:bodyPr/>
        <a:lstStyle/>
        <a:p>
          <a:endParaRPr lang="pt-BR"/>
        </a:p>
      </dgm:t>
    </dgm:pt>
    <dgm:pt modelId="{D0010C81-BFFC-495B-A685-7F1971C946EB}" type="pres">
      <dgm:prSet presAssocID="{3BCBEF64-3452-43EA-AD22-F1E97A077961}" presName="level3hierChild" presStyleCnt="0"/>
      <dgm:spPr/>
    </dgm:pt>
  </dgm:ptLst>
  <dgm:cxnLst>
    <dgm:cxn modelId="{1AC3EF0B-1D6D-480A-A5C6-38B0D77A26EE}" srcId="{13893A8D-9C8F-47F6-A98B-E93B80BCEAFA}" destId="{29D79796-D786-48D8-B635-DB42A1FFBD6F}" srcOrd="0" destOrd="0" parTransId="{EB87E7EB-A041-4CA6-B97D-EA3E24645658}" sibTransId="{3046D3F3-D546-4802-9D9A-B14FE0F53BC9}"/>
    <dgm:cxn modelId="{9339964E-8CA1-46A0-9573-4EF30B3FB45F}" type="presOf" srcId="{EB87E7EB-A041-4CA6-B97D-EA3E24645658}" destId="{AA8F3FB6-8CA3-4C0E-81A1-3F6877354756}" srcOrd="1" destOrd="0" presId="urn:microsoft.com/office/officeart/2005/8/layout/hierarchy2"/>
    <dgm:cxn modelId="{1D2574E9-3208-4220-94E7-A31BE22B161C}" srcId="{A3A8C024-65F5-450B-8D22-35090E5760C6}" destId="{8A86359D-0A94-48D8-BE36-1C899591D1EB}" srcOrd="0" destOrd="0" parTransId="{9CDF9ACD-AD5B-46AC-8B6F-60F0D6BE0292}" sibTransId="{8227F790-581E-4953-850C-876161F0FBB1}"/>
    <dgm:cxn modelId="{38BF9CAC-4888-4A3D-9BAF-C3269064FDBF}" type="presOf" srcId="{46EC12C3-8CA6-4268-8758-EA595A04D0B4}" destId="{77F08C7B-6372-477A-98C1-E16C66AC94D3}" srcOrd="0" destOrd="0" presId="urn:microsoft.com/office/officeart/2005/8/layout/hierarchy2"/>
    <dgm:cxn modelId="{B768731D-B1FA-4622-A343-63590D811534}" srcId="{31171CCD-C94C-408A-8AEF-014B5D13353A}" destId="{A2980877-C744-4DD2-AF49-29ED90D28B79}" srcOrd="0" destOrd="0" parTransId="{06B1C4BE-619C-46EF-9A1E-D651449406F1}" sibTransId="{B7166ABB-3B5A-4C93-9324-6105AAF4F29C}"/>
    <dgm:cxn modelId="{C245F2A5-3A68-402C-B3C1-6BD7ECE30A6C}" type="presOf" srcId="{1A00C590-A977-45BB-9BBE-A39FCBB211EF}" destId="{E7F7D570-0FB9-4E35-831D-CCA2AD293273}" srcOrd="1" destOrd="0" presId="urn:microsoft.com/office/officeart/2005/8/layout/hierarchy2"/>
    <dgm:cxn modelId="{3C56244C-8090-4E50-B9CC-C264D8A2B22B}" type="presOf" srcId="{A5AF04D3-7B43-40B0-9AA4-B8B70E0C07B7}" destId="{DB9AED82-8A6E-4F8A-9637-23EEC156F171}" srcOrd="0" destOrd="0" presId="urn:microsoft.com/office/officeart/2005/8/layout/hierarchy2"/>
    <dgm:cxn modelId="{A8290967-E1B8-4E58-B42F-AB40E1EBB4FF}" type="presOf" srcId="{E2AAAFE8-460F-4D60-BD70-489574EB3303}" destId="{D6529FBC-F1C2-4427-BCB3-451373403C5D}" srcOrd="1" destOrd="0" presId="urn:microsoft.com/office/officeart/2005/8/layout/hierarchy2"/>
    <dgm:cxn modelId="{604BA9A7-2BF7-4777-8B2F-3B7628A4FD96}" srcId="{52F28B9F-75EB-40A7-A06B-94F50EC8024A}" destId="{62E05668-E70F-4251-A2C6-8A277D1B24E7}" srcOrd="0" destOrd="0" parTransId="{5BD1CBEF-AE40-49C1-9A91-FA031D0C0A9B}" sibTransId="{D6F3B1CF-06DE-464E-84F7-6689275CA88E}"/>
    <dgm:cxn modelId="{2FF2D4AC-990E-4FC0-A2EE-7C0D1B4F3E4A}" type="presOf" srcId="{4AC94086-5F16-4EEA-971C-0CDDDCF2207C}" destId="{40069FB4-6A69-42BD-9829-3F6D39DF1E9B}" srcOrd="0" destOrd="0" presId="urn:microsoft.com/office/officeart/2005/8/layout/hierarchy2"/>
    <dgm:cxn modelId="{7980FE56-864E-48DF-8841-B1FE40FB2B55}" type="presOf" srcId="{F6B76ED3-515F-421F-9961-9A9726246E98}" destId="{362ECF73-244B-476E-8125-FAA04C27B50D}" srcOrd="1" destOrd="0" presId="urn:microsoft.com/office/officeart/2005/8/layout/hierarchy2"/>
    <dgm:cxn modelId="{E67E7FC7-E120-495F-A56E-761F52A947F7}" srcId="{13893A8D-9C8F-47F6-A98B-E93B80BCEAFA}" destId="{A904A353-B37F-4888-99C8-6AE4E775B7AC}" srcOrd="1" destOrd="0" parTransId="{0A46A625-1665-4E01-8094-01DA8CA26083}" sibTransId="{4F79FF55-BBFF-4CF6-AEC2-364A61E1A29C}"/>
    <dgm:cxn modelId="{556A0804-87C9-427F-A4B3-9CF6850CC6D5}" srcId="{52F28B9F-75EB-40A7-A06B-94F50EC8024A}" destId="{46EC12C3-8CA6-4268-8758-EA595A04D0B4}" srcOrd="1" destOrd="0" parTransId="{846F5244-F845-4D9B-8383-76FBB2C85097}" sibTransId="{91221845-CFFD-4A4E-A469-0649C2BD3277}"/>
    <dgm:cxn modelId="{32217F8E-E695-4F2F-9E5F-9192F35473A1}" srcId="{A2980877-C744-4DD2-AF49-29ED90D28B79}" destId="{A5AF04D3-7B43-40B0-9AA4-B8B70E0C07B7}" srcOrd="0" destOrd="0" parTransId="{F6B76ED3-515F-421F-9961-9A9726246E98}" sibTransId="{AC2ED0A7-EB40-4CF1-AE9D-024E520B2CF7}"/>
    <dgm:cxn modelId="{C4AA7CB7-4943-494A-9ABF-C1A62E8C8FF4}" type="presOf" srcId="{5BD1CBEF-AE40-49C1-9A91-FA031D0C0A9B}" destId="{05367CF2-F221-4860-B4E8-EA01F7114ECF}" srcOrd="0" destOrd="0" presId="urn:microsoft.com/office/officeart/2005/8/layout/hierarchy2"/>
    <dgm:cxn modelId="{C5604215-37DA-4B6E-8F43-2F64BC80AF97}" type="presOf" srcId="{BF75502E-EB2E-41A0-B27B-ECABD76C6D85}" destId="{79FEA609-3370-4EF3-B5E1-0751AAC4FA76}" srcOrd="0" destOrd="0" presId="urn:microsoft.com/office/officeart/2005/8/layout/hierarchy2"/>
    <dgm:cxn modelId="{6B40DA05-05F5-4228-840E-75AA688A6C4E}" type="presOf" srcId="{A904A353-B37F-4888-99C8-6AE4E775B7AC}" destId="{951A12B5-ED78-49EA-B87E-0A9BD5CA61F6}" srcOrd="0" destOrd="0" presId="urn:microsoft.com/office/officeart/2005/8/layout/hierarchy2"/>
    <dgm:cxn modelId="{3EEC1827-08E7-41EB-9C13-618E1B0615BF}" srcId="{22145AE7-867A-410A-B7D2-71B4527A60E8}" destId="{3BCBEF64-3452-43EA-AD22-F1E97A077961}" srcOrd="2" destOrd="0" parTransId="{E517BE01-C21F-43FD-8AAF-15ED62C0D4F1}" sibTransId="{6407E3A0-F04A-403D-ADB9-DA106164BDDD}"/>
    <dgm:cxn modelId="{AA87A82B-E689-4E35-8608-CF0FAEC7C6AB}" type="presOf" srcId="{0A46A625-1665-4E01-8094-01DA8CA26083}" destId="{7D33D7E7-F9C8-4DB6-B73C-CF3BEB6CF47B}" srcOrd="1" destOrd="0" presId="urn:microsoft.com/office/officeart/2005/8/layout/hierarchy2"/>
    <dgm:cxn modelId="{E337557D-7A6D-43DF-A5AE-8EF6736E4EC3}" type="presOf" srcId="{29D79796-D786-48D8-B635-DB42A1FFBD6F}" destId="{2C3A2372-7DC9-4647-8FDB-017795799109}" srcOrd="0" destOrd="0" presId="urn:microsoft.com/office/officeart/2005/8/layout/hierarchy2"/>
    <dgm:cxn modelId="{1E42E8DD-B976-4ED3-B4BC-BE3744BBD911}" type="presOf" srcId="{52F28B9F-75EB-40A7-A06B-94F50EC8024A}" destId="{0F44F94E-D306-44AA-9EA2-01FC588CC4CA}" srcOrd="0" destOrd="0" presId="urn:microsoft.com/office/officeart/2005/8/layout/hierarchy2"/>
    <dgm:cxn modelId="{A783B8E4-0A1B-46FC-922F-5744832C53C3}" type="presOf" srcId="{22145AE7-867A-410A-B7D2-71B4527A60E8}" destId="{314AF4F8-7F1F-499C-84B9-AD2F1760F29F}" srcOrd="0" destOrd="0" presId="urn:microsoft.com/office/officeart/2005/8/layout/hierarchy2"/>
    <dgm:cxn modelId="{6F37890E-DE60-4410-8F9A-7E0EE49F593D}" srcId="{A5AF04D3-7B43-40B0-9AA4-B8B70E0C07B7}" destId="{13893A8D-9C8F-47F6-A98B-E93B80BCEAFA}" srcOrd="0" destOrd="0" parTransId="{BF75502E-EB2E-41A0-B27B-ECABD76C6D85}" sibTransId="{59D9C165-8CDE-42FC-8116-2FB5441E1C78}"/>
    <dgm:cxn modelId="{9B7693B5-F794-4767-ABF0-D56C46FA007C}" type="presOf" srcId="{846F5244-F845-4D9B-8383-76FBB2C85097}" destId="{CB904083-29E4-494E-AA87-1B8036A148FE}" srcOrd="0" destOrd="0" presId="urn:microsoft.com/office/officeart/2005/8/layout/hierarchy2"/>
    <dgm:cxn modelId="{CAFC3542-811F-411E-AEA0-A4B2512CC151}" type="presOf" srcId="{E517BE01-C21F-43FD-8AAF-15ED62C0D4F1}" destId="{F3AC9418-B9F7-444A-9A58-56CC443064D1}" srcOrd="1" destOrd="0" presId="urn:microsoft.com/office/officeart/2005/8/layout/hierarchy2"/>
    <dgm:cxn modelId="{56DBBF26-9CB6-4E59-AE3A-2112FB93A121}" type="presOf" srcId="{846F5244-F845-4D9B-8383-76FBB2C85097}" destId="{E09BC10A-0428-4310-A4B8-0D32E3B6008D}" srcOrd="1" destOrd="0" presId="urn:microsoft.com/office/officeart/2005/8/layout/hierarchy2"/>
    <dgm:cxn modelId="{21A08348-763C-4247-9185-F7D8EC9BF65D}" type="presOf" srcId="{62E05668-E70F-4251-A2C6-8A277D1B24E7}" destId="{EAC87F41-4661-408B-860A-7829C32DC833}" srcOrd="0" destOrd="0" presId="urn:microsoft.com/office/officeart/2005/8/layout/hierarchy2"/>
    <dgm:cxn modelId="{230C82CE-AEDF-4334-B282-558B70C1E060}" type="presOf" srcId="{A2980877-C744-4DD2-AF49-29ED90D28B79}" destId="{AA4C7CB7-B66C-4E0F-8619-F7BB075A6E55}" srcOrd="0" destOrd="0" presId="urn:microsoft.com/office/officeart/2005/8/layout/hierarchy2"/>
    <dgm:cxn modelId="{30181201-D971-437B-B8A2-C6AE2265B1BD}" type="presOf" srcId="{6EF61D19-6633-4A9F-B901-B140460A72FF}" destId="{0645BD05-AA77-40A0-9B51-949E69F86700}" srcOrd="1" destOrd="0" presId="urn:microsoft.com/office/officeart/2005/8/layout/hierarchy2"/>
    <dgm:cxn modelId="{EF64E30A-C4F6-4F32-8557-EA93EF4EE6DE}" type="presOf" srcId="{F6B76ED3-515F-421F-9961-9A9726246E98}" destId="{E3397793-B546-4916-ACF1-614C55AFF8A7}" srcOrd="0" destOrd="0" presId="urn:microsoft.com/office/officeart/2005/8/layout/hierarchy2"/>
    <dgm:cxn modelId="{63E9C910-7E4A-469D-82D0-CEB72CBE3FC0}" srcId="{A2980877-C744-4DD2-AF49-29ED90D28B79}" destId="{22145AE7-867A-410A-B7D2-71B4527A60E8}" srcOrd="1" destOrd="0" parTransId="{3CB8BA2E-D924-4B4B-94CF-9AA23D3B873C}" sibTransId="{A0D7712F-F54E-4094-8585-509F8E51C3C8}"/>
    <dgm:cxn modelId="{D823DB4D-4620-4AA2-8B5E-8C848A100052}" srcId="{22145AE7-867A-410A-B7D2-71B4527A60E8}" destId="{A3A8C024-65F5-450B-8D22-35090E5760C6}" srcOrd="0" destOrd="0" parTransId="{6EF61D19-6633-4A9F-B901-B140460A72FF}" sibTransId="{E887DF02-4916-4031-946E-D6E317297120}"/>
    <dgm:cxn modelId="{9B9F0FED-75A0-4F71-A8D3-C5F513BA5C05}" type="presOf" srcId="{3BCBEF64-3452-43EA-AD22-F1E97A077961}" destId="{DDDB3BD0-9C65-475A-9308-9361292DF1BD}" srcOrd="0" destOrd="0" presId="urn:microsoft.com/office/officeart/2005/8/layout/hierarchy2"/>
    <dgm:cxn modelId="{8F5F5CED-119A-423F-88A0-388DD97B211D}" type="presOf" srcId="{31171CCD-C94C-408A-8AEF-014B5D13353A}" destId="{A62E8245-29D0-4781-9CAE-060564FB68A2}" srcOrd="0" destOrd="0" presId="urn:microsoft.com/office/officeart/2005/8/layout/hierarchy2"/>
    <dgm:cxn modelId="{8EF59CE1-0716-4724-84C6-767B32DD5921}" type="presOf" srcId="{6EF61D19-6633-4A9F-B901-B140460A72FF}" destId="{3CF7E2A1-D16B-4D96-9354-80E2934C7759}" srcOrd="0" destOrd="0" presId="urn:microsoft.com/office/officeart/2005/8/layout/hierarchy2"/>
    <dgm:cxn modelId="{9A22F98D-D432-41BE-8EC8-C7564ED09ED1}" type="presOf" srcId="{E517BE01-C21F-43FD-8AAF-15ED62C0D4F1}" destId="{079AF4FA-5A40-4566-B78E-02D33C899388}" srcOrd="0" destOrd="0" presId="urn:microsoft.com/office/officeart/2005/8/layout/hierarchy2"/>
    <dgm:cxn modelId="{C0F6DB1A-28A2-499C-954C-E7B9D2677406}" type="presOf" srcId="{13893A8D-9C8F-47F6-A98B-E93B80BCEAFA}" destId="{E56933DB-ADBE-4BD7-914B-2783129D9249}" srcOrd="0" destOrd="0" presId="urn:microsoft.com/office/officeart/2005/8/layout/hierarchy2"/>
    <dgm:cxn modelId="{BE389AFD-3973-4988-99D1-DD76DA3A4961}" srcId="{22145AE7-867A-410A-B7D2-71B4527A60E8}" destId="{52F28B9F-75EB-40A7-A06B-94F50EC8024A}" srcOrd="1" destOrd="0" parTransId="{E2AAAFE8-460F-4D60-BD70-489574EB3303}" sibTransId="{97A9B2F5-B34C-4ECE-AE38-D94C3B1C0200}"/>
    <dgm:cxn modelId="{AB9C6A17-D599-4C42-A989-44026F929175}" type="presOf" srcId="{E2AAAFE8-460F-4D60-BD70-489574EB3303}" destId="{B6B11323-F869-4F5E-8F8A-9711833A19FE}" srcOrd="0" destOrd="0" presId="urn:microsoft.com/office/officeart/2005/8/layout/hierarchy2"/>
    <dgm:cxn modelId="{A7884BED-A70C-4C61-BDA5-1070750742E7}" type="presOf" srcId="{9CDF9ACD-AD5B-46AC-8B6F-60F0D6BE0292}" destId="{D12A537D-3937-4558-9B47-CD9A452490A6}" srcOrd="0" destOrd="0" presId="urn:microsoft.com/office/officeart/2005/8/layout/hierarchy2"/>
    <dgm:cxn modelId="{6828CD0B-274A-4F9C-9E88-0F62026BBF90}" type="presOf" srcId="{3CB8BA2E-D924-4B4B-94CF-9AA23D3B873C}" destId="{6754C274-61D0-4632-839E-6BD0AC8E44E8}" srcOrd="0" destOrd="0" presId="urn:microsoft.com/office/officeart/2005/8/layout/hierarchy2"/>
    <dgm:cxn modelId="{1D7326E7-5024-4A0A-B553-E9F65AC2EFB8}" type="presOf" srcId="{5BD1CBEF-AE40-49C1-9A91-FA031D0C0A9B}" destId="{E403DC60-61DC-4A3B-A21F-2A371CCBA2F4}" srcOrd="1" destOrd="0" presId="urn:microsoft.com/office/officeart/2005/8/layout/hierarchy2"/>
    <dgm:cxn modelId="{DB849D3C-A815-4623-9D3B-E3DF5B687E5F}" type="presOf" srcId="{9CDF9ACD-AD5B-46AC-8B6F-60F0D6BE0292}" destId="{567A698E-6FD6-41BD-A276-F387C8A78720}" srcOrd="1" destOrd="0" presId="urn:microsoft.com/office/officeart/2005/8/layout/hierarchy2"/>
    <dgm:cxn modelId="{3D760E72-F922-457B-BC91-1E583A15C75E}" type="presOf" srcId="{BF75502E-EB2E-41A0-B27B-ECABD76C6D85}" destId="{C4311A8A-2FEA-467B-92E1-07BC879B20A6}" srcOrd="1" destOrd="0" presId="urn:microsoft.com/office/officeart/2005/8/layout/hierarchy2"/>
    <dgm:cxn modelId="{3A522B26-8778-4EC1-B9F9-9545DC479DC9}" type="presOf" srcId="{0A46A625-1665-4E01-8094-01DA8CA26083}" destId="{73BFEF84-45AA-4165-8595-F558C579391C}" srcOrd="0" destOrd="0" presId="urn:microsoft.com/office/officeart/2005/8/layout/hierarchy2"/>
    <dgm:cxn modelId="{28C3E83A-671F-4AB5-9530-6508CF9D77BB}" type="presOf" srcId="{8A86359D-0A94-48D8-BE36-1C899591D1EB}" destId="{E8AD0416-8BB4-47D1-AD6D-79668E9EDE55}" srcOrd="0" destOrd="0" presId="urn:microsoft.com/office/officeart/2005/8/layout/hierarchy2"/>
    <dgm:cxn modelId="{82887F9E-0923-46A0-8DFD-B9CE59C943DA}" srcId="{A5AF04D3-7B43-40B0-9AA4-B8B70E0C07B7}" destId="{4AC94086-5F16-4EEA-971C-0CDDDCF2207C}" srcOrd="1" destOrd="0" parTransId="{1A00C590-A977-45BB-9BBE-A39FCBB211EF}" sibTransId="{593D2803-8989-4303-A0E1-4CB7A33784F3}"/>
    <dgm:cxn modelId="{8B413F93-A737-43AD-A964-6B8750FF1E0A}" type="presOf" srcId="{EB87E7EB-A041-4CA6-B97D-EA3E24645658}" destId="{EACE1185-E1B8-47B4-90D6-DF4544091467}" srcOrd="0" destOrd="0" presId="urn:microsoft.com/office/officeart/2005/8/layout/hierarchy2"/>
    <dgm:cxn modelId="{ACA0A7E7-C417-47E9-9644-8E41E3444C72}" type="presOf" srcId="{A3A8C024-65F5-450B-8D22-35090E5760C6}" destId="{90F1FE0C-1CE9-4580-B0F7-C441A19AF83A}" srcOrd="0" destOrd="0" presId="urn:microsoft.com/office/officeart/2005/8/layout/hierarchy2"/>
    <dgm:cxn modelId="{1979A0CE-C5E9-4BE6-809E-AED5664A2EB8}" type="presOf" srcId="{3CB8BA2E-D924-4B4B-94CF-9AA23D3B873C}" destId="{A15088FF-CD2E-4AF9-B225-E61E2CB9CF55}" srcOrd="1" destOrd="0" presId="urn:microsoft.com/office/officeart/2005/8/layout/hierarchy2"/>
    <dgm:cxn modelId="{D5B07E7C-F682-4AE3-A33A-2BF8702EE013}" type="presOf" srcId="{1A00C590-A977-45BB-9BBE-A39FCBB211EF}" destId="{CB6CBB87-DCE0-4EF2-B075-9EE7D0C0D26A}" srcOrd="0" destOrd="0" presId="urn:microsoft.com/office/officeart/2005/8/layout/hierarchy2"/>
    <dgm:cxn modelId="{0D9DEEDF-9876-40A9-9F19-A21169EB7CE0}" type="presParOf" srcId="{A62E8245-29D0-4781-9CAE-060564FB68A2}" destId="{0536449E-7605-4B4F-8A6E-C1FD7D849ED2}" srcOrd="0" destOrd="0" presId="urn:microsoft.com/office/officeart/2005/8/layout/hierarchy2"/>
    <dgm:cxn modelId="{C1F73EE6-6C8E-44C7-A75D-983693196017}" type="presParOf" srcId="{0536449E-7605-4B4F-8A6E-C1FD7D849ED2}" destId="{AA4C7CB7-B66C-4E0F-8619-F7BB075A6E55}" srcOrd="0" destOrd="0" presId="urn:microsoft.com/office/officeart/2005/8/layout/hierarchy2"/>
    <dgm:cxn modelId="{0F64CA18-4E5B-4E34-B135-7372CF428C3B}" type="presParOf" srcId="{0536449E-7605-4B4F-8A6E-C1FD7D849ED2}" destId="{E7933829-3CA3-4CFA-B51E-326E4AE5B57C}" srcOrd="1" destOrd="0" presId="urn:microsoft.com/office/officeart/2005/8/layout/hierarchy2"/>
    <dgm:cxn modelId="{8AF524A5-EB3C-4AC1-A1D5-D35A47F7C126}" type="presParOf" srcId="{E7933829-3CA3-4CFA-B51E-326E4AE5B57C}" destId="{E3397793-B546-4916-ACF1-614C55AFF8A7}" srcOrd="0" destOrd="0" presId="urn:microsoft.com/office/officeart/2005/8/layout/hierarchy2"/>
    <dgm:cxn modelId="{54C369E8-B1FA-4438-B10B-68D4A9C008FD}" type="presParOf" srcId="{E3397793-B546-4916-ACF1-614C55AFF8A7}" destId="{362ECF73-244B-476E-8125-FAA04C27B50D}" srcOrd="0" destOrd="0" presId="urn:microsoft.com/office/officeart/2005/8/layout/hierarchy2"/>
    <dgm:cxn modelId="{C1160525-66DB-4E1F-B5D5-21CD0BBF5AE2}" type="presParOf" srcId="{E7933829-3CA3-4CFA-B51E-326E4AE5B57C}" destId="{A278D4DD-F254-4F35-9C36-B4092BF06456}" srcOrd="1" destOrd="0" presId="urn:microsoft.com/office/officeart/2005/8/layout/hierarchy2"/>
    <dgm:cxn modelId="{3C639450-EB46-4042-8533-10E15D1AEC04}" type="presParOf" srcId="{A278D4DD-F254-4F35-9C36-B4092BF06456}" destId="{DB9AED82-8A6E-4F8A-9637-23EEC156F171}" srcOrd="0" destOrd="0" presId="urn:microsoft.com/office/officeart/2005/8/layout/hierarchy2"/>
    <dgm:cxn modelId="{4D30CD4F-5924-4FEC-AF02-DF88FB5DDB30}" type="presParOf" srcId="{A278D4DD-F254-4F35-9C36-B4092BF06456}" destId="{579262CD-1BAD-46D1-B0C0-74BD81184B93}" srcOrd="1" destOrd="0" presId="urn:microsoft.com/office/officeart/2005/8/layout/hierarchy2"/>
    <dgm:cxn modelId="{6BB52AD4-DA67-4936-B756-36054D59846B}" type="presParOf" srcId="{579262CD-1BAD-46D1-B0C0-74BD81184B93}" destId="{79FEA609-3370-4EF3-B5E1-0751AAC4FA76}" srcOrd="0" destOrd="0" presId="urn:microsoft.com/office/officeart/2005/8/layout/hierarchy2"/>
    <dgm:cxn modelId="{C526BB77-47E3-4176-BD04-8C3E86AEB67B}" type="presParOf" srcId="{79FEA609-3370-4EF3-B5E1-0751AAC4FA76}" destId="{C4311A8A-2FEA-467B-92E1-07BC879B20A6}" srcOrd="0" destOrd="0" presId="urn:microsoft.com/office/officeart/2005/8/layout/hierarchy2"/>
    <dgm:cxn modelId="{F365D533-584D-44C3-A66E-1E45E076DA87}" type="presParOf" srcId="{579262CD-1BAD-46D1-B0C0-74BD81184B93}" destId="{02BF9A3F-B3B8-48B1-9381-2F7D7F885576}" srcOrd="1" destOrd="0" presId="urn:microsoft.com/office/officeart/2005/8/layout/hierarchy2"/>
    <dgm:cxn modelId="{07F385E0-EADC-49FC-BEAF-925A75E0D1B1}" type="presParOf" srcId="{02BF9A3F-B3B8-48B1-9381-2F7D7F885576}" destId="{E56933DB-ADBE-4BD7-914B-2783129D9249}" srcOrd="0" destOrd="0" presId="urn:microsoft.com/office/officeart/2005/8/layout/hierarchy2"/>
    <dgm:cxn modelId="{1CF17626-DCC5-47AB-A087-10B4BD0331C1}" type="presParOf" srcId="{02BF9A3F-B3B8-48B1-9381-2F7D7F885576}" destId="{24120711-76DE-41D2-BF94-979EB8FDB46B}" srcOrd="1" destOrd="0" presId="urn:microsoft.com/office/officeart/2005/8/layout/hierarchy2"/>
    <dgm:cxn modelId="{943C7E38-4045-4A75-BBB6-1065269D7D00}" type="presParOf" srcId="{24120711-76DE-41D2-BF94-979EB8FDB46B}" destId="{EACE1185-E1B8-47B4-90D6-DF4544091467}" srcOrd="0" destOrd="0" presId="urn:microsoft.com/office/officeart/2005/8/layout/hierarchy2"/>
    <dgm:cxn modelId="{5ADA6B50-1E6D-40D4-845C-2B35911C76E4}" type="presParOf" srcId="{EACE1185-E1B8-47B4-90D6-DF4544091467}" destId="{AA8F3FB6-8CA3-4C0E-81A1-3F6877354756}" srcOrd="0" destOrd="0" presId="urn:microsoft.com/office/officeart/2005/8/layout/hierarchy2"/>
    <dgm:cxn modelId="{0D80DE20-81BF-4A5B-A3D2-D354D3BD2DEB}" type="presParOf" srcId="{24120711-76DE-41D2-BF94-979EB8FDB46B}" destId="{A16FE994-A92F-422B-93BD-CDECCB731680}" srcOrd="1" destOrd="0" presId="urn:microsoft.com/office/officeart/2005/8/layout/hierarchy2"/>
    <dgm:cxn modelId="{915A62F0-D024-48D6-BA4D-23298CBD5AE5}" type="presParOf" srcId="{A16FE994-A92F-422B-93BD-CDECCB731680}" destId="{2C3A2372-7DC9-4647-8FDB-017795799109}" srcOrd="0" destOrd="0" presId="urn:microsoft.com/office/officeart/2005/8/layout/hierarchy2"/>
    <dgm:cxn modelId="{E07F3596-9379-40A5-B60C-364E3F9FE617}" type="presParOf" srcId="{A16FE994-A92F-422B-93BD-CDECCB731680}" destId="{131AE36A-AC77-408C-B0CB-EDFB95BC8E95}" srcOrd="1" destOrd="0" presId="urn:microsoft.com/office/officeart/2005/8/layout/hierarchy2"/>
    <dgm:cxn modelId="{FBFF1625-70F9-4661-BAAD-C0BBFC142E65}" type="presParOf" srcId="{24120711-76DE-41D2-BF94-979EB8FDB46B}" destId="{73BFEF84-45AA-4165-8595-F558C579391C}" srcOrd="2" destOrd="0" presId="urn:microsoft.com/office/officeart/2005/8/layout/hierarchy2"/>
    <dgm:cxn modelId="{3B66738A-BA72-4169-9B49-8701F2AA5244}" type="presParOf" srcId="{73BFEF84-45AA-4165-8595-F558C579391C}" destId="{7D33D7E7-F9C8-4DB6-B73C-CF3BEB6CF47B}" srcOrd="0" destOrd="0" presId="urn:microsoft.com/office/officeart/2005/8/layout/hierarchy2"/>
    <dgm:cxn modelId="{275C27E2-7507-45D7-BFDD-D4B337BE8AA8}" type="presParOf" srcId="{24120711-76DE-41D2-BF94-979EB8FDB46B}" destId="{61471D3B-892D-4A5B-8BB0-F6D0240D1D48}" srcOrd="3" destOrd="0" presId="urn:microsoft.com/office/officeart/2005/8/layout/hierarchy2"/>
    <dgm:cxn modelId="{FDF13E14-49EA-45DE-9E3D-694890F62E62}" type="presParOf" srcId="{61471D3B-892D-4A5B-8BB0-F6D0240D1D48}" destId="{951A12B5-ED78-49EA-B87E-0A9BD5CA61F6}" srcOrd="0" destOrd="0" presId="urn:microsoft.com/office/officeart/2005/8/layout/hierarchy2"/>
    <dgm:cxn modelId="{A644D96E-4B33-4861-A212-A4D2A69DE1FE}" type="presParOf" srcId="{61471D3B-892D-4A5B-8BB0-F6D0240D1D48}" destId="{723871C3-19EC-4D1F-9544-8E817993AD1E}" srcOrd="1" destOrd="0" presId="urn:microsoft.com/office/officeart/2005/8/layout/hierarchy2"/>
    <dgm:cxn modelId="{090B627B-5F08-40D4-AF4D-BA4FA57EF073}" type="presParOf" srcId="{579262CD-1BAD-46D1-B0C0-74BD81184B93}" destId="{CB6CBB87-DCE0-4EF2-B075-9EE7D0C0D26A}" srcOrd="2" destOrd="0" presId="urn:microsoft.com/office/officeart/2005/8/layout/hierarchy2"/>
    <dgm:cxn modelId="{240558BD-2C3F-43E4-93DA-04A9FFDDD538}" type="presParOf" srcId="{CB6CBB87-DCE0-4EF2-B075-9EE7D0C0D26A}" destId="{E7F7D570-0FB9-4E35-831D-CCA2AD293273}" srcOrd="0" destOrd="0" presId="urn:microsoft.com/office/officeart/2005/8/layout/hierarchy2"/>
    <dgm:cxn modelId="{4B4296C8-FD4B-4A46-A0F2-7A70C4959D7E}" type="presParOf" srcId="{579262CD-1BAD-46D1-B0C0-74BD81184B93}" destId="{23167761-5BE5-4832-B46F-92D4E0F6866E}" srcOrd="3" destOrd="0" presId="urn:microsoft.com/office/officeart/2005/8/layout/hierarchy2"/>
    <dgm:cxn modelId="{BA8651E3-694E-43AA-9426-71D4396DC7E6}" type="presParOf" srcId="{23167761-5BE5-4832-B46F-92D4E0F6866E}" destId="{40069FB4-6A69-42BD-9829-3F6D39DF1E9B}" srcOrd="0" destOrd="0" presId="urn:microsoft.com/office/officeart/2005/8/layout/hierarchy2"/>
    <dgm:cxn modelId="{C2587DB1-C9DC-421A-B534-CE9D30A46BD2}" type="presParOf" srcId="{23167761-5BE5-4832-B46F-92D4E0F6866E}" destId="{344BC2EF-72B2-4731-80D6-6E7CB70C1E16}" srcOrd="1" destOrd="0" presId="urn:microsoft.com/office/officeart/2005/8/layout/hierarchy2"/>
    <dgm:cxn modelId="{56AA8D3B-E980-4242-A727-A03FBBF0BA1F}" type="presParOf" srcId="{E7933829-3CA3-4CFA-B51E-326E4AE5B57C}" destId="{6754C274-61D0-4632-839E-6BD0AC8E44E8}" srcOrd="2" destOrd="0" presId="urn:microsoft.com/office/officeart/2005/8/layout/hierarchy2"/>
    <dgm:cxn modelId="{13D46F29-A319-4745-8D24-16070BC118C5}" type="presParOf" srcId="{6754C274-61D0-4632-839E-6BD0AC8E44E8}" destId="{A15088FF-CD2E-4AF9-B225-E61E2CB9CF55}" srcOrd="0" destOrd="0" presId="urn:microsoft.com/office/officeart/2005/8/layout/hierarchy2"/>
    <dgm:cxn modelId="{252FA44B-E2A9-4714-8E66-5485EE400E13}" type="presParOf" srcId="{E7933829-3CA3-4CFA-B51E-326E4AE5B57C}" destId="{80171BDC-47EB-4181-B36B-FA23926F39BB}" srcOrd="3" destOrd="0" presId="urn:microsoft.com/office/officeart/2005/8/layout/hierarchy2"/>
    <dgm:cxn modelId="{229588B3-FC2D-4165-A44E-FD3D4D6B961E}" type="presParOf" srcId="{80171BDC-47EB-4181-B36B-FA23926F39BB}" destId="{314AF4F8-7F1F-499C-84B9-AD2F1760F29F}" srcOrd="0" destOrd="0" presId="urn:microsoft.com/office/officeart/2005/8/layout/hierarchy2"/>
    <dgm:cxn modelId="{1B0CFDFD-BFE5-48A6-8405-72810AEE778F}" type="presParOf" srcId="{80171BDC-47EB-4181-B36B-FA23926F39BB}" destId="{3A7DAD0C-E46F-4CA1-9581-8415D13C0360}" srcOrd="1" destOrd="0" presId="urn:microsoft.com/office/officeart/2005/8/layout/hierarchy2"/>
    <dgm:cxn modelId="{3C368091-EE64-4A2D-B7B8-1562FD82D805}" type="presParOf" srcId="{3A7DAD0C-E46F-4CA1-9581-8415D13C0360}" destId="{3CF7E2A1-D16B-4D96-9354-80E2934C7759}" srcOrd="0" destOrd="0" presId="urn:microsoft.com/office/officeart/2005/8/layout/hierarchy2"/>
    <dgm:cxn modelId="{C59E1336-5704-44F6-BF0A-00354E0DB9FD}" type="presParOf" srcId="{3CF7E2A1-D16B-4D96-9354-80E2934C7759}" destId="{0645BD05-AA77-40A0-9B51-949E69F86700}" srcOrd="0" destOrd="0" presId="urn:microsoft.com/office/officeart/2005/8/layout/hierarchy2"/>
    <dgm:cxn modelId="{28242653-DD83-45B9-9558-C0C088692663}" type="presParOf" srcId="{3A7DAD0C-E46F-4CA1-9581-8415D13C0360}" destId="{39A06BC9-A018-4B30-81DF-190AE5139FDF}" srcOrd="1" destOrd="0" presId="urn:microsoft.com/office/officeart/2005/8/layout/hierarchy2"/>
    <dgm:cxn modelId="{BD685AFB-5335-482D-90F7-C6D52544C3CA}" type="presParOf" srcId="{39A06BC9-A018-4B30-81DF-190AE5139FDF}" destId="{90F1FE0C-1CE9-4580-B0F7-C441A19AF83A}" srcOrd="0" destOrd="0" presId="urn:microsoft.com/office/officeart/2005/8/layout/hierarchy2"/>
    <dgm:cxn modelId="{21E8EF91-89B4-460B-A43F-3CB617004B2E}" type="presParOf" srcId="{39A06BC9-A018-4B30-81DF-190AE5139FDF}" destId="{730D3BB7-E48C-4D00-9D7F-EC7A859BBC25}" srcOrd="1" destOrd="0" presId="urn:microsoft.com/office/officeart/2005/8/layout/hierarchy2"/>
    <dgm:cxn modelId="{749327E5-706B-4B79-B82A-85F40EDF02A1}" type="presParOf" srcId="{730D3BB7-E48C-4D00-9D7F-EC7A859BBC25}" destId="{D12A537D-3937-4558-9B47-CD9A452490A6}" srcOrd="0" destOrd="0" presId="urn:microsoft.com/office/officeart/2005/8/layout/hierarchy2"/>
    <dgm:cxn modelId="{2A7AF49C-7017-4B8F-ABB2-45125A041B78}" type="presParOf" srcId="{D12A537D-3937-4558-9B47-CD9A452490A6}" destId="{567A698E-6FD6-41BD-A276-F387C8A78720}" srcOrd="0" destOrd="0" presId="urn:microsoft.com/office/officeart/2005/8/layout/hierarchy2"/>
    <dgm:cxn modelId="{34A989A8-C5E8-48FA-8991-F96B7712B4B2}" type="presParOf" srcId="{730D3BB7-E48C-4D00-9D7F-EC7A859BBC25}" destId="{80110EB6-69A1-4BFE-92C9-93B3328F5125}" srcOrd="1" destOrd="0" presId="urn:microsoft.com/office/officeart/2005/8/layout/hierarchy2"/>
    <dgm:cxn modelId="{1AD00531-E70F-4F4A-804E-11FDEA6B41AC}" type="presParOf" srcId="{80110EB6-69A1-4BFE-92C9-93B3328F5125}" destId="{E8AD0416-8BB4-47D1-AD6D-79668E9EDE55}" srcOrd="0" destOrd="0" presId="urn:microsoft.com/office/officeart/2005/8/layout/hierarchy2"/>
    <dgm:cxn modelId="{60C02C00-831F-44AE-B496-E8F2C78AF966}" type="presParOf" srcId="{80110EB6-69A1-4BFE-92C9-93B3328F5125}" destId="{13D79235-95A6-439D-A486-384B4D48C008}" srcOrd="1" destOrd="0" presId="urn:microsoft.com/office/officeart/2005/8/layout/hierarchy2"/>
    <dgm:cxn modelId="{4EB5D81B-C064-4014-91A3-E63C8C3D786F}" type="presParOf" srcId="{3A7DAD0C-E46F-4CA1-9581-8415D13C0360}" destId="{B6B11323-F869-4F5E-8F8A-9711833A19FE}" srcOrd="2" destOrd="0" presId="urn:microsoft.com/office/officeart/2005/8/layout/hierarchy2"/>
    <dgm:cxn modelId="{9602730F-9907-4106-9B72-3969A1BE8061}" type="presParOf" srcId="{B6B11323-F869-4F5E-8F8A-9711833A19FE}" destId="{D6529FBC-F1C2-4427-BCB3-451373403C5D}" srcOrd="0" destOrd="0" presId="urn:microsoft.com/office/officeart/2005/8/layout/hierarchy2"/>
    <dgm:cxn modelId="{0D16D0BB-830C-43C7-B406-E3A6861F9EB5}" type="presParOf" srcId="{3A7DAD0C-E46F-4CA1-9581-8415D13C0360}" destId="{4998CCD8-0671-43B4-B477-E71D052F53B7}" srcOrd="3" destOrd="0" presId="urn:microsoft.com/office/officeart/2005/8/layout/hierarchy2"/>
    <dgm:cxn modelId="{97E8B6B4-5EDC-4A1F-8B42-BAF66A20DA78}" type="presParOf" srcId="{4998CCD8-0671-43B4-B477-E71D052F53B7}" destId="{0F44F94E-D306-44AA-9EA2-01FC588CC4CA}" srcOrd="0" destOrd="0" presId="urn:microsoft.com/office/officeart/2005/8/layout/hierarchy2"/>
    <dgm:cxn modelId="{CCD6542D-C758-4C4A-A49A-C1E48F735A0E}" type="presParOf" srcId="{4998CCD8-0671-43B4-B477-E71D052F53B7}" destId="{32B91000-8A77-424C-8C6B-914C999C07A4}" srcOrd="1" destOrd="0" presId="urn:microsoft.com/office/officeart/2005/8/layout/hierarchy2"/>
    <dgm:cxn modelId="{7095604A-7CAD-45AE-A81F-4DA7E9975E87}" type="presParOf" srcId="{32B91000-8A77-424C-8C6B-914C999C07A4}" destId="{05367CF2-F221-4860-B4E8-EA01F7114ECF}" srcOrd="0" destOrd="0" presId="urn:microsoft.com/office/officeart/2005/8/layout/hierarchy2"/>
    <dgm:cxn modelId="{5638A8D9-8AFA-4A0E-BC5D-E2F1C8D8DC8A}" type="presParOf" srcId="{05367CF2-F221-4860-B4E8-EA01F7114ECF}" destId="{E403DC60-61DC-4A3B-A21F-2A371CCBA2F4}" srcOrd="0" destOrd="0" presId="urn:microsoft.com/office/officeart/2005/8/layout/hierarchy2"/>
    <dgm:cxn modelId="{989AEFC4-E5D2-4E7C-AE09-EE5EDD26212E}" type="presParOf" srcId="{32B91000-8A77-424C-8C6B-914C999C07A4}" destId="{8352D433-40DA-4F33-A403-BC60B2127CB1}" srcOrd="1" destOrd="0" presId="urn:microsoft.com/office/officeart/2005/8/layout/hierarchy2"/>
    <dgm:cxn modelId="{CCDC2AC8-8716-49B5-A8A6-98100231CAD7}" type="presParOf" srcId="{8352D433-40DA-4F33-A403-BC60B2127CB1}" destId="{EAC87F41-4661-408B-860A-7829C32DC833}" srcOrd="0" destOrd="0" presId="urn:microsoft.com/office/officeart/2005/8/layout/hierarchy2"/>
    <dgm:cxn modelId="{084900B5-E80E-4F7A-98C6-14EBEF222BF5}" type="presParOf" srcId="{8352D433-40DA-4F33-A403-BC60B2127CB1}" destId="{46BB3170-09AB-43E5-85BF-4C459129CE01}" srcOrd="1" destOrd="0" presId="urn:microsoft.com/office/officeart/2005/8/layout/hierarchy2"/>
    <dgm:cxn modelId="{8DE18309-A055-47E4-8CF2-8CCEB54B8B19}" type="presParOf" srcId="{32B91000-8A77-424C-8C6B-914C999C07A4}" destId="{CB904083-29E4-494E-AA87-1B8036A148FE}" srcOrd="2" destOrd="0" presId="urn:microsoft.com/office/officeart/2005/8/layout/hierarchy2"/>
    <dgm:cxn modelId="{C0211FCD-57BB-46ED-9B13-686926054EFA}" type="presParOf" srcId="{CB904083-29E4-494E-AA87-1B8036A148FE}" destId="{E09BC10A-0428-4310-A4B8-0D32E3B6008D}" srcOrd="0" destOrd="0" presId="urn:microsoft.com/office/officeart/2005/8/layout/hierarchy2"/>
    <dgm:cxn modelId="{A5F83FA5-C369-4897-9012-C2BEBD8CA874}" type="presParOf" srcId="{32B91000-8A77-424C-8C6B-914C999C07A4}" destId="{B6491BF0-7824-4B86-B41C-12D5F5564938}" srcOrd="3" destOrd="0" presId="urn:microsoft.com/office/officeart/2005/8/layout/hierarchy2"/>
    <dgm:cxn modelId="{43927A8C-6580-4963-B98E-CB2BA10A56E2}" type="presParOf" srcId="{B6491BF0-7824-4B86-B41C-12D5F5564938}" destId="{77F08C7B-6372-477A-98C1-E16C66AC94D3}" srcOrd="0" destOrd="0" presId="urn:microsoft.com/office/officeart/2005/8/layout/hierarchy2"/>
    <dgm:cxn modelId="{CFF5C7EF-79BC-4C3F-91EB-4667DE498BFF}" type="presParOf" srcId="{B6491BF0-7824-4B86-B41C-12D5F5564938}" destId="{13D16CF2-65AD-4A1D-84D0-37F3D0BFFB1E}" srcOrd="1" destOrd="0" presId="urn:microsoft.com/office/officeart/2005/8/layout/hierarchy2"/>
    <dgm:cxn modelId="{AA542087-2D07-4C56-A22F-B35B3368C22C}" type="presParOf" srcId="{3A7DAD0C-E46F-4CA1-9581-8415D13C0360}" destId="{079AF4FA-5A40-4566-B78E-02D33C899388}" srcOrd="4" destOrd="0" presId="urn:microsoft.com/office/officeart/2005/8/layout/hierarchy2"/>
    <dgm:cxn modelId="{854DCFC6-2023-4AB0-A61B-FEAFD564DE26}" type="presParOf" srcId="{079AF4FA-5A40-4566-B78E-02D33C899388}" destId="{F3AC9418-B9F7-444A-9A58-56CC443064D1}" srcOrd="0" destOrd="0" presId="urn:microsoft.com/office/officeart/2005/8/layout/hierarchy2"/>
    <dgm:cxn modelId="{24D3EB2A-D2A3-461E-9A7A-848A66F11BB8}" type="presParOf" srcId="{3A7DAD0C-E46F-4CA1-9581-8415D13C0360}" destId="{2433AAB4-B299-47A3-92FE-244C52512204}" srcOrd="5" destOrd="0" presId="urn:microsoft.com/office/officeart/2005/8/layout/hierarchy2"/>
    <dgm:cxn modelId="{95E5DCFD-13CB-4C26-80E6-DB27839D1254}" type="presParOf" srcId="{2433AAB4-B299-47A3-92FE-244C52512204}" destId="{DDDB3BD0-9C65-475A-9308-9361292DF1BD}" srcOrd="0" destOrd="0" presId="urn:microsoft.com/office/officeart/2005/8/layout/hierarchy2"/>
    <dgm:cxn modelId="{931A004A-3C74-4DE6-88E3-417356198160}" type="presParOf" srcId="{2433AAB4-B299-47A3-92FE-244C52512204}" destId="{D0010C81-BFFC-495B-A685-7F1971C946EB}"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171CCD-C94C-408A-8AEF-014B5D13353A}"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pt-BR"/>
        </a:p>
      </dgm:t>
    </dgm:pt>
    <dgm:pt modelId="{A5AF04D3-7B43-40B0-9AA4-B8B70E0C07B7}">
      <dgm:prSet phldrT="[Texto]"/>
      <dgm:spPr/>
      <dgm:t>
        <a:bodyPr/>
        <a:lstStyle/>
        <a:p>
          <a:r>
            <a:rPr lang="pt-BR" dirty="0" smtClean="0"/>
            <a:t>Combate </a:t>
          </a:r>
        </a:p>
        <a:p>
          <a:r>
            <a:rPr lang="pt-BR" dirty="0" smtClean="0"/>
            <a:t>à Corrupção</a:t>
          </a:r>
          <a:endParaRPr lang="pt-BR" dirty="0"/>
        </a:p>
      </dgm:t>
    </dgm:pt>
    <dgm:pt modelId="{F6B76ED3-515F-421F-9961-9A9726246E98}" type="parTrans" cxnId="{32217F8E-E695-4F2F-9E5F-9192F35473A1}">
      <dgm:prSet/>
      <dgm:spPr/>
      <dgm:t>
        <a:bodyPr/>
        <a:lstStyle/>
        <a:p>
          <a:endParaRPr lang="pt-BR"/>
        </a:p>
      </dgm:t>
    </dgm:pt>
    <dgm:pt modelId="{AC2ED0A7-EB40-4CF1-AE9D-024E520B2CF7}" type="sibTrans" cxnId="{32217F8E-E695-4F2F-9E5F-9192F35473A1}">
      <dgm:prSet/>
      <dgm:spPr/>
      <dgm:t>
        <a:bodyPr/>
        <a:lstStyle/>
        <a:p>
          <a:endParaRPr lang="pt-BR"/>
        </a:p>
      </dgm:t>
    </dgm:pt>
    <dgm:pt modelId="{13893A8D-9C8F-47F6-A98B-E93B80BCEAFA}">
      <dgm:prSet phldrT="[Texto]"/>
      <dgm:spPr/>
      <dgm:t>
        <a:bodyPr/>
        <a:lstStyle/>
        <a:p>
          <a:r>
            <a:rPr lang="pt-BR" dirty="0" smtClean="0"/>
            <a:t>Acesso à Informação</a:t>
          </a:r>
          <a:endParaRPr lang="pt-BR" dirty="0"/>
        </a:p>
      </dgm:t>
    </dgm:pt>
    <dgm:pt modelId="{BF75502E-EB2E-41A0-B27B-ECABD76C6D85}" type="parTrans" cxnId="{6F37890E-DE60-4410-8F9A-7E0EE49F593D}">
      <dgm:prSet/>
      <dgm:spPr/>
      <dgm:t>
        <a:bodyPr/>
        <a:lstStyle/>
        <a:p>
          <a:endParaRPr lang="pt-BR"/>
        </a:p>
      </dgm:t>
    </dgm:pt>
    <dgm:pt modelId="{59D9C165-8CDE-42FC-8116-2FB5441E1C78}" type="sibTrans" cxnId="{6F37890E-DE60-4410-8F9A-7E0EE49F593D}">
      <dgm:prSet/>
      <dgm:spPr/>
      <dgm:t>
        <a:bodyPr/>
        <a:lstStyle/>
        <a:p>
          <a:endParaRPr lang="pt-BR"/>
        </a:p>
      </dgm:t>
    </dgm:pt>
    <dgm:pt modelId="{29D79796-D786-48D8-B635-DB42A1FFBD6F}">
      <dgm:prSet phldrT="[Texto]"/>
      <dgm:spPr>
        <a:solidFill>
          <a:schemeClr val="accent2">
            <a:lumMod val="60000"/>
            <a:lumOff val="40000"/>
          </a:schemeClr>
        </a:solidFill>
      </dgm:spPr>
      <dgm:t>
        <a:bodyPr/>
        <a:lstStyle/>
        <a:p>
          <a:r>
            <a:rPr lang="pt-BR" dirty="0" smtClean="0"/>
            <a:t>Cidadão</a:t>
          </a:r>
          <a:endParaRPr lang="pt-BR" dirty="0"/>
        </a:p>
      </dgm:t>
    </dgm:pt>
    <dgm:pt modelId="{EB87E7EB-A041-4CA6-B97D-EA3E24645658}" type="parTrans" cxnId="{1AC3EF0B-1D6D-480A-A5C6-38B0D77A26EE}">
      <dgm:prSet/>
      <dgm:spPr/>
      <dgm:t>
        <a:bodyPr/>
        <a:lstStyle/>
        <a:p>
          <a:endParaRPr lang="pt-BR"/>
        </a:p>
      </dgm:t>
    </dgm:pt>
    <dgm:pt modelId="{3046D3F3-D546-4802-9D9A-B14FE0F53BC9}" type="sibTrans" cxnId="{1AC3EF0B-1D6D-480A-A5C6-38B0D77A26EE}">
      <dgm:prSet/>
      <dgm:spPr/>
      <dgm:t>
        <a:bodyPr/>
        <a:lstStyle/>
        <a:p>
          <a:endParaRPr lang="pt-BR"/>
        </a:p>
      </dgm:t>
    </dgm:pt>
    <dgm:pt modelId="{A904A353-B37F-4888-99C8-6AE4E775B7AC}">
      <dgm:prSet phldrT="[Texto]"/>
      <dgm:spPr>
        <a:solidFill>
          <a:schemeClr val="accent2">
            <a:lumMod val="60000"/>
            <a:lumOff val="40000"/>
          </a:schemeClr>
        </a:solidFill>
      </dgm:spPr>
      <dgm:t>
        <a:bodyPr/>
        <a:lstStyle/>
        <a:p>
          <a:r>
            <a:rPr lang="pt-BR" dirty="0" smtClean="0"/>
            <a:t>Agentes Públicos</a:t>
          </a:r>
          <a:endParaRPr lang="pt-BR" dirty="0"/>
        </a:p>
      </dgm:t>
    </dgm:pt>
    <dgm:pt modelId="{0A46A625-1665-4E01-8094-01DA8CA26083}" type="parTrans" cxnId="{E67E7FC7-E120-495F-A56E-761F52A947F7}">
      <dgm:prSet/>
      <dgm:spPr/>
      <dgm:t>
        <a:bodyPr/>
        <a:lstStyle/>
        <a:p>
          <a:endParaRPr lang="pt-BR"/>
        </a:p>
      </dgm:t>
    </dgm:pt>
    <dgm:pt modelId="{4F79FF55-BBFF-4CF6-AEC2-364A61E1A29C}" type="sibTrans" cxnId="{E67E7FC7-E120-495F-A56E-761F52A947F7}">
      <dgm:prSet/>
      <dgm:spPr/>
      <dgm:t>
        <a:bodyPr/>
        <a:lstStyle/>
        <a:p>
          <a:endParaRPr lang="pt-BR"/>
        </a:p>
      </dgm:t>
    </dgm:pt>
    <dgm:pt modelId="{4FC8E0AD-7444-45B7-8E07-2FA42F2C9A6D}">
      <dgm:prSet phldrT="[Texto]"/>
      <dgm:spPr/>
      <dgm:t>
        <a:bodyPr/>
        <a:lstStyle/>
        <a:p>
          <a:r>
            <a:rPr lang="pt-BR" dirty="0" smtClean="0"/>
            <a:t>Mecanismos</a:t>
          </a:r>
          <a:endParaRPr lang="pt-BR" dirty="0"/>
        </a:p>
      </dgm:t>
    </dgm:pt>
    <dgm:pt modelId="{9CE9A622-E6AB-4535-91C9-82C43E36DB6B}" type="parTrans" cxnId="{F5B21126-66FD-4B57-AB20-5B52C98C4818}">
      <dgm:prSet/>
      <dgm:spPr/>
      <dgm:t>
        <a:bodyPr/>
        <a:lstStyle/>
        <a:p>
          <a:endParaRPr lang="pt-BR"/>
        </a:p>
      </dgm:t>
    </dgm:pt>
    <dgm:pt modelId="{BEE8555D-6AC3-4256-93A0-82029DBF59AD}" type="sibTrans" cxnId="{F5B21126-66FD-4B57-AB20-5B52C98C4818}">
      <dgm:prSet/>
      <dgm:spPr/>
      <dgm:t>
        <a:bodyPr/>
        <a:lstStyle/>
        <a:p>
          <a:endParaRPr lang="pt-BR"/>
        </a:p>
      </dgm:t>
    </dgm:pt>
    <dgm:pt modelId="{A62E8245-29D0-4781-9CAE-060564FB68A2}" type="pres">
      <dgm:prSet presAssocID="{31171CCD-C94C-408A-8AEF-014B5D13353A}" presName="diagram" presStyleCnt="0">
        <dgm:presLayoutVars>
          <dgm:chPref val="1"/>
          <dgm:dir/>
          <dgm:animOne val="branch"/>
          <dgm:animLvl val="lvl"/>
          <dgm:resizeHandles val="exact"/>
        </dgm:presLayoutVars>
      </dgm:prSet>
      <dgm:spPr/>
      <dgm:t>
        <a:bodyPr/>
        <a:lstStyle/>
        <a:p>
          <a:endParaRPr lang="pt-BR"/>
        </a:p>
      </dgm:t>
    </dgm:pt>
    <dgm:pt modelId="{7576DAE5-C5F4-47D9-89EA-496F9FE5CF5B}" type="pres">
      <dgm:prSet presAssocID="{A5AF04D3-7B43-40B0-9AA4-B8B70E0C07B7}" presName="root1" presStyleCnt="0"/>
      <dgm:spPr/>
    </dgm:pt>
    <dgm:pt modelId="{388D98CB-23B6-4CE0-9826-699AD14CE3DA}" type="pres">
      <dgm:prSet presAssocID="{A5AF04D3-7B43-40B0-9AA4-B8B70E0C07B7}" presName="LevelOneTextNode" presStyleLbl="node0" presStyleIdx="0" presStyleCnt="1">
        <dgm:presLayoutVars>
          <dgm:chPref val="3"/>
        </dgm:presLayoutVars>
      </dgm:prSet>
      <dgm:spPr/>
      <dgm:t>
        <a:bodyPr/>
        <a:lstStyle/>
        <a:p>
          <a:endParaRPr lang="pt-BR"/>
        </a:p>
      </dgm:t>
    </dgm:pt>
    <dgm:pt modelId="{C2210FC1-3066-4544-BCFA-9C7158A37780}" type="pres">
      <dgm:prSet presAssocID="{A5AF04D3-7B43-40B0-9AA4-B8B70E0C07B7}" presName="level2hierChild" presStyleCnt="0"/>
      <dgm:spPr/>
    </dgm:pt>
    <dgm:pt modelId="{9279ED36-97DD-4436-819B-73A32233F78E}" type="pres">
      <dgm:prSet presAssocID="{9CE9A622-E6AB-4535-91C9-82C43E36DB6B}" presName="conn2-1" presStyleLbl="parChTrans1D2" presStyleIdx="0" presStyleCnt="2"/>
      <dgm:spPr/>
      <dgm:t>
        <a:bodyPr/>
        <a:lstStyle/>
        <a:p>
          <a:endParaRPr lang="pt-BR"/>
        </a:p>
      </dgm:t>
    </dgm:pt>
    <dgm:pt modelId="{3B7DED0A-1A5E-4BC1-8BAD-D2BF47C6DD0E}" type="pres">
      <dgm:prSet presAssocID="{9CE9A622-E6AB-4535-91C9-82C43E36DB6B}" presName="connTx" presStyleLbl="parChTrans1D2" presStyleIdx="0" presStyleCnt="2"/>
      <dgm:spPr/>
      <dgm:t>
        <a:bodyPr/>
        <a:lstStyle/>
        <a:p>
          <a:endParaRPr lang="pt-BR"/>
        </a:p>
      </dgm:t>
    </dgm:pt>
    <dgm:pt modelId="{A5C11F37-32AF-4259-B08B-224A00F7435C}" type="pres">
      <dgm:prSet presAssocID="{4FC8E0AD-7444-45B7-8E07-2FA42F2C9A6D}" presName="root2" presStyleCnt="0"/>
      <dgm:spPr/>
    </dgm:pt>
    <dgm:pt modelId="{BF576D6D-97C9-4EDF-B9C0-C9B0F94147A7}" type="pres">
      <dgm:prSet presAssocID="{4FC8E0AD-7444-45B7-8E07-2FA42F2C9A6D}" presName="LevelTwoTextNode" presStyleLbl="node2" presStyleIdx="0" presStyleCnt="2">
        <dgm:presLayoutVars>
          <dgm:chPref val="3"/>
        </dgm:presLayoutVars>
      </dgm:prSet>
      <dgm:spPr/>
      <dgm:t>
        <a:bodyPr/>
        <a:lstStyle/>
        <a:p>
          <a:endParaRPr lang="pt-BR"/>
        </a:p>
      </dgm:t>
    </dgm:pt>
    <dgm:pt modelId="{7554B885-D776-43FA-A3CE-3101C1FED893}" type="pres">
      <dgm:prSet presAssocID="{4FC8E0AD-7444-45B7-8E07-2FA42F2C9A6D}" presName="level3hierChild" presStyleCnt="0"/>
      <dgm:spPr/>
    </dgm:pt>
    <dgm:pt modelId="{79FEA609-3370-4EF3-B5E1-0751AAC4FA76}" type="pres">
      <dgm:prSet presAssocID="{BF75502E-EB2E-41A0-B27B-ECABD76C6D85}" presName="conn2-1" presStyleLbl="parChTrans1D2" presStyleIdx="1" presStyleCnt="2"/>
      <dgm:spPr/>
      <dgm:t>
        <a:bodyPr/>
        <a:lstStyle/>
        <a:p>
          <a:endParaRPr lang="pt-BR"/>
        </a:p>
      </dgm:t>
    </dgm:pt>
    <dgm:pt modelId="{C4311A8A-2FEA-467B-92E1-07BC879B20A6}" type="pres">
      <dgm:prSet presAssocID="{BF75502E-EB2E-41A0-B27B-ECABD76C6D85}" presName="connTx" presStyleLbl="parChTrans1D2" presStyleIdx="1" presStyleCnt="2"/>
      <dgm:spPr/>
      <dgm:t>
        <a:bodyPr/>
        <a:lstStyle/>
        <a:p>
          <a:endParaRPr lang="pt-BR"/>
        </a:p>
      </dgm:t>
    </dgm:pt>
    <dgm:pt modelId="{02BF9A3F-B3B8-48B1-9381-2F7D7F885576}" type="pres">
      <dgm:prSet presAssocID="{13893A8D-9C8F-47F6-A98B-E93B80BCEAFA}" presName="root2" presStyleCnt="0"/>
      <dgm:spPr/>
    </dgm:pt>
    <dgm:pt modelId="{E56933DB-ADBE-4BD7-914B-2783129D9249}" type="pres">
      <dgm:prSet presAssocID="{13893A8D-9C8F-47F6-A98B-E93B80BCEAFA}" presName="LevelTwoTextNode" presStyleLbl="node2" presStyleIdx="1" presStyleCnt="2">
        <dgm:presLayoutVars>
          <dgm:chPref val="3"/>
        </dgm:presLayoutVars>
      </dgm:prSet>
      <dgm:spPr/>
      <dgm:t>
        <a:bodyPr/>
        <a:lstStyle/>
        <a:p>
          <a:endParaRPr lang="pt-BR"/>
        </a:p>
      </dgm:t>
    </dgm:pt>
    <dgm:pt modelId="{24120711-76DE-41D2-BF94-979EB8FDB46B}" type="pres">
      <dgm:prSet presAssocID="{13893A8D-9C8F-47F6-A98B-E93B80BCEAFA}" presName="level3hierChild" presStyleCnt="0"/>
      <dgm:spPr/>
    </dgm:pt>
    <dgm:pt modelId="{EACE1185-E1B8-47B4-90D6-DF4544091467}" type="pres">
      <dgm:prSet presAssocID="{EB87E7EB-A041-4CA6-B97D-EA3E24645658}" presName="conn2-1" presStyleLbl="parChTrans1D3" presStyleIdx="0" presStyleCnt="2"/>
      <dgm:spPr/>
      <dgm:t>
        <a:bodyPr/>
        <a:lstStyle/>
        <a:p>
          <a:endParaRPr lang="pt-BR"/>
        </a:p>
      </dgm:t>
    </dgm:pt>
    <dgm:pt modelId="{AA8F3FB6-8CA3-4C0E-81A1-3F6877354756}" type="pres">
      <dgm:prSet presAssocID="{EB87E7EB-A041-4CA6-B97D-EA3E24645658}" presName="connTx" presStyleLbl="parChTrans1D3" presStyleIdx="0" presStyleCnt="2"/>
      <dgm:spPr/>
      <dgm:t>
        <a:bodyPr/>
        <a:lstStyle/>
        <a:p>
          <a:endParaRPr lang="pt-BR"/>
        </a:p>
      </dgm:t>
    </dgm:pt>
    <dgm:pt modelId="{A16FE994-A92F-422B-93BD-CDECCB731680}" type="pres">
      <dgm:prSet presAssocID="{29D79796-D786-48D8-B635-DB42A1FFBD6F}" presName="root2" presStyleCnt="0"/>
      <dgm:spPr/>
    </dgm:pt>
    <dgm:pt modelId="{2C3A2372-7DC9-4647-8FDB-017795799109}" type="pres">
      <dgm:prSet presAssocID="{29D79796-D786-48D8-B635-DB42A1FFBD6F}" presName="LevelTwoTextNode" presStyleLbl="node3" presStyleIdx="0" presStyleCnt="2">
        <dgm:presLayoutVars>
          <dgm:chPref val="3"/>
        </dgm:presLayoutVars>
      </dgm:prSet>
      <dgm:spPr/>
      <dgm:t>
        <a:bodyPr/>
        <a:lstStyle/>
        <a:p>
          <a:endParaRPr lang="pt-BR"/>
        </a:p>
      </dgm:t>
    </dgm:pt>
    <dgm:pt modelId="{131AE36A-AC77-408C-B0CB-EDFB95BC8E95}" type="pres">
      <dgm:prSet presAssocID="{29D79796-D786-48D8-B635-DB42A1FFBD6F}" presName="level3hierChild" presStyleCnt="0"/>
      <dgm:spPr/>
    </dgm:pt>
    <dgm:pt modelId="{73BFEF84-45AA-4165-8595-F558C579391C}" type="pres">
      <dgm:prSet presAssocID="{0A46A625-1665-4E01-8094-01DA8CA26083}" presName="conn2-1" presStyleLbl="parChTrans1D3" presStyleIdx="1" presStyleCnt="2"/>
      <dgm:spPr/>
      <dgm:t>
        <a:bodyPr/>
        <a:lstStyle/>
        <a:p>
          <a:endParaRPr lang="pt-BR"/>
        </a:p>
      </dgm:t>
    </dgm:pt>
    <dgm:pt modelId="{7D33D7E7-F9C8-4DB6-B73C-CF3BEB6CF47B}" type="pres">
      <dgm:prSet presAssocID="{0A46A625-1665-4E01-8094-01DA8CA26083}" presName="connTx" presStyleLbl="parChTrans1D3" presStyleIdx="1" presStyleCnt="2"/>
      <dgm:spPr/>
      <dgm:t>
        <a:bodyPr/>
        <a:lstStyle/>
        <a:p>
          <a:endParaRPr lang="pt-BR"/>
        </a:p>
      </dgm:t>
    </dgm:pt>
    <dgm:pt modelId="{61471D3B-892D-4A5B-8BB0-F6D0240D1D48}" type="pres">
      <dgm:prSet presAssocID="{A904A353-B37F-4888-99C8-6AE4E775B7AC}" presName="root2" presStyleCnt="0"/>
      <dgm:spPr/>
    </dgm:pt>
    <dgm:pt modelId="{951A12B5-ED78-49EA-B87E-0A9BD5CA61F6}" type="pres">
      <dgm:prSet presAssocID="{A904A353-B37F-4888-99C8-6AE4E775B7AC}" presName="LevelTwoTextNode" presStyleLbl="node3" presStyleIdx="1" presStyleCnt="2">
        <dgm:presLayoutVars>
          <dgm:chPref val="3"/>
        </dgm:presLayoutVars>
      </dgm:prSet>
      <dgm:spPr/>
      <dgm:t>
        <a:bodyPr/>
        <a:lstStyle/>
        <a:p>
          <a:endParaRPr lang="pt-BR"/>
        </a:p>
      </dgm:t>
    </dgm:pt>
    <dgm:pt modelId="{723871C3-19EC-4D1F-9544-8E817993AD1E}" type="pres">
      <dgm:prSet presAssocID="{A904A353-B37F-4888-99C8-6AE4E775B7AC}" presName="level3hierChild" presStyleCnt="0"/>
      <dgm:spPr/>
    </dgm:pt>
  </dgm:ptLst>
  <dgm:cxnLst>
    <dgm:cxn modelId="{8F07CC19-36E4-4C50-9B04-CF18BE20CBE0}" type="presOf" srcId="{EB87E7EB-A041-4CA6-B97D-EA3E24645658}" destId="{EACE1185-E1B8-47B4-90D6-DF4544091467}" srcOrd="0" destOrd="0" presId="urn:microsoft.com/office/officeart/2005/8/layout/hierarchy2"/>
    <dgm:cxn modelId="{9BE9A195-96B5-4286-8D04-B3BCEA27495B}" type="presOf" srcId="{13893A8D-9C8F-47F6-A98B-E93B80BCEAFA}" destId="{E56933DB-ADBE-4BD7-914B-2783129D9249}" srcOrd="0" destOrd="0" presId="urn:microsoft.com/office/officeart/2005/8/layout/hierarchy2"/>
    <dgm:cxn modelId="{32217F8E-E695-4F2F-9E5F-9192F35473A1}" srcId="{31171CCD-C94C-408A-8AEF-014B5D13353A}" destId="{A5AF04D3-7B43-40B0-9AA4-B8B70E0C07B7}" srcOrd="0" destOrd="0" parTransId="{F6B76ED3-515F-421F-9961-9A9726246E98}" sibTransId="{AC2ED0A7-EB40-4CF1-AE9D-024E520B2CF7}"/>
    <dgm:cxn modelId="{78CEDCE2-02FA-4CC7-960A-32B88A07A13F}" type="presOf" srcId="{BF75502E-EB2E-41A0-B27B-ECABD76C6D85}" destId="{C4311A8A-2FEA-467B-92E1-07BC879B20A6}" srcOrd="1" destOrd="0" presId="urn:microsoft.com/office/officeart/2005/8/layout/hierarchy2"/>
    <dgm:cxn modelId="{6F37890E-DE60-4410-8F9A-7E0EE49F593D}" srcId="{A5AF04D3-7B43-40B0-9AA4-B8B70E0C07B7}" destId="{13893A8D-9C8F-47F6-A98B-E93B80BCEAFA}" srcOrd="1" destOrd="0" parTransId="{BF75502E-EB2E-41A0-B27B-ECABD76C6D85}" sibTransId="{59D9C165-8CDE-42FC-8116-2FB5441E1C78}"/>
    <dgm:cxn modelId="{1AC3EF0B-1D6D-480A-A5C6-38B0D77A26EE}" srcId="{13893A8D-9C8F-47F6-A98B-E93B80BCEAFA}" destId="{29D79796-D786-48D8-B635-DB42A1FFBD6F}" srcOrd="0" destOrd="0" parTransId="{EB87E7EB-A041-4CA6-B97D-EA3E24645658}" sibTransId="{3046D3F3-D546-4802-9D9A-B14FE0F53BC9}"/>
    <dgm:cxn modelId="{470641C6-740D-47D9-8F4C-8BA9D86CCD4C}" type="presOf" srcId="{A5AF04D3-7B43-40B0-9AA4-B8B70E0C07B7}" destId="{388D98CB-23B6-4CE0-9826-699AD14CE3DA}" srcOrd="0" destOrd="0" presId="urn:microsoft.com/office/officeart/2005/8/layout/hierarchy2"/>
    <dgm:cxn modelId="{7C3422EC-7337-4787-8FE9-4FDF4152D7DE}" type="presOf" srcId="{9CE9A622-E6AB-4535-91C9-82C43E36DB6B}" destId="{3B7DED0A-1A5E-4BC1-8BAD-D2BF47C6DD0E}" srcOrd="1" destOrd="0" presId="urn:microsoft.com/office/officeart/2005/8/layout/hierarchy2"/>
    <dgm:cxn modelId="{CBB55330-7F5B-4F33-A7B5-44CCC1650AEA}" type="presOf" srcId="{0A46A625-1665-4E01-8094-01DA8CA26083}" destId="{7D33D7E7-F9C8-4DB6-B73C-CF3BEB6CF47B}" srcOrd="1" destOrd="0" presId="urn:microsoft.com/office/officeart/2005/8/layout/hierarchy2"/>
    <dgm:cxn modelId="{C0E92B35-0E86-467E-9191-6205E2126113}" type="presOf" srcId="{A904A353-B37F-4888-99C8-6AE4E775B7AC}" destId="{951A12B5-ED78-49EA-B87E-0A9BD5CA61F6}" srcOrd="0" destOrd="0" presId="urn:microsoft.com/office/officeart/2005/8/layout/hierarchy2"/>
    <dgm:cxn modelId="{F5B21126-66FD-4B57-AB20-5B52C98C4818}" srcId="{A5AF04D3-7B43-40B0-9AA4-B8B70E0C07B7}" destId="{4FC8E0AD-7444-45B7-8E07-2FA42F2C9A6D}" srcOrd="0" destOrd="0" parTransId="{9CE9A622-E6AB-4535-91C9-82C43E36DB6B}" sibTransId="{BEE8555D-6AC3-4256-93A0-82029DBF59AD}"/>
    <dgm:cxn modelId="{BFCD525F-5E0C-4770-BFCA-D6486E140D13}" type="presOf" srcId="{EB87E7EB-A041-4CA6-B97D-EA3E24645658}" destId="{AA8F3FB6-8CA3-4C0E-81A1-3F6877354756}" srcOrd="1" destOrd="0" presId="urn:microsoft.com/office/officeart/2005/8/layout/hierarchy2"/>
    <dgm:cxn modelId="{BC6D2126-6C71-41B8-AEFB-99BC5A5D3D7A}" type="presOf" srcId="{4FC8E0AD-7444-45B7-8E07-2FA42F2C9A6D}" destId="{BF576D6D-97C9-4EDF-B9C0-C9B0F94147A7}" srcOrd="0" destOrd="0" presId="urn:microsoft.com/office/officeart/2005/8/layout/hierarchy2"/>
    <dgm:cxn modelId="{6E149462-2613-4BAA-92BB-985A179337CB}" type="presOf" srcId="{31171CCD-C94C-408A-8AEF-014B5D13353A}" destId="{A62E8245-29D0-4781-9CAE-060564FB68A2}" srcOrd="0" destOrd="0" presId="urn:microsoft.com/office/officeart/2005/8/layout/hierarchy2"/>
    <dgm:cxn modelId="{D2FFF4BB-EEFC-4625-AAF5-C2984EF2D8E1}" type="presOf" srcId="{BF75502E-EB2E-41A0-B27B-ECABD76C6D85}" destId="{79FEA609-3370-4EF3-B5E1-0751AAC4FA76}" srcOrd="0" destOrd="0" presId="urn:microsoft.com/office/officeart/2005/8/layout/hierarchy2"/>
    <dgm:cxn modelId="{0D25A106-AF59-4B1E-9C1F-505FE7E8B5FD}" type="presOf" srcId="{29D79796-D786-48D8-B635-DB42A1FFBD6F}" destId="{2C3A2372-7DC9-4647-8FDB-017795799109}" srcOrd="0" destOrd="0" presId="urn:microsoft.com/office/officeart/2005/8/layout/hierarchy2"/>
    <dgm:cxn modelId="{37096FE6-B4C1-4649-8111-16B3E90F2FF1}" type="presOf" srcId="{0A46A625-1665-4E01-8094-01DA8CA26083}" destId="{73BFEF84-45AA-4165-8595-F558C579391C}" srcOrd="0" destOrd="0" presId="urn:microsoft.com/office/officeart/2005/8/layout/hierarchy2"/>
    <dgm:cxn modelId="{E24E2C9F-7BC5-4B1D-AA5A-DE8FE9902EE0}" type="presOf" srcId="{9CE9A622-E6AB-4535-91C9-82C43E36DB6B}" destId="{9279ED36-97DD-4436-819B-73A32233F78E}" srcOrd="0" destOrd="0" presId="urn:microsoft.com/office/officeart/2005/8/layout/hierarchy2"/>
    <dgm:cxn modelId="{E67E7FC7-E120-495F-A56E-761F52A947F7}" srcId="{13893A8D-9C8F-47F6-A98B-E93B80BCEAFA}" destId="{A904A353-B37F-4888-99C8-6AE4E775B7AC}" srcOrd="1" destOrd="0" parTransId="{0A46A625-1665-4E01-8094-01DA8CA26083}" sibTransId="{4F79FF55-BBFF-4CF6-AEC2-364A61E1A29C}"/>
    <dgm:cxn modelId="{4B4E4D6D-ED67-4860-80F7-42903ECF7EA7}" type="presParOf" srcId="{A62E8245-29D0-4781-9CAE-060564FB68A2}" destId="{7576DAE5-C5F4-47D9-89EA-496F9FE5CF5B}" srcOrd="0" destOrd="0" presId="urn:microsoft.com/office/officeart/2005/8/layout/hierarchy2"/>
    <dgm:cxn modelId="{E1B08341-9E6B-4292-B0B8-03AA3305BE23}" type="presParOf" srcId="{7576DAE5-C5F4-47D9-89EA-496F9FE5CF5B}" destId="{388D98CB-23B6-4CE0-9826-699AD14CE3DA}" srcOrd="0" destOrd="0" presId="urn:microsoft.com/office/officeart/2005/8/layout/hierarchy2"/>
    <dgm:cxn modelId="{6E502F55-BEEE-4100-9613-941C996DB441}" type="presParOf" srcId="{7576DAE5-C5F4-47D9-89EA-496F9FE5CF5B}" destId="{C2210FC1-3066-4544-BCFA-9C7158A37780}" srcOrd="1" destOrd="0" presId="urn:microsoft.com/office/officeart/2005/8/layout/hierarchy2"/>
    <dgm:cxn modelId="{6EA930D9-4881-48E8-A943-462A7A891E0B}" type="presParOf" srcId="{C2210FC1-3066-4544-BCFA-9C7158A37780}" destId="{9279ED36-97DD-4436-819B-73A32233F78E}" srcOrd="0" destOrd="0" presId="urn:microsoft.com/office/officeart/2005/8/layout/hierarchy2"/>
    <dgm:cxn modelId="{D0563F80-4E60-42B9-8323-9089778E521C}" type="presParOf" srcId="{9279ED36-97DD-4436-819B-73A32233F78E}" destId="{3B7DED0A-1A5E-4BC1-8BAD-D2BF47C6DD0E}" srcOrd="0" destOrd="0" presId="urn:microsoft.com/office/officeart/2005/8/layout/hierarchy2"/>
    <dgm:cxn modelId="{7808D89E-7C69-4622-937C-A16785EF6529}" type="presParOf" srcId="{C2210FC1-3066-4544-BCFA-9C7158A37780}" destId="{A5C11F37-32AF-4259-B08B-224A00F7435C}" srcOrd="1" destOrd="0" presId="urn:microsoft.com/office/officeart/2005/8/layout/hierarchy2"/>
    <dgm:cxn modelId="{1490BAC5-C7D6-46DF-AFAB-BED78E2E4183}" type="presParOf" srcId="{A5C11F37-32AF-4259-B08B-224A00F7435C}" destId="{BF576D6D-97C9-4EDF-B9C0-C9B0F94147A7}" srcOrd="0" destOrd="0" presId="urn:microsoft.com/office/officeart/2005/8/layout/hierarchy2"/>
    <dgm:cxn modelId="{ADA466EA-7FE1-4564-8C05-488C312B81AA}" type="presParOf" srcId="{A5C11F37-32AF-4259-B08B-224A00F7435C}" destId="{7554B885-D776-43FA-A3CE-3101C1FED893}" srcOrd="1" destOrd="0" presId="urn:microsoft.com/office/officeart/2005/8/layout/hierarchy2"/>
    <dgm:cxn modelId="{51044BC9-CE8E-424E-BB53-7EE6564AB2E2}" type="presParOf" srcId="{C2210FC1-3066-4544-BCFA-9C7158A37780}" destId="{79FEA609-3370-4EF3-B5E1-0751AAC4FA76}" srcOrd="2" destOrd="0" presId="urn:microsoft.com/office/officeart/2005/8/layout/hierarchy2"/>
    <dgm:cxn modelId="{0473A3C5-08FA-48C5-9A26-6A86CAD2BC99}" type="presParOf" srcId="{79FEA609-3370-4EF3-B5E1-0751AAC4FA76}" destId="{C4311A8A-2FEA-467B-92E1-07BC879B20A6}" srcOrd="0" destOrd="0" presId="urn:microsoft.com/office/officeart/2005/8/layout/hierarchy2"/>
    <dgm:cxn modelId="{4B0C3A50-6992-4A0A-88DD-4F3F224B6C35}" type="presParOf" srcId="{C2210FC1-3066-4544-BCFA-9C7158A37780}" destId="{02BF9A3F-B3B8-48B1-9381-2F7D7F885576}" srcOrd="3" destOrd="0" presId="urn:microsoft.com/office/officeart/2005/8/layout/hierarchy2"/>
    <dgm:cxn modelId="{ECE94377-ADC9-442A-A2FE-A262E2678775}" type="presParOf" srcId="{02BF9A3F-B3B8-48B1-9381-2F7D7F885576}" destId="{E56933DB-ADBE-4BD7-914B-2783129D9249}" srcOrd="0" destOrd="0" presId="urn:microsoft.com/office/officeart/2005/8/layout/hierarchy2"/>
    <dgm:cxn modelId="{EFCF88AE-6706-45FD-8B03-BA38AED5F4AF}" type="presParOf" srcId="{02BF9A3F-B3B8-48B1-9381-2F7D7F885576}" destId="{24120711-76DE-41D2-BF94-979EB8FDB46B}" srcOrd="1" destOrd="0" presId="urn:microsoft.com/office/officeart/2005/8/layout/hierarchy2"/>
    <dgm:cxn modelId="{BC52E597-573C-4590-9239-8CF9A6CDF758}" type="presParOf" srcId="{24120711-76DE-41D2-BF94-979EB8FDB46B}" destId="{EACE1185-E1B8-47B4-90D6-DF4544091467}" srcOrd="0" destOrd="0" presId="urn:microsoft.com/office/officeart/2005/8/layout/hierarchy2"/>
    <dgm:cxn modelId="{1778D6AB-ED8F-48AB-B35E-5C4A6B257C04}" type="presParOf" srcId="{EACE1185-E1B8-47B4-90D6-DF4544091467}" destId="{AA8F3FB6-8CA3-4C0E-81A1-3F6877354756}" srcOrd="0" destOrd="0" presId="urn:microsoft.com/office/officeart/2005/8/layout/hierarchy2"/>
    <dgm:cxn modelId="{6073FFDF-F3FC-4B20-9440-5E3AB5E5E84E}" type="presParOf" srcId="{24120711-76DE-41D2-BF94-979EB8FDB46B}" destId="{A16FE994-A92F-422B-93BD-CDECCB731680}" srcOrd="1" destOrd="0" presId="urn:microsoft.com/office/officeart/2005/8/layout/hierarchy2"/>
    <dgm:cxn modelId="{73E87825-F130-490E-8710-1AF854EFCE85}" type="presParOf" srcId="{A16FE994-A92F-422B-93BD-CDECCB731680}" destId="{2C3A2372-7DC9-4647-8FDB-017795799109}" srcOrd="0" destOrd="0" presId="urn:microsoft.com/office/officeart/2005/8/layout/hierarchy2"/>
    <dgm:cxn modelId="{D28BC6FB-A818-494C-8CC4-B84B7DF5149C}" type="presParOf" srcId="{A16FE994-A92F-422B-93BD-CDECCB731680}" destId="{131AE36A-AC77-408C-B0CB-EDFB95BC8E95}" srcOrd="1" destOrd="0" presId="urn:microsoft.com/office/officeart/2005/8/layout/hierarchy2"/>
    <dgm:cxn modelId="{6FE09AB7-49C7-4BC9-AB91-FC3E9448B25B}" type="presParOf" srcId="{24120711-76DE-41D2-BF94-979EB8FDB46B}" destId="{73BFEF84-45AA-4165-8595-F558C579391C}" srcOrd="2" destOrd="0" presId="urn:microsoft.com/office/officeart/2005/8/layout/hierarchy2"/>
    <dgm:cxn modelId="{BD8944FD-55F3-4278-A41D-F62DC418DBE1}" type="presParOf" srcId="{73BFEF84-45AA-4165-8595-F558C579391C}" destId="{7D33D7E7-F9C8-4DB6-B73C-CF3BEB6CF47B}" srcOrd="0" destOrd="0" presId="urn:microsoft.com/office/officeart/2005/8/layout/hierarchy2"/>
    <dgm:cxn modelId="{4E488245-B7E7-4888-957F-2C09B1D7DF7F}" type="presParOf" srcId="{24120711-76DE-41D2-BF94-979EB8FDB46B}" destId="{61471D3B-892D-4A5B-8BB0-F6D0240D1D48}" srcOrd="3" destOrd="0" presId="urn:microsoft.com/office/officeart/2005/8/layout/hierarchy2"/>
    <dgm:cxn modelId="{145CBC6C-F097-4E53-8B5F-75D9C50405E2}" type="presParOf" srcId="{61471D3B-892D-4A5B-8BB0-F6D0240D1D48}" destId="{951A12B5-ED78-49EA-B87E-0A9BD5CA61F6}" srcOrd="0" destOrd="0" presId="urn:microsoft.com/office/officeart/2005/8/layout/hierarchy2"/>
    <dgm:cxn modelId="{DF5B1C1A-DF04-48DE-BD99-2BBBE17763BE}" type="presParOf" srcId="{61471D3B-892D-4A5B-8BB0-F6D0240D1D48}" destId="{723871C3-19EC-4D1F-9544-8E817993AD1E}"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5378BC-19EF-4EDD-ADF5-1038654C5E33}" type="doc">
      <dgm:prSet loTypeId="urn:microsoft.com/office/officeart/2005/8/layout/cycle6" loCatId="relationship" qsTypeId="urn:microsoft.com/office/officeart/2005/8/quickstyle/3d4" qsCatId="3D" csTypeId="urn:microsoft.com/office/officeart/2005/8/colors/colorful2" csCatId="colorful" phldr="1"/>
      <dgm:spPr/>
      <dgm:t>
        <a:bodyPr/>
        <a:lstStyle/>
        <a:p>
          <a:endParaRPr lang="pt-BR"/>
        </a:p>
      </dgm:t>
    </dgm:pt>
    <dgm:pt modelId="{8586D0FC-C352-4E43-BFFB-882F2CBDF773}">
      <dgm:prSet phldrT="[Texto]"/>
      <dgm:spPr/>
      <dgm:t>
        <a:bodyPr/>
        <a:lstStyle/>
        <a:p>
          <a:r>
            <a:rPr lang="pt-BR" dirty="0" smtClean="0"/>
            <a:t>Renda</a:t>
          </a:r>
          <a:endParaRPr lang="pt-BR" dirty="0"/>
        </a:p>
      </dgm:t>
    </dgm:pt>
    <dgm:pt modelId="{9523C30D-A2EE-4F68-8D4B-B1C3CC5B478C}" type="parTrans" cxnId="{2EBF49E4-417E-462E-9552-4F0F835B2074}">
      <dgm:prSet/>
      <dgm:spPr/>
      <dgm:t>
        <a:bodyPr/>
        <a:lstStyle/>
        <a:p>
          <a:endParaRPr lang="pt-BR"/>
        </a:p>
      </dgm:t>
    </dgm:pt>
    <dgm:pt modelId="{D323483C-8455-4E31-BBCB-B2E240BEB67A}" type="sibTrans" cxnId="{2EBF49E4-417E-462E-9552-4F0F835B2074}">
      <dgm:prSet/>
      <dgm:spPr/>
      <dgm:t>
        <a:bodyPr/>
        <a:lstStyle/>
        <a:p>
          <a:endParaRPr lang="pt-BR"/>
        </a:p>
      </dgm:t>
    </dgm:pt>
    <dgm:pt modelId="{41365B5D-1BB0-4060-A143-9A3A0CE75A14}">
      <dgm:prSet phldrT="[Texto]"/>
      <dgm:spPr/>
      <dgm:t>
        <a:bodyPr/>
        <a:lstStyle/>
        <a:p>
          <a:r>
            <a:rPr lang="pt-BR" dirty="0" smtClean="0"/>
            <a:t>Patrimônio</a:t>
          </a:r>
          <a:endParaRPr lang="pt-BR" dirty="0"/>
        </a:p>
      </dgm:t>
    </dgm:pt>
    <dgm:pt modelId="{B2EE86D5-EC1C-4791-A13B-921AABA1B706}" type="parTrans" cxnId="{8B06B05E-8F07-46F4-8434-19330FF79405}">
      <dgm:prSet/>
      <dgm:spPr/>
      <dgm:t>
        <a:bodyPr/>
        <a:lstStyle/>
        <a:p>
          <a:endParaRPr lang="pt-BR"/>
        </a:p>
      </dgm:t>
    </dgm:pt>
    <dgm:pt modelId="{85A6F12F-D2E4-46E2-9313-50402C1EF81E}" type="sibTrans" cxnId="{8B06B05E-8F07-46F4-8434-19330FF79405}">
      <dgm:prSet/>
      <dgm:spPr/>
      <dgm:t>
        <a:bodyPr/>
        <a:lstStyle/>
        <a:p>
          <a:endParaRPr lang="pt-BR"/>
        </a:p>
      </dgm:t>
    </dgm:pt>
    <dgm:pt modelId="{833B5003-619B-4519-957C-63F22D3D2C9D}">
      <dgm:prSet phldrT="[Texto]"/>
      <dgm:spPr/>
      <dgm:t>
        <a:bodyPr/>
        <a:lstStyle/>
        <a:p>
          <a:r>
            <a:rPr lang="pt-BR" dirty="0" smtClean="0"/>
            <a:t>Padrão de Vida</a:t>
          </a:r>
          <a:endParaRPr lang="pt-BR" dirty="0"/>
        </a:p>
      </dgm:t>
    </dgm:pt>
    <dgm:pt modelId="{A30B4F12-D22A-44CA-BECF-C98790CCF08E}" type="parTrans" cxnId="{7E731109-5D14-4E68-A3DD-CB3725BEB960}">
      <dgm:prSet/>
      <dgm:spPr/>
      <dgm:t>
        <a:bodyPr/>
        <a:lstStyle/>
        <a:p>
          <a:endParaRPr lang="pt-BR"/>
        </a:p>
      </dgm:t>
    </dgm:pt>
    <dgm:pt modelId="{94091EF6-5B6C-4D1A-87D9-6A9A36130164}" type="sibTrans" cxnId="{7E731109-5D14-4E68-A3DD-CB3725BEB960}">
      <dgm:prSet/>
      <dgm:spPr/>
      <dgm:t>
        <a:bodyPr/>
        <a:lstStyle/>
        <a:p>
          <a:endParaRPr lang="pt-BR"/>
        </a:p>
      </dgm:t>
    </dgm:pt>
    <dgm:pt modelId="{805821CC-10E7-4719-AAE4-98B96FB16076}" type="pres">
      <dgm:prSet presAssocID="{415378BC-19EF-4EDD-ADF5-1038654C5E33}" presName="cycle" presStyleCnt="0">
        <dgm:presLayoutVars>
          <dgm:dir/>
          <dgm:resizeHandles val="exact"/>
        </dgm:presLayoutVars>
      </dgm:prSet>
      <dgm:spPr/>
      <dgm:t>
        <a:bodyPr/>
        <a:lstStyle/>
        <a:p>
          <a:endParaRPr lang="pt-BR"/>
        </a:p>
      </dgm:t>
    </dgm:pt>
    <dgm:pt modelId="{91C4D86A-9DBC-4760-8EE6-9B9A2DF6C14D}" type="pres">
      <dgm:prSet presAssocID="{8586D0FC-C352-4E43-BFFB-882F2CBDF773}" presName="node" presStyleLbl="node1" presStyleIdx="0" presStyleCnt="3">
        <dgm:presLayoutVars>
          <dgm:bulletEnabled val="1"/>
        </dgm:presLayoutVars>
      </dgm:prSet>
      <dgm:spPr/>
      <dgm:t>
        <a:bodyPr/>
        <a:lstStyle/>
        <a:p>
          <a:endParaRPr lang="pt-BR"/>
        </a:p>
      </dgm:t>
    </dgm:pt>
    <dgm:pt modelId="{D7C2FA46-A83E-485A-ADB6-9CB73B464001}" type="pres">
      <dgm:prSet presAssocID="{8586D0FC-C352-4E43-BFFB-882F2CBDF773}" presName="spNode" presStyleCnt="0"/>
      <dgm:spPr/>
    </dgm:pt>
    <dgm:pt modelId="{2CB848FD-BE03-4042-94F8-039E49FE7DE2}" type="pres">
      <dgm:prSet presAssocID="{D323483C-8455-4E31-BBCB-B2E240BEB67A}" presName="sibTrans" presStyleLbl="sibTrans1D1" presStyleIdx="0" presStyleCnt="3"/>
      <dgm:spPr/>
      <dgm:t>
        <a:bodyPr/>
        <a:lstStyle/>
        <a:p>
          <a:endParaRPr lang="pt-BR"/>
        </a:p>
      </dgm:t>
    </dgm:pt>
    <dgm:pt modelId="{045C37DB-B6FF-41B1-9412-96041C6BD40B}" type="pres">
      <dgm:prSet presAssocID="{41365B5D-1BB0-4060-A143-9A3A0CE75A14}" presName="node" presStyleLbl="node1" presStyleIdx="1" presStyleCnt="3">
        <dgm:presLayoutVars>
          <dgm:bulletEnabled val="1"/>
        </dgm:presLayoutVars>
      </dgm:prSet>
      <dgm:spPr/>
      <dgm:t>
        <a:bodyPr/>
        <a:lstStyle/>
        <a:p>
          <a:endParaRPr lang="pt-BR"/>
        </a:p>
      </dgm:t>
    </dgm:pt>
    <dgm:pt modelId="{52D90B39-A365-4377-93B1-4C985CF29072}" type="pres">
      <dgm:prSet presAssocID="{41365B5D-1BB0-4060-A143-9A3A0CE75A14}" presName="spNode" presStyleCnt="0"/>
      <dgm:spPr/>
    </dgm:pt>
    <dgm:pt modelId="{16995925-1BF9-461E-B1EA-862475639F5A}" type="pres">
      <dgm:prSet presAssocID="{85A6F12F-D2E4-46E2-9313-50402C1EF81E}" presName="sibTrans" presStyleLbl="sibTrans1D1" presStyleIdx="1" presStyleCnt="3"/>
      <dgm:spPr/>
      <dgm:t>
        <a:bodyPr/>
        <a:lstStyle/>
        <a:p>
          <a:endParaRPr lang="pt-BR"/>
        </a:p>
      </dgm:t>
    </dgm:pt>
    <dgm:pt modelId="{01EA8707-ACA3-4D6A-B7C9-B993C375652F}" type="pres">
      <dgm:prSet presAssocID="{833B5003-619B-4519-957C-63F22D3D2C9D}" presName="node" presStyleLbl="node1" presStyleIdx="2" presStyleCnt="3">
        <dgm:presLayoutVars>
          <dgm:bulletEnabled val="1"/>
        </dgm:presLayoutVars>
      </dgm:prSet>
      <dgm:spPr/>
      <dgm:t>
        <a:bodyPr/>
        <a:lstStyle/>
        <a:p>
          <a:endParaRPr lang="pt-BR"/>
        </a:p>
      </dgm:t>
    </dgm:pt>
    <dgm:pt modelId="{F1A1C337-C770-4C6E-80A3-2BA94CB738AF}" type="pres">
      <dgm:prSet presAssocID="{833B5003-619B-4519-957C-63F22D3D2C9D}" presName="spNode" presStyleCnt="0"/>
      <dgm:spPr/>
    </dgm:pt>
    <dgm:pt modelId="{CC62B334-268C-4398-A80F-D46BD2348FCF}" type="pres">
      <dgm:prSet presAssocID="{94091EF6-5B6C-4D1A-87D9-6A9A36130164}" presName="sibTrans" presStyleLbl="sibTrans1D1" presStyleIdx="2" presStyleCnt="3"/>
      <dgm:spPr/>
      <dgm:t>
        <a:bodyPr/>
        <a:lstStyle/>
        <a:p>
          <a:endParaRPr lang="pt-BR"/>
        </a:p>
      </dgm:t>
    </dgm:pt>
  </dgm:ptLst>
  <dgm:cxnLst>
    <dgm:cxn modelId="{2EBF49E4-417E-462E-9552-4F0F835B2074}" srcId="{415378BC-19EF-4EDD-ADF5-1038654C5E33}" destId="{8586D0FC-C352-4E43-BFFB-882F2CBDF773}" srcOrd="0" destOrd="0" parTransId="{9523C30D-A2EE-4F68-8D4B-B1C3CC5B478C}" sibTransId="{D323483C-8455-4E31-BBCB-B2E240BEB67A}"/>
    <dgm:cxn modelId="{B93616CA-3BEA-49CB-B13D-79CDAFD9D010}" type="presOf" srcId="{94091EF6-5B6C-4D1A-87D9-6A9A36130164}" destId="{CC62B334-268C-4398-A80F-D46BD2348FCF}" srcOrd="0" destOrd="0" presId="urn:microsoft.com/office/officeart/2005/8/layout/cycle6"/>
    <dgm:cxn modelId="{DB86CF61-668B-4586-A408-2C7208757BF4}" type="presOf" srcId="{D323483C-8455-4E31-BBCB-B2E240BEB67A}" destId="{2CB848FD-BE03-4042-94F8-039E49FE7DE2}" srcOrd="0" destOrd="0" presId="urn:microsoft.com/office/officeart/2005/8/layout/cycle6"/>
    <dgm:cxn modelId="{76CF33C1-5906-43A4-8B76-05E287089C61}" type="presOf" srcId="{41365B5D-1BB0-4060-A143-9A3A0CE75A14}" destId="{045C37DB-B6FF-41B1-9412-96041C6BD40B}" srcOrd="0" destOrd="0" presId="urn:microsoft.com/office/officeart/2005/8/layout/cycle6"/>
    <dgm:cxn modelId="{58A56C41-23CA-4D98-ABE7-EF04E31A7302}" type="presOf" srcId="{85A6F12F-D2E4-46E2-9313-50402C1EF81E}" destId="{16995925-1BF9-461E-B1EA-862475639F5A}" srcOrd="0" destOrd="0" presId="urn:microsoft.com/office/officeart/2005/8/layout/cycle6"/>
    <dgm:cxn modelId="{7E731109-5D14-4E68-A3DD-CB3725BEB960}" srcId="{415378BC-19EF-4EDD-ADF5-1038654C5E33}" destId="{833B5003-619B-4519-957C-63F22D3D2C9D}" srcOrd="2" destOrd="0" parTransId="{A30B4F12-D22A-44CA-BECF-C98790CCF08E}" sibTransId="{94091EF6-5B6C-4D1A-87D9-6A9A36130164}"/>
    <dgm:cxn modelId="{8B06B05E-8F07-46F4-8434-19330FF79405}" srcId="{415378BC-19EF-4EDD-ADF5-1038654C5E33}" destId="{41365B5D-1BB0-4060-A143-9A3A0CE75A14}" srcOrd="1" destOrd="0" parTransId="{B2EE86D5-EC1C-4791-A13B-921AABA1B706}" sibTransId="{85A6F12F-D2E4-46E2-9313-50402C1EF81E}"/>
    <dgm:cxn modelId="{4AC0375E-51BF-43EC-8974-2737861E6C01}" type="presOf" srcId="{415378BC-19EF-4EDD-ADF5-1038654C5E33}" destId="{805821CC-10E7-4719-AAE4-98B96FB16076}" srcOrd="0" destOrd="0" presId="urn:microsoft.com/office/officeart/2005/8/layout/cycle6"/>
    <dgm:cxn modelId="{F2EF581E-0364-4073-BB84-FCBD3C181091}" type="presOf" srcId="{8586D0FC-C352-4E43-BFFB-882F2CBDF773}" destId="{91C4D86A-9DBC-4760-8EE6-9B9A2DF6C14D}" srcOrd="0" destOrd="0" presId="urn:microsoft.com/office/officeart/2005/8/layout/cycle6"/>
    <dgm:cxn modelId="{DA7E7E99-64AB-482B-82FF-D71EED4706AA}" type="presOf" srcId="{833B5003-619B-4519-957C-63F22D3D2C9D}" destId="{01EA8707-ACA3-4D6A-B7C9-B993C375652F}" srcOrd="0" destOrd="0" presId="urn:microsoft.com/office/officeart/2005/8/layout/cycle6"/>
    <dgm:cxn modelId="{6EE5FE0D-B34C-4D62-AD9E-E1EC5CD6DF50}" type="presParOf" srcId="{805821CC-10E7-4719-AAE4-98B96FB16076}" destId="{91C4D86A-9DBC-4760-8EE6-9B9A2DF6C14D}" srcOrd="0" destOrd="0" presId="urn:microsoft.com/office/officeart/2005/8/layout/cycle6"/>
    <dgm:cxn modelId="{3BF13F60-0B6C-4DAB-BDA3-2E844CCF9E39}" type="presParOf" srcId="{805821CC-10E7-4719-AAE4-98B96FB16076}" destId="{D7C2FA46-A83E-485A-ADB6-9CB73B464001}" srcOrd="1" destOrd="0" presId="urn:microsoft.com/office/officeart/2005/8/layout/cycle6"/>
    <dgm:cxn modelId="{0BBC314F-F168-4129-80C9-6CC235F77D0E}" type="presParOf" srcId="{805821CC-10E7-4719-AAE4-98B96FB16076}" destId="{2CB848FD-BE03-4042-94F8-039E49FE7DE2}" srcOrd="2" destOrd="0" presId="urn:microsoft.com/office/officeart/2005/8/layout/cycle6"/>
    <dgm:cxn modelId="{7CADD8F1-619D-47BA-8CA6-32DBEE63AB95}" type="presParOf" srcId="{805821CC-10E7-4719-AAE4-98B96FB16076}" destId="{045C37DB-B6FF-41B1-9412-96041C6BD40B}" srcOrd="3" destOrd="0" presId="urn:microsoft.com/office/officeart/2005/8/layout/cycle6"/>
    <dgm:cxn modelId="{5A19B231-F250-4DD7-8C7B-901C48FAFA76}" type="presParOf" srcId="{805821CC-10E7-4719-AAE4-98B96FB16076}" destId="{52D90B39-A365-4377-93B1-4C985CF29072}" srcOrd="4" destOrd="0" presId="urn:microsoft.com/office/officeart/2005/8/layout/cycle6"/>
    <dgm:cxn modelId="{C92711F4-C14F-4A98-B8F4-72FA167CAD07}" type="presParOf" srcId="{805821CC-10E7-4719-AAE4-98B96FB16076}" destId="{16995925-1BF9-461E-B1EA-862475639F5A}" srcOrd="5" destOrd="0" presId="urn:microsoft.com/office/officeart/2005/8/layout/cycle6"/>
    <dgm:cxn modelId="{798B6993-F746-400F-A32E-1FF7D04A1A12}" type="presParOf" srcId="{805821CC-10E7-4719-AAE4-98B96FB16076}" destId="{01EA8707-ACA3-4D6A-B7C9-B993C375652F}" srcOrd="6" destOrd="0" presId="urn:microsoft.com/office/officeart/2005/8/layout/cycle6"/>
    <dgm:cxn modelId="{4EEB2915-34A2-4586-A359-61463B46A08F}" type="presParOf" srcId="{805821CC-10E7-4719-AAE4-98B96FB16076}" destId="{F1A1C337-C770-4C6E-80A3-2BA94CB738AF}" srcOrd="7" destOrd="0" presId="urn:microsoft.com/office/officeart/2005/8/layout/cycle6"/>
    <dgm:cxn modelId="{0FB768F9-2116-428D-ABAB-BABD4EE3FAB6}" type="presParOf" srcId="{805821CC-10E7-4719-AAE4-98B96FB16076}" destId="{CC62B334-268C-4398-A80F-D46BD2348FCF}" srcOrd="8" destOrd="0" presId="urn:microsoft.com/office/officeart/2005/8/layout/cycle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171CCD-C94C-408A-8AEF-014B5D13353A}"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pt-BR"/>
        </a:p>
      </dgm:t>
    </dgm:pt>
    <dgm:pt modelId="{A5AF04D3-7B43-40B0-9AA4-B8B70E0C07B7}">
      <dgm:prSet phldrT="[Texto]"/>
      <dgm:spPr/>
      <dgm:t>
        <a:bodyPr/>
        <a:lstStyle/>
        <a:p>
          <a:r>
            <a:rPr lang="pt-BR" dirty="0" smtClean="0"/>
            <a:t>Aprimoramento da Gestão</a:t>
          </a:r>
          <a:endParaRPr lang="pt-BR" dirty="0"/>
        </a:p>
      </dgm:t>
    </dgm:pt>
    <dgm:pt modelId="{F6B76ED3-515F-421F-9961-9A9726246E98}" type="parTrans" cxnId="{32217F8E-E695-4F2F-9E5F-9192F35473A1}">
      <dgm:prSet/>
      <dgm:spPr/>
      <dgm:t>
        <a:bodyPr/>
        <a:lstStyle/>
        <a:p>
          <a:endParaRPr lang="pt-BR"/>
        </a:p>
      </dgm:t>
    </dgm:pt>
    <dgm:pt modelId="{AC2ED0A7-EB40-4CF1-AE9D-024E520B2CF7}" type="sibTrans" cxnId="{32217F8E-E695-4F2F-9E5F-9192F35473A1}">
      <dgm:prSet/>
      <dgm:spPr/>
      <dgm:t>
        <a:bodyPr/>
        <a:lstStyle/>
        <a:p>
          <a:endParaRPr lang="pt-BR"/>
        </a:p>
      </dgm:t>
    </dgm:pt>
    <dgm:pt modelId="{3EEAECC9-9DBF-447F-B3CA-78605E7CF9B2}">
      <dgm:prSet phldrT="[Texto]"/>
      <dgm:spPr/>
      <dgm:t>
        <a:bodyPr/>
        <a:lstStyle/>
        <a:p>
          <a:r>
            <a:rPr lang="pt-BR" dirty="0" smtClean="0"/>
            <a:t>Recursos Humanos</a:t>
          </a:r>
        </a:p>
      </dgm:t>
    </dgm:pt>
    <dgm:pt modelId="{DA288275-8A65-40D3-AF09-9B2F18801858}" type="parTrans" cxnId="{0793D224-4CBB-4457-8AE1-D4FDF5D07981}">
      <dgm:prSet/>
      <dgm:spPr/>
      <dgm:t>
        <a:bodyPr/>
        <a:lstStyle/>
        <a:p>
          <a:endParaRPr lang="pt-BR"/>
        </a:p>
      </dgm:t>
    </dgm:pt>
    <dgm:pt modelId="{CE34771F-2493-49CD-8EA8-758E528D2617}" type="sibTrans" cxnId="{0793D224-4CBB-4457-8AE1-D4FDF5D07981}">
      <dgm:prSet/>
      <dgm:spPr/>
      <dgm:t>
        <a:bodyPr/>
        <a:lstStyle/>
        <a:p>
          <a:endParaRPr lang="pt-BR"/>
        </a:p>
      </dgm:t>
    </dgm:pt>
    <dgm:pt modelId="{39FDFA6F-8588-4F51-83DC-1F6EC8B387D0}">
      <dgm:prSet/>
      <dgm:spPr>
        <a:solidFill>
          <a:schemeClr val="accent2">
            <a:lumMod val="60000"/>
            <a:lumOff val="40000"/>
          </a:schemeClr>
        </a:solidFill>
      </dgm:spPr>
      <dgm:t>
        <a:bodyPr/>
        <a:lstStyle/>
        <a:p>
          <a:r>
            <a:rPr lang="pt-BR" dirty="0" smtClean="0"/>
            <a:t>Capacitação Técnica</a:t>
          </a:r>
          <a:endParaRPr lang="pt-BR" dirty="0"/>
        </a:p>
      </dgm:t>
    </dgm:pt>
    <dgm:pt modelId="{8FB0A9FD-1CAB-4838-B07D-55A8C11B4EEE}" type="parTrans" cxnId="{A6745ED3-F99D-4FD5-ABD1-2D376A69D5FF}">
      <dgm:prSet/>
      <dgm:spPr/>
      <dgm:t>
        <a:bodyPr/>
        <a:lstStyle/>
        <a:p>
          <a:endParaRPr lang="pt-BR"/>
        </a:p>
      </dgm:t>
    </dgm:pt>
    <dgm:pt modelId="{B670F3EB-3B27-46AB-95B2-AC84CACE0E97}" type="sibTrans" cxnId="{A6745ED3-F99D-4FD5-ABD1-2D376A69D5FF}">
      <dgm:prSet/>
      <dgm:spPr/>
      <dgm:t>
        <a:bodyPr/>
        <a:lstStyle/>
        <a:p>
          <a:endParaRPr lang="pt-BR"/>
        </a:p>
      </dgm:t>
    </dgm:pt>
    <dgm:pt modelId="{9BC35249-DE8A-4CC0-9AC4-665CB411398E}">
      <dgm:prSet phldrT="[Texto]"/>
      <dgm:spPr/>
      <dgm:t>
        <a:bodyPr/>
        <a:lstStyle/>
        <a:p>
          <a:r>
            <a:rPr lang="pt-BR" dirty="0" smtClean="0"/>
            <a:t>Operacional</a:t>
          </a:r>
          <a:endParaRPr lang="pt-BR" dirty="0"/>
        </a:p>
      </dgm:t>
    </dgm:pt>
    <dgm:pt modelId="{DDC9C4B1-3C76-4956-B59E-FBC1E0F94DCD}" type="parTrans" cxnId="{AF4C21EF-2E6F-43DF-BC74-E245328B17E3}">
      <dgm:prSet/>
      <dgm:spPr/>
      <dgm:t>
        <a:bodyPr/>
        <a:lstStyle/>
        <a:p>
          <a:endParaRPr lang="pt-BR"/>
        </a:p>
      </dgm:t>
    </dgm:pt>
    <dgm:pt modelId="{0FC099AC-ABD7-4353-841A-D19DEEC7497A}" type="sibTrans" cxnId="{AF4C21EF-2E6F-43DF-BC74-E245328B17E3}">
      <dgm:prSet/>
      <dgm:spPr/>
      <dgm:t>
        <a:bodyPr/>
        <a:lstStyle/>
        <a:p>
          <a:endParaRPr lang="pt-BR"/>
        </a:p>
      </dgm:t>
    </dgm:pt>
    <dgm:pt modelId="{E71ED39C-8351-4CF9-86C0-F4F7C5A84E22}">
      <dgm:prSet phldrT="[Texto]"/>
      <dgm:spPr/>
      <dgm:t>
        <a:bodyPr/>
        <a:lstStyle/>
        <a:p>
          <a:r>
            <a:rPr lang="pt-BR" dirty="0" smtClean="0"/>
            <a:t>Financeiro</a:t>
          </a:r>
          <a:endParaRPr lang="pt-BR" dirty="0"/>
        </a:p>
      </dgm:t>
    </dgm:pt>
    <dgm:pt modelId="{7A2291E1-C542-45EB-8276-5CAF8FD20D8C}" type="parTrans" cxnId="{FC439AB6-C433-4F62-9CA3-DCA0854A9B90}">
      <dgm:prSet/>
      <dgm:spPr/>
      <dgm:t>
        <a:bodyPr/>
        <a:lstStyle/>
        <a:p>
          <a:endParaRPr lang="pt-BR"/>
        </a:p>
      </dgm:t>
    </dgm:pt>
    <dgm:pt modelId="{845739D4-517C-4B05-A354-066E3509E4BE}" type="sibTrans" cxnId="{FC439AB6-C433-4F62-9CA3-DCA0854A9B90}">
      <dgm:prSet/>
      <dgm:spPr/>
      <dgm:t>
        <a:bodyPr/>
        <a:lstStyle/>
        <a:p>
          <a:endParaRPr lang="pt-BR"/>
        </a:p>
      </dgm:t>
    </dgm:pt>
    <dgm:pt modelId="{EDB2C8A5-D55B-4E80-AA6A-497FC4ABAF6E}">
      <dgm:prSet phldrT="[Texto]"/>
      <dgm:spPr>
        <a:solidFill>
          <a:schemeClr val="accent2">
            <a:lumMod val="60000"/>
            <a:lumOff val="40000"/>
          </a:schemeClr>
        </a:solidFill>
      </dgm:spPr>
      <dgm:t>
        <a:bodyPr/>
        <a:lstStyle/>
        <a:p>
          <a:r>
            <a:rPr lang="pt-BR" dirty="0" smtClean="0"/>
            <a:t>Padronização de Procedimentos</a:t>
          </a:r>
          <a:endParaRPr lang="pt-BR" dirty="0"/>
        </a:p>
      </dgm:t>
    </dgm:pt>
    <dgm:pt modelId="{F9104094-0DF5-41DF-B87F-8DDB14F15721}" type="parTrans" cxnId="{92048563-23C4-4811-A03A-859BF12B328B}">
      <dgm:prSet/>
      <dgm:spPr/>
      <dgm:t>
        <a:bodyPr/>
        <a:lstStyle/>
        <a:p>
          <a:endParaRPr lang="pt-BR"/>
        </a:p>
      </dgm:t>
    </dgm:pt>
    <dgm:pt modelId="{74EDD8D7-02FA-4F08-90F3-6ABC2E61BAEE}" type="sibTrans" cxnId="{92048563-23C4-4811-A03A-859BF12B328B}">
      <dgm:prSet/>
      <dgm:spPr/>
      <dgm:t>
        <a:bodyPr/>
        <a:lstStyle/>
        <a:p>
          <a:endParaRPr lang="pt-BR"/>
        </a:p>
      </dgm:t>
    </dgm:pt>
    <dgm:pt modelId="{E685A889-11A1-4768-8147-55ECCBDDF83D}">
      <dgm:prSet phldrT="[Texto]"/>
      <dgm:spPr>
        <a:solidFill>
          <a:schemeClr val="accent2">
            <a:lumMod val="60000"/>
            <a:lumOff val="40000"/>
          </a:schemeClr>
        </a:solidFill>
      </dgm:spPr>
      <dgm:t>
        <a:bodyPr/>
        <a:lstStyle/>
        <a:p>
          <a:r>
            <a:rPr lang="pt-BR" dirty="0" smtClean="0"/>
            <a:t>Controle de resultados</a:t>
          </a:r>
          <a:endParaRPr lang="pt-BR" dirty="0"/>
        </a:p>
      </dgm:t>
    </dgm:pt>
    <dgm:pt modelId="{580D93E9-FC92-4CEE-AAF5-30CE0872BBEF}" type="parTrans" cxnId="{5354C85F-D966-4F3F-BEF6-7B91387E03F2}">
      <dgm:prSet/>
      <dgm:spPr/>
      <dgm:t>
        <a:bodyPr/>
        <a:lstStyle/>
        <a:p>
          <a:endParaRPr lang="pt-BR"/>
        </a:p>
      </dgm:t>
    </dgm:pt>
    <dgm:pt modelId="{2A1189C2-7DCB-4EC9-B78E-10FE859BBCC1}" type="sibTrans" cxnId="{5354C85F-D966-4F3F-BEF6-7B91387E03F2}">
      <dgm:prSet/>
      <dgm:spPr/>
      <dgm:t>
        <a:bodyPr/>
        <a:lstStyle/>
        <a:p>
          <a:endParaRPr lang="pt-BR"/>
        </a:p>
      </dgm:t>
    </dgm:pt>
    <dgm:pt modelId="{A62E8245-29D0-4781-9CAE-060564FB68A2}" type="pres">
      <dgm:prSet presAssocID="{31171CCD-C94C-408A-8AEF-014B5D13353A}" presName="diagram" presStyleCnt="0">
        <dgm:presLayoutVars>
          <dgm:chPref val="1"/>
          <dgm:dir/>
          <dgm:animOne val="branch"/>
          <dgm:animLvl val="lvl"/>
          <dgm:resizeHandles val="exact"/>
        </dgm:presLayoutVars>
      </dgm:prSet>
      <dgm:spPr/>
      <dgm:t>
        <a:bodyPr/>
        <a:lstStyle/>
        <a:p>
          <a:endParaRPr lang="pt-BR"/>
        </a:p>
      </dgm:t>
    </dgm:pt>
    <dgm:pt modelId="{7576DAE5-C5F4-47D9-89EA-496F9FE5CF5B}" type="pres">
      <dgm:prSet presAssocID="{A5AF04D3-7B43-40B0-9AA4-B8B70E0C07B7}" presName="root1" presStyleCnt="0"/>
      <dgm:spPr/>
    </dgm:pt>
    <dgm:pt modelId="{388D98CB-23B6-4CE0-9826-699AD14CE3DA}" type="pres">
      <dgm:prSet presAssocID="{A5AF04D3-7B43-40B0-9AA4-B8B70E0C07B7}" presName="LevelOneTextNode" presStyleLbl="node0" presStyleIdx="0" presStyleCnt="1">
        <dgm:presLayoutVars>
          <dgm:chPref val="3"/>
        </dgm:presLayoutVars>
      </dgm:prSet>
      <dgm:spPr/>
      <dgm:t>
        <a:bodyPr/>
        <a:lstStyle/>
        <a:p>
          <a:endParaRPr lang="pt-BR"/>
        </a:p>
      </dgm:t>
    </dgm:pt>
    <dgm:pt modelId="{C2210FC1-3066-4544-BCFA-9C7158A37780}" type="pres">
      <dgm:prSet presAssocID="{A5AF04D3-7B43-40B0-9AA4-B8B70E0C07B7}" presName="level2hierChild" presStyleCnt="0"/>
      <dgm:spPr/>
    </dgm:pt>
    <dgm:pt modelId="{C249AAAC-A927-4348-A84E-472C9A653DC0}" type="pres">
      <dgm:prSet presAssocID="{DA288275-8A65-40D3-AF09-9B2F18801858}" presName="conn2-1" presStyleLbl="parChTrans1D2" presStyleIdx="0" presStyleCnt="3"/>
      <dgm:spPr/>
      <dgm:t>
        <a:bodyPr/>
        <a:lstStyle/>
        <a:p>
          <a:endParaRPr lang="pt-BR"/>
        </a:p>
      </dgm:t>
    </dgm:pt>
    <dgm:pt modelId="{7DA8BFF5-FDC7-4748-BE8F-FF434964D3CD}" type="pres">
      <dgm:prSet presAssocID="{DA288275-8A65-40D3-AF09-9B2F18801858}" presName="connTx" presStyleLbl="parChTrans1D2" presStyleIdx="0" presStyleCnt="3"/>
      <dgm:spPr/>
      <dgm:t>
        <a:bodyPr/>
        <a:lstStyle/>
        <a:p>
          <a:endParaRPr lang="pt-BR"/>
        </a:p>
      </dgm:t>
    </dgm:pt>
    <dgm:pt modelId="{A3371A28-8196-4469-AA27-BA7E6B39F4B3}" type="pres">
      <dgm:prSet presAssocID="{3EEAECC9-9DBF-447F-B3CA-78605E7CF9B2}" presName="root2" presStyleCnt="0"/>
      <dgm:spPr/>
    </dgm:pt>
    <dgm:pt modelId="{19112832-10DA-4F92-B649-32B816CE2127}" type="pres">
      <dgm:prSet presAssocID="{3EEAECC9-9DBF-447F-B3CA-78605E7CF9B2}" presName="LevelTwoTextNode" presStyleLbl="node2" presStyleIdx="0" presStyleCnt="3">
        <dgm:presLayoutVars>
          <dgm:chPref val="3"/>
        </dgm:presLayoutVars>
      </dgm:prSet>
      <dgm:spPr/>
      <dgm:t>
        <a:bodyPr/>
        <a:lstStyle/>
        <a:p>
          <a:endParaRPr lang="pt-BR"/>
        </a:p>
      </dgm:t>
    </dgm:pt>
    <dgm:pt modelId="{BA7D232D-BD2B-4BF8-8676-86DBD794CD40}" type="pres">
      <dgm:prSet presAssocID="{3EEAECC9-9DBF-447F-B3CA-78605E7CF9B2}" presName="level3hierChild" presStyleCnt="0"/>
      <dgm:spPr/>
    </dgm:pt>
    <dgm:pt modelId="{0FDCC499-AC81-499B-B030-BA52316753C2}" type="pres">
      <dgm:prSet presAssocID="{8FB0A9FD-1CAB-4838-B07D-55A8C11B4EEE}" presName="conn2-1" presStyleLbl="parChTrans1D3" presStyleIdx="0" presStyleCnt="3"/>
      <dgm:spPr/>
      <dgm:t>
        <a:bodyPr/>
        <a:lstStyle/>
        <a:p>
          <a:endParaRPr lang="pt-BR"/>
        </a:p>
      </dgm:t>
    </dgm:pt>
    <dgm:pt modelId="{59C29C7D-3CE8-4122-BFAF-8AA357DE5A2E}" type="pres">
      <dgm:prSet presAssocID="{8FB0A9FD-1CAB-4838-B07D-55A8C11B4EEE}" presName="connTx" presStyleLbl="parChTrans1D3" presStyleIdx="0" presStyleCnt="3"/>
      <dgm:spPr/>
      <dgm:t>
        <a:bodyPr/>
        <a:lstStyle/>
        <a:p>
          <a:endParaRPr lang="pt-BR"/>
        </a:p>
      </dgm:t>
    </dgm:pt>
    <dgm:pt modelId="{C84381F4-4492-45C5-B9EB-BA0CD3F41C5E}" type="pres">
      <dgm:prSet presAssocID="{39FDFA6F-8588-4F51-83DC-1F6EC8B387D0}" presName="root2" presStyleCnt="0"/>
      <dgm:spPr/>
    </dgm:pt>
    <dgm:pt modelId="{2D856857-15F5-4538-ADA7-33B27FB117ED}" type="pres">
      <dgm:prSet presAssocID="{39FDFA6F-8588-4F51-83DC-1F6EC8B387D0}" presName="LevelTwoTextNode" presStyleLbl="node3" presStyleIdx="0" presStyleCnt="3">
        <dgm:presLayoutVars>
          <dgm:chPref val="3"/>
        </dgm:presLayoutVars>
      </dgm:prSet>
      <dgm:spPr/>
      <dgm:t>
        <a:bodyPr/>
        <a:lstStyle/>
        <a:p>
          <a:endParaRPr lang="pt-BR"/>
        </a:p>
      </dgm:t>
    </dgm:pt>
    <dgm:pt modelId="{240A764B-9C05-47B6-BC0B-EC633532655E}" type="pres">
      <dgm:prSet presAssocID="{39FDFA6F-8588-4F51-83DC-1F6EC8B387D0}" presName="level3hierChild" presStyleCnt="0"/>
      <dgm:spPr/>
    </dgm:pt>
    <dgm:pt modelId="{7C8596D2-B8F9-4F7E-9DC1-677E2CDD315C}" type="pres">
      <dgm:prSet presAssocID="{DDC9C4B1-3C76-4956-B59E-FBC1E0F94DCD}" presName="conn2-1" presStyleLbl="parChTrans1D2" presStyleIdx="1" presStyleCnt="3"/>
      <dgm:spPr/>
      <dgm:t>
        <a:bodyPr/>
        <a:lstStyle/>
        <a:p>
          <a:endParaRPr lang="pt-BR"/>
        </a:p>
      </dgm:t>
    </dgm:pt>
    <dgm:pt modelId="{6EDC12B1-4CF6-4762-B2B7-3551F94B9CFF}" type="pres">
      <dgm:prSet presAssocID="{DDC9C4B1-3C76-4956-B59E-FBC1E0F94DCD}" presName="connTx" presStyleLbl="parChTrans1D2" presStyleIdx="1" presStyleCnt="3"/>
      <dgm:spPr/>
      <dgm:t>
        <a:bodyPr/>
        <a:lstStyle/>
        <a:p>
          <a:endParaRPr lang="pt-BR"/>
        </a:p>
      </dgm:t>
    </dgm:pt>
    <dgm:pt modelId="{8A068DE8-1C85-4BAE-9707-4FB2CCED26E7}" type="pres">
      <dgm:prSet presAssocID="{9BC35249-DE8A-4CC0-9AC4-665CB411398E}" presName="root2" presStyleCnt="0"/>
      <dgm:spPr/>
    </dgm:pt>
    <dgm:pt modelId="{69B817D8-286B-418B-AA84-5E3997B2B7C4}" type="pres">
      <dgm:prSet presAssocID="{9BC35249-DE8A-4CC0-9AC4-665CB411398E}" presName="LevelTwoTextNode" presStyleLbl="node2" presStyleIdx="1" presStyleCnt="3" custLinFactNeighborX="-909" custLinFactNeighborY="89131">
        <dgm:presLayoutVars>
          <dgm:chPref val="3"/>
        </dgm:presLayoutVars>
      </dgm:prSet>
      <dgm:spPr/>
      <dgm:t>
        <a:bodyPr/>
        <a:lstStyle/>
        <a:p>
          <a:endParaRPr lang="pt-BR"/>
        </a:p>
      </dgm:t>
    </dgm:pt>
    <dgm:pt modelId="{CED400D0-437D-49AB-BF9B-EF467F864EC1}" type="pres">
      <dgm:prSet presAssocID="{9BC35249-DE8A-4CC0-9AC4-665CB411398E}" presName="level3hierChild" presStyleCnt="0"/>
      <dgm:spPr/>
    </dgm:pt>
    <dgm:pt modelId="{D532D07C-9198-43DC-8CC7-FC5E49E22C49}" type="pres">
      <dgm:prSet presAssocID="{F9104094-0DF5-41DF-B87F-8DDB14F15721}" presName="conn2-1" presStyleLbl="parChTrans1D3" presStyleIdx="1" presStyleCnt="3"/>
      <dgm:spPr/>
      <dgm:t>
        <a:bodyPr/>
        <a:lstStyle/>
        <a:p>
          <a:endParaRPr lang="pt-BR"/>
        </a:p>
      </dgm:t>
    </dgm:pt>
    <dgm:pt modelId="{EEF0B3B4-8FB4-445F-A7C2-1E4508464436}" type="pres">
      <dgm:prSet presAssocID="{F9104094-0DF5-41DF-B87F-8DDB14F15721}" presName="connTx" presStyleLbl="parChTrans1D3" presStyleIdx="1" presStyleCnt="3"/>
      <dgm:spPr/>
      <dgm:t>
        <a:bodyPr/>
        <a:lstStyle/>
        <a:p>
          <a:endParaRPr lang="pt-BR"/>
        </a:p>
      </dgm:t>
    </dgm:pt>
    <dgm:pt modelId="{29DC1C70-D81E-47D0-8672-F84AC9DE8865}" type="pres">
      <dgm:prSet presAssocID="{EDB2C8A5-D55B-4E80-AA6A-497FC4ABAF6E}" presName="root2" presStyleCnt="0"/>
      <dgm:spPr/>
    </dgm:pt>
    <dgm:pt modelId="{1CB1D8C8-CF2E-4CF7-8EBA-7C881768605B}" type="pres">
      <dgm:prSet presAssocID="{EDB2C8A5-D55B-4E80-AA6A-497FC4ABAF6E}" presName="LevelTwoTextNode" presStyleLbl="node3" presStyleIdx="1" presStyleCnt="3" custLinFactNeighborX="-302" custLinFactNeighborY="30267">
        <dgm:presLayoutVars>
          <dgm:chPref val="3"/>
        </dgm:presLayoutVars>
      </dgm:prSet>
      <dgm:spPr/>
      <dgm:t>
        <a:bodyPr/>
        <a:lstStyle/>
        <a:p>
          <a:endParaRPr lang="pt-BR"/>
        </a:p>
      </dgm:t>
    </dgm:pt>
    <dgm:pt modelId="{B6B622FA-034F-4C0D-9B67-45200A9EECE7}" type="pres">
      <dgm:prSet presAssocID="{EDB2C8A5-D55B-4E80-AA6A-497FC4ABAF6E}" presName="level3hierChild" presStyleCnt="0"/>
      <dgm:spPr/>
    </dgm:pt>
    <dgm:pt modelId="{C9258049-2FD8-40F0-9A8D-CF190B93809C}" type="pres">
      <dgm:prSet presAssocID="{580D93E9-FC92-4CEE-AAF5-30CE0872BBEF}" presName="conn2-1" presStyleLbl="parChTrans1D3" presStyleIdx="2" presStyleCnt="3"/>
      <dgm:spPr/>
      <dgm:t>
        <a:bodyPr/>
        <a:lstStyle/>
        <a:p>
          <a:endParaRPr lang="pt-BR"/>
        </a:p>
      </dgm:t>
    </dgm:pt>
    <dgm:pt modelId="{7C8BF23A-33B3-4BE6-ABA4-A34C8C17B72A}" type="pres">
      <dgm:prSet presAssocID="{580D93E9-FC92-4CEE-AAF5-30CE0872BBEF}" presName="connTx" presStyleLbl="parChTrans1D3" presStyleIdx="2" presStyleCnt="3"/>
      <dgm:spPr/>
      <dgm:t>
        <a:bodyPr/>
        <a:lstStyle/>
        <a:p>
          <a:endParaRPr lang="pt-BR"/>
        </a:p>
      </dgm:t>
    </dgm:pt>
    <dgm:pt modelId="{10D84351-1745-4724-80D0-47D92DFADB9C}" type="pres">
      <dgm:prSet presAssocID="{E685A889-11A1-4768-8147-55ECCBDDF83D}" presName="root2" presStyleCnt="0"/>
      <dgm:spPr/>
    </dgm:pt>
    <dgm:pt modelId="{B6ED6EF6-5223-4959-B795-17C48C61B3F4}" type="pres">
      <dgm:prSet presAssocID="{E685A889-11A1-4768-8147-55ECCBDDF83D}" presName="LevelTwoTextNode" presStyleLbl="node3" presStyleIdx="2" presStyleCnt="3" custLinFactNeighborX="-302" custLinFactNeighborY="41328">
        <dgm:presLayoutVars>
          <dgm:chPref val="3"/>
        </dgm:presLayoutVars>
      </dgm:prSet>
      <dgm:spPr/>
      <dgm:t>
        <a:bodyPr/>
        <a:lstStyle/>
        <a:p>
          <a:endParaRPr lang="pt-BR"/>
        </a:p>
      </dgm:t>
    </dgm:pt>
    <dgm:pt modelId="{2E6E7B19-309B-43CA-90E8-CA93FEE81078}" type="pres">
      <dgm:prSet presAssocID="{E685A889-11A1-4768-8147-55ECCBDDF83D}" presName="level3hierChild" presStyleCnt="0"/>
      <dgm:spPr/>
    </dgm:pt>
    <dgm:pt modelId="{C4520B26-9D24-4C5B-830B-50FD3B56DCBE}" type="pres">
      <dgm:prSet presAssocID="{7A2291E1-C542-45EB-8276-5CAF8FD20D8C}" presName="conn2-1" presStyleLbl="parChTrans1D2" presStyleIdx="2" presStyleCnt="3"/>
      <dgm:spPr/>
      <dgm:t>
        <a:bodyPr/>
        <a:lstStyle/>
        <a:p>
          <a:endParaRPr lang="pt-BR"/>
        </a:p>
      </dgm:t>
    </dgm:pt>
    <dgm:pt modelId="{8CCEC5C3-DD57-448B-B627-305C29C2EAC2}" type="pres">
      <dgm:prSet presAssocID="{7A2291E1-C542-45EB-8276-5CAF8FD20D8C}" presName="connTx" presStyleLbl="parChTrans1D2" presStyleIdx="2" presStyleCnt="3"/>
      <dgm:spPr/>
      <dgm:t>
        <a:bodyPr/>
        <a:lstStyle/>
        <a:p>
          <a:endParaRPr lang="pt-BR"/>
        </a:p>
      </dgm:t>
    </dgm:pt>
    <dgm:pt modelId="{BCBC7E96-2DB3-4729-A5EA-04F405AD73C7}" type="pres">
      <dgm:prSet presAssocID="{E71ED39C-8351-4CF9-86C0-F4F7C5A84E22}" presName="root2" presStyleCnt="0"/>
      <dgm:spPr/>
    </dgm:pt>
    <dgm:pt modelId="{8877304B-B4F0-4712-A9D9-FD815211BFCF}" type="pres">
      <dgm:prSet presAssocID="{E71ED39C-8351-4CF9-86C0-F4F7C5A84E22}" presName="LevelTwoTextNode" presStyleLbl="node2" presStyleIdx="2" presStyleCnt="3" custLinFactY="-51931" custLinFactNeighborX="-910" custLinFactNeighborY="-100000">
        <dgm:presLayoutVars>
          <dgm:chPref val="3"/>
        </dgm:presLayoutVars>
      </dgm:prSet>
      <dgm:spPr/>
      <dgm:t>
        <a:bodyPr/>
        <a:lstStyle/>
        <a:p>
          <a:endParaRPr lang="pt-BR"/>
        </a:p>
      </dgm:t>
    </dgm:pt>
    <dgm:pt modelId="{456AEDB0-B9EB-445B-8A6C-F396BF23DA36}" type="pres">
      <dgm:prSet presAssocID="{E71ED39C-8351-4CF9-86C0-F4F7C5A84E22}" presName="level3hierChild" presStyleCnt="0"/>
      <dgm:spPr/>
    </dgm:pt>
  </dgm:ptLst>
  <dgm:cxnLst>
    <dgm:cxn modelId="{2D780D5D-D2F9-4EEA-A0FD-E55267BD8480}" type="presOf" srcId="{39FDFA6F-8588-4F51-83DC-1F6EC8B387D0}" destId="{2D856857-15F5-4538-ADA7-33B27FB117ED}" srcOrd="0" destOrd="0" presId="urn:microsoft.com/office/officeart/2005/8/layout/hierarchy2"/>
    <dgm:cxn modelId="{F6763E26-85B8-467A-943C-EE2B6679C590}" type="presOf" srcId="{DA288275-8A65-40D3-AF09-9B2F18801858}" destId="{C249AAAC-A927-4348-A84E-472C9A653DC0}" srcOrd="0" destOrd="0" presId="urn:microsoft.com/office/officeart/2005/8/layout/hierarchy2"/>
    <dgm:cxn modelId="{CF768DB7-2FC4-498F-B3ED-5D255B8CDD40}" type="presOf" srcId="{8FB0A9FD-1CAB-4838-B07D-55A8C11B4EEE}" destId="{59C29C7D-3CE8-4122-BFAF-8AA357DE5A2E}" srcOrd="1" destOrd="0" presId="urn:microsoft.com/office/officeart/2005/8/layout/hierarchy2"/>
    <dgm:cxn modelId="{32217F8E-E695-4F2F-9E5F-9192F35473A1}" srcId="{31171CCD-C94C-408A-8AEF-014B5D13353A}" destId="{A5AF04D3-7B43-40B0-9AA4-B8B70E0C07B7}" srcOrd="0" destOrd="0" parTransId="{F6B76ED3-515F-421F-9961-9A9726246E98}" sibTransId="{AC2ED0A7-EB40-4CF1-AE9D-024E520B2CF7}"/>
    <dgm:cxn modelId="{8C6646DB-9582-4D7D-8451-C2BCBBF7E4CC}" type="presOf" srcId="{580D93E9-FC92-4CEE-AAF5-30CE0872BBEF}" destId="{C9258049-2FD8-40F0-9A8D-CF190B93809C}" srcOrd="0" destOrd="0" presId="urn:microsoft.com/office/officeart/2005/8/layout/hierarchy2"/>
    <dgm:cxn modelId="{8E2A943D-6585-4165-8C05-079FA88E047C}" type="presOf" srcId="{9BC35249-DE8A-4CC0-9AC4-665CB411398E}" destId="{69B817D8-286B-418B-AA84-5E3997B2B7C4}" srcOrd="0" destOrd="0" presId="urn:microsoft.com/office/officeart/2005/8/layout/hierarchy2"/>
    <dgm:cxn modelId="{BA8BEEA9-30BA-4E3E-89B7-ED2309A3E699}" type="presOf" srcId="{7A2291E1-C542-45EB-8276-5CAF8FD20D8C}" destId="{C4520B26-9D24-4C5B-830B-50FD3B56DCBE}" srcOrd="0" destOrd="0" presId="urn:microsoft.com/office/officeart/2005/8/layout/hierarchy2"/>
    <dgm:cxn modelId="{918740F5-39B8-459E-969A-353F95FDC7D6}" type="presOf" srcId="{580D93E9-FC92-4CEE-AAF5-30CE0872BBEF}" destId="{7C8BF23A-33B3-4BE6-ABA4-A34C8C17B72A}" srcOrd="1" destOrd="0" presId="urn:microsoft.com/office/officeart/2005/8/layout/hierarchy2"/>
    <dgm:cxn modelId="{5F98A258-658F-466D-A15D-909879A2EA6B}" type="presOf" srcId="{7A2291E1-C542-45EB-8276-5CAF8FD20D8C}" destId="{8CCEC5C3-DD57-448B-B627-305C29C2EAC2}" srcOrd="1" destOrd="0" presId="urn:microsoft.com/office/officeart/2005/8/layout/hierarchy2"/>
    <dgm:cxn modelId="{92048563-23C4-4811-A03A-859BF12B328B}" srcId="{9BC35249-DE8A-4CC0-9AC4-665CB411398E}" destId="{EDB2C8A5-D55B-4E80-AA6A-497FC4ABAF6E}" srcOrd="0" destOrd="0" parTransId="{F9104094-0DF5-41DF-B87F-8DDB14F15721}" sibTransId="{74EDD8D7-02FA-4F08-90F3-6ABC2E61BAEE}"/>
    <dgm:cxn modelId="{A6745ED3-F99D-4FD5-ABD1-2D376A69D5FF}" srcId="{3EEAECC9-9DBF-447F-B3CA-78605E7CF9B2}" destId="{39FDFA6F-8588-4F51-83DC-1F6EC8B387D0}" srcOrd="0" destOrd="0" parTransId="{8FB0A9FD-1CAB-4838-B07D-55A8C11B4EEE}" sibTransId="{B670F3EB-3B27-46AB-95B2-AC84CACE0E97}"/>
    <dgm:cxn modelId="{59EEB549-FBC9-42B0-B13C-3F7EAD70E6B4}" type="presOf" srcId="{E685A889-11A1-4768-8147-55ECCBDDF83D}" destId="{B6ED6EF6-5223-4959-B795-17C48C61B3F4}" srcOrd="0" destOrd="0" presId="urn:microsoft.com/office/officeart/2005/8/layout/hierarchy2"/>
    <dgm:cxn modelId="{95D4473A-D153-4F8B-A316-C7418F46ED91}" type="presOf" srcId="{31171CCD-C94C-408A-8AEF-014B5D13353A}" destId="{A62E8245-29D0-4781-9CAE-060564FB68A2}" srcOrd="0" destOrd="0" presId="urn:microsoft.com/office/officeart/2005/8/layout/hierarchy2"/>
    <dgm:cxn modelId="{FC439AB6-C433-4F62-9CA3-DCA0854A9B90}" srcId="{A5AF04D3-7B43-40B0-9AA4-B8B70E0C07B7}" destId="{E71ED39C-8351-4CF9-86C0-F4F7C5A84E22}" srcOrd="2" destOrd="0" parTransId="{7A2291E1-C542-45EB-8276-5CAF8FD20D8C}" sibTransId="{845739D4-517C-4B05-A354-066E3509E4BE}"/>
    <dgm:cxn modelId="{2ED3B4D6-1A67-4F7D-82F2-F7022A3FD21E}" type="presOf" srcId="{EDB2C8A5-D55B-4E80-AA6A-497FC4ABAF6E}" destId="{1CB1D8C8-CF2E-4CF7-8EBA-7C881768605B}" srcOrd="0" destOrd="0" presId="urn:microsoft.com/office/officeart/2005/8/layout/hierarchy2"/>
    <dgm:cxn modelId="{AF4C21EF-2E6F-43DF-BC74-E245328B17E3}" srcId="{A5AF04D3-7B43-40B0-9AA4-B8B70E0C07B7}" destId="{9BC35249-DE8A-4CC0-9AC4-665CB411398E}" srcOrd="1" destOrd="0" parTransId="{DDC9C4B1-3C76-4956-B59E-FBC1E0F94DCD}" sibTransId="{0FC099AC-ABD7-4353-841A-D19DEEC7497A}"/>
    <dgm:cxn modelId="{0793D224-4CBB-4457-8AE1-D4FDF5D07981}" srcId="{A5AF04D3-7B43-40B0-9AA4-B8B70E0C07B7}" destId="{3EEAECC9-9DBF-447F-B3CA-78605E7CF9B2}" srcOrd="0" destOrd="0" parTransId="{DA288275-8A65-40D3-AF09-9B2F18801858}" sibTransId="{CE34771F-2493-49CD-8EA8-758E528D2617}"/>
    <dgm:cxn modelId="{764E0C7B-1E3B-4A7C-AD68-0E662F017F5E}" type="presOf" srcId="{A5AF04D3-7B43-40B0-9AA4-B8B70E0C07B7}" destId="{388D98CB-23B6-4CE0-9826-699AD14CE3DA}" srcOrd="0" destOrd="0" presId="urn:microsoft.com/office/officeart/2005/8/layout/hierarchy2"/>
    <dgm:cxn modelId="{D919490F-863B-4BE7-82D8-0AFE1C7FA3C2}" type="presOf" srcId="{3EEAECC9-9DBF-447F-B3CA-78605E7CF9B2}" destId="{19112832-10DA-4F92-B649-32B816CE2127}" srcOrd="0" destOrd="0" presId="urn:microsoft.com/office/officeart/2005/8/layout/hierarchy2"/>
    <dgm:cxn modelId="{BAA02E9D-2333-4D2F-A6FD-A0353FAEC395}" type="presOf" srcId="{DA288275-8A65-40D3-AF09-9B2F18801858}" destId="{7DA8BFF5-FDC7-4748-BE8F-FF434964D3CD}" srcOrd="1" destOrd="0" presId="urn:microsoft.com/office/officeart/2005/8/layout/hierarchy2"/>
    <dgm:cxn modelId="{831E3C53-3AF1-45EB-B1B5-8B02184A94F4}" type="presOf" srcId="{8FB0A9FD-1CAB-4838-B07D-55A8C11B4EEE}" destId="{0FDCC499-AC81-499B-B030-BA52316753C2}" srcOrd="0" destOrd="0" presId="urn:microsoft.com/office/officeart/2005/8/layout/hierarchy2"/>
    <dgm:cxn modelId="{5354C85F-D966-4F3F-BEF6-7B91387E03F2}" srcId="{9BC35249-DE8A-4CC0-9AC4-665CB411398E}" destId="{E685A889-11A1-4768-8147-55ECCBDDF83D}" srcOrd="1" destOrd="0" parTransId="{580D93E9-FC92-4CEE-AAF5-30CE0872BBEF}" sibTransId="{2A1189C2-7DCB-4EC9-B78E-10FE859BBCC1}"/>
    <dgm:cxn modelId="{30A7FBB7-0524-43EC-9421-4E05F7D5525C}" type="presOf" srcId="{E71ED39C-8351-4CF9-86C0-F4F7C5A84E22}" destId="{8877304B-B4F0-4712-A9D9-FD815211BFCF}" srcOrd="0" destOrd="0" presId="urn:microsoft.com/office/officeart/2005/8/layout/hierarchy2"/>
    <dgm:cxn modelId="{B6DE7CC3-03AE-48E4-B196-6687B91E5989}" type="presOf" srcId="{F9104094-0DF5-41DF-B87F-8DDB14F15721}" destId="{EEF0B3B4-8FB4-445F-A7C2-1E4508464436}" srcOrd="1" destOrd="0" presId="urn:microsoft.com/office/officeart/2005/8/layout/hierarchy2"/>
    <dgm:cxn modelId="{2FF6908A-9C40-4E96-9961-4E9DF60B9BB5}" type="presOf" srcId="{DDC9C4B1-3C76-4956-B59E-FBC1E0F94DCD}" destId="{6EDC12B1-4CF6-4762-B2B7-3551F94B9CFF}" srcOrd="1" destOrd="0" presId="urn:microsoft.com/office/officeart/2005/8/layout/hierarchy2"/>
    <dgm:cxn modelId="{9E9F5197-1E52-48E3-8E3D-6F62DD9F2398}" type="presOf" srcId="{F9104094-0DF5-41DF-B87F-8DDB14F15721}" destId="{D532D07C-9198-43DC-8CC7-FC5E49E22C49}" srcOrd="0" destOrd="0" presId="urn:microsoft.com/office/officeart/2005/8/layout/hierarchy2"/>
    <dgm:cxn modelId="{68474A9D-F334-4528-A191-8A4558FB55CF}" type="presOf" srcId="{DDC9C4B1-3C76-4956-B59E-FBC1E0F94DCD}" destId="{7C8596D2-B8F9-4F7E-9DC1-677E2CDD315C}" srcOrd="0" destOrd="0" presId="urn:microsoft.com/office/officeart/2005/8/layout/hierarchy2"/>
    <dgm:cxn modelId="{67788D0F-EE08-41FB-85DF-7CD1CF11EB0E}" type="presParOf" srcId="{A62E8245-29D0-4781-9CAE-060564FB68A2}" destId="{7576DAE5-C5F4-47D9-89EA-496F9FE5CF5B}" srcOrd="0" destOrd="0" presId="urn:microsoft.com/office/officeart/2005/8/layout/hierarchy2"/>
    <dgm:cxn modelId="{7288B1BD-CD9D-4028-BAEC-1C921E3F0F03}" type="presParOf" srcId="{7576DAE5-C5F4-47D9-89EA-496F9FE5CF5B}" destId="{388D98CB-23B6-4CE0-9826-699AD14CE3DA}" srcOrd="0" destOrd="0" presId="urn:microsoft.com/office/officeart/2005/8/layout/hierarchy2"/>
    <dgm:cxn modelId="{51D8B2BE-00F7-4793-9729-85BACFA6AD9A}" type="presParOf" srcId="{7576DAE5-C5F4-47D9-89EA-496F9FE5CF5B}" destId="{C2210FC1-3066-4544-BCFA-9C7158A37780}" srcOrd="1" destOrd="0" presId="urn:microsoft.com/office/officeart/2005/8/layout/hierarchy2"/>
    <dgm:cxn modelId="{3A2D5289-2C05-42A3-A4B1-9CFCE4C25E40}" type="presParOf" srcId="{C2210FC1-3066-4544-BCFA-9C7158A37780}" destId="{C249AAAC-A927-4348-A84E-472C9A653DC0}" srcOrd="0" destOrd="0" presId="urn:microsoft.com/office/officeart/2005/8/layout/hierarchy2"/>
    <dgm:cxn modelId="{FDD15B0A-61E3-4A08-A969-327C686BE1CF}" type="presParOf" srcId="{C249AAAC-A927-4348-A84E-472C9A653DC0}" destId="{7DA8BFF5-FDC7-4748-BE8F-FF434964D3CD}" srcOrd="0" destOrd="0" presId="urn:microsoft.com/office/officeart/2005/8/layout/hierarchy2"/>
    <dgm:cxn modelId="{5730400D-3680-4EAF-8675-0B4709BB8FE4}" type="presParOf" srcId="{C2210FC1-3066-4544-BCFA-9C7158A37780}" destId="{A3371A28-8196-4469-AA27-BA7E6B39F4B3}" srcOrd="1" destOrd="0" presId="urn:microsoft.com/office/officeart/2005/8/layout/hierarchy2"/>
    <dgm:cxn modelId="{68866E15-AC92-45A9-B0AC-C0244B7BC1E8}" type="presParOf" srcId="{A3371A28-8196-4469-AA27-BA7E6B39F4B3}" destId="{19112832-10DA-4F92-B649-32B816CE2127}" srcOrd="0" destOrd="0" presId="urn:microsoft.com/office/officeart/2005/8/layout/hierarchy2"/>
    <dgm:cxn modelId="{1629E8E1-A9D5-4898-8438-3071171DA640}" type="presParOf" srcId="{A3371A28-8196-4469-AA27-BA7E6B39F4B3}" destId="{BA7D232D-BD2B-4BF8-8676-86DBD794CD40}" srcOrd="1" destOrd="0" presId="urn:microsoft.com/office/officeart/2005/8/layout/hierarchy2"/>
    <dgm:cxn modelId="{8080B9A2-A455-4DFC-BB38-CF97810F5B3F}" type="presParOf" srcId="{BA7D232D-BD2B-4BF8-8676-86DBD794CD40}" destId="{0FDCC499-AC81-499B-B030-BA52316753C2}" srcOrd="0" destOrd="0" presId="urn:microsoft.com/office/officeart/2005/8/layout/hierarchy2"/>
    <dgm:cxn modelId="{6E7CD29B-38DB-49E0-A450-4B0AC1DD5829}" type="presParOf" srcId="{0FDCC499-AC81-499B-B030-BA52316753C2}" destId="{59C29C7D-3CE8-4122-BFAF-8AA357DE5A2E}" srcOrd="0" destOrd="0" presId="urn:microsoft.com/office/officeart/2005/8/layout/hierarchy2"/>
    <dgm:cxn modelId="{7571D192-A2EC-470E-B964-85C17D8A33E2}" type="presParOf" srcId="{BA7D232D-BD2B-4BF8-8676-86DBD794CD40}" destId="{C84381F4-4492-45C5-B9EB-BA0CD3F41C5E}" srcOrd="1" destOrd="0" presId="urn:microsoft.com/office/officeart/2005/8/layout/hierarchy2"/>
    <dgm:cxn modelId="{A0EB9CF8-2D13-49A1-8BE4-4DE3AE8552D9}" type="presParOf" srcId="{C84381F4-4492-45C5-B9EB-BA0CD3F41C5E}" destId="{2D856857-15F5-4538-ADA7-33B27FB117ED}" srcOrd="0" destOrd="0" presId="urn:microsoft.com/office/officeart/2005/8/layout/hierarchy2"/>
    <dgm:cxn modelId="{173EB975-797E-4177-AE99-F0350EE10CB5}" type="presParOf" srcId="{C84381F4-4492-45C5-B9EB-BA0CD3F41C5E}" destId="{240A764B-9C05-47B6-BC0B-EC633532655E}" srcOrd="1" destOrd="0" presId="urn:microsoft.com/office/officeart/2005/8/layout/hierarchy2"/>
    <dgm:cxn modelId="{60A65915-CDF3-43DA-AC44-6C8691931A45}" type="presParOf" srcId="{C2210FC1-3066-4544-BCFA-9C7158A37780}" destId="{7C8596D2-B8F9-4F7E-9DC1-677E2CDD315C}" srcOrd="2" destOrd="0" presId="urn:microsoft.com/office/officeart/2005/8/layout/hierarchy2"/>
    <dgm:cxn modelId="{AC78410A-8FE3-4619-8CCD-EE51AD96BC35}" type="presParOf" srcId="{7C8596D2-B8F9-4F7E-9DC1-677E2CDD315C}" destId="{6EDC12B1-4CF6-4762-B2B7-3551F94B9CFF}" srcOrd="0" destOrd="0" presId="urn:microsoft.com/office/officeart/2005/8/layout/hierarchy2"/>
    <dgm:cxn modelId="{807D6BC5-C7C5-48A0-95F9-78C52284B90A}" type="presParOf" srcId="{C2210FC1-3066-4544-BCFA-9C7158A37780}" destId="{8A068DE8-1C85-4BAE-9707-4FB2CCED26E7}" srcOrd="3" destOrd="0" presId="urn:microsoft.com/office/officeart/2005/8/layout/hierarchy2"/>
    <dgm:cxn modelId="{74010D2C-F6E5-41D0-BA92-73D570D52C01}" type="presParOf" srcId="{8A068DE8-1C85-4BAE-9707-4FB2CCED26E7}" destId="{69B817D8-286B-418B-AA84-5E3997B2B7C4}" srcOrd="0" destOrd="0" presId="urn:microsoft.com/office/officeart/2005/8/layout/hierarchy2"/>
    <dgm:cxn modelId="{6AABDB7C-02E9-40A5-87FC-9AE3D707995C}" type="presParOf" srcId="{8A068DE8-1C85-4BAE-9707-4FB2CCED26E7}" destId="{CED400D0-437D-49AB-BF9B-EF467F864EC1}" srcOrd="1" destOrd="0" presId="urn:microsoft.com/office/officeart/2005/8/layout/hierarchy2"/>
    <dgm:cxn modelId="{1AFDB393-1169-4432-9662-A4033B4D333A}" type="presParOf" srcId="{CED400D0-437D-49AB-BF9B-EF467F864EC1}" destId="{D532D07C-9198-43DC-8CC7-FC5E49E22C49}" srcOrd="0" destOrd="0" presId="urn:microsoft.com/office/officeart/2005/8/layout/hierarchy2"/>
    <dgm:cxn modelId="{00ABAB64-E147-4F26-9F87-AEF431BF081D}" type="presParOf" srcId="{D532D07C-9198-43DC-8CC7-FC5E49E22C49}" destId="{EEF0B3B4-8FB4-445F-A7C2-1E4508464436}" srcOrd="0" destOrd="0" presId="urn:microsoft.com/office/officeart/2005/8/layout/hierarchy2"/>
    <dgm:cxn modelId="{9F677252-199F-4AAA-9844-F2212A37F644}" type="presParOf" srcId="{CED400D0-437D-49AB-BF9B-EF467F864EC1}" destId="{29DC1C70-D81E-47D0-8672-F84AC9DE8865}" srcOrd="1" destOrd="0" presId="urn:microsoft.com/office/officeart/2005/8/layout/hierarchy2"/>
    <dgm:cxn modelId="{F95080BA-9BF3-4F6B-B32A-CC110C71078F}" type="presParOf" srcId="{29DC1C70-D81E-47D0-8672-F84AC9DE8865}" destId="{1CB1D8C8-CF2E-4CF7-8EBA-7C881768605B}" srcOrd="0" destOrd="0" presId="urn:microsoft.com/office/officeart/2005/8/layout/hierarchy2"/>
    <dgm:cxn modelId="{F6FC905B-41E9-4D35-85AD-8629AD79BF44}" type="presParOf" srcId="{29DC1C70-D81E-47D0-8672-F84AC9DE8865}" destId="{B6B622FA-034F-4C0D-9B67-45200A9EECE7}" srcOrd="1" destOrd="0" presId="urn:microsoft.com/office/officeart/2005/8/layout/hierarchy2"/>
    <dgm:cxn modelId="{DF286336-2B61-4773-BE81-3238262CB721}" type="presParOf" srcId="{CED400D0-437D-49AB-BF9B-EF467F864EC1}" destId="{C9258049-2FD8-40F0-9A8D-CF190B93809C}" srcOrd="2" destOrd="0" presId="urn:microsoft.com/office/officeart/2005/8/layout/hierarchy2"/>
    <dgm:cxn modelId="{5067C39B-E6C9-414F-BA64-0357CCF8C859}" type="presParOf" srcId="{C9258049-2FD8-40F0-9A8D-CF190B93809C}" destId="{7C8BF23A-33B3-4BE6-ABA4-A34C8C17B72A}" srcOrd="0" destOrd="0" presId="urn:microsoft.com/office/officeart/2005/8/layout/hierarchy2"/>
    <dgm:cxn modelId="{95A96CB4-5769-4E87-A10B-6EE790C0F7BE}" type="presParOf" srcId="{CED400D0-437D-49AB-BF9B-EF467F864EC1}" destId="{10D84351-1745-4724-80D0-47D92DFADB9C}" srcOrd="3" destOrd="0" presId="urn:microsoft.com/office/officeart/2005/8/layout/hierarchy2"/>
    <dgm:cxn modelId="{BB634D1A-E94A-4897-922D-8438C68B4C66}" type="presParOf" srcId="{10D84351-1745-4724-80D0-47D92DFADB9C}" destId="{B6ED6EF6-5223-4959-B795-17C48C61B3F4}" srcOrd="0" destOrd="0" presId="urn:microsoft.com/office/officeart/2005/8/layout/hierarchy2"/>
    <dgm:cxn modelId="{1C92B4ED-4125-476E-BCF2-51144027363A}" type="presParOf" srcId="{10D84351-1745-4724-80D0-47D92DFADB9C}" destId="{2E6E7B19-309B-43CA-90E8-CA93FEE81078}" srcOrd="1" destOrd="0" presId="urn:microsoft.com/office/officeart/2005/8/layout/hierarchy2"/>
    <dgm:cxn modelId="{4AA9BE22-780A-43B5-ABC7-45CDDA7E0512}" type="presParOf" srcId="{C2210FC1-3066-4544-BCFA-9C7158A37780}" destId="{C4520B26-9D24-4C5B-830B-50FD3B56DCBE}" srcOrd="4" destOrd="0" presId="urn:microsoft.com/office/officeart/2005/8/layout/hierarchy2"/>
    <dgm:cxn modelId="{808255FB-2EE0-48B2-BEE7-D7FE76EEFF0E}" type="presParOf" srcId="{C4520B26-9D24-4C5B-830B-50FD3B56DCBE}" destId="{8CCEC5C3-DD57-448B-B627-305C29C2EAC2}" srcOrd="0" destOrd="0" presId="urn:microsoft.com/office/officeart/2005/8/layout/hierarchy2"/>
    <dgm:cxn modelId="{5EBA3402-0237-4A6C-85E8-958E2C4EA783}" type="presParOf" srcId="{C2210FC1-3066-4544-BCFA-9C7158A37780}" destId="{BCBC7E96-2DB3-4729-A5EA-04F405AD73C7}" srcOrd="5" destOrd="0" presId="urn:microsoft.com/office/officeart/2005/8/layout/hierarchy2"/>
    <dgm:cxn modelId="{0D30D316-6D4C-41D9-82D7-BCA6C5FB5404}" type="presParOf" srcId="{BCBC7E96-2DB3-4729-A5EA-04F405AD73C7}" destId="{8877304B-B4F0-4712-A9D9-FD815211BFCF}" srcOrd="0" destOrd="0" presId="urn:microsoft.com/office/officeart/2005/8/layout/hierarchy2"/>
    <dgm:cxn modelId="{13EFB2A6-8BB1-4A10-AAFF-4D41F376563C}" type="presParOf" srcId="{BCBC7E96-2DB3-4729-A5EA-04F405AD73C7}" destId="{456AEDB0-B9EB-445B-8A6C-F396BF23DA36}"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FC34C7-3942-48A8-9BCE-2F605E09136E}" type="doc">
      <dgm:prSet loTypeId="urn:microsoft.com/office/officeart/2005/8/layout/cycle7" loCatId="cycle" qsTypeId="urn:microsoft.com/office/officeart/2005/8/quickstyle/simple1" qsCatId="simple" csTypeId="urn:microsoft.com/office/officeart/2005/8/colors/colorful2" csCatId="colorful" phldr="1"/>
      <dgm:spPr/>
      <dgm:t>
        <a:bodyPr/>
        <a:lstStyle/>
        <a:p>
          <a:endParaRPr lang="pt-BR"/>
        </a:p>
      </dgm:t>
    </dgm:pt>
    <dgm:pt modelId="{FE3B8C8E-C2F7-434C-96F2-60F7C4D17CEB}">
      <dgm:prSet phldrT="[Texto]"/>
      <dgm:spPr>
        <a:effectLst>
          <a:softEdge rad="127000"/>
        </a:effectLst>
      </dgm:spPr>
      <dgm:t>
        <a:bodyPr/>
        <a:lstStyle/>
        <a:p>
          <a:r>
            <a:rPr lang="pt-BR" b="1" dirty="0" smtClean="0"/>
            <a:t>Estado</a:t>
          </a:r>
          <a:endParaRPr lang="pt-BR" b="1" dirty="0"/>
        </a:p>
      </dgm:t>
    </dgm:pt>
    <dgm:pt modelId="{4F062B8D-BE67-4F1B-B0C2-87D4D0089CFA}" type="parTrans" cxnId="{64850BFD-9C7C-492E-A04D-4786163B4A9C}">
      <dgm:prSet/>
      <dgm:spPr/>
      <dgm:t>
        <a:bodyPr/>
        <a:lstStyle/>
        <a:p>
          <a:endParaRPr lang="pt-BR"/>
        </a:p>
      </dgm:t>
    </dgm:pt>
    <dgm:pt modelId="{6EAA44F3-96DE-4A60-BB65-FE1FF32AC820}" type="sibTrans" cxnId="{64850BFD-9C7C-492E-A04D-4786163B4A9C}">
      <dgm:prSet/>
      <dgm:spPr/>
      <dgm:t>
        <a:bodyPr/>
        <a:lstStyle/>
        <a:p>
          <a:endParaRPr lang="pt-BR"/>
        </a:p>
      </dgm:t>
    </dgm:pt>
    <dgm:pt modelId="{BC0D2D1C-A084-4BFB-A869-0A85A720539C}">
      <dgm:prSet phldrT="[Texto]"/>
      <dgm:spPr>
        <a:effectLst>
          <a:softEdge rad="127000"/>
        </a:effectLst>
      </dgm:spPr>
      <dgm:t>
        <a:bodyPr/>
        <a:lstStyle/>
        <a:p>
          <a:r>
            <a:rPr lang="pt-BR" b="1" dirty="0" smtClean="0"/>
            <a:t>Universidade</a:t>
          </a:r>
          <a:endParaRPr lang="pt-BR" b="1" dirty="0"/>
        </a:p>
      </dgm:t>
    </dgm:pt>
    <dgm:pt modelId="{038936C7-59E7-47F3-B2C9-084CA06F8DB2}" type="parTrans" cxnId="{23300450-7A8C-4943-926D-69CCA95D4247}">
      <dgm:prSet/>
      <dgm:spPr/>
      <dgm:t>
        <a:bodyPr/>
        <a:lstStyle/>
        <a:p>
          <a:endParaRPr lang="pt-BR"/>
        </a:p>
      </dgm:t>
    </dgm:pt>
    <dgm:pt modelId="{96FE0CC5-EE77-4DDB-863F-E13CB05B6CF7}" type="sibTrans" cxnId="{23300450-7A8C-4943-926D-69CCA95D4247}">
      <dgm:prSet/>
      <dgm:spPr/>
      <dgm:t>
        <a:bodyPr/>
        <a:lstStyle/>
        <a:p>
          <a:endParaRPr lang="pt-BR"/>
        </a:p>
      </dgm:t>
    </dgm:pt>
    <dgm:pt modelId="{E7669376-32C1-44C4-8CB9-1703A9A3D903}">
      <dgm:prSet phldrT="[Texto]"/>
      <dgm:spPr>
        <a:effectLst>
          <a:softEdge rad="127000"/>
        </a:effectLst>
      </dgm:spPr>
      <dgm:t>
        <a:bodyPr/>
        <a:lstStyle/>
        <a:p>
          <a:r>
            <a:rPr lang="pt-BR" b="1" dirty="0" smtClean="0"/>
            <a:t>Sociedade</a:t>
          </a:r>
          <a:endParaRPr lang="pt-BR" b="1" dirty="0"/>
        </a:p>
      </dgm:t>
    </dgm:pt>
    <dgm:pt modelId="{8D20F963-8D37-4909-B8D3-9C70BC96A39B}" type="parTrans" cxnId="{1C3DF616-4191-4589-9991-F9084297EE44}">
      <dgm:prSet/>
      <dgm:spPr/>
      <dgm:t>
        <a:bodyPr/>
        <a:lstStyle/>
        <a:p>
          <a:endParaRPr lang="pt-BR"/>
        </a:p>
      </dgm:t>
    </dgm:pt>
    <dgm:pt modelId="{1C2C3D31-DFC7-4F56-ABAB-9153A87BCDA5}" type="sibTrans" cxnId="{1C3DF616-4191-4589-9991-F9084297EE44}">
      <dgm:prSet/>
      <dgm:spPr/>
      <dgm:t>
        <a:bodyPr/>
        <a:lstStyle/>
        <a:p>
          <a:endParaRPr lang="pt-BR"/>
        </a:p>
      </dgm:t>
    </dgm:pt>
    <dgm:pt modelId="{13640A5F-28D7-4FDA-BFEC-7CB87A23777D}" type="pres">
      <dgm:prSet presAssocID="{07FC34C7-3942-48A8-9BCE-2F605E09136E}" presName="Name0" presStyleCnt="0">
        <dgm:presLayoutVars>
          <dgm:dir/>
          <dgm:resizeHandles val="exact"/>
        </dgm:presLayoutVars>
      </dgm:prSet>
      <dgm:spPr/>
      <dgm:t>
        <a:bodyPr/>
        <a:lstStyle/>
        <a:p>
          <a:endParaRPr lang="pt-BR"/>
        </a:p>
      </dgm:t>
    </dgm:pt>
    <dgm:pt modelId="{A93D58EE-084D-416A-B404-DBB076684454}" type="pres">
      <dgm:prSet presAssocID="{FE3B8C8E-C2F7-434C-96F2-60F7C4D17CEB}" presName="node" presStyleLbl="node1" presStyleIdx="0" presStyleCnt="3">
        <dgm:presLayoutVars>
          <dgm:bulletEnabled val="1"/>
        </dgm:presLayoutVars>
      </dgm:prSet>
      <dgm:spPr/>
      <dgm:t>
        <a:bodyPr/>
        <a:lstStyle/>
        <a:p>
          <a:endParaRPr lang="pt-BR"/>
        </a:p>
      </dgm:t>
    </dgm:pt>
    <dgm:pt modelId="{AB8EAFFA-2F09-4A13-A309-8571DB47C137}" type="pres">
      <dgm:prSet presAssocID="{6EAA44F3-96DE-4A60-BB65-FE1FF32AC820}" presName="sibTrans" presStyleLbl="sibTrans2D1" presStyleIdx="0" presStyleCnt="3"/>
      <dgm:spPr/>
      <dgm:t>
        <a:bodyPr/>
        <a:lstStyle/>
        <a:p>
          <a:endParaRPr lang="pt-BR"/>
        </a:p>
      </dgm:t>
    </dgm:pt>
    <dgm:pt modelId="{D9D09108-D438-4D62-B9F1-03E62679A98E}" type="pres">
      <dgm:prSet presAssocID="{6EAA44F3-96DE-4A60-BB65-FE1FF32AC820}" presName="connectorText" presStyleLbl="sibTrans2D1" presStyleIdx="0" presStyleCnt="3"/>
      <dgm:spPr/>
      <dgm:t>
        <a:bodyPr/>
        <a:lstStyle/>
        <a:p>
          <a:endParaRPr lang="pt-BR"/>
        </a:p>
      </dgm:t>
    </dgm:pt>
    <dgm:pt modelId="{8CE3158A-357A-496E-9DC6-1F0E3B9AA068}" type="pres">
      <dgm:prSet presAssocID="{BC0D2D1C-A084-4BFB-A869-0A85A720539C}" presName="node" presStyleLbl="node1" presStyleIdx="1" presStyleCnt="3">
        <dgm:presLayoutVars>
          <dgm:bulletEnabled val="1"/>
        </dgm:presLayoutVars>
      </dgm:prSet>
      <dgm:spPr/>
      <dgm:t>
        <a:bodyPr/>
        <a:lstStyle/>
        <a:p>
          <a:endParaRPr lang="pt-BR"/>
        </a:p>
      </dgm:t>
    </dgm:pt>
    <dgm:pt modelId="{D6975F8A-4FBB-4660-BBFA-D28730E93D17}" type="pres">
      <dgm:prSet presAssocID="{96FE0CC5-EE77-4DDB-863F-E13CB05B6CF7}" presName="sibTrans" presStyleLbl="sibTrans2D1" presStyleIdx="1" presStyleCnt="3"/>
      <dgm:spPr/>
      <dgm:t>
        <a:bodyPr/>
        <a:lstStyle/>
        <a:p>
          <a:endParaRPr lang="pt-BR"/>
        </a:p>
      </dgm:t>
    </dgm:pt>
    <dgm:pt modelId="{1A2511FA-1E8C-4A53-ABA5-8F7631679BE0}" type="pres">
      <dgm:prSet presAssocID="{96FE0CC5-EE77-4DDB-863F-E13CB05B6CF7}" presName="connectorText" presStyleLbl="sibTrans2D1" presStyleIdx="1" presStyleCnt="3"/>
      <dgm:spPr/>
      <dgm:t>
        <a:bodyPr/>
        <a:lstStyle/>
        <a:p>
          <a:endParaRPr lang="pt-BR"/>
        </a:p>
      </dgm:t>
    </dgm:pt>
    <dgm:pt modelId="{19FD1B2C-CA2A-485F-9247-6278D6FE8A9E}" type="pres">
      <dgm:prSet presAssocID="{E7669376-32C1-44C4-8CB9-1703A9A3D903}" presName="node" presStyleLbl="node1" presStyleIdx="2" presStyleCnt="3">
        <dgm:presLayoutVars>
          <dgm:bulletEnabled val="1"/>
        </dgm:presLayoutVars>
      </dgm:prSet>
      <dgm:spPr/>
      <dgm:t>
        <a:bodyPr/>
        <a:lstStyle/>
        <a:p>
          <a:endParaRPr lang="pt-BR"/>
        </a:p>
      </dgm:t>
    </dgm:pt>
    <dgm:pt modelId="{4DC92C6D-4AB3-4A84-85B8-685844874E96}" type="pres">
      <dgm:prSet presAssocID="{1C2C3D31-DFC7-4F56-ABAB-9153A87BCDA5}" presName="sibTrans" presStyleLbl="sibTrans2D1" presStyleIdx="2" presStyleCnt="3"/>
      <dgm:spPr/>
      <dgm:t>
        <a:bodyPr/>
        <a:lstStyle/>
        <a:p>
          <a:endParaRPr lang="pt-BR"/>
        </a:p>
      </dgm:t>
    </dgm:pt>
    <dgm:pt modelId="{8176AF91-D7F2-41C2-8E9E-BC5A0AF600D3}" type="pres">
      <dgm:prSet presAssocID="{1C2C3D31-DFC7-4F56-ABAB-9153A87BCDA5}" presName="connectorText" presStyleLbl="sibTrans2D1" presStyleIdx="2" presStyleCnt="3"/>
      <dgm:spPr/>
      <dgm:t>
        <a:bodyPr/>
        <a:lstStyle/>
        <a:p>
          <a:endParaRPr lang="pt-BR"/>
        </a:p>
      </dgm:t>
    </dgm:pt>
  </dgm:ptLst>
  <dgm:cxnLst>
    <dgm:cxn modelId="{1AF05294-AD30-48C5-9AED-A9A89FCC1FAA}" type="presOf" srcId="{BC0D2D1C-A084-4BFB-A869-0A85A720539C}" destId="{8CE3158A-357A-496E-9DC6-1F0E3B9AA068}" srcOrd="0" destOrd="0" presId="urn:microsoft.com/office/officeart/2005/8/layout/cycle7"/>
    <dgm:cxn modelId="{1FBEF94D-B228-497E-9A91-94B5AAAFCB39}" type="presOf" srcId="{1C2C3D31-DFC7-4F56-ABAB-9153A87BCDA5}" destId="{8176AF91-D7F2-41C2-8E9E-BC5A0AF600D3}" srcOrd="1" destOrd="0" presId="urn:microsoft.com/office/officeart/2005/8/layout/cycle7"/>
    <dgm:cxn modelId="{64850BFD-9C7C-492E-A04D-4786163B4A9C}" srcId="{07FC34C7-3942-48A8-9BCE-2F605E09136E}" destId="{FE3B8C8E-C2F7-434C-96F2-60F7C4D17CEB}" srcOrd="0" destOrd="0" parTransId="{4F062B8D-BE67-4F1B-B0C2-87D4D0089CFA}" sibTransId="{6EAA44F3-96DE-4A60-BB65-FE1FF32AC820}"/>
    <dgm:cxn modelId="{874F4639-8D7A-4484-B355-380195C209F7}" type="presOf" srcId="{07FC34C7-3942-48A8-9BCE-2F605E09136E}" destId="{13640A5F-28D7-4FDA-BFEC-7CB87A23777D}" srcOrd="0" destOrd="0" presId="urn:microsoft.com/office/officeart/2005/8/layout/cycle7"/>
    <dgm:cxn modelId="{9F82C3FE-F94F-4CAC-8559-96D013C14D87}" type="presOf" srcId="{96FE0CC5-EE77-4DDB-863F-E13CB05B6CF7}" destId="{1A2511FA-1E8C-4A53-ABA5-8F7631679BE0}" srcOrd="1" destOrd="0" presId="urn:microsoft.com/office/officeart/2005/8/layout/cycle7"/>
    <dgm:cxn modelId="{1C3DF616-4191-4589-9991-F9084297EE44}" srcId="{07FC34C7-3942-48A8-9BCE-2F605E09136E}" destId="{E7669376-32C1-44C4-8CB9-1703A9A3D903}" srcOrd="2" destOrd="0" parTransId="{8D20F963-8D37-4909-B8D3-9C70BC96A39B}" sibTransId="{1C2C3D31-DFC7-4F56-ABAB-9153A87BCDA5}"/>
    <dgm:cxn modelId="{23300450-7A8C-4943-926D-69CCA95D4247}" srcId="{07FC34C7-3942-48A8-9BCE-2F605E09136E}" destId="{BC0D2D1C-A084-4BFB-A869-0A85A720539C}" srcOrd="1" destOrd="0" parTransId="{038936C7-59E7-47F3-B2C9-084CA06F8DB2}" sibTransId="{96FE0CC5-EE77-4DDB-863F-E13CB05B6CF7}"/>
    <dgm:cxn modelId="{FEC0BD51-B2CD-4178-9CD7-00A2ABA7817D}" type="presOf" srcId="{6EAA44F3-96DE-4A60-BB65-FE1FF32AC820}" destId="{D9D09108-D438-4D62-B9F1-03E62679A98E}" srcOrd="1" destOrd="0" presId="urn:microsoft.com/office/officeart/2005/8/layout/cycle7"/>
    <dgm:cxn modelId="{D749B033-AA98-4CB6-8034-92F903882C1D}" type="presOf" srcId="{1C2C3D31-DFC7-4F56-ABAB-9153A87BCDA5}" destId="{4DC92C6D-4AB3-4A84-85B8-685844874E96}" srcOrd="0" destOrd="0" presId="urn:microsoft.com/office/officeart/2005/8/layout/cycle7"/>
    <dgm:cxn modelId="{B178A6E4-BF6B-42AA-AC17-3B16DAFFB09C}" type="presOf" srcId="{E7669376-32C1-44C4-8CB9-1703A9A3D903}" destId="{19FD1B2C-CA2A-485F-9247-6278D6FE8A9E}" srcOrd="0" destOrd="0" presId="urn:microsoft.com/office/officeart/2005/8/layout/cycle7"/>
    <dgm:cxn modelId="{78E69824-201D-4CB4-9AA3-4C427A71EEFA}" type="presOf" srcId="{FE3B8C8E-C2F7-434C-96F2-60F7C4D17CEB}" destId="{A93D58EE-084D-416A-B404-DBB076684454}" srcOrd="0" destOrd="0" presId="urn:microsoft.com/office/officeart/2005/8/layout/cycle7"/>
    <dgm:cxn modelId="{C9961A40-8EFE-4190-AED9-B96B1528E4B2}" type="presOf" srcId="{6EAA44F3-96DE-4A60-BB65-FE1FF32AC820}" destId="{AB8EAFFA-2F09-4A13-A309-8571DB47C137}" srcOrd="0" destOrd="0" presId="urn:microsoft.com/office/officeart/2005/8/layout/cycle7"/>
    <dgm:cxn modelId="{984FF02A-2E72-492B-9BA4-CA53A6AFF2C5}" type="presOf" srcId="{96FE0CC5-EE77-4DDB-863F-E13CB05B6CF7}" destId="{D6975F8A-4FBB-4660-BBFA-D28730E93D17}" srcOrd="0" destOrd="0" presId="urn:microsoft.com/office/officeart/2005/8/layout/cycle7"/>
    <dgm:cxn modelId="{4ED2F2CC-095C-4EED-AD86-845BA6EFCBB7}" type="presParOf" srcId="{13640A5F-28D7-4FDA-BFEC-7CB87A23777D}" destId="{A93D58EE-084D-416A-B404-DBB076684454}" srcOrd="0" destOrd="0" presId="urn:microsoft.com/office/officeart/2005/8/layout/cycle7"/>
    <dgm:cxn modelId="{3C491E0F-5FEA-4058-902E-E04D1FDA1603}" type="presParOf" srcId="{13640A5F-28D7-4FDA-BFEC-7CB87A23777D}" destId="{AB8EAFFA-2F09-4A13-A309-8571DB47C137}" srcOrd="1" destOrd="0" presId="urn:microsoft.com/office/officeart/2005/8/layout/cycle7"/>
    <dgm:cxn modelId="{9D391873-4F38-4BC5-8B60-9924C8BE6F9E}" type="presParOf" srcId="{AB8EAFFA-2F09-4A13-A309-8571DB47C137}" destId="{D9D09108-D438-4D62-B9F1-03E62679A98E}" srcOrd="0" destOrd="0" presId="urn:microsoft.com/office/officeart/2005/8/layout/cycle7"/>
    <dgm:cxn modelId="{27D16D99-ACB3-47C7-843E-48D189669FA1}" type="presParOf" srcId="{13640A5F-28D7-4FDA-BFEC-7CB87A23777D}" destId="{8CE3158A-357A-496E-9DC6-1F0E3B9AA068}" srcOrd="2" destOrd="0" presId="urn:microsoft.com/office/officeart/2005/8/layout/cycle7"/>
    <dgm:cxn modelId="{87EC7B83-397F-48BC-B8C5-DC3FE8D74165}" type="presParOf" srcId="{13640A5F-28D7-4FDA-BFEC-7CB87A23777D}" destId="{D6975F8A-4FBB-4660-BBFA-D28730E93D17}" srcOrd="3" destOrd="0" presId="urn:microsoft.com/office/officeart/2005/8/layout/cycle7"/>
    <dgm:cxn modelId="{D8F0A13C-8A62-4EAB-9844-D16EE9DBDE18}" type="presParOf" srcId="{D6975F8A-4FBB-4660-BBFA-D28730E93D17}" destId="{1A2511FA-1E8C-4A53-ABA5-8F7631679BE0}" srcOrd="0" destOrd="0" presId="urn:microsoft.com/office/officeart/2005/8/layout/cycle7"/>
    <dgm:cxn modelId="{9D9EEAAE-7010-4784-840C-F2FF864A6DEE}" type="presParOf" srcId="{13640A5F-28D7-4FDA-BFEC-7CB87A23777D}" destId="{19FD1B2C-CA2A-485F-9247-6278D6FE8A9E}" srcOrd="4" destOrd="0" presId="urn:microsoft.com/office/officeart/2005/8/layout/cycle7"/>
    <dgm:cxn modelId="{58C155B6-086F-472F-8EF8-09D0A8F3E4A3}" type="presParOf" srcId="{13640A5F-28D7-4FDA-BFEC-7CB87A23777D}" destId="{4DC92C6D-4AB3-4A84-85B8-685844874E96}" srcOrd="5" destOrd="0" presId="urn:microsoft.com/office/officeart/2005/8/layout/cycle7"/>
    <dgm:cxn modelId="{FF4E4A96-63A5-4BA6-998C-1F5D5AC6E2ED}" type="presParOf" srcId="{4DC92C6D-4AB3-4A84-85B8-685844874E96}" destId="{8176AF91-D7F2-41C2-8E9E-BC5A0AF600D3}" srcOrd="0" destOrd="0" presId="urn:microsoft.com/office/officeart/2005/8/layout/cycle7"/>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4C7CB7-B66C-4E0F-8619-F7BB075A6E55}">
      <dsp:nvSpPr>
        <dsp:cNvPr id="0" name=""/>
        <dsp:cNvSpPr/>
      </dsp:nvSpPr>
      <dsp:spPr>
        <a:xfrm>
          <a:off x="6436" y="2170305"/>
          <a:ext cx="1580139" cy="79006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Boas Práticas no Controle Interno</a:t>
          </a:r>
          <a:endParaRPr lang="pt-BR" sz="1700" kern="1200" dirty="0"/>
        </a:p>
      </dsp:txBody>
      <dsp:txXfrm>
        <a:off x="29576" y="2193445"/>
        <a:ext cx="1533859" cy="743789"/>
      </dsp:txXfrm>
    </dsp:sp>
    <dsp:sp modelId="{E3397793-B546-4916-ACF1-614C55AFF8A7}">
      <dsp:nvSpPr>
        <dsp:cNvPr id="0" name=""/>
        <dsp:cNvSpPr/>
      </dsp:nvSpPr>
      <dsp:spPr>
        <a:xfrm rot="17810170">
          <a:off x="1202561" y="1927419"/>
          <a:ext cx="1400085" cy="26542"/>
        </a:xfrm>
        <a:custGeom>
          <a:avLst/>
          <a:gdLst/>
          <a:ahLst/>
          <a:cxnLst/>
          <a:rect l="0" t="0" r="0" b="0"/>
          <a:pathLst>
            <a:path>
              <a:moveTo>
                <a:pt x="0" y="13271"/>
              </a:moveTo>
              <a:lnTo>
                <a:pt x="1400085" y="1327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1867602" y="1905688"/>
        <a:ext cx="70004" cy="70004"/>
      </dsp:txXfrm>
    </dsp:sp>
    <dsp:sp modelId="{DB9AED82-8A6E-4F8A-9637-23EEC156F171}">
      <dsp:nvSpPr>
        <dsp:cNvPr id="0" name=""/>
        <dsp:cNvSpPr/>
      </dsp:nvSpPr>
      <dsp:spPr>
        <a:xfrm>
          <a:off x="2218632" y="921006"/>
          <a:ext cx="1580139" cy="79006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Combate </a:t>
          </a:r>
        </a:p>
        <a:p>
          <a:pPr lvl="0" algn="ctr" defTabSz="755650">
            <a:lnSpc>
              <a:spcPct val="90000"/>
            </a:lnSpc>
            <a:spcBef>
              <a:spcPct val="0"/>
            </a:spcBef>
            <a:spcAft>
              <a:spcPct val="35000"/>
            </a:spcAft>
          </a:pPr>
          <a:r>
            <a:rPr lang="pt-BR" sz="1700" kern="1200" dirty="0" smtClean="0"/>
            <a:t>à Corrupção</a:t>
          </a:r>
          <a:endParaRPr lang="pt-BR" sz="1700" kern="1200" dirty="0"/>
        </a:p>
      </dsp:txBody>
      <dsp:txXfrm>
        <a:off x="2241772" y="944146"/>
        <a:ext cx="1533859" cy="743789"/>
      </dsp:txXfrm>
    </dsp:sp>
    <dsp:sp modelId="{79FEA609-3370-4EF3-B5E1-0751AAC4FA76}">
      <dsp:nvSpPr>
        <dsp:cNvPr id="0" name=""/>
        <dsp:cNvSpPr/>
      </dsp:nvSpPr>
      <dsp:spPr>
        <a:xfrm rot="19457599">
          <a:off x="3725610" y="1075625"/>
          <a:ext cx="778379" cy="26542"/>
        </a:xfrm>
        <a:custGeom>
          <a:avLst/>
          <a:gdLst/>
          <a:ahLst/>
          <a:cxnLst/>
          <a:rect l="0" t="0" r="0" b="0"/>
          <a:pathLst>
            <a:path>
              <a:moveTo>
                <a:pt x="0" y="13271"/>
              </a:moveTo>
              <a:lnTo>
                <a:pt x="778379" y="1327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095340" y="1069437"/>
        <a:ext cx="38918" cy="38918"/>
      </dsp:txXfrm>
    </dsp:sp>
    <dsp:sp modelId="{E56933DB-ADBE-4BD7-914B-2783129D9249}">
      <dsp:nvSpPr>
        <dsp:cNvPr id="0" name=""/>
        <dsp:cNvSpPr/>
      </dsp:nvSpPr>
      <dsp:spPr>
        <a:xfrm>
          <a:off x="4430827" y="466716"/>
          <a:ext cx="1580139" cy="7900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Informação</a:t>
          </a:r>
          <a:endParaRPr lang="pt-BR" sz="1700" kern="1200" dirty="0"/>
        </a:p>
      </dsp:txBody>
      <dsp:txXfrm>
        <a:off x="4453967" y="489856"/>
        <a:ext cx="1533859" cy="743789"/>
      </dsp:txXfrm>
    </dsp:sp>
    <dsp:sp modelId="{EACE1185-E1B8-47B4-90D6-DF4544091467}">
      <dsp:nvSpPr>
        <dsp:cNvPr id="0" name=""/>
        <dsp:cNvSpPr/>
      </dsp:nvSpPr>
      <dsp:spPr>
        <a:xfrm rot="19457599">
          <a:off x="5937806" y="621335"/>
          <a:ext cx="778379" cy="26542"/>
        </a:xfrm>
        <a:custGeom>
          <a:avLst/>
          <a:gdLst/>
          <a:ahLst/>
          <a:cxnLst/>
          <a:rect l="0" t="0" r="0" b="0"/>
          <a:pathLst>
            <a:path>
              <a:moveTo>
                <a:pt x="0" y="13271"/>
              </a:moveTo>
              <a:lnTo>
                <a:pt x="778379" y="1327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6307536" y="615147"/>
        <a:ext cx="38918" cy="38918"/>
      </dsp:txXfrm>
    </dsp:sp>
    <dsp:sp modelId="{2C3A2372-7DC9-4647-8FDB-017795799109}">
      <dsp:nvSpPr>
        <dsp:cNvPr id="0" name=""/>
        <dsp:cNvSpPr/>
      </dsp:nvSpPr>
      <dsp:spPr>
        <a:xfrm>
          <a:off x="6643023" y="12426"/>
          <a:ext cx="1580139" cy="790069"/>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Cidadão</a:t>
          </a:r>
          <a:endParaRPr lang="pt-BR" sz="1700" kern="1200" dirty="0"/>
        </a:p>
      </dsp:txBody>
      <dsp:txXfrm>
        <a:off x="6666163" y="35566"/>
        <a:ext cx="1533859" cy="743789"/>
      </dsp:txXfrm>
    </dsp:sp>
    <dsp:sp modelId="{73BFEF84-45AA-4165-8595-F558C579391C}">
      <dsp:nvSpPr>
        <dsp:cNvPr id="0" name=""/>
        <dsp:cNvSpPr/>
      </dsp:nvSpPr>
      <dsp:spPr>
        <a:xfrm rot="2142401">
          <a:off x="5937806" y="1075625"/>
          <a:ext cx="778379" cy="26542"/>
        </a:xfrm>
        <a:custGeom>
          <a:avLst/>
          <a:gdLst/>
          <a:ahLst/>
          <a:cxnLst/>
          <a:rect l="0" t="0" r="0" b="0"/>
          <a:pathLst>
            <a:path>
              <a:moveTo>
                <a:pt x="0" y="13271"/>
              </a:moveTo>
              <a:lnTo>
                <a:pt x="778379" y="1327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6307536" y="1069437"/>
        <a:ext cx="38918" cy="38918"/>
      </dsp:txXfrm>
    </dsp:sp>
    <dsp:sp modelId="{951A12B5-ED78-49EA-B87E-0A9BD5CA61F6}">
      <dsp:nvSpPr>
        <dsp:cNvPr id="0" name=""/>
        <dsp:cNvSpPr/>
      </dsp:nvSpPr>
      <dsp:spPr>
        <a:xfrm>
          <a:off x="6643023" y="921006"/>
          <a:ext cx="1580139" cy="790069"/>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Agente Público</a:t>
          </a:r>
          <a:endParaRPr lang="pt-BR" sz="1700" kern="1200" dirty="0"/>
        </a:p>
      </dsp:txBody>
      <dsp:txXfrm>
        <a:off x="6666163" y="944146"/>
        <a:ext cx="1533859" cy="743789"/>
      </dsp:txXfrm>
    </dsp:sp>
    <dsp:sp modelId="{CB6CBB87-DCE0-4EF2-B075-9EE7D0C0D26A}">
      <dsp:nvSpPr>
        <dsp:cNvPr id="0" name=""/>
        <dsp:cNvSpPr/>
      </dsp:nvSpPr>
      <dsp:spPr>
        <a:xfrm rot="2660827">
          <a:off x="3665872" y="1628859"/>
          <a:ext cx="933012" cy="26542"/>
        </a:xfrm>
        <a:custGeom>
          <a:avLst/>
          <a:gdLst/>
          <a:ahLst/>
          <a:cxnLst/>
          <a:rect l="0" t="0" r="0" b="0"/>
          <a:pathLst>
            <a:path>
              <a:moveTo>
                <a:pt x="0" y="13271"/>
              </a:moveTo>
              <a:lnTo>
                <a:pt x="933012" y="1327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109053" y="1618806"/>
        <a:ext cx="46650" cy="46650"/>
      </dsp:txXfrm>
    </dsp:sp>
    <dsp:sp modelId="{40069FB4-6A69-42BD-9829-3F6D39DF1E9B}">
      <dsp:nvSpPr>
        <dsp:cNvPr id="0" name=""/>
        <dsp:cNvSpPr/>
      </dsp:nvSpPr>
      <dsp:spPr>
        <a:xfrm>
          <a:off x="4465986" y="1573185"/>
          <a:ext cx="1580139" cy="7900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Mecanismos de Fiscalização</a:t>
          </a:r>
          <a:endParaRPr lang="pt-BR" sz="1700" kern="1200" dirty="0"/>
        </a:p>
      </dsp:txBody>
      <dsp:txXfrm>
        <a:off x="4489126" y="1596325"/>
        <a:ext cx="1533859" cy="743789"/>
      </dsp:txXfrm>
    </dsp:sp>
    <dsp:sp modelId="{6754C274-61D0-4632-839E-6BD0AC8E44E8}">
      <dsp:nvSpPr>
        <dsp:cNvPr id="0" name=""/>
        <dsp:cNvSpPr/>
      </dsp:nvSpPr>
      <dsp:spPr>
        <a:xfrm rot="3789830">
          <a:off x="1202561" y="3176717"/>
          <a:ext cx="1400085" cy="26542"/>
        </a:xfrm>
        <a:custGeom>
          <a:avLst/>
          <a:gdLst/>
          <a:ahLst/>
          <a:cxnLst/>
          <a:rect l="0" t="0" r="0" b="0"/>
          <a:pathLst>
            <a:path>
              <a:moveTo>
                <a:pt x="0" y="13271"/>
              </a:moveTo>
              <a:lnTo>
                <a:pt x="1400085" y="1327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1867602" y="3154986"/>
        <a:ext cx="70004" cy="70004"/>
      </dsp:txXfrm>
    </dsp:sp>
    <dsp:sp modelId="{314AF4F8-7F1F-499C-84B9-AD2F1760F29F}">
      <dsp:nvSpPr>
        <dsp:cNvPr id="0" name=""/>
        <dsp:cNvSpPr/>
      </dsp:nvSpPr>
      <dsp:spPr>
        <a:xfrm>
          <a:off x="2218632" y="3419603"/>
          <a:ext cx="1580139" cy="79006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smtClean="0"/>
            <a:t>Aprimoramento da Gestão</a:t>
          </a:r>
          <a:endParaRPr lang="pt-BR" sz="1700" kern="1200" dirty="0"/>
        </a:p>
      </dsp:txBody>
      <dsp:txXfrm>
        <a:off x="2241772" y="3442743"/>
        <a:ext cx="1533859" cy="743789"/>
      </dsp:txXfrm>
    </dsp:sp>
    <dsp:sp modelId="{3CF7E2A1-D16B-4D96-9354-80E2934C7759}">
      <dsp:nvSpPr>
        <dsp:cNvPr id="0" name=""/>
        <dsp:cNvSpPr/>
      </dsp:nvSpPr>
      <dsp:spPr>
        <a:xfrm rot="18726715">
          <a:off x="3626389" y="3413169"/>
          <a:ext cx="1046583" cy="26542"/>
        </a:xfrm>
        <a:custGeom>
          <a:avLst/>
          <a:gdLst/>
          <a:ahLst/>
          <a:cxnLst/>
          <a:rect l="0" t="0" r="0" b="0"/>
          <a:pathLst>
            <a:path>
              <a:moveTo>
                <a:pt x="0" y="13271"/>
              </a:moveTo>
              <a:lnTo>
                <a:pt x="1046583" y="1327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123516" y="3400276"/>
        <a:ext cx="52329" cy="52329"/>
      </dsp:txXfrm>
    </dsp:sp>
    <dsp:sp modelId="{90F1FE0C-1CE9-4580-B0F7-C441A19AF83A}">
      <dsp:nvSpPr>
        <dsp:cNvPr id="0" name=""/>
        <dsp:cNvSpPr/>
      </dsp:nvSpPr>
      <dsp:spPr>
        <a:xfrm>
          <a:off x="4500591" y="2643209"/>
          <a:ext cx="1580139" cy="7900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Recursos Humanos</a:t>
          </a:r>
        </a:p>
      </dsp:txBody>
      <dsp:txXfrm>
        <a:off x="4523731" y="2666349"/>
        <a:ext cx="1533859" cy="743789"/>
      </dsp:txXfrm>
    </dsp:sp>
    <dsp:sp modelId="{D12A537D-3937-4558-9B47-CD9A452490A6}">
      <dsp:nvSpPr>
        <dsp:cNvPr id="0" name=""/>
        <dsp:cNvSpPr/>
      </dsp:nvSpPr>
      <dsp:spPr>
        <a:xfrm rot="19645170">
          <a:off x="6028226" y="2845306"/>
          <a:ext cx="667302" cy="26542"/>
        </a:xfrm>
        <a:custGeom>
          <a:avLst/>
          <a:gdLst/>
          <a:ahLst/>
          <a:cxnLst/>
          <a:rect l="0" t="0" r="0" b="0"/>
          <a:pathLst>
            <a:path>
              <a:moveTo>
                <a:pt x="0" y="13271"/>
              </a:moveTo>
              <a:lnTo>
                <a:pt x="667302" y="1327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6345194" y="2841895"/>
        <a:ext cx="33365" cy="33365"/>
      </dsp:txXfrm>
    </dsp:sp>
    <dsp:sp modelId="{E8AD0416-8BB4-47D1-AD6D-79668E9EDE55}">
      <dsp:nvSpPr>
        <dsp:cNvPr id="0" name=""/>
        <dsp:cNvSpPr/>
      </dsp:nvSpPr>
      <dsp:spPr>
        <a:xfrm>
          <a:off x="6643023" y="2283877"/>
          <a:ext cx="1580139" cy="790069"/>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Capacitação Técnica</a:t>
          </a:r>
          <a:endParaRPr lang="pt-BR" sz="1700" kern="1200" dirty="0"/>
        </a:p>
      </dsp:txBody>
      <dsp:txXfrm>
        <a:off x="6666163" y="2307017"/>
        <a:ext cx="1533859" cy="743789"/>
      </dsp:txXfrm>
    </dsp:sp>
    <dsp:sp modelId="{B6B11323-F869-4F5E-8F8A-9711833A19FE}">
      <dsp:nvSpPr>
        <dsp:cNvPr id="0" name=""/>
        <dsp:cNvSpPr/>
      </dsp:nvSpPr>
      <dsp:spPr>
        <a:xfrm rot="1186030">
          <a:off x="3778983" y="3914939"/>
          <a:ext cx="671632" cy="26542"/>
        </a:xfrm>
        <a:custGeom>
          <a:avLst/>
          <a:gdLst/>
          <a:ahLst/>
          <a:cxnLst/>
          <a:rect l="0" t="0" r="0" b="0"/>
          <a:pathLst>
            <a:path>
              <a:moveTo>
                <a:pt x="0" y="13271"/>
              </a:moveTo>
              <a:lnTo>
                <a:pt x="671632" y="1327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098009" y="3911419"/>
        <a:ext cx="33581" cy="33581"/>
      </dsp:txXfrm>
    </dsp:sp>
    <dsp:sp modelId="{0F44F94E-D306-44AA-9EA2-01FC588CC4CA}">
      <dsp:nvSpPr>
        <dsp:cNvPr id="0" name=""/>
        <dsp:cNvSpPr/>
      </dsp:nvSpPr>
      <dsp:spPr>
        <a:xfrm>
          <a:off x="4430827" y="3646748"/>
          <a:ext cx="1580139" cy="7900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Operacional</a:t>
          </a:r>
          <a:endParaRPr lang="pt-BR" sz="1700" kern="1200" dirty="0"/>
        </a:p>
      </dsp:txBody>
      <dsp:txXfrm>
        <a:off x="4453967" y="3669888"/>
        <a:ext cx="1533859" cy="743789"/>
      </dsp:txXfrm>
    </dsp:sp>
    <dsp:sp modelId="{05367CF2-F221-4860-B4E8-EA01F7114ECF}">
      <dsp:nvSpPr>
        <dsp:cNvPr id="0" name=""/>
        <dsp:cNvSpPr/>
      </dsp:nvSpPr>
      <dsp:spPr>
        <a:xfrm rot="19434808">
          <a:off x="5936766" y="3800730"/>
          <a:ext cx="773441" cy="26542"/>
        </a:xfrm>
        <a:custGeom>
          <a:avLst/>
          <a:gdLst/>
          <a:ahLst/>
          <a:cxnLst/>
          <a:rect l="0" t="0" r="0" b="0"/>
          <a:pathLst>
            <a:path>
              <a:moveTo>
                <a:pt x="0" y="13271"/>
              </a:moveTo>
              <a:lnTo>
                <a:pt x="773441" y="1327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6304151" y="3794665"/>
        <a:ext cx="38672" cy="38672"/>
      </dsp:txXfrm>
    </dsp:sp>
    <dsp:sp modelId="{EAC87F41-4661-408B-860A-7829C32DC833}">
      <dsp:nvSpPr>
        <dsp:cNvPr id="0" name=""/>
        <dsp:cNvSpPr/>
      </dsp:nvSpPr>
      <dsp:spPr>
        <a:xfrm>
          <a:off x="6636007" y="3191185"/>
          <a:ext cx="1580139" cy="790069"/>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Padronização de Procedimentos</a:t>
          </a:r>
          <a:endParaRPr lang="pt-BR" sz="1700" kern="1200" dirty="0"/>
        </a:p>
      </dsp:txBody>
      <dsp:txXfrm>
        <a:off x="6659147" y="3214325"/>
        <a:ext cx="1533859" cy="743789"/>
      </dsp:txXfrm>
    </dsp:sp>
    <dsp:sp modelId="{CB904083-29E4-494E-AA87-1B8036A148FE}">
      <dsp:nvSpPr>
        <dsp:cNvPr id="0" name=""/>
        <dsp:cNvSpPr/>
      </dsp:nvSpPr>
      <dsp:spPr>
        <a:xfrm rot="2142401">
          <a:off x="5937806" y="4255656"/>
          <a:ext cx="778379" cy="26542"/>
        </a:xfrm>
        <a:custGeom>
          <a:avLst/>
          <a:gdLst/>
          <a:ahLst/>
          <a:cxnLst/>
          <a:rect l="0" t="0" r="0" b="0"/>
          <a:pathLst>
            <a:path>
              <a:moveTo>
                <a:pt x="0" y="13271"/>
              </a:moveTo>
              <a:lnTo>
                <a:pt x="778379" y="13271"/>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6307536" y="4249468"/>
        <a:ext cx="38918" cy="38918"/>
      </dsp:txXfrm>
    </dsp:sp>
    <dsp:sp modelId="{77F08C7B-6372-477A-98C1-E16C66AC94D3}">
      <dsp:nvSpPr>
        <dsp:cNvPr id="0" name=""/>
        <dsp:cNvSpPr/>
      </dsp:nvSpPr>
      <dsp:spPr>
        <a:xfrm>
          <a:off x="6643023" y="4101038"/>
          <a:ext cx="1580139" cy="790069"/>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Controle de resultados</a:t>
          </a:r>
          <a:endParaRPr lang="pt-BR" sz="1700" kern="1200" dirty="0"/>
        </a:p>
      </dsp:txBody>
      <dsp:txXfrm>
        <a:off x="6666163" y="4124178"/>
        <a:ext cx="1533859" cy="743789"/>
      </dsp:txXfrm>
    </dsp:sp>
    <dsp:sp modelId="{079AF4FA-5A40-4566-B78E-02D33C899388}">
      <dsp:nvSpPr>
        <dsp:cNvPr id="0" name=""/>
        <dsp:cNvSpPr/>
      </dsp:nvSpPr>
      <dsp:spPr>
        <a:xfrm rot="3654187">
          <a:off x="3464921" y="4369229"/>
          <a:ext cx="1299756" cy="26542"/>
        </a:xfrm>
        <a:custGeom>
          <a:avLst/>
          <a:gdLst/>
          <a:ahLst/>
          <a:cxnLst/>
          <a:rect l="0" t="0" r="0" b="0"/>
          <a:pathLst>
            <a:path>
              <a:moveTo>
                <a:pt x="0" y="13271"/>
              </a:moveTo>
              <a:lnTo>
                <a:pt x="1299756" y="1327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082306" y="4350006"/>
        <a:ext cx="64987" cy="64987"/>
      </dsp:txXfrm>
    </dsp:sp>
    <dsp:sp modelId="{DDDB3BD0-9C65-475A-9308-9361292DF1BD}">
      <dsp:nvSpPr>
        <dsp:cNvPr id="0" name=""/>
        <dsp:cNvSpPr/>
      </dsp:nvSpPr>
      <dsp:spPr>
        <a:xfrm>
          <a:off x="4430827" y="4555328"/>
          <a:ext cx="1580139" cy="7900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Financeiro</a:t>
          </a:r>
          <a:endParaRPr lang="pt-BR" sz="1700" kern="1200" dirty="0"/>
        </a:p>
      </dsp:txBody>
      <dsp:txXfrm>
        <a:off x="4453967" y="4578468"/>
        <a:ext cx="1533859" cy="743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D98CB-23B6-4CE0-9826-699AD14CE3DA}">
      <dsp:nvSpPr>
        <dsp:cNvPr id="0" name=""/>
        <dsp:cNvSpPr/>
      </dsp:nvSpPr>
      <dsp:spPr>
        <a:xfrm>
          <a:off x="2263" y="681585"/>
          <a:ext cx="1897555" cy="94877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pt-BR" sz="2500" kern="1200" dirty="0" smtClean="0"/>
            <a:t>Combate </a:t>
          </a:r>
        </a:p>
        <a:p>
          <a:pPr lvl="0" algn="ctr" defTabSz="1111250">
            <a:lnSpc>
              <a:spcPct val="90000"/>
            </a:lnSpc>
            <a:spcBef>
              <a:spcPct val="0"/>
            </a:spcBef>
            <a:spcAft>
              <a:spcPct val="35000"/>
            </a:spcAft>
          </a:pPr>
          <a:r>
            <a:rPr lang="pt-BR" sz="2500" kern="1200" dirty="0" smtClean="0"/>
            <a:t>à Corrupção</a:t>
          </a:r>
          <a:endParaRPr lang="pt-BR" sz="2500" kern="1200" dirty="0"/>
        </a:p>
      </dsp:txBody>
      <dsp:txXfrm>
        <a:off x="30052" y="709374"/>
        <a:ext cx="1841977" cy="893199"/>
      </dsp:txXfrm>
    </dsp:sp>
    <dsp:sp modelId="{9279ED36-97DD-4436-819B-73A32233F78E}">
      <dsp:nvSpPr>
        <dsp:cNvPr id="0" name=""/>
        <dsp:cNvSpPr/>
      </dsp:nvSpPr>
      <dsp:spPr>
        <a:xfrm rot="19457599">
          <a:off x="1811961" y="853317"/>
          <a:ext cx="934738" cy="59765"/>
        </a:xfrm>
        <a:custGeom>
          <a:avLst/>
          <a:gdLst/>
          <a:ahLst/>
          <a:cxnLst/>
          <a:rect l="0" t="0" r="0" b="0"/>
          <a:pathLst>
            <a:path>
              <a:moveTo>
                <a:pt x="0" y="29882"/>
              </a:moveTo>
              <a:lnTo>
                <a:pt x="934738" y="298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255961" y="859831"/>
        <a:ext cx="46736" cy="46736"/>
      </dsp:txXfrm>
    </dsp:sp>
    <dsp:sp modelId="{BF576D6D-97C9-4EDF-B9C0-C9B0F94147A7}">
      <dsp:nvSpPr>
        <dsp:cNvPr id="0" name=""/>
        <dsp:cNvSpPr/>
      </dsp:nvSpPr>
      <dsp:spPr>
        <a:xfrm>
          <a:off x="2658841" y="136037"/>
          <a:ext cx="1897555" cy="94877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pt-BR" sz="2500" kern="1200" dirty="0" smtClean="0"/>
            <a:t>Mecanismos</a:t>
          </a:r>
          <a:endParaRPr lang="pt-BR" sz="2500" kern="1200" dirty="0"/>
        </a:p>
      </dsp:txBody>
      <dsp:txXfrm>
        <a:off x="2686630" y="163826"/>
        <a:ext cx="1841977" cy="893199"/>
      </dsp:txXfrm>
    </dsp:sp>
    <dsp:sp modelId="{79FEA609-3370-4EF3-B5E1-0751AAC4FA76}">
      <dsp:nvSpPr>
        <dsp:cNvPr id="0" name=""/>
        <dsp:cNvSpPr/>
      </dsp:nvSpPr>
      <dsp:spPr>
        <a:xfrm rot="2142401">
          <a:off x="1811961" y="1398864"/>
          <a:ext cx="934738" cy="59765"/>
        </a:xfrm>
        <a:custGeom>
          <a:avLst/>
          <a:gdLst/>
          <a:ahLst/>
          <a:cxnLst/>
          <a:rect l="0" t="0" r="0" b="0"/>
          <a:pathLst>
            <a:path>
              <a:moveTo>
                <a:pt x="0" y="29882"/>
              </a:moveTo>
              <a:lnTo>
                <a:pt x="934738" y="298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255961" y="1405379"/>
        <a:ext cx="46736" cy="46736"/>
      </dsp:txXfrm>
    </dsp:sp>
    <dsp:sp modelId="{E56933DB-ADBE-4BD7-914B-2783129D9249}">
      <dsp:nvSpPr>
        <dsp:cNvPr id="0" name=""/>
        <dsp:cNvSpPr/>
      </dsp:nvSpPr>
      <dsp:spPr>
        <a:xfrm>
          <a:off x="2658841" y="1227132"/>
          <a:ext cx="1897555" cy="948777"/>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pt-BR" sz="2500" kern="1200" dirty="0" smtClean="0"/>
            <a:t>Acesso à Informação</a:t>
          </a:r>
          <a:endParaRPr lang="pt-BR" sz="2500" kern="1200" dirty="0"/>
        </a:p>
      </dsp:txBody>
      <dsp:txXfrm>
        <a:off x="2686630" y="1254921"/>
        <a:ext cx="1841977" cy="893199"/>
      </dsp:txXfrm>
    </dsp:sp>
    <dsp:sp modelId="{EACE1185-E1B8-47B4-90D6-DF4544091467}">
      <dsp:nvSpPr>
        <dsp:cNvPr id="0" name=""/>
        <dsp:cNvSpPr/>
      </dsp:nvSpPr>
      <dsp:spPr>
        <a:xfrm rot="19457599">
          <a:off x="4468538" y="1398864"/>
          <a:ext cx="934738" cy="59765"/>
        </a:xfrm>
        <a:custGeom>
          <a:avLst/>
          <a:gdLst/>
          <a:ahLst/>
          <a:cxnLst/>
          <a:rect l="0" t="0" r="0" b="0"/>
          <a:pathLst>
            <a:path>
              <a:moveTo>
                <a:pt x="0" y="29882"/>
              </a:moveTo>
              <a:lnTo>
                <a:pt x="934738" y="2988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912539" y="1405379"/>
        <a:ext cx="46736" cy="46736"/>
      </dsp:txXfrm>
    </dsp:sp>
    <dsp:sp modelId="{2C3A2372-7DC9-4647-8FDB-017795799109}">
      <dsp:nvSpPr>
        <dsp:cNvPr id="0" name=""/>
        <dsp:cNvSpPr/>
      </dsp:nvSpPr>
      <dsp:spPr>
        <a:xfrm>
          <a:off x="5315418" y="681585"/>
          <a:ext cx="1897555" cy="948777"/>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pt-BR" sz="2500" kern="1200" dirty="0" smtClean="0"/>
            <a:t>Cidadão</a:t>
          </a:r>
          <a:endParaRPr lang="pt-BR" sz="2500" kern="1200" dirty="0"/>
        </a:p>
      </dsp:txBody>
      <dsp:txXfrm>
        <a:off x="5343207" y="709374"/>
        <a:ext cx="1841977" cy="893199"/>
      </dsp:txXfrm>
    </dsp:sp>
    <dsp:sp modelId="{73BFEF84-45AA-4165-8595-F558C579391C}">
      <dsp:nvSpPr>
        <dsp:cNvPr id="0" name=""/>
        <dsp:cNvSpPr/>
      </dsp:nvSpPr>
      <dsp:spPr>
        <a:xfrm rot="2142401">
          <a:off x="4468538" y="1944411"/>
          <a:ext cx="934738" cy="59765"/>
        </a:xfrm>
        <a:custGeom>
          <a:avLst/>
          <a:gdLst/>
          <a:ahLst/>
          <a:cxnLst/>
          <a:rect l="0" t="0" r="0" b="0"/>
          <a:pathLst>
            <a:path>
              <a:moveTo>
                <a:pt x="0" y="29882"/>
              </a:moveTo>
              <a:lnTo>
                <a:pt x="934738" y="2988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912539" y="1950926"/>
        <a:ext cx="46736" cy="46736"/>
      </dsp:txXfrm>
    </dsp:sp>
    <dsp:sp modelId="{951A12B5-ED78-49EA-B87E-0A9BD5CA61F6}">
      <dsp:nvSpPr>
        <dsp:cNvPr id="0" name=""/>
        <dsp:cNvSpPr/>
      </dsp:nvSpPr>
      <dsp:spPr>
        <a:xfrm>
          <a:off x="5315418" y="1772679"/>
          <a:ext cx="1897555" cy="948777"/>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pt-BR" sz="2500" kern="1200" dirty="0" smtClean="0"/>
            <a:t>Agentes Públicos</a:t>
          </a:r>
          <a:endParaRPr lang="pt-BR" sz="2500" kern="1200" dirty="0"/>
        </a:p>
      </dsp:txBody>
      <dsp:txXfrm>
        <a:off x="5343207" y="1800468"/>
        <a:ext cx="1841977" cy="8931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C4D86A-9DBC-4760-8EE6-9B9A2DF6C14D}">
      <dsp:nvSpPr>
        <dsp:cNvPr id="0" name=""/>
        <dsp:cNvSpPr/>
      </dsp:nvSpPr>
      <dsp:spPr>
        <a:xfrm>
          <a:off x="1883952" y="1051"/>
          <a:ext cx="1470838" cy="956045"/>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t-BR" sz="2100" kern="1200" dirty="0" smtClean="0"/>
            <a:t>Renda</a:t>
          </a:r>
          <a:endParaRPr lang="pt-BR" sz="2100" kern="1200" dirty="0"/>
        </a:p>
      </dsp:txBody>
      <dsp:txXfrm>
        <a:off x="1930622" y="47721"/>
        <a:ext cx="1377498" cy="862705"/>
      </dsp:txXfrm>
    </dsp:sp>
    <dsp:sp modelId="{2CB848FD-BE03-4042-94F8-039E49FE7DE2}">
      <dsp:nvSpPr>
        <dsp:cNvPr id="0" name=""/>
        <dsp:cNvSpPr/>
      </dsp:nvSpPr>
      <dsp:spPr>
        <a:xfrm>
          <a:off x="1344312" y="479073"/>
          <a:ext cx="2550118" cy="2550118"/>
        </a:xfrm>
        <a:custGeom>
          <a:avLst/>
          <a:gdLst/>
          <a:ahLst/>
          <a:cxnLst/>
          <a:rect l="0" t="0" r="0" b="0"/>
          <a:pathLst>
            <a:path>
              <a:moveTo>
                <a:pt x="2021162" y="241083"/>
              </a:moveTo>
              <a:arcTo wR="1275059" hR="1275059" stAng="18348825" swAng="3646967"/>
            </a:path>
          </a:pathLst>
        </a:custGeom>
        <a:noFill/>
        <a:ln w="9525" cap="flat" cmpd="sng" algn="ctr">
          <a:solidFill>
            <a:schemeClr val="accent2">
              <a:hueOff val="0"/>
              <a:satOff val="0"/>
              <a:lumOff val="0"/>
              <a:alphaOff val="0"/>
            </a:schemeClr>
          </a:solidFill>
          <a:prstDash val="solid"/>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 modelId="{045C37DB-B6FF-41B1-9412-96041C6BD40B}">
      <dsp:nvSpPr>
        <dsp:cNvPr id="0" name=""/>
        <dsp:cNvSpPr/>
      </dsp:nvSpPr>
      <dsp:spPr>
        <a:xfrm>
          <a:off x="2988186" y="1913639"/>
          <a:ext cx="1470838" cy="956045"/>
        </a:xfrm>
        <a:prstGeom prst="roundRect">
          <a:avLst/>
        </a:prstGeom>
        <a:solidFill>
          <a:schemeClr val="accent2">
            <a:hueOff val="2340759"/>
            <a:satOff val="-2919"/>
            <a:lumOff val="68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t-BR" sz="2100" kern="1200" dirty="0" smtClean="0"/>
            <a:t>Patrimônio</a:t>
          </a:r>
          <a:endParaRPr lang="pt-BR" sz="2100" kern="1200" dirty="0"/>
        </a:p>
      </dsp:txBody>
      <dsp:txXfrm>
        <a:off x="3034856" y="1960309"/>
        <a:ext cx="1377498" cy="862705"/>
      </dsp:txXfrm>
    </dsp:sp>
    <dsp:sp modelId="{16995925-1BF9-461E-B1EA-862475639F5A}">
      <dsp:nvSpPr>
        <dsp:cNvPr id="0" name=""/>
        <dsp:cNvSpPr/>
      </dsp:nvSpPr>
      <dsp:spPr>
        <a:xfrm>
          <a:off x="1344312" y="479073"/>
          <a:ext cx="2550118" cy="2550118"/>
        </a:xfrm>
        <a:custGeom>
          <a:avLst/>
          <a:gdLst/>
          <a:ahLst/>
          <a:cxnLst/>
          <a:rect l="0" t="0" r="0" b="0"/>
          <a:pathLst>
            <a:path>
              <a:moveTo>
                <a:pt x="1881735" y="2396539"/>
              </a:moveTo>
              <a:arcTo wR="1275059" hR="1275059" stAng="3695303" swAng="3409394"/>
            </a:path>
          </a:pathLst>
        </a:custGeom>
        <a:noFill/>
        <a:ln w="9525" cap="flat" cmpd="sng" algn="ctr">
          <a:solidFill>
            <a:schemeClr val="accent2">
              <a:hueOff val="2340759"/>
              <a:satOff val="-2919"/>
              <a:lumOff val="686"/>
              <a:alphaOff val="0"/>
            </a:schemeClr>
          </a:solidFill>
          <a:prstDash val="solid"/>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 modelId="{01EA8707-ACA3-4D6A-B7C9-B993C375652F}">
      <dsp:nvSpPr>
        <dsp:cNvPr id="0" name=""/>
        <dsp:cNvSpPr/>
      </dsp:nvSpPr>
      <dsp:spPr>
        <a:xfrm>
          <a:off x="779719" y="1913639"/>
          <a:ext cx="1470838" cy="956045"/>
        </a:xfrm>
        <a:prstGeom prst="roundRect">
          <a:avLst/>
        </a:prstGeom>
        <a:solidFill>
          <a:schemeClr val="accent2">
            <a:hueOff val="4681519"/>
            <a:satOff val="-5839"/>
            <a:lumOff val="137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pt-BR" sz="2100" kern="1200" dirty="0" smtClean="0"/>
            <a:t>Padrão de Vida</a:t>
          </a:r>
          <a:endParaRPr lang="pt-BR" sz="2100" kern="1200" dirty="0"/>
        </a:p>
      </dsp:txBody>
      <dsp:txXfrm>
        <a:off x="826389" y="1960309"/>
        <a:ext cx="1377498" cy="862705"/>
      </dsp:txXfrm>
    </dsp:sp>
    <dsp:sp modelId="{CC62B334-268C-4398-A80F-D46BD2348FCF}">
      <dsp:nvSpPr>
        <dsp:cNvPr id="0" name=""/>
        <dsp:cNvSpPr/>
      </dsp:nvSpPr>
      <dsp:spPr>
        <a:xfrm>
          <a:off x="1344312" y="479073"/>
          <a:ext cx="2550118" cy="2550118"/>
        </a:xfrm>
        <a:custGeom>
          <a:avLst/>
          <a:gdLst/>
          <a:ahLst/>
          <a:cxnLst/>
          <a:rect l="0" t="0" r="0" b="0"/>
          <a:pathLst>
            <a:path>
              <a:moveTo>
                <a:pt x="8441" y="1421533"/>
              </a:moveTo>
              <a:arcTo wR="1275059" hR="1275059" stAng="10404208" swAng="3646967"/>
            </a:path>
          </a:pathLst>
        </a:custGeom>
        <a:noFill/>
        <a:ln w="9525" cap="flat" cmpd="sng" algn="ctr">
          <a:solidFill>
            <a:schemeClr val="accent2">
              <a:hueOff val="4681519"/>
              <a:satOff val="-5839"/>
              <a:lumOff val="1373"/>
              <a:alphaOff val="0"/>
            </a:schemeClr>
          </a:solidFill>
          <a:prstDash val="solid"/>
        </a:ln>
        <a:effectLst/>
        <a:scene3d>
          <a:camera prst="orthographicFront"/>
          <a:lightRig rig="chilly" dir="t"/>
        </a:scene3d>
        <a:sp3d z="-40000" prstMaterial="matte"/>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8D98CB-23B6-4CE0-9826-699AD14CE3DA}">
      <dsp:nvSpPr>
        <dsp:cNvPr id="0" name=""/>
        <dsp:cNvSpPr/>
      </dsp:nvSpPr>
      <dsp:spPr>
        <a:xfrm>
          <a:off x="680312" y="1108828"/>
          <a:ext cx="1540687" cy="77034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Aprimoramento da Gestão</a:t>
          </a:r>
          <a:endParaRPr lang="pt-BR" sz="1700" kern="1200" dirty="0"/>
        </a:p>
      </dsp:txBody>
      <dsp:txXfrm>
        <a:off x="702875" y="1131391"/>
        <a:ext cx="1495561" cy="725217"/>
      </dsp:txXfrm>
    </dsp:sp>
    <dsp:sp modelId="{C249AAAC-A927-4348-A84E-472C9A653DC0}">
      <dsp:nvSpPr>
        <dsp:cNvPr id="0" name=""/>
        <dsp:cNvSpPr/>
      </dsp:nvSpPr>
      <dsp:spPr>
        <a:xfrm rot="17945813">
          <a:off x="1895485" y="917112"/>
          <a:ext cx="1267304" cy="46406"/>
        </a:xfrm>
        <a:custGeom>
          <a:avLst/>
          <a:gdLst/>
          <a:ahLst/>
          <a:cxnLst/>
          <a:rect l="0" t="0" r="0" b="0"/>
          <a:pathLst>
            <a:path>
              <a:moveTo>
                <a:pt x="0" y="23203"/>
              </a:moveTo>
              <a:lnTo>
                <a:pt x="1267304" y="2320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497455" y="908632"/>
        <a:ext cx="63365" cy="63365"/>
      </dsp:txXfrm>
    </dsp:sp>
    <dsp:sp modelId="{19112832-10DA-4F92-B649-32B816CE2127}">
      <dsp:nvSpPr>
        <dsp:cNvPr id="0" name=""/>
        <dsp:cNvSpPr/>
      </dsp:nvSpPr>
      <dsp:spPr>
        <a:xfrm>
          <a:off x="2837275" y="1458"/>
          <a:ext cx="1540687" cy="77034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Recursos Humanos</a:t>
          </a:r>
        </a:p>
      </dsp:txBody>
      <dsp:txXfrm>
        <a:off x="2859838" y="24021"/>
        <a:ext cx="1495561" cy="725217"/>
      </dsp:txXfrm>
    </dsp:sp>
    <dsp:sp modelId="{0FDCC499-AC81-499B-B030-BA52316753C2}">
      <dsp:nvSpPr>
        <dsp:cNvPr id="0" name=""/>
        <dsp:cNvSpPr/>
      </dsp:nvSpPr>
      <dsp:spPr>
        <a:xfrm>
          <a:off x="4377962" y="363427"/>
          <a:ext cx="616274" cy="46406"/>
        </a:xfrm>
        <a:custGeom>
          <a:avLst/>
          <a:gdLst/>
          <a:ahLst/>
          <a:cxnLst/>
          <a:rect l="0" t="0" r="0" b="0"/>
          <a:pathLst>
            <a:path>
              <a:moveTo>
                <a:pt x="0" y="23203"/>
              </a:moveTo>
              <a:lnTo>
                <a:pt x="616274" y="2320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670693" y="371223"/>
        <a:ext cx="30813" cy="30813"/>
      </dsp:txXfrm>
    </dsp:sp>
    <dsp:sp modelId="{2D856857-15F5-4538-ADA7-33B27FB117ED}">
      <dsp:nvSpPr>
        <dsp:cNvPr id="0" name=""/>
        <dsp:cNvSpPr/>
      </dsp:nvSpPr>
      <dsp:spPr>
        <a:xfrm>
          <a:off x="4994237" y="1458"/>
          <a:ext cx="1540687" cy="77034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Capacitação Técnica</a:t>
          </a:r>
          <a:endParaRPr lang="pt-BR" sz="1700" kern="1200" dirty="0"/>
        </a:p>
      </dsp:txBody>
      <dsp:txXfrm>
        <a:off x="5016800" y="24021"/>
        <a:ext cx="1495561" cy="725217"/>
      </dsp:txXfrm>
    </dsp:sp>
    <dsp:sp modelId="{7C8596D2-B8F9-4F7E-9DC1-677E2CDD315C}">
      <dsp:nvSpPr>
        <dsp:cNvPr id="0" name=""/>
        <dsp:cNvSpPr/>
      </dsp:nvSpPr>
      <dsp:spPr>
        <a:xfrm rot="3386792">
          <a:off x="1977306" y="1924841"/>
          <a:ext cx="1089658" cy="46406"/>
        </a:xfrm>
        <a:custGeom>
          <a:avLst/>
          <a:gdLst/>
          <a:ahLst/>
          <a:cxnLst/>
          <a:rect l="0" t="0" r="0" b="0"/>
          <a:pathLst>
            <a:path>
              <a:moveTo>
                <a:pt x="0" y="23203"/>
              </a:moveTo>
              <a:lnTo>
                <a:pt x="1089658" y="2320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494893" y="1920803"/>
        <a:ext cx="54482" cy="54482"/>
      </dsp:txXfrm>
    </dsp:sp>
    <dsp:sp modelId="{69B817D8-286B-418B-AA84-5E3997B2B7C4}">
      <dsp:nvSpPr>
        <dsp:cNvPr id="0" name=""/>
        <dsp:cNvSpPr/>
      </dsp:nvSpPr>
      <dsp:spPr>
        <a:xfrm>
          <a:off x="2823270" y="2016917"/>
          <a:ext cx="1540687" cy="77034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Operacional</a:t>
          </a:r>
          <a:endParaRPr lang="pt-BR" sz="1700" kern="1200" dirty="0"/>
        </a:p>
      </dsp:txBody>
      <dsp:txXfrm>
        <a:off x="2845833" y="2039480"/>
        <a:ext cx="1495561" cy="725217"/>
      </dsp:txXfrm>
    </dsp:sp>
    <dsp:sp modelId="{D532D07C-9198-43DC-8CC7-FC5E49E22C49}">
      <dsp:nvSpPr>
        <dsp:cNvPr id="0" name=""/>
        <dsp:cNvSpPr/>
      </dsp:nvSpPr>
      <dsp:spPr>
        <a:xfrm rot="18294742">
          <a:off x="4130203" y="1930684"/>
          <a:ext cx="1093136" cy="46406"/>
        </a:xfrm>
        <a:custGeom>
          <a:avLst/>
          <a:gdLst/>
          <a:ahLst/>
          <a:cxnLst/>
          <a:rect l="0" t="0" r="0" b="0"/>
          <a:pathLst>
            <a:path>
              <a:moveTo>
                <a:pt x="0" y="23203"/>
              </a:moveTo>
              <a:lnTo>
                <a:pt x="1093136" y="2320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649442" y="1926559"/>
        <a:ext cx="54656" cy="54656"/>
      </dsp:txXfrm>
    </dsp:sp>
    <dsp:sp modelId="{1CB1D8C8-CF2E-4CF7-8EBA-7C881768605B}">
      <dsp:nvSpPr>
        <dsp:cNvPr id="0" name=""/>
        <dsp:cNvSpPr/>
      </dsp:nvSpPr>
      <dsp:spPr>
        <a:xfrm>
          <a:off x="4989584" y="1120514"/>
          <a:ext cx="1540687" cy="77034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Padronização de Procedimentos</a:t>
          </a:r>
          <a:endParaRPr lang="pt-BR" sz="1700" kern="1200" dirty="0"/>
        </a:p>
      </dsp:txBody>
      <dsp:txXfrm>
        <a:off x="5012147" y="1143077"/>
        <a:ext cx="1495561" cy="725217"/>
      </dsp:txXfrm>
    </dsp:sp>
    <dsp:sp modelId="{C9258049-2FD8-40F0-9A8D-CF190B93809C}">
      <dsp:nvSpPr>
        <dsp:cNvPr id="0" name=""/>
        <dsp:cNvSpPr/>
      </dsp:nvSpPr>
      <dsp:spPr>
        <a:xfrm rot="408535">
          <a:off x="4361735" y="2416235"/>
          <a:ext cx="630070" cy="46406"/>
        </a:xfrm>
        <a:custGeom>
          <a:avLst/>
          <a:gdLst/>
          <a:ahLst/>
          <a:cxnLst/>
          <a:rect l="0" t="0" r="0" b="0"/>
          <a:pathLst>
            <a:path>
              <a:moveTo>
                <a:pt x="0" y="23203"/>
              </a:moveTo>
              <a:lnTo>
                <a:pt x="630070" y="2320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4661019" y="2423687"/>
        <a:ext cx="31503" cy="31503"/>
      </dsp:txXfrm>
    </dsp:sp>
    <dsp:sp modelId="{B6ED6EF6-5223-4959-B795-17C48C61B3F4}">
      <dsp:nvSpPr>
        <dsp:cNvPr id="0" name=""/>
        <dsp:cNvSpPr/>
      </dsp:nvSpPr>
      <dsp:spPr>
        <a:xfrm>
          <a:off x="4989584" y="2091617"/>
          <a:ext cx="1540687" cy="770343"/>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Controle de resultados</a:t>
          </a:r>
          <a:endParaRPr lang="pt-BR" sz="1700" kern="1200" dirty="0"/>
        </a:p>
      </dsp:txBody>
      <dsp:txXfrm>
        <a:off x="5012147" y="2114180"/>
        <a:ext cx="1495561" cy="725217"/>
      </dsp:txXfrm>
    </dsp:sp>
    <dsp:sp modelId="{C4520B26-9D24-4C5B-830B-50FD3B56DCBE}">
      <dsp:nvSpPr>
        <dsp:cNvPr id="0" name=""/>
        <dsp:cNvSpPr/>
      </dsp:nvSpPr>
      <dsp:spPr>
        <a:xfrm rot="21241568">
          <a:off x="2219356" y="1439285"/>
          <a:ext cx="605543" cy="46406"/>
        </a:xfrm>
        <a:custGeom>
          <a:avLst/>
          <a:gdLst/>
          <a:ahLst/>
          <a:cxnLst/>
          <a:rect l="0" t="0" r="0" b="0"/>
          <a:pathLst>
            <a:path>
              <a:moveTo>
                <a:pt x="0" y="23203"/>
              </a:moveTo>
              <a:lnTo>
                <a:pt x="605543" y="2320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pt-BR" sz="500" kern="1200"/>
        </a:p>
      </dsp:txBody>
      <dsp:txXfrm>
        <a:off x="2506989" y="1447350"/>
        <a:ext cx="30277" cy="30277"/>
      </dsp:txXfrm>
    </dsp:sp>
    <dsp:sp modelId="{8877304B-B4F0-4712-A9D9-FD815211BFCF}">
      <dsp:nvSpPr>
        <dsp:cNvPr id="0" name=""/>
        <dsp:cNvSpPr/>
      </dsp:nvSpPr>
      <dsp:spPr>
        <a:xfrm>
          <a:off x="2823254" y="1045806"/>
          <a:ext cx="1540687" cy="77034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pt-BR" sz="1700" kern="1200" dirty="0" smtClean="0"/>
            <a:t>Financeiro</a:t>
          </a:r>
          <a:endParaRPr lang="pt-BR" sz="1700" kern="1200" dirty="0"/>
        </a:p>
      </dsp:txBody>
      <dsp:txXfrm>
        <a:off x="2845817" y="1068369"/>
        <a:ext cx="1495561" cy="72521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5F738DE-AD44-4FAA-B1B1-5663B01DEE84}" type="datetimeFigureOut">
              <a:rPr lang="pt-BR" smtClean="0"/>
              <a:pPr/>
              <a:t>14/05/2014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E9D2DFB3-C323-4801-BD92-E773ED5E8705}" type="slidenum">
              <a:rPr lang="pt-BR" smtClean="0"/>
              <a:pPr/>
              <a:t>‹nº›</a:t>
            </a:fld>
            <a:endParaRPr lang="pt-B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75000"/>
            <a:lum/>
          </a:blip>
          <a:srcRect/>
          <a:stretch>
            <a:fillRect t="-1000" b="-1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738DE-AD44-4FAA-B1B1-5663B01DEE84}" type="datetimeFigureOut">
              <a:rPr lang="pt-BR" smtClean="0"/>
              <a:pPr/>
              <a:t>14/05/2014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D2DFB3-C323-4801-BD92-E773ED5E8705}"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microsoft.com/office/2007/relationships/hdphoto" Target="../media/hdphoto1.wdp"/><Relationship Id="rId7" Type="http://schemas.openxmlformats.org/officeDocument/2006/relationships/diagramColors" Target="../diagrams/colors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8" Type="http://schemas.microsoft.com/office/2007/relationships/diagramDrawing" Target="../diagrams/drawing4.xml"/><Relationship Id="rId3" Type="http://schemas.microsoft.com/office/2007/relationships/hdphoto" Target="../media/hdphoto1.wdp"/><Relationship Id="rId7" Type="http://schemas.openxmlformats.org/officeDocument/2006/relationships/diagramColors" Target="../diagrams/colors4.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5.xml"/><Relationship Id="rId3" Type="http://schemas.microsoft.com/office/2007/relationships/hdphoto" Target="../media/hdphoto1.wdp"/><Relationship Id="rId7" Type="http://schemas.openxmlformats.org/officeDocument/2006/relationships/diagramQuickStyle" Target="../diagrams/quickStyle5.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5.png"/><Relationship Id="rId9" Type="http://schemas.microsoft.com/office/2007/relationships/diagramDrawing" Target="../diagrams/drawing5.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5.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1.wdp"/><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5.png"/><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10.png"/><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10.png"/><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10.png"/><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image" Target="../media/image13.jpeg"/><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image" Target="../media/image13.jpeg"/><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image" Target="../media/image14.jpeg"/><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9.xml"/><Relationship Id="rId5" Type="http://schemas.openxmlformats.org/officeDocument/2006/relationships/image" Target="../media/image14.jpeg"/><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0.xml"/><Relationship Id="rId5" Type="http://schemas.openxmlformats.org/officeDocument/2006/relationships/image" Target="../media/image14.jpeg"/><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1.xml"/><Relationship Id="rId5" Type="http://schemas.openxmlformats.org/officeDocument/2006/relationships/image" Target="../media/image9.gif"/><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microsoft.com/office/2007/relationships/hdphoto" Target="../media/hdphoto1.wdp"/><Relationship Id="rId7" Type="http://schemas.openxmlformats.org/officeDocument/2006/relationships/diagramColors" Target="../diagrams/colors2.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2.xml"/><Relationship Id="rId5" Type="http://schemas.openxmlformats.org/officeDocument/2006/relationships/image" Target="../media/image9.gif"/><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3.xml"/><Relationship Id="rId5" Type="http://schemas.openxmlformats.org/officeDocument/2006/relationships/image" Target="../media/image13.jpeg"/><Relationship Id="rId4" Type="http://schemas.microsoft.com/office/2007/relationships/hdphoto" Target="../media/hdphoto1.wdp"/></Relationships>
</file>

<file path=ppt/slides/_rels/slide4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4.xml"/><Relationship Id="rId5" Type="http://schemas.openxmlformats.org/officeDocument/2006/relationships/image" Target="../media/image13.jpeg"/><Relationship Id="rId4" Type="http://schemas.microsoft.com/office/2007/relationships/hdphoto" Target="../media/hdphoto1.wdp"/></Relationships>
</file>

<file path=ppt/slides/_rels/slide4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5.xml"/><Relationship Id="rId5" Type="http://schemas.openxmlformats.org/officeDocument/2006/relationships/image" Target="../media/image13.jpeg"/><Relationship Id="rId4" Type="http://schemas.microsoft.com/office/2007/relationships/hdphoto" Target="../media/hdphoto1.wdp"/></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6.xml"/><Relationship Id="rId5" Type="http://schemas.openxmlformats.org/officeDocument/2006/relationships/image" Target="../media/image13.jpeg"/><Relationship Id="rId4" Type="http://schemas.microsoft.com/office/2007/relationships/hdphoto" Target="../media/hdphoto1.wdp"/></Relationships>
</file>

<file path=ppt/slides/_rels/slide4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7.xml"/><Relationship Id="rId5" Type="http://schemas.openxmlformats.org/officeDocument/2006/relationships/image" Target="../media/image13.jpeg"/><Relationship Id="rId4" Type="http://schemas.microsoft.com/office/2007/relationships/hdphoto" Target="../media/hdphoto1.wdp"/></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8.xml"/><Relationship Id="rId5" Type="http://schemas.openxmlformats.org/officeDocument/2006/relationships/image" Target="../media/image13.jpeg"/><Relationship Id="rId4" Type="http://schemas.microsoft.com/office/2007/relationships/hdphoto" Target="../media/hdphoto1.wdp"/></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9.xml"/><Relationship Id="rId5" Type="http://schemas.openxmlformats.org/officeDocument/2006/relationships/image" Target="../media/image13.jpeg"/><Relationship Id="rId4" Type="http://schemas.microsoft.com/office/2007/relationships/hdphoto" Target="../media/hdphoto1.wdp"/></Relationships>
</file>

<file path=ppt/slides/_rels/slide4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96752"/>
            <a:ext cx="7772400" cy="2160240"/>
          </a:xfrm>
        </p:spPr>
        <p:txBody>
          <a:bodyPr>
            <a:normAutofit fontScale="90000"/>
          </a:bodyPr>
          <a:lstStyle/>
          <a:p>
            <a:pPr>
              <a:spcBef>
                <a:spcPts val="600"/>
              </a:spcBef>
            </a:pPr>
            <a:r>
              <a:rPr lang="en-US" sz="2700" b="1" dirty="0" err="1" smtClean="0">
                <a:solidFill>
                  <a:schemeClr val="bg1"/>
                </a:solidFill>
                <a:latin typeface="Arial" panose="020B0604020202020204" pitchFamily="34" charset="0"/>
                <a:cs typeface="Arial" panose="020B0604020202020204" pitchFamily="34" charset="0"/>
              </a:rPr>
              <a:t>Seminário</a:t>
            </a:r>
            <a:r>
              <a:rPr lang="en-US" b="1" dirty="0" smtClean="0">
                <a:solidFill>
                  <a:schemeClr val="bg1"/>
                </a:solidFill>
                <a:latin typeface="Arial" panose="020B0604020202020204" pitchFamily="34" charset="0"/>
                <a:cs typeface="Arial" panose="020B0604020202020204" pitchFamily="34" charset="0"/>
              </a:rPr>
              <a:t/>
            </a:r>
            <a:br>
              <a:rPr lang="en-US" b="1" dirty="0" smtClean="0">
                <a:solidFill>
                  <a:schemeClr val="bg1"/>
                </a:solidFill>
                <a:latin typeface="Arial" panose="020B0604020202020204" pitchFamily="34" charset="0"/>
                <a:cs typeface="Arial" panose="020B0604020202020204" pitchFamily="34" charset="0"/>
              </a:rPr>
            </a:br>
            <a:r>
              <a:rPr lang="en-US" b="1" dirty="0" smtClean="0">
                <a:solidFill>
                  <a:schemeClr val="bg1"/>
                </a:solidFill>
                <a:latin typeface="Arial" panose="020B0604020202020204" pitchFamily="34" charset="0"/>
                <a:cs typeface="Arial" panose="020B0604020202020204" pitchFamily="34" charset="0"/>
              </a:rPr>
              <a:t>O </a:t>
            </a:r>
            <a:r>
              <a:rPr lang="en-US" b="1" dirty="0" err="1" smtClean="0">
                <a:solidFill>
                  <a:schemeClr val="bg1"/>
                </a:solidFill>
                <a:latin typeface="Arial" panose="020B0604020202020204" pitchFamily="34" charset="0"/>
                <a:cs typeface="Arial" panose="020B0604020202020204" pitchFamily="34" charset="0"/>
              </a:rPr>
              <a:t>controle</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interno</a:t>
            </a:r>
            <a:r>
              <a:rPr lang="en-US" b="1" dirty="0" smtClean="0">
                <a:solidFill>
                  <a:schemeClr val="bg1"/>
                </a:solidFill>
                <a:latin typeface="Arial" panose="020B0604020202020204" pitchFamily="34" charset="0"/>
                <a:cs typeface="Arial" panose="020B0604020202020204" pitchFamily="34" charset="0"/>
              </a:rPr>
              <a:t> </a:t>
            </a:r>
            <a:r>
              <a:rPr lang="en-US" b="1" dirty="0" err="1" smtClean="0">
                <a:solidFill>
                  <a:schemeClr val="bg1"/>
                </a:solidFill>
                <a:latin typeface="Arial" panose="020B0604020202020204" pitchFamily="34" charset="0"/>
                <a:cs typeface="Arial" panose="020B0604020202020204" pitchFamily="34" charset="0"/>
              </a:rPr>
              <a:t>governamental</a:t>
            </a:r>
            <a:r>
              <a:rPr lang="en-US" b="1" dirty="0" smtClean="0">
                <a:solidFill>
                  <a:schemeClr val="bg1"/>
                </a:solidFill>
                <a:latin typeface="Arial" panose="020B0604020202020204" pitchFamily="34" charset="0"/>
                <a:cs typeface="Arial" panose="020B0604020202020204" pitchFamily="34" charset="0"/>
              </a:rPr>
              <a:t> no </a:t>
            </a:r>
            <a:r>
              <a:rPr lang="en-US" b="1" dirty="0" err="1" smtClean="0">
                <a:solidFill>
                  <a:schemeClr val="bg1"/>
                </a:solidFill>
                <a:latin typeface="Arial" panose="020B0604020202020204" pitchFamily="34" charset="0"/>
                <a:cs typeface="Arial" panose="020B0604020202020204" pitchFamily="34" charset="0"/>
              </a:rPr>
              <a:t>Brasil</a:t>
            </a:r>
            <a:r>
              <a:rPr lang="en-US" b="1" dirty="0" smtClean="0">
                <a:solidFill>
                  <a:schemeClr val="bg1"/>
                </a:solidFill>
                <a:latin typeface="Arial" panose="020B0604020202020204" pitchFamily="34" charset="0"/>
                <a:cs typeface="Arial" panose="020B0604020202020204" pitchFamily="34" charset="0"/>
              </a:rPr>
              <a:t/>
            </a:r>
            <a:br>
              <a:rPr lang="en-US" b="1" dirty="0" smtClean="0">
                <a:solidFill>
                  <a:schemeClr val="bg1"/>
                </a:solidFill>
                <a:latin typeface="Arial" panose="020B0604020202020204" pitchFamily="34" charset="0"/>
                <a:cs typeface="Arial" panose="020B0604020202020204" pitchFamily="34" charset="0"/>
              </a:rPr>
            </a:br>
            <a:r>
              <a:rPr lang="en-US" sz="2800" b="1" dirty="0" err="1" smtClean="0">
                <a:solidFill>
                  <a:schemeClr val="bg1"/>
                </a:solidFill>
                <a:latin typeface="Arial" panose="020B0604020202020204" pitchFamily="34" charset="0"/>
                <a:cs typeface="Arial" panose="020B0604020202020204" pitchFamily="34" charset="0"/>
              </a:rPr>
              <a:t>Velhos</a:t>
            </a:r>
            <a:r>
              <a:rPr lang="en-US" sz="2800" b="1" dirty="0" smtClean="0">
                <a:solidFill>
                  <a:schemeClr val="bg1"/>
                </a:solidFill>
                <a:latin typeface="Arial" panose="020B0604020202020204" pitchFamily="34" charset="0"/>
                <a:cs typeface="Arial" panose="020B0604020202020204" pitchFamily="34" charset="0"/>
              </a:rPr>
              <a:t> </a:t>
            </a:r>
            <a:r>
              <a:rPr lang="en-US" sz="2800" b="1" dirty="0" err="1" smtClean="0">
                <a:solidFill>
                  <a:schemeClr val="bg1"/>
                </a:solidFill>
                <a:latin typeface="Arial" panose="020B0604020202020204" pitchFamily="34" charset="0"/>
                <a:cs typeface="Arial" panose="020B0604020202020204" pitchFamily="34" charset="0"/>
              </a:rPr>
              <a:t>Desafios</a:t>
            </a:r>
            <a:r>
              <a:rPr lang="en-US" sz="2800" b="1" dirty="0" smtClean="0">
                <a:solidFill>
                  <a:schemeClr val="bg1"/>
                </a:solidFill>
                <a:latin typeface="Arial" panose="020B0604020202020204" pitchFamily="34" charset="0"/>
                <a:cs typeface="Arial" panose="020B0604020202020204" pitchFamily="34" charset="0"/>
              </a:rPr>
              <a:t>, </a:t>
            </a:r>
            <a:r>
              <a:rPr lang="en-US" sz="2800" b="1" dirty="0" err="1" smtClean="0">
                <a:solidFill>
                  <a:schemeClr val="bg1"/>
                </a:solidFill>
                <a:latin typeface="Arial" panose="020B0604020202020204" pitchFamily="34" charset="0"/>
                <a:cs typeface="Arial" panose="020B0604020202020204" pitchFamily="34" charset="0"/>
              </a:rPr>
              <a:t>Novas</a:t>
            </a:r>
            <a:r>
              <a:rPr lang="en-US" sz="2800" b="1" dirty="0" smtClean="0">
                <a:solidFill>
                  <a:schemeClr val="bg1"/>
                </a:solidFill>
                <a:latin typeface="Arial" panose="020B0604020202020204" pitchFamily="34" charset="0"/>
                <a:cs typeface="Arial" panose="020B0604020202020204" pitchFamily="34" charset="0"/>
              </a:rPr>
              <a:t> </a:t>
            </a:r>
            <a:r>
              <a:rPr lang="en-US" sz="2800" b="1" dirty="0" err="1" smtClean="0">
                <a:solidFill>
                  <a:schemeClr val="bg1"/>
                </a:solidFill>
                <a:latin typeface="Arial" panose="020B0604020202020204" pitchFamily="34" charset="0"/>
                <a:cs typeface="Arial" panose="020B0604020202020204" pitchFamily="34" charset="0"/>
              </a:rPr>
              <a:t>Perspectivas</a:t>
            </a:r>
            <a:endParaRPr lang="en-US" b="1" dirty="0">
              <a:solidFill>
                <a:schemeClr val="bg1"/>
              </a:solidFill>
              <a:latin typeface="Arial" panose="020B0604020202020204" pitchFamily="34" charset="0"/>
              <a:cs typeface="Arial" panose="020B0604020202020204" pitchFamily="34" charset="0"/>
            </a:endParaRPr>
          </a:p>
        </p:txBody>
      </p:sp>
      <p:sp>
        <p:nvSpPr>
          <p:cNvPr id="4" name="Title 1"/>
          <p:cNvSpPr txBox="1">
            <a:spLocks/>
          </p:cNvSpPr>
          <p:nvPr/>
        </p:nvSpPr>
        <p:spPr>
          <a:xfrm>
            <a:off x="823392" y="4293096"/>
            <a:ext cx="77724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600"/>
              </a:spcBef>
            </a:pPr>
            <a:r>
              <a:rPr lang="en-US" sz="1400" b="1" dirty="0" smtClean="0">
                <a:solidFill>
                  <a:schemeClr val="bg1"/>
                </a:solidFill>
                <a:latin typeface="Arial" panose="020B0604020202020204" pitchFamily="34" charset="0"/>
                <a:cs typeface="Arial" panose="020B0604020202020204" pitchFamily="34" charset="0"/>
              </a:rPr>
              <a:t>14 a 16 de </a:t>
            </a:r>
            <a:r>
              <a:rPr lang="en-US" sz="1400" b="1" dirty="0" err="1" smtClean="0">
                <a:solidFill>
                  <a:schemeClr val="bg1"/>
                </a:solidFill>
                <a:latin typeface="Arial" panose="020B0604020202020204" pitchFamily="34" charset="0"/>
                <a:cs typeface="Arial" panose="020B0604020202020204" pitchFamily="34" charset="0"/>
              </a:rPr>
              <a:t>Maio</a:t>
            </a:r>
            <a:endParaRPr lang="en-US" sz="1400" b="1" dirty="0" smtClean="0">
              <a:solidFill>
                <a:schemeClr val="bg1"/>
              </a:solidFill>
              <a:latin typeface="Arial" panose="020B0604020202020204" pitchFamily="34" charset="0"/>
              <a:cs typeface="Arial" panose="020B0604020202020204" pitchFamily="34" charset="0"/>
            </a:endParaRPr>
          </a:p>
          <a:p>
            <a:pPr>
              <a:spcBef>
                <a:spcPts val="600"/>
              </a:spcBef>
            </a:pPr>
            <a:r>
              <a:rPr lang="en-US" sz="1400" b="1" dirty="0" smtClean="0">
                <a:solidFill>
                  <a:schemeClr val="bg1"/>
                </a:solidFill>
                <a:latin typeface="Arial" panose="020B0604020202020204" pitchFamily="34" charset="0"/>
                <a:cs typeface="Arial" panose="020B0604020202020204" pitchFamily="34" charset="0"/>
              </a:rPr>
              <a:t>Iguassu Resort – </a:t>
            </a:r>
            <a:r>
              <a:rPr lang="en-US" sz="1400" b="1" dirty="0" err="1" smtClean="0">
                <a:solidFill>
                  <a:schemeClr val="bg1"/>
                </a:solidFill>
                <a:latin typeface="Arial" panose="020B0604020202020204" pitchFamily="34" charset="0"/>
                <a:cs typeface="Arial" panose="020B0604020202020204" pitchFamily="34" charset="0"/>
              </a:rPr>
              <a:t>Foz</a:t>
            </a:r>
            <a:r>
              <a:rPr lang="en-US" sz="1400" b="1" dirty="0" smtClean="0">
                <a:solidFill>
                  <a:schemeClr val="bg1"/>
                </a:solidFill>
                <a:latin typeface="Arial" panose="020B0604020202020204" pitchFamily="34" charset="0"/>
                <a:cs typeface="Arial" panose="020B0604020202020204" pitchFamily="34" charset="0"/>
              </a:rPr>
              <a:t> do Iguaçu - Paraná</a:t>
            </a:r>
            <a:endParaRPr lang="en-US" sz="1400" b="1"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dirty="0" smtClean="0">
                <a:ln>
                  <a:noFill/>
                </a:ln>
                <a:solidFill>
                  <a:schemeClr val="bg1"/>
                </a:solidFill>
                <a:effectLst/>
                <a:uLnTx/>
                <a:uFillTx/>
                <a:latin typeface="+mj-lt"/>
                <a:ea typeface="+mj-ea"/>
                <a:cs typeface="+mj-cs"/>
              </a:rPr>
              <a:t>1.2. Experiência – Sistema de Controle Preventivo</a:t>
            </a:r>
            <a:r>
              <a:rPr kumimoji="0" lang="pt-BR" sz="4400" b="0" i="0" u="none" strike="noStrike" kern="1200" cap="none" spc="0" normalizeH="0" noProof="0" dirty="0" smtClean="0">
                <a:ln>
                  <a:noFill/>
                </a:ln>
                <a:solidFill>
                  <a:schemeClr val="bg1"/>
                </a:solidFill>
                <a:effectLst/>
                <a:uLnTx/>
                <a:uFillTx/>
                <a:latin typeface="+mj-lt"/>
                <a:ea typeface="+mj-ea"/>
                <a:cs typeface="+mj-cs"/>
              </a:rPr>
              <a:t> (SICONP)</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24582" name="Picture 6" descr="http://outorga.dnpm.gov.br/superintendencia/SiteAssets/SitePages/P%C3%A1gina%20Inicial/bandeira-para.png"/>
          <p:cNvPicPr>
            <a:picLocks noChangeAspect="1" noChangeArrowheads="1"/>
          </p:cNvPicPr>
          <p:nvPr/>
        </p:nvPicPr>
        <p:blipFill>
          <a:blip r:embed="rId4" cstate="print"/>
          <a:srcRect/>
          <a:stretch>
            <a:fillRect/>
          </a:stretch>
        </p:blipFill>
        <p:spPr bwMode="auto">
          <a:xfrm>
            <a:off x="428596" y="500042"/>
            <a:ext cx="1608963" cy="107157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CaixaDeTexto 8"/>
          <p:cNvSpPr txBox="1"/>
          <p:nvPr/>
        </p:nvSpPr>
        <p:spPr>
          <a:xfrm>
            <a:off x="714348" y="1928802"/>
            <a:ext cx="7429552" cy="646331"/>
          </a:xfrm>
          <a:prstGeom prst="rect">
            <a:avLst/>
          </a:prstGeom>
          <a:noFill/>
          <a:ln>
            <a:solidFill>
              <a:schemeClr val="bg2">
                <a:lumMod val="90000"/>
              </a:schemeClr>
            </a:solidFill>
          </a:ln>
          <a:effectLst>
            <a:glow rad="139700">
              <a:schemeClr val="accent6">
                <a:satMod val="175000"/>
                <a:alpha val="40000"/>
              </a:schemeClr>
            </a:glow>
          </a:effectLst>
        </p:spPr>
        <p:txBody>
          <a:bodyPr wrap="square" rtlCol="0">
            <a:spAutoFit/>
          </a:bodyPr>
          <a:lstStyle/>
          <a:p>
            <a:pPr algn="just"/>
            <a:r>
              <a:rPr lang="pt-BR" dirty="0" smtClean="0">
                <a:solidFill>
                  <a:schemeClr val="bg1"/>
                </a:solidFill>
              </a:rPr>
              <a:t>Em valores absolutos, as contratações passaram de </a:t>
            </a:r>
            <a:r>
              <a:rPr lang="pt-BR" b="1" dirty="0" smtClean="0">
                <a:solidFill>
                  <a:srgbClr val="FFFF00"/>
                </a:solidFill>
              </a:rPr>
              <a:t>R$ 1.802.758.781,00</a:t>
            </a:r>
            <a:r>
              <a:rPr lang="pt-BR" dirty="0" smtClean="0">
                <a:solidFill>
                  <a:schemeClr val="bg1"/>
                </a:solidFill>
              </a:rPr>
              <a:t> para </a:t>
            </a:r>
            <a:r>
              <a:rPr lang="pt-BR" b="1" dirty="0" smtClean="0">
                <a:solidFill>
                  <a:srgbClr val="FFFF00"/>
                </a:solidFill>
              </a:rPr>
              <a:t>R$ 766.276.566,00</a:t>
            </a:r>
            <a:r>
              <a:rPr lang="pt-BR" dirty="0" smtClean="0">
                <a:solidFill>
                  <a:schemeClr val="bg1"/>
                </a:solidFill>
              </a:rPr>
              <a:t>, nos mesmos quatro anos.</a:t>
            </a:r>
            <a:endParaRPr lang="pt-BR" dirty="0">
              <a:solidFill>
                <a:schemeClr val="bg1"/>
              </a:solidFill>
            </a:endParaRPr>
          </a:p>
        </p:txBody>
      </p:sp>
      <p:pic>
        <p:nvPicPr>
          <p:cNvPr id="28675" name="Picture 3"/>
          <p:cNvPicPr>
            <a:picLocks noChangeAspect="1" noChangeArrowheads="1"/>
          </p:cNvPicPr>
          <p:nvPr/>
        </p:nvPicPr>
        <p:blipFill>
          <a:blip r:embed="rId5" cstate="print"/>
          <a:srcRect/>
          <a:stretch>
            <a:fillRect/>
          </a:stretch>
        </p:blipFill>
        <p:spPr bwMode="auto">
          <a:xfrm>
            <a:off x="642910" y="2643182"/>
            <a:ext cx="7654767" cy="2688333"/>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solidFill>
                  <a:schemeClr val="bg1"/>
                </a:solidFill>
              </a:rPr>
              <a:t>1.3 - Mecanismo – A compatibilidade </a:t>
            </a:r>
            <a:br>
              <a:rPr lang="pt-BR" dirty="0">
                <a:solidFill>
                  <a:schemeClr val="bg1"/>
                </a:solidFill>
              </a:rPr>
            </a:br>
            <a:r>
              <a:rPr lang="pt-BR" dirty="0">
                <a:solidFill>
                  <a:schemeClr val="bg1"/>
                </a:solidFill>
              </a:rPr>
              <a:t>patrimonial do Agente Público</a:t>
            </a:r>
            <a:endParaRPr lang="pt-BR" dirty="0"/>
          </a:p>
        </p:txBody>
      </p:sp>
      <p:sp>
        <p:nvSpPr>
          <p:cNvPr id="3" name="Espaço Reservado para Conteúdo 2"/>
          <p:cNvSpPr>
            <a:spLocks noGrp="1"/>
          </p:cNvSpPr>
          <p:nvPr>
            <p:ph idx="1"/>
          </p:nvPr>
        </p:nvSpPr>
        <p:spPr/>
        <p:txBody>
          <a:bodyPr>
            <a:normAutofit/>
          </a:bodyPr>
          <a:lstStyle/>
          <a:p>
            <a:pPr algn="just"/>
            <a:r>
              <a:rPr lang="pt-BR" sz="2600" dirty="0">
                <a:solidFill>
                  <a:schemeClr val="bg1"/>
                </a:solidFill>
              </a:rPr>
              <a:t>Órgão coordenador: </a:t>
            </a:r>
          </a:p>
          <a:p>
            <a:pPr lvl="1" algn="just"/>
            <a:r>
              <a:rPr lang="pt-BR" sz="2200" dirty="0" smtClean="0">
                <a:solidFill>
                  <a:schemeClr val="bg1"/>
                </a:solidFill>
              </a:rPr>
              <a:t>Exemplos na Secretaria Especial de Prevenção à Corrupção de Belo Horizonte, na Corregedoria Geral da Administração (SP) e na Controladoria do Município de São Paulo</a:t>
            </a:r>
            <a:endParaRPr lang="pt-BR" sz="2200" dirty="0">
              <a:solidFill>
                <a:schemeClr val="bg1"/>
              </a:solidFill>
            </a:endParaRPr>
          </a:p>
          <a:p>
            <a:pPr algn="just"/>
            <a:r>
              <a:rPr lang="pt-BR" sz="2600" dirty="0">
                <a:solidFill>
                  <a:schemeClr val="bg1"/>
                </a:solidFill>
              </a:rPr>
              <a:t>Objetivo: </a:t>
            </a:r>
          </a:p>
          <a:p>
            <a:pPr lvl="1" algn="just"/>
            <a:r>
              <a:rPr lang="pt-BR" sz="2200" dirty="0" smtClean="0">
                <a:solidFill>
                  <a:schemeClr val="bg1"/>
                </a:solidFill>
              </a:rPr>
              <a:t>Identificar agentes públicos em comportamento na vida privada que possa indicar corrupção na função pública</a:t>
            </a:r>
            <a:endParaRPr lang="pt-BR" sz="2200" dirty="0">
              <a:solidFill>
                <a:schemeClr val="bg1"/>
              </a:solidFill>
            </a:endParaRPr>
          </a:p>
          <a:p>
            <a:pPr algn="just"/>
            <a:r>
              <a:rPr lang="pt-BR" sz="2600" dirty="0">
                <a:solidFill>
                  <a:schemeClr val="bg1"/>
                </a:solidFill>
              </a:rPr>
              <a:t>Descrição: </a:t>
            </a:r>
          </a:p>
          <a:p>
            <a:pPr lvl="1" algn="just"/>
            <a:r>
              <a:rPr lang="pt-BR" sz="2200" dirty="0" smtClean="0">
                <a:solidFill>
                  <a:schemeClr val="bg1"/>
                </a:solidFill>
              </a:rPr>
              <a:t>A verificação baseia-se na ideia de comparar a evolução patrimonial de um agente público com os proventos que recebe.</a:t>
            </a:r>
            <a:endParaRPr lang="pt-BR" sz="2200" dirty="0">
              <a:solidFill>
                <a:schemeClr val="bg1"/>
              </a:solidFill>
            </a:endParaRPr>
          </a:p>
          <a:p>
            <a:endParaRPr lang="pt-BR" dirty="0"/>
          </a:p>
        </p:txBody>
      </p:sp>
    </p:spTree>
    <p:extLst>
      <p:ext uri="{BB962C8B-B14F-4D97-AF65-F5344CB8AC3E}">
        <p14:creationId xmlns:p14="http://schemas.microsoft.com/office/powerpoint/2010/main" val="334871811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 name="Título 9"/>
          <p:cNvSpPr>
            <a:spLocks noGrp="1"/>
          </p:cNvSpPr>
          <p:nvPr>
            <p:ph type="title"/>
          </p:nvPr>
        </p:nvSpPr>
        <p:spPr>
          <a:xfrm>
            <a:off x="457200" y="274638"/>
            <a:ext cx="8401080" cy="1143000"/>
          </a:xfrm>
        </p:spPr>
        <p:txBody>
          <a:bodyPr>
            <a:noAutofit/>
          </a:bodyPr>
          <a:lstStyle/>
          <a:p>
            <a:r>
              <a:rPr lang="pt-BR" sz="3600" dirty="0" smtClean="0">
                <a:solidFill>
                  <a:schemeClr val="bg1"/>
                </a:solidFill>
              </a:rPr>
              <a:t>1.3 - Mecanismo </a:t>
            </a:r>
            <a:r>
              <a:rPr lang="pt-BR" sz="3600" dirty="0" smtClean="0">
                <a:solidFill>
                  <a:schemeClr val="bg1"/>
                </a:solidFill>
              </a:rPr>
              <a:t>– A compatibilidade </a:t>
            </a:r>
            <a:br>
              <a:rPr lang="pt-BR" sz="3600" dirty="0" smtClean="0">
                <a:solidFill>
                  <a:schemeClr val="bg1"/>
                </a:solidFill>
              </a:rPr>
            </a:br>
            <a:r>
              <a:rPr lang="pt-BR" sz="3600" dirty="0" smtClean="0">
                <a:solidFill>
                  <a:schemeClr val="bg1"/>
                </a:solidFill>
              </a:rPr>
              <a:t>patrimonial do Agente Público</a:t>
            </a:r>
            <a:endParaRPr lang="pt-BR" sz="3600" dirty="0">
              <a:solidFill>
                <a:schemeClr val="bg1"/>
              </a:solidFill>
            </a:endParaRPr>
          </a:p>
        </p:txBody>
      </p:sp>
      <p:sp>
        <p:nvSpPr>
          <p:cNvPr id="11" name="Espaço Reservado para Conteúdo 10"/>
          <p:cNvSpPr>
            <a:spLocks noGrp="1"/>
          </p:cNvSpPr>
          <p:nvPr>
            <p:ph idx="1"/>
          </p:nvPr>
        </p:nvSpPr>
        <p:spPr>
          <a:xfrm>
            <a:off x="457200" y="1600201"/>
            <a:ext cx="8686800" cy="1042981"/>
          </a:xfrm>
        </p:spPr>
        <p:txBody>
          <a:bodyPr>
            <a:normAutofit fontScale="77500" lnSpcReduction="20000"/>
          </a:bodyPr>
          <a:lstStyle/>
          <a:p>
            <a:pPr algn="just"/>
            <a:r>
              <a:rPr lang="pt-BR" dirty="0" smtClean="0">
                <a:solidFill>
                  <a:schemeClr val="bg1"/>
                </a:solidFill>
              </a:rPr>
              <a:t>Cotejo das informações disponíveis sobre renda e patrimônio do Agente Público em relação ao padrão de vida do mesmo:</a:t>
            </a:r>
          </a:p>
          <a:p>
            <a:endParaRPr lang="pt-BR" dirty="0"/>
          </a:p>
        </p:txBody>
      </p:sp>
      <p:graphicFrame>
        <p:nvGraphicFramePr>
          <p:cNvPr id="12" name="Diagrama 11"/>
          <p:cNvGraphicFramePr/>
          <p:nvPr/>
        </p:nvGraphicFramePr>
        <p:xfrm>
          <a:off x="714348" y="2428868"/>
          <a:ext cx="5238744" cy="32067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3" name="CaixaDeTexto 12"/>
          <p:cNvSpPr txBox="1"/>
          <p:nvPr/>
        </p:nvSpPr>
        <p:spPr>
          <a:xfrm>
            <a:off x="5429256" y="3071810"/>
            <a:ext cx="3286148" cy="1631216"/>
          </a:xfrm>
          <a:prstGeom prst="rect">
            <a:avLst/>
          </a:prstGeom>
          <a:noFill/>
        </p:spPr>
        <p:txBody>
          <a:bodyPr wrap="square" rtlCol="0">
            <a:spAutoFit/>
          </a:bodyPr>
          <a:lstStyle/>
          <a:p>
            <a:pPr algn="just"/>
            <a:r>
              <a:rPr lang="pt-BR" sz="2000" dirty="0" smtClean="0">
                <a:solidFill>
                  <a:schemeClr val="bg1"/>
                </a:solidFill>
              </a:rPr>
              <a:t>Há diversas maneiras de analisar as informações. De qualquer modo, o mecanismo vem se difundindo nos últimos anos.</a:t>
            </a:r>
            <a:endParaRPr lang="pt-BR" sz="20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 name="Título 9"/>
          <p:cNvSpPr>
            <a:spLocks noGrp="1"/>
          </p:cNvSpPr>
          <p:nvPr>
            <p:ph type="title"/>
          </p:nvPr>
        </p:nvSpPr>
        <p:spPr/>
        <p:txBody>
          <a:bodyPr>
            <a:normAutofit fontScale="90000"/>
          </a:bodyPr>
          <a:lstStyle/>
          <a:p>
            <a:r>
              <a:rPr lang="pt-BR" dirty="0" smtClean="0">
                <a:solidFill>
                  <a:schemeClr val="bg1"/>
                </a:solidFill>
              </a:rPr>
              <a:t>A compatibilidade patrimonial </a:t>
            </a:r>
            <a:br>
              <a:rPr lang="pt-BR" dirty="0" smtClean="0">
                <a:solidFill>
                  <a:schemeClr val="bg1"/>
                </a:solidFill>
              </a:rPr>
            </a:br>
            <a:r>
              <a:rPr lang="pt-BR" dirty="0" smtClean="0">
                <a:solidFill>
                  <a:schemeClr val="bg1"/>
                </a:solidFill>
              </a:rPr>
              <a:t>do Agente Público – Belo Horizonte</a:t>
            </a:r>
            <a:endParaRPr lang="pt-BR" dirty="0">
              <a:solidFill>
                <a:schemeClr val="bg1"/>
              </a:solidFill>
            </a:endParaRPr>
          </a:p>
        </p:txBody>
      </p:sp>
      <p:sp>
        <p:nvSpPr>
          <p:cNvPr id="11" name="Espaço Reservado para Conteúdo 10"/>
          <p:cNvSpPr>
            <a:spLocks noGrp="1"/>
          </p:cNvSpPr>
          <p:nvPr>
            <p:ph idx="1"/>
          </p:nvPr>
        </p:nvSpPr>
        <p:spPr>
          <a:xfrm>
            <a:off x="457200" y="2000240"/>
            <a:ext cx="8686800" cy="4114815"/>
          </a:xfrm>
        </p:spPr>
        <p:txBody>
          <a:bodyPr>
            <a:normAutofit/>
          </a:bodyPr>
          <a:lstStyle/>
          <a:p>
            <a:pPr marL="266700" lvl="1" indent="-19050" algn="just">
              <a:buNone/>
            </a:pPr>
            <a:r>
              <a:rPr lang="pt-BR" dirty="0" smtClean="0">
                <a:solidFill>
                  <a:schemeClr val="bg1"/>
                </a:solidFill>
              </a:rPr>
              <a:t>Por meio da Lei nº 10.586/2012, criou a </a:t>
            </a:r>
            <a:r>
              <a:rPr lang="pt-BR" b="1" dirty="0" smtClean="0">
                <a:solidFill>
                  <a:schemeClr val="bg1"/>
                </a:solidFill>
              </a:rPr>
              <a:t>Secretaria Especial de Prevenção da Corrupção e Informações Estratégicas:</a:t>
            </a:r>
            <a:endParaRPr lang="pt-BR" dirty="0" smtClean="0">
              <a:solidFill>
                <a:schemeClr val="bg1"/>
              </a:solidFill>
            </a:endParaRPr>
          </a:p>
          <a:p>
            <a:pPr marL="266700" lvl="1" indent="-19050" algn="just">
              <a:buNone/>
            </a:pPr>
            <a:r>
              <a:rPr lang="pt-BR" sz="2400" dirty="0" smtClean="0">
                <a:solidFill>
                  <a:schemeClr val="bg1"/>
                </a:solidFill>
              </a:rPr>
              <a:t> Art. 12-B - Compete à Secretaria Especial de Prevenção da Corrupção e Informações Estratégicas: </a:t>
            </a:r>
          </a:p>
          <a:p>
            <a:pPr marL="266700" lvl="1" indent="-19050" algn="just">
              <a:buNone/>
            </a:pPr>
            <a:r>
              <a:rPr lang="pt-BR" sz="2400" dirty="0" smtClean="0">
                <a:solidFill>
                  <a:schemeClr val="bg1"/>
                </a:solidFill>
              </a:rPr>
              <a:t>................................</a:t>
            </a:r>
          </a:p>
          <a:p>
            <a:pPr marL="266700" lvl="1" indent="-19050" algn="just">
              <a:buNone/>
            </a:pPr>
            <a:r>
              <a:rPr lang="pt-BR" sz="2400" dirty="0" smtClean="0">
                <a:solidFill>
                  <a:schemeClr val="bg1"/>
                </a:solidFill>
              </a:rPr>
              <a:t>V - acompanhar a evolução patrimonial dos agentes públicos do Poder Executivo municipal;</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 name="Título 9"/>
          <p:cNvSpPr>
            <a:spLocks noGrp="1"/>
          </p:cNvSpPr>
          <p:nvPr>
            <p:ph type="title"/>
          </p:nvPr>
        </p:nvSpPr>
        <p:spPr/>
        <p:txBody>
          <a:bodyPr>
            <a:normAutofit fontScale="90000"/>
          </a:bodyPr>
          <a:lstStyle/>
          <a:p>
            <a:r>
              <a:rPr lang="pt-BR" dirty="0" smtClean="0">
                <a:solidFill>
                  <a:schemeClr val="bg1"/>
                </a:solidFill>
              </a:rPr>
              <a:t>A compatibilidade patrimonial do Agente Público – </a:t>
            </a:r>
            <a:r>
              <a:rPr lang="pt-BR" sz="4000" dirty="0" smtClean="0">
                <a:solidFill>
                  <a:schemeClr val="bg1"/>
                </a:solidFill>
              </a:rPr>
              <a:t>Estado de São Paulo</a:t>
            </a:r>
            <a:endParaRPr lang="pt-BR" sz="4000" dirty="0">
              <a:solidFill>
                <a:schemeClr val="bg1"/>
              </a:solidFill>
            </a:endParaRPr>
          </a:p>
        </p:txBody>
      </p:sp>
      <p:sp>
        <p:nvSpPr>
          <p:cNvPr id="11" name="Espaço Reservado para Conteúdo 10"/>
          <p:cNvSpPr>
            <a:spLocks noGrp="1"/>
          </p:cNvSpPr>
          <p:nvPr>
            <p:ph idx="1"/>
          </p:nvPr>
        </p:nvSpPr>
        <p:spPr>
          <a:xfrm>
            <a:off x="457200" y="1714488"/>
            <a:ext cx="8686800" cy="4043377"/>
          </a:xfrm>
        </p:spPr>
        <p:txBody>
          <a:bodyPr>
            <a:normAutofit/>
          </a:bodyPr>
          <a:lstStyle/>
          <a:p>
            <a:pPr algn="just">
              <a:buNone/>
            </a:pPr>
            <a:r>
              <a:rPr lang="pt-BR" b="1" dirty="0" smtClean="0">
                <a:solidFill>
                  <a:schemeClr val="bg1"/>
                </a:solidFill>
              </a:rPr>
              <a:t>Decreto Estadual nº 58.276/2012</a:t>
            </a:r>
          </a:p>
          <a:p>
            <a:pPr marL="1708150" indent="12700" algn="just">
              <a:buNone/>
            </a:pPr>
            <a:r>
              <a:rPr lang="pt-BR" sz="2600" i="1" dirty="0" smtClean="0">
                <a:solidFill>
                  <a:schemeClr val="bg1"/>
                </a:solidFill>
              </a:rPr>
              <a:t>Disciplina a apuração preliminar atinente a enriquecimento ilícito de agentes públicos estaduais e dá providências correlatas.</a:t>
            </a:r>
          </a:p>
          <a:p>
            <a:pPr marL="96838" indent="-1588" algn="just">
              <a:buNone/>
            </a:pPr>
            <a:r>
              <a:rPr lang="pt-BR" sz="2800" dirty="0" smtClean="0">
                <a:solidFill>
                  <a:schemeClr val="bg1"/>
                </a:solidFill>
              </a:rPr>
              <a:t>Permite apuração preliminar de análise da evolução patrimonial de agente público, a cargo da Corregedoria Geral da Administração.</a:t>
            </a:r>
          </a:p>
          <a:p>
            <a:pPr algn="just">
              <a:buNone/>
            </a:pPr>
            <a:endParaRPr lang="pt-BR" b="1" dirty="0" smtClean="0">
              <a:solidFill>
                <a:schemeClr val="bg1"/>
              </a:solidFill>
            </a:endParaRPr>
          </a:p>
          <a:p>
            <a:pPr algn="just">
              <a:buNone/>
            </a:pPr>
            <a:endParaRPr lang="pt-BR" b="1" dirty="0" smtClean="0">
              <a:solidFill>
                <a:schemeClr val="bg1"/>
              </a:solidFill>
            </a:endParaRPr>
          </a:p>
          <a:p>
            <a:pPr marL="984250" indent="12700" algn="just">
              <a:buNone/>
              <a:tabLst>
                <a:tab pos="0" algn="l"/>
              </a:tabLst>
            </a:pPr>
            <a:endParaRPr lang="pt-BR" sz="2400" b="1" i="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 name="Título 9"/>
          <p:cNvSpPr>
            <a:spLocks noGrp="1"/>
          </p:cNvSpPr>
          <p:nvPr>
            <p:ph type="title"/>
          </p:nvPr>
        </p:nvSpPr>
        <p:spPr/>
        <p:txBody>
          <a:bodyPr>
            <a:normAutofit fontScale="90000"/>
          </a:bodyPr>
          <a:lstStyle/>
          <a:p>
            <a:r>
              <a:rPr lang="pt-BR" dirty="0" smtClean="0">
                <a:solidFill>
                  <a:schemeClr val="bg1"/>
                </a:solidFill>
              </a:rPr>
              <a:t>A compatibilidade patrimonial do Agente Público – </a:t>
            </a:r>
            <a:r>
              <a:rPr lang="pt-BR" sz="4000" dirty="0" smtClean="0">
                <a:solidFill>
                  <a:schemeClr val="bg1"/>
                </a:solidFill>
              </a:rPr>
              <a:t>Município de São Paulo</a:t>
            </a:r>
            <a:endParaRPr lang="pt-BR" sz="4000" dirty="0">
              <a:solidFill>
                <a:schemeClr val="bg1"/>
              </a:solidFill>
            </a:endParaRPr>
          </a:p>
        </p:txBody>
      </p:sp>
      <p:sp>
        <p:nvSpPr>
          <p:cNvPr id="11" name="Espaço Reservado para Conteúdo 10"/>
          <p:cNvSpPr>
            <a:spLocks noGrp="1"/>
          </p:cNvSpPr>
          <p:nvPr>
            <p:ph idx="1"/>
          </p:nvPr>
        </p:nvSpPr>
        <p:spPr>
          <a:xfrm>
            <a:off x="457200" y="1714488"/>
            <a:ext cx="8686800" cy="4043377"/>
          </a:xfrm>
        </p:spPr>
        <p:txBody>
          <a:bodyPr>
            <a:normAutofit fontScale="70000" lnSpcReduction="20000"/>
          </a:bodyPr>
          <a:lstStyle/>
          <a:p>
            <a:pPr algn="just">
              <a:buNone/>
            </a:pPr>
            <a:r>
              <a:rPr lang="pt-BR" b="1" dirty="0" smtClean="0">
                <a:solidFill>
                  <a:schemeClr val="bg1"/>
                </a:solidFill>
              </a:rPr>
              <a:t>Lei Municipal nº  15.764/2013</a:t>
            </a:r>
          </a:p>
          <a:p>
            <a:pPr algn="just">
              <a:buNone/>
            </a:pPr>
            <a:r>
              <a:rPr lang="pt-BR" sz="2900" dirty="0" smtClean="0">
                <a:solidFill>
                  <a:schemeClr val="bg1"/>
                </a:solidFill>
              </a:rPr>
              <a:t>Art. 135. A Corregedoria Geral do Município tem as seguintes atribuições:</a:t>
            </a:r>
          </a:p>
          <a:p>
            <a:pPr algn="just">
              <a:buNone/>
            </a:pPr>
            <a:r>
              <a:rPr lang="pt-BR" sz="2900" dirty="0" smtClean="0">
                <a:solidFill>
                  <a:schemeClr val="bg1"/>
                </a:solidFill>
              </a:rPr>
              <a:t>....................</a:t>
            </a:r>
          </a:p>
          <a:p>
            <a:pPr marL="1588" indent="12700" algn="just">
              <a:buNone/>
              <a:tabLst>
                <a:tab pos="0" algn="l"/>
              </a:tabLst>
            </a:pPr>
            <a:r>
              <a:rPr lang="pt-BR" sz="2900" dirty="0" smtClean="0">
                <a:solidFill>
                  <a:schemeClr val="bg1"/>
                </a:solidFill>
              </a:rPr>
              <a:t>III – acompanhar a evolução patrimonial dos agentes públicos do Poder Executivo Municipal, com exame sistemático das declarações de bens e renda, e observar a existência de sinais exteriores de riqueza, identificando eventuais incompatibilidades com a renda declarada, por meio, inclusive, de acesso aos bancos de dados municipais e de outros entes, além de requisição de todas as informações e documentos que entender necessário, instaurando, se for o caso, procedimento para a apuração de eventual enriquecimento ilícito. </a:t>
            </a:r>
          </a:p>
          <a:p>
            <a:pPr marL="1588" indent="12700" algn="just">
              <a:buNone/>
              <a:tabLst>
                <a:tab pos="0" algn="l"/>
              </a:tabLst>
            </a:pPr>
            <a:endParaRPr lang="pt-BR" dirty="0" smtClean="0">
              <a:solidFill>
                <a:schemeClr val="bg1"/>
              </a:solidFill>
            </a:endParaRPr>
          </a:p>
          <a:p>
            <a:pPr marL="1588" indent="12700" algn="just">
              <a:buNone/>
              <a:tabLst>
                <a:tab pos="0" algn="l"/>
              </a:tabLst>
            </a:pPr>
            <a:r>
              <a:rPr lang="pt-BR" b="1" dirty="0" smtClean="0">
                <a:solidFill>
                  <a:schemeClr val="bg1"/>
                </a:solidFill>
              </a:rPr>
              <a:t>Com base no Decreto Municipal n.º 53.929/2013, criou-se também o Sistema de Registro de Bens dos Agentes Públicos.</a:t>
            </a:r>
            <a:endParaRPr lang="pt-BR"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a:xfrm>
            <a:off x="571472" y="2285992"/>
            <a:ext cx="8229600" cy="1143000"/>
          </a:xfrm>
          <a:effectLst>
            <a:softEdge rad="317500"/>
          </a:effectLst>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pt-BR" dirty="0" smtClean="0">
                <a:solidFill>
                  <a:schemeClr val="bg1"/>
                </a:solidFill>
              </a:rPr>
              <a:t>Acesso à Informação como</a:t>
            </a:r>
            <a:br>
              <a:rPr lang="pt-BR" dirty="0" smtClean="0">
                <a:solidFill>
                  <a:schemeClr val="bg1"/>
                </a:solidFill>
              </a:rPr>
            </a:br>
            <a:r>
              <a:rPr lang="pt-BR" dirty="0" smtClean="0">
                <a:solidFill>
                  <a:schemeClr val="bg1"/>
                </a:solidFill>
              </a:rPr>
              <a:t> catalisador do Controle Social</a:t>
            </a:r>
            <a:endParaRPr lang="pt-BR" dirty="0">
              <a:solidFill>
                <a:schemeClr val="bg1"/>
              </a:solidFill>
            </a:endParaRPr>
          </a:p>
        </p:txBody>
      </p:sp>
      <p:sp>
        <p:nvSpPr>
          <p:cNvPr id="6" name="Espaço Reservado para Conteúdo 5"/>
          <p:cNvSpPr>
            <a:spLocks noGrp="1"/>
          </p:cNvSpPr>
          <p:nvPr>
            <p:ph sz="half" idx="1"/>
          </p:nvPr>
        </p:nvSpPr>
        <p:spPr>
          <a:xfrm rot="20627338">
            <a:off x="4743279" y="4090261"/>
            <a:ext cx="4357718" cy="928694"/>
          </a:xfrm>
        </p:spPr>
        <p:txBody>
          <a:bodyPr>
            <a:normAutofit/>
          </a:bodyPr>
          <a:lstStyle/>
          <a:p>
            <a:pPr lvl="1">
              <a:buNone/>
            </a:pPr>
            <a:r>
              <a:rPr lang="pt-BR" sz="3600" dirty="0" smtClean="0">
                <a:solidFill>
                  <a:srgbClr val="FFFF00"/>
                </a:solidFill>
              </a:rPr>
              <a:t>Denúncias</a:t>
            </a:r>
            <a:endParaRPr lang="pt-BR" sz="3600" dirty="0">
              <a:solidFill>
                <a:srgbClr val="FFFF00"/>
              </a:solidFill>
            </a:endParaRPr>
          </a:p>
        </p:txBody>
      </p:sp>
      <p:sp>
        <p:nvSpPr>
          <p:cNvPr id="8" name="Retângulo 7"/>
          <p:cNvSpPr/>
          <p:nvPr/>
        </p:nvSpPr>
        <p:spPr>
          <a:xfrm rot="1398877">
            <a:off x="4250821" y="1050998"/>
            <a:ext cx="4000496" cy="646331"/>
          </a:xfrm>
          <a:prstGeom prst="rect">
            <a:avLst/>
          </a:prstGeom>
        </p:spPr>
        <p:txBody>
          <a:bodyPr wrap="square">
            <a:spAutoFit/>
          </a:bodyPr>
          <a:lstStyle/>
          <a:p>
            <a:pPr marL="742950" lvl="1" indent="-285750">
              <a:spcBef>
                <a:spcPct val="20000"/>
              </a:spcBef>
            </a:pPr>
            <a:r>
              <a:rPr lang="pt-BR" sz="3600" dirty="0" smtClean="0">
                <a:solidFill>
                  <a:schemeClr val="accent2">
                    <a:lumMod val="60000"/>
                    <a:lumOff val="40000"/>
                  </a:schemeClr>
                </a:solidFill>
              </a:rPr>
              <a:t>Transparência</a:t>
            </a:r>
          </a:p>
        </p:txBody>
      </p:sp>
      <p:sp>
        <p:nvSpPr>
          <p:cNvPr id="9" name="Espaço Reservado para Conteúdo 5"/>
          <p:cNvSpPr>
            <a:spLocks noGrp="1"/>
          </p:cNvSpPr>
          <p:nvPr>
            <p:ph sz="half" idx="1"/>
          </p:nvPr>
        </p:nvSpPr>
        <p:spPr>
          <a:xfrm rot="1379783">
            <a:off x="8254" y="4171881"/>
            <a:ext cx="4357718" cy="928694"/>
          </a:xfrm>
        </p:spPr>
        <p:txBody>
          <a:bodyPr>
            <a:normAutofit/>
          </a:bodyPr>
          <a:lstStyle/>
          <a:p>
            <a:pPr lvl="1">
              <a:buNone/>
            </a:pPr>
            <a:r>
              <a:rPr lang="pt-BR" sz="3600" dirty="0" smtClean="0">
                <a:solidFill>
                  <a:srgbClr val="00B0F0"/>
                </a:solidFill>
              </a:rPr>
              <a:t>Participação</a:t>
            </a:r>
          </a:p>
        </p:txBody>
      </p:sp>
      <p:sp>
        <p:nvSpPr>
          <p:cNvPr id="10" name="Retângulo 9"/>
          <p:cNvSpPr/>
          <p:nvPr/>
        </p:nvSpPr>
        <p:spPr>
          <a:xfrm rot="20291432">
            <a:off x="-49468" y="856840"/>
            <a:ext cx="4737115" cy="646331"/>
          </a:xfrm>
          <a:prstGeom prst="rect">
            <a:avLst/>
          </a:prstGeom>
        </p:spPr>
        <p:txBody>
          <a:bodyPr wrap="square">
            <a:spAutoFit/>
          </a:bodyPr>
          <a:lstStyle/>
          <a:p>
            <a:pPr marL="742950" lvl="1" indent="-285750">
              <a:spcBef>
                <a:spcPct val="20000"/>
              </a:spcBef>
            </a:pPr>
            <a:r>
              <a:rPr lang="pt-BR" sz="3600" dirty="0" smtClean="0">
                <a:solidFill>
                  <a:srgbClr val="7030A0"/>
                </a:solidFill>
              </a:rPr>
              <a:t>Democratização</a:t>
            </a:r>
            <a:endParaRPr lang="pt-BR" sz="3600" dirty="0">
              <a:solidFill>
                <a:srgbClr val="7030A0"/>
              </a:solidFill>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dirty="0" smtClean="0">
                <a:ln>
                  <a:noFill/>
                </a:ln>
                <a:solidFill>
                  <a:schemeClr val="bg1"/>
                </a:solidFill>
                <a:effectLst/>
                <a:uLnTx/>
                <a:uFillTx/>
                <a:latin typeface="+mj-lt"/>
                <a:ea typeface="+mj-ea"/>
                <a:cs typeface="+mj-cs"/>
              </a:rPr>
              <a:t>1.4. </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Experiência – Portal </a:t>
            </a:r>
            <a:r>
              <a:rPr kumimoji="0" lang="pt-BR" sz="4400" b="0" i="0" u="none" strike="noStrike" kern="1200" cap="none" spc="0" normalizeH="0" baseline="0" noProof="0" dirty="0" err="1" smtClean="0">
                <a:ln>
                  <a:noFill/>
                </a:ln>
                <a:solidFill>
                  <a:schemeClr val="bg1"/>
                </a:solidFill>
                <a:effectLst/>
                <a:uLnTx/>
                <a:uFillTx/>
                <a:latin typeface="+mj-lt"/>
                <a:ea typeface="+mj-ea"/>
                <a:cs typeface="+mj-cs"/>
              </a:rPr>
              <a:t>SCTransferências</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30722" name="Picture 2" descr="http://www.girafamania.com.br/listaestados/br-sc.gif"/>
          <p:cNvPicPr>
            <a:picLocks noChangeAspect="1" noChangeArrowheads="1"/>
          </p:cNvPicPr>
          <p:nvPr/>
        </p:nvPicPr>
        <p:blipFill>
          <a:blip r:embed="rId4" cstate="print"/>
          <a:srcRect/>
          <a:stretch>
            <a:fillRect/>
          </a:stretch>
        </p:blipFill>
        <p:spPr bwMode="auto">
          <a:xfrm>
            <a:off x="500034" y="214291"/>
            <a:ext cx="1900251" cy="135732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200" b="0" i="0" u="none" strike="noStrike" kern="1200" cap="none" spc="0" normalizeH="0" baseline="0" noProof="0" dirty="0" smtClean="0">
                <a:ln>
                  <a:noFill/>
                </a:ln>
                <a:solidFill>
                  <a:schemeClr val="bg1"/>
                </a:solidFill>
                <a:effectLst/>
                <a:uLnTx/>
                <a:uFillTx/>
                <a:latin typeface="+mn-lt"/>
                <a:ea typeface="+mn-ea"/>
                <a:cs typeface="+mn-cs"/>
              </a:rPr>
              <a:t>Secretaria da Fazenda </a:t>
            </a:r>
            <a:r>
              <a:rPr lang="pt-BR" sz="2200" dirty="0" smtClean="0">
                <a:solidFill>
                  <a:schemeClr val="bg1"/>
                </a:solidFill>
              </a:rPr>
              <a:t>do Estado de </a:t>
            </a:r>
            <a:r>
              <a:rPr kumimoji="0" lang="pt-BR" sz="2200" b="0" i="0" u="none" strike="noStrike" kern="1200" cap="none" spc="0" normalizeH="0" baseline="0" noProof="0" dirty="0" smtClean="0">
                <a:ln>
                  <a:noFill/>
                </a:ln>
                <a:solidFill>
                  <a:schemeClr val="bg1"/>
                </a:solidFill>
                <a:effectLst/>
                <a:uLnTx/>
                <a:uFillTx/>
                <a:latin typeface="+mn-lt"/>
                <a:ea typeface="+mn-ea"/>
                <a:cs typeface="+mn-cs"/>
              </a:rPr>
              <a:t>Santa Catarina</a:t>
            </a: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200" dirty="0" smtClean="0">
                <a:solidFill>
                  <a:schemeClr val="bg1"/>
                </a:solidFill>
              </a:rPr>
              <a:t>Transparência da aplicação dos recursos de transferências voluntárias e de transferências de recurso ao setor privado, desde a concessão até a prestação de contas.</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Descrição:</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800100" lvl="1" indent="-342900" algn="just">
              <a:spcBef>
                <a:spcPct val="20000"/>
              </a:spcBef>
              <a:buFont typeface="Calibri" pitchFamily="34" charset="0"/>
              <a:buChar char="–"/>
              <a:defRPr/>
            </a:pPr>
            <a:r>
              <a:rPr lang="pt-BR" sz="2000" dirty="0" smtClean="0">
                <a:solidFill>
                  <a:schemeClr val="bg1"/>
                </a:solidFill>
              </a:rPr>
              <a:t>O Portal oportuniza consultas relativas às transferências de recursos realizadas pelo Estado a órgãos e entidades públicos, entidades privadas sem fins lucrativos, pessoas físicas e consórcios públicos, além de servir de meio de comunicação com eventuais proponentes.</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dirty="0" smtClean="0">
                <a:ln>
                  <a:noFill/>
                </a:ln>
                <a:solidFill>
                  <a:schemeClr val="bg1"/>
                </a:solidFill>
                <a:effectLst/>
                <a:uLnTx/>
                <a:uFillTx/>
                <a:latin typeface="+mj-lt"/>
                <a:ea typeface="+mj-ea"/>
                <a:cs typeface="+mj-cs"/>
              </a:rPr>
              <a:t>1.4. </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Experiência – Portal </a:t>
            </a:r>
            <a:r>
              <a:rPr kumimoji="0" lang="pt-BR" sz="4400" b="0" i="0" u="none" strike="noStrike" kern="1200" cap="none" spc="0" normalizeH="0" baseline="0" noProof="0" dirty="0" err="1" smtClean="0">
                <a:ln>
                  <a:noFill/>
                </a:ln>
                <a:solidFill>
                  <a:schemeClr val="bg1"/>
                </a:solidFill>
                <a:effectLst/>
                <a:uLnTx/>
                <a:uFillTx/>
                <a:latin typeface="+mj-lt"/>
                <a:ea typeface="+mj-ea"/>
                <a:cs typeface="+mj-cs"/>
              </a:rPr>
              <a:t>SCTransferências</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30722" name="Picture 2" descr="http://www.girafamania.com.br/listaestados/br-sc.gif"/>
          <p:cNvPicPr>
            <a:picLocks noChangeAspect="1" noChangeArrowheads="1"/>
          </p:cNvPicPr>
          <p:nvPr/>
        </p:nvPicPr>
        <p:blipFill>
          <a:blip r:embed="rId4" cstate="print"/>
          <a:srcRect/>
          <a:stretch>
            <a:fillRect/>
          </a:stretch>
        </p:blipFill>
        <p:spPr bwMode="auto">
          <a:xfrm>
            <a:off x="500034" y="214291"/>
            <a:ext cx="1900251" cy="135732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pt-BR" sz="2600" dirty="0" smtClean="0">
                <a:solidFill>
                  <a:schemeClr val="bg1"/>
                </a:solidFill>
              </a:rPr>
              <a:t>Resultados</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742950" lvl="1" indent="-285750" algn="just">
              <a:spcBef>
                <a:spcPct val="20000"/>
              </a:spcBef>
              <a:buFont typeface="Arial" pitchFamily="34" charset="0"/>
              <a:buChar char="–"/>
              <a:defRPr/>
            </a:pPr>
            <a:r>
              <a:rPr lang="pt-BR" sz="2000" dirty="0" smtClean="0">
                <a:solidFill>
                  <a:schemeClr val="bg1"/>
                </a:solidFill>
              </a:rPr>
              <a:t>Sistematização das transferências voluntárias e das transferências de recurso ao setor privado proporcionando: padronização dos documentos e dos procedimentos, controle do trâmite de aprovação das propostas e cadastro único dos proponentes;</a:t>
            </a:r>
          </a:p>
          <a:p>
            <a:pPr marL="742950" lvl="1" indent="-285750" algn="just">
              <a:spcBef>
                <a:spcPct val="20000"/>
              </a:spcBef>
              <a:buFont typeface="Arial" pitchFamily="34" charset="0"/>
              <a:buChar char="–"/>
              <a:defRPr/>
            </a:pPr>
            <a:r>
              <a:rPr lang="pt-BR" sz="2000" dirty="0" smtClean="0">
                <a:solidFill>
                  <a:schemeClr val="bg1"/>
                </a:solidFill>
              </a:rPr>
              <a:t>Integração de sistemas (Receita Federal, Tribunal de Contas, Sistema de administração Tributária, etc.) permitindo verificações de regularidade e veracidade das informações;</a:t>
            </a:r>
          </a:p>
          <a:p>
            <a:pPr marL="742950" lvl="1" indent="-285750" algn="just">
              <a:spcBef>
                <a:spcPct val="20000"/>
              </a:spcBef>
              <a:buFont typeface="Arial" pitchFamily="34" charset="0"/>
              <a:buChar char="–"/>
              <a:defRPr/>
            </a:pPr>
            <a:r>
              <a:rPr lang="pt-BR" sz="2000" dirty="0" smtClean="0">
                <a:solidFill>
                  <a:schemeClr val="bg1"/>
                </a:solidFill>
              </a:rPr>
              <a:t>Disponibilização de informações sobre o repasse de recursos bem como sobre a aplicação desses recursos pelos beneficiários, possibilitando a fiscalização por parte da sociedade.</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a:xfrm>
            <a:off x="571472" y="2285992"/>
            <a:ext cx="8229600" cy="1143000"/>
          </a:xfrm>
          <a:effectLst>
            <a:softEdge rad="317500"/>
          </a:effectLst>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pt-BR" dirty="0" smtClean="0">
                <a:solidFill>
                  <a:schemeClr val="bg1"/>
                </a:solidFill>
              </a:rPr>
              <a:t/>
            </a:r>
            <a:br>
              <a:rPr lang="pt-BR" dirty="0" smtClean="0">
                <a:solidFill>
                  <a:schemeClr val="bg1"/>
                </a:solidFill>
              </a:rPr>
            </a:br>
            <a:r>
              <a:rPr lang="pt-BR" dirty="0" smtClean="0">
                <a:solidFill>
                  <a:schemeClr val="bg1"/>
                </a:solidFill>
              </a:rPr>
              <a:t>Servidor Público como agente de combate à Corrupção</a:t>
            </a:r>
            <a:br>
              <a:rPr lang="pt-BR" dirty="0" smtClean="0">
                <a:solidFill>
                  <a:schemeClr val="bg1"/>
                </a:solidFill>
              </a:rPr>
            </a:br>
            <a:r>
              <a:rPr lang="pt-BR" dirty="0" smtClean="0">
                <a:solidFill>
                  <a:schemeClr val="bg1"/>
                </a:solidFill>
              </a:rPr>
              <a:t> </a:t>
            </a:r>
            <a:endParaRPr lang="pt-BR" dirty="0">
              <a:solidFill>
                <a:schemeClr val="bg1"/>
              </a:solidFill>
            </a:endParaRPr>
          </a:p>
        </p:txBody>
      </p:sp>
      <p:sp>
        <p:nvSpPr>
          <p:cNvPr id="6" name="Espaço Reservado para Conteúdo 5"/>
          <p:cNvSpPr>
            <a:spLocks noGrp="1"/>
          </p:cNvSpPr>
          <p:nvPr>
            <p:ph sz="half" idx="1"/>
          </p:nvPr>
        </p:nvSpPr>
        <p:spPr>
          <a:xfrm rot="20627338">
            <a:off x="4743279" y="4090261"/>
            <a:ext cx="4357718" cy="928694"/>
          </a:xfrm>
        </p:spPr>
        <p:txBody>
          <a:bodyPr>
            <a:normAutofit/>
          </a:bodyPr>
          <a:lstStyle/>
          <a:p>
            <a:pPr lvl="1">
              <a:buNone/>
            </a:pPr>
            <a:r>
              <a:rPr lang="pt-BR" sz="3600" dirty="0" smtClean="0">
                <a:solidFill>
                  <a:srgbClr val="FFFF00"/>
                </a:solidFill>
              </a:rPr>
              <a:t>Informação</a:t>
            </a:r>
            <a:endParaRPr lang="pt-BR" sz="3600" dirty="0">
              <a:solidFill>
                <a:srgbClr val="FFFF00"/>
              </a:solidFill>
            </a:endParaRPr>
          </a:p>
        </p:txBody>
      </p:sp>
      <p:sp>
        <p:nvSpPr>
          <p:cNvPr id="8" name="Retângulo 7"/>
          <p:cNvSpPr/>
          <p:nvPr/>
        </p:nvSpPr>
        <p:spPr>
          <a:xfrm rot="1398877">
            <a:off x="4250821" y="1050998"/>
            <a:ext cx="4000496" cy="646331"/>
          </a:xfrm>
          <a:prstGeom prst="rect">
            <a:avLst/>
          </a:prstGeom>
        </p:spPr>
        <p:txBody>
          <a:bodyPr wrap="square">
            <a:spAutoFit/>
          </a:bodyPr>
          <a:lstStyle/>
          <a:p>
            <a:pPr marL="742950" lvl="1" indent="-285750">
              <a:spcBef>
                <a:spcPct val="20000"/>
              </a:spcBef>
            </a:pPr>
            <a:r>
              <a:rPr lang="pt-BR" sz="3600" dirty="0" smtClean="0">
                <a:solidFill>
                  <a:schemeClr val="accent2">
                    <a:lumMod val="60000"/>
                    <a:lumOff val="40000"/>
                  </a:schemeClr>
                </a:solidFill>
              </a:rPr>
              <a:t>Prevenção</a:t>
            </a:r>
          </a:p>
        </p:txBody>
      </p:sp>
      <p:sp>
        <p:nvSpPr>
          <p:cNvPr id="9" name="Espaço Reservado para Conteúdo 5"/>
          <p:cNvSpPr>
            <a:spLocks noGrp="1"/>
          </p:cNvSpPr>
          <p:nvPr>
            <p:ph sz="half" idx="1"/>
          </p:nvPr>
        </p:nvSpPr>
        <p:spPr>
          <a:xfrm rot="1379783">
            <a:off x="8254" y="4171881"/>
            <a:ext cx="4357718" cy="928694"/>
          </a:xfrm>
        </p:spPr>
        <p:txBody>
          <a:bodyPr>
            <a:normAutofit/>
          </a:bodyPr>
          <a:lstStyle/>
          <a:p>
            <a:pPr lvl="1">
              <a:buNone/>
            </a:pPr>
            <a:r>
              <a:rPr lang="pt-BR" sz="3600" dirty="0" smtClean="0">
                <a:solidFill>
                  <a:srgbClr val="00B0F0"/>
                </a:solidFill>
              </a:rPr>
              <a:t>Controle difuso</a:t>
            </a:r>
          </a:p>
        </p:txBody>
      </p:sp>
      <p:sp>
        <p:nvSpPr>
          <p:cNvPr id="10" name="Retângulo 9"/>
          <p:cNvSpPr/>
          <p:nvPr/>
        </p:nvSpPr>
        <p:spPr>
          <a:xfrm rot="20291432">
            <a:off x="-49468" y="856840"/>
            <a:ext cx="4737115" cy="646331"/>
          </a:xfrm>
          <a:prstGeom prst="rect">
            <a:avLst/>
          </a:prstGeom>
        </p:spPr>
        <p:txBody>
          <a:bodyPr wrap="square">
            <a:spAutoFit/>
          </a:bodyPr>
          <a:lstStyle/>
          <a:p>
            <a:pPr marL="742950" lvl="1" indent="-285750">
              <a:spcBef>
                <a:spcPct val="20000"/>
              </a:spcBef>
            </a:pPr>
            <a:r>
              <a:rPr lang="pt-BR" sz="3600" dirty="0" smtClean="0">
                <a:solidFill>
                  <a:srgbClr val="7030A0"/>
                </a:solidFill>
              </a:rPr>
              <a:t>Capacitação</a:t>
            </a:r>
            <a:endParaRPr lang="pt-BR" sz="3600" dirty="0">
              <a:solidFill>
                <a:srgbClr val="7030A0"/>
              </a:solidFill>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a:xfrm>
            <a:off x="642910" y="642918"/>
            <a:ext cx="8280920" cy="1500198"/>
          </a:xfrm>
        </p:spPr>
        <p:txBody>
          <a:bodyPr>
            <a:noAutofit/>
          </a:bodyPr>
          <a:lstStyle/>
          <a:p>
            <a:pPr algn="r"/>
            <a:r>
              <a:rPr lang="pt-BR" dirty="0" smtClean="0">
                <a:solidFill>
                  <a:schemeClr val="bg1"/>
                </a:solidFill>
              </a:rPr>
              <a:t>BOAS PRÁTICAS DO </a:t>
            </a:r>
            <a:br>
              <a:rPr lang="pt-BR" dirty="0" smtClean="0">
                <a:solidFill>
                  <a:schemeClr val="bg1"/>
                </a:solidFill>
              </a:rPr>
            </a:br>
            <a:r>
              <a:rPr lang="pt-BR" dirty="0" smtClean="0">
                <a:solidFill>
                  <a:schemeClr val="bg1"/>
                </a:solidFill>
              </a:rPr>
              <a:t>CONTROLE INTERNO</a:t>
            </a:r>
            <a:endParaRPr lang="pt-BR" dirty="0">
              <a:solidFill>
                <a:schemeClr val="bg1"/>
              </a:solidFill>
            </a:endParaRPr>
          </a:p>
        </p:txBody>
      </p:sp>
      <p:sp>
        <p:nvSpPr>
          <p:cNvPr id="5" name="CaixaDeTexto 4"/>
          <p:cNvSpPr txBox="1"/>
          <p:nvPr/>
        </p:nvSpPr>
        <p:spPr>
          <a:xfrm>
            <a:off x="3381788" y="3571876"/>
            <a:ext cx="5762212" cy="1938992"/>
          </a:xfrm>
          <a:prstGeom prst="rect">
            <a:avLst/>
          </a:prstGeom>
          <a:noFill/>
        </p:spPr>
        <p:txBody>
          <a:bodyPr wrap="square" rtlCol="0">
            <a:spAutoFit/>
          </a:bodyPr>
          <a:lstStyle/>
          <a:p>
            <a:pPr algn="r"/>
            <a:r>
              <a:rPr lang="pt-BR" sz="2000" b="1" dirty="0" err="1" smtClean="0">
                <a:solidFill>
                  <a:schemeClr val="bg1"/>
                </a:solidFill>
              </a:rPr>
              <a:t>Fellipe</a:t>
            </a:r>
            <a:r>
              <a:rPr lang="pt-BR" sz="2000" b="1" dirty="0" smtClean="0">
                <a:solidFill>
                  <a:schemeClr val="bg1"/>
                </a:solidFill>
              </a:rPr>
              <a:t> de Miranda Freitas Mamede </a:t>
            </a:r>
          </a:p>
          <a:p>
            <a:pPr algn="r"/>
            <a:r>
              <a:rPr lang="pt-BR" sz="2000" dirty="0" smtClean="0">
                <a:solidFill>
                  <a:schemeClr val="bg1"/>
                </a:solidFill>
              </a:rPr>
              <a:t>Secretário do Controle Interno de Maceió</a:t>
            </a:r>
          </a:p>
          <a:p>
            <a:pPr algn="r"/>
            <a:r>
              <a:rPr lang="pt-BR" sz="2000" dirty="0" smtClean="0">
                <a:solidFill>
                  <a:schemeClr val="bg1"/>
                </a:solidFill>
              </a:rPr>
              <a:t>2º Vice-Presidente do CONACI</a:t>
            </a:r>
          </a:p>
          <a:p>
            <a:pPr algn="r"/>
            <a:endParaRPr lang="pt-BR" sz="2000" dirty="0" smtClean="0">
              <a:solidFill>
                <a:schemeClr val="bg1"/>
              </a:solidFill>
            </a:endParaRPr>
          </a:p>
          <a:p>
            <a:pPr algn="r"/>
            <a:r>
              <a:rPr lang="pt-BR" sz="2000" b="1" dirty="0" err="1" smtClean="0">
                <a:solidFill>
                  <a:schemeClr val="bg1"/>
                </a:solidFill>
              </a:rPr>
              <a:t>Raphael</a:t>
            </a:r>
            <a:r>
              <a:rPr lang="pt-BR" sz="2000" b="1" dirty="0" smtClean="0">
                <a:solidFill>
                  <a:schemeClr val="bg1"/>
                </a:solidFill>
              </a:rPr>
              <a:t> Rodrigues </a:t>
            </a:r>
            <a:r>
              <a:rPr lang="pt-BR" sz="2000" b="1" dirty="0" err="1" smtClean="0">
                <a:solidFill>
                  <a:schemeClr val="bg1"/>
                </a:solidFill>
              </a:rPr>
              <a:t>Soré</a:t>
            </a:r>
            <a:endParaRPr lang="pt-BR" sz="2000" b="1" dirty="0" smtClean="0">
              <a:solidFill>
                <a:schemeClr val="bg1"/>
              </a:solidFill>
            </a:endParaRPr>
          </a:p>
          <a:p>
            <a:pPr algn="r"/>
            <a:r>
              <a:rPr lang="pt-BR" sz="2000" dirty="0" smtClean="0">
                <a:solidFill>
                  <a:schemeClr val="bg1"/>
                </a:solidFill>
              </a:rPr>
              <a:t>Secretário-Executivo do CONACI</a:t>
            </a:r>
          </a:p>
        </p:txBody>
      </p:sp>
      <p:sp>
        <p:nvSpPr>
          <p:cNvPr id="17414" name="AutoShape 6" descr="data:image/jpeg;base64,/9j/4AAQSkZJRgABAQAAAQABAAD/2wCEAAkGBhQSERQUEhQWFBUVFBcXGBgYFxQYFxcWFxgXFxQVFxQXHCYeFxwkGRQUHy8gJCcpLCwsFx4xNTAqNSYrLCkBCQoKDgwOGg8PGiwcHCQsKSksLCkpKSksLCwsLSwpKSwpLCwpLCwsLCkpKSwsLCwpKSwsLCksLCwpKSksKSwpLP/AABEIAKgBLQMBIgACEQEDEQH/xAAcAAABBQEBAQAAAAAAAAAAAAACAAEDBAUGBwj/xABGEAACAQMCAwUEBwUFBgcBAAABAgMABBESIQUxUQYTIkFhMnGB8AcUI0KCkaEzUmJysSSSwdHhFVOiw9LxNENjg5SywiX/xAAZAQADAQEBAAAAAAAAAAAAAAAAAQIDBAX/xAAqEQEBAAICAgAEBAcAAAAAAAAAAQIRAxIhMTJBUWEEIpHwE0JSccHR4f/aAAwDAQACEQMRAD8A8jzSFLNOtDgPmiBpqLTSTT6aIGmAp8UIp8U2mjWj00J3pGBRgU5WlSTbs4qYVCoqZaaMh4ptVPjam002ZZp804XrRZ9KRbX+E2iyR3II8SQiRCefgkjDgfgZj+Gs7NXOHXzRMWTGSjoQRkFZFKMMe5v6VX+eVM7ZqIwxotVEp+dq2bawhiVZbptZYBkgjI1MPIyygYiU9BlyPJedAk2xQ/vp9dT8Qu+9kL6EjGwCIulFA2AA5/E5J8zVcrQV1sDmhz60emhZaDhjnz/1pgfLl76IqT85oWFBwnGPnIqPNFn4U5NC4jLVGakZKAihUNjaomFSMtARQ0iIimBIo2FARQ0h+8ptXShpjQuCWQ1JseVQZpZpKFinxRYp9NDPZgKIUqLFCKVOBTCjAoTSogaYCnFJFSLvSK4plqTyoR6RgVIDQ4o0XJx1oKpFrV4RBasHW5aSNiRokRQ6Lsch4/aIJwcrvtyruezv0bw3FlG7pNFMVOrJIbIJKsEYY0spXG3kd/OsDtd2TisliKzM7yE+BkCsoUDcgE+ZxVLvFnhO2txg8X4M0BHiSRHzokjYMrgYztzQjIyrAEVXseGyzOI4o2d25Koyfn9KNMHYAknp+ldPxe9+op9Uh2kKj6zIPaZiAe5DeSLkZxzOfWjTGau8r4ionZWGLIubtFcc44Uecj0Z1woPpk1HJwK1baK6ZT/68Lop/GjNp+IrMWfbmfzIoGYev5mjQvJj/SscQ7PTQBXdQY39mRWDRv8AyuuRn05+lUCnu/OtjgvHGgJA8cT7SRNvHIvqOu5wRuDii7TcFFvNpRtUTqJImx7Ub7r8RuD7qZWSztixs/Of9KQXNanZzgQurhITII9XmfPH3VztqO+Mkf4V6/Y9l4rKJzb2+pxHJlm8c0jBDpUbbZOBpGBSacPBeSb+TwwLSaAH5FKe1eNtMiMjDmGBVv7p3oWNDH1SMFAyfJolkIqQSg8xQcVWjFAYjVp4s8jUO457ULlARSZQalDjp8+6geLPKhUqs6YNRsPjVhxioiKGkqEigNTEChdKTSVXYU2aMigYUNYYilmlSoUNTRB6Bac0M6nWlppk5VKozQyvgGKcU5FIUiPT4pCiAoSQqRRRWlo8rqkal3Y4VVGSTzwB8K1OC9mZri6W20tG+fHrUju1HtOynB2yPeSB50F1t9IuCcBkunITAVBqkkY6Y40HN3byGx25nyrU/wBuxWZK2KhpAMG6dcuT94wxtlYl2wCQWx5ih4/xxQv1S1Om1Q7n707/AHpZCPa3Gw5AAVgYoFymHie/r/p2X0fds/q007XDuyzJlm3ZjIpyp3O5IZxz5kVj9p+PNeXLzMNIOAq5zpUchn8yfUmsmKrNvaPK4SNWdjyVQSx+Apxnly5ZTol4L/4mHPLvo856a1zU3H2Y3VwXHi7+XPPOdbVBxPhklvIY5fDIoGpQQSpIyASNtWCNs7Vpdp4+97u7X2bhfHvnTcIAsyn37SDqHplq9bPopQ8FmcDSmSQGC6k1af39BbUF/iIxjfOKI8CnxkRl1wTqQq67cxqQkZHTnU1zcaleeLK97mKZThgpbDjSSNlbS2BzHdkZO1LhnEnzGiqv2feFSdgrNuZmO/sAZyB5dQKB1w3plPEyndSPPcEbHkcGug45ITZ8P1e0I5x+AS4Tly+9VMI1zJFDG7SadXjkOBj2nbf2I1Cltzn2jtnFFx2+SSVVQnuYUWKM+ZRScyYON2Ys2NuYFA+GX9GXrrpV7fTGyktZMvq0hZM+NUBBKk/e5bHOR6+WbPZWxQtHctqH3JYWUtv5NGzr+eKygOlNMyy4/V9t227WSFe7ugLuL92UkuvrHN7cZ+JHpUfFez692bi1YywZGoHHewk8llUeXRx4T6Hasber3CuMSW8gkQjlhlO6uh9qN1+8pAwR/jSOZ9vGTO00q6LivBA5iltUaSK4JCIMs8co3eBsbkjmD5qQetZfE+EPA+iTAbGcAg43IwSNjup+TTFwuKlqouY6/wCH+VAwoQ1IpTPF5j/UVETVnXUbxbbf9/npQuVEZc+1v6+dRNH05UYGeVAD8D+lDSIjTE1I+/PY1GSRzoaQzVC61IRTGhcVyKVEwoSKTWHFEKZRR0Jo0o1NClEKGVSU1PTUkCFEKYoQAcHBzg4ODjng+eP8aQoTWl2bve5u7eQnASaMk/w6hq/4c179c26ENE51ZiZXGfEsROlsye0FPvHLI5HHzhiug7QdsLi72kbSmFyik6WKjAZv3jjrsPiaG/HyzCWVF2lsbeOYi1k7xDnbclDnlrwA3wzjkepzK0uJWKW8axsM3DYeTc/YqRlIsfvkEM2fZ8K89VZq0Obknkcdatn2inhieKJ+7VzlioCu22NJkHi0+mcbnrWUtHTY7su4Rckkk5J3JOTn1JrY7P3anXbTECK40gMeUUwyIpvcNRVv4WPQVjYFCRQMctXbas7VkN1BINLLGxIP3ZIGDH/hEg/FUFv4YJCMeJ0jz6eJ3x8Uj/Otnic39su3PNLZkY+Xed1Hbv7/ALRmqhwS1EoiQjb65Erfyy+H/ln86Gtx86n3aF1F9UtFjH7e6QNIcbpAcFIx5jURvt93G4rmpBXQ/SDdFuIz5+6VUegCKR/U/nXPDfaqZcvjLU9Twj1b0+aixvRikiwQp80IPrRkUw9k7BW9tHblbSVZWYZcklZAwBGWiYghRny2wTuedeb9u73vOIXBByoYKvLGEVV2x5bGsmzuXidZI2KuhBVhzBFBcSM7FmOWYljnmSTkmk6uTnmeEx1pDmgK0RXzq9YcKMkE8zMESEJzGS7yNhIxvzwGOegoY4y30zSMUamgJoc0zgpYc7jn8/rVZhnn+f8AnVkSdaGaLO450msqoRjYikynpz5UecevX3dRQ6iNvn550mkQNQEVK4qJqGkCaDTRk0qGkMtEaAUQoTUsdGtBHUiCkyojTUmNNQlpcL4v3YKOglhY5aNiRvy1ow3jcfvDy2II2qLiCxd4e4LmM4xrA1gkDKnTs2DkZGM9ByqoK6uGYcPgidVBvJ1EqswDC3hJ+zZVIx3j4LZPsjGNzSVPzTygtewF666u4KA8u8ZIs+5ZGB/Sq972eubYCR4mVQQRIMMgPl9ohK5+NZ1zePKxeV2djzZiWP5mpbDiMkDa4nZG/hOxHQjkw9CCKEW4fdDLKXZmYlmYkknckk5JJ6k5pLXQaYr1DoQRXagtoQYjuAMltCf+XKBk6Rs2NgDtWdwuO2wTctLzACRImSPMl3YBfdg/Cmi4qdSVb4jcwNpEETRgcy8neM3Q7IoX4VTpscpqiBrS7NWqvMSxVQkbvqk/ZKyj7NpP4dZQYGckgYOcVlVtdlL9YpXyyxs8RRHdQ8asSpIkQg5RlDITg41ZxQrj12m2/ALhtX2XC5teC32lspbBJBbRKuSSfzNWY7O9X9lYWCn95e4bdSCDlpyCQQDvVZrIvgnh1jIf3ornSvvKrPgVXkspF3HDbKNc41SSagPe73GOVJ2/v9+FLt3K5kh75QLjuczMoAVyXbRgjZ9KgIWHMqR5VzaNWp2mvFkkjClD3cCRsYwRGWXOe7UgYUAhdgASCfOs6JM7U44+aztUywasbb/19aaWHT76lSTB2+FRyvmqY7QB/StLhUMDsVmdo9S4R+aq/kZBjJTmDjcZzvjFZhFI0lT21OI8HkgfRIMHGVIIKup3DIw2dSORFVNj6GpuHRS3DpEH8Kht3Y93FGMvI5/cUbscf1NacnE7WPwww9+RsZZ9Xi9VgRgAP5iT7qNr6S+fUYhGT0NFLeP3HcZ+zEhkxjm5UJknzwo26ZPWtd+0DkY7q1C8traDHuyVzj1zSt5rac6JkFs59mWPUYwfLvIWJwPVCMdKFST+WucHSnZf1q7xfhb28rRyDDLjcEFWU7qykc1IIINTcOtoChe4lYYOFjjUmRuWTrYCNF57kk7cqBMbvTJcedOr4xVriEsZf7GNo05AM+tj6sQAM+gAFUyKD9AnXzFVzVwDO3pVSVMGk1xAR1qJ6lO9RNQ1gDQk05pqGkIUQoaIUJqRKkHKgjFFmkzp63bDsjLKFPe2sepQwWS5hRsHllM5Gee4rBzT0Ca+bW4rwB7aVY5GjbURho5EkUjbJBByMZ8wOW1W+28meIXI5COQxKOiQgRIP7qCsAV0vG5VN3FdEZjuO7mP3vHkC4UjzIlWTbzBXrSHiy6Z0PB5mHhjY7A4GCwB5MU9oKcjBIxvUMtpIoJZHUA4JKsBnpkjnnyqWeeRO9Rm1d4VLnOrvMeJXDeYOrVnzzWnbcVdsyuQkYiEA5ncAHCR8nYDr4V1KdvDkZ9cb4ZFjdNHKkiEhkdWUjnkEEfrWj2ttBFfXKKAFWZsADAAJ1AAdAGxVrs1w9XaW8nGm3gOsgYw8hOYoEztucZ6Csjid7JPI88g3ldiTghS3MhSem22aBZrBBqosk0BNSI1Nz0gDT6DRhqIGqRtELcnpT/Vz0qcSUi1Gi7VXMZqaJSB60YOaTHajQtM71Dr9aZ2psUHIPT8aYmprTh8spxFG8h6IjNz5Z0g1JxDhksJCzxvGSMgMCDjrg7ig+t1v5LsP2di7DYzziInz7uJRIy/F3iJ/kFY1bVqne2MqDdoJBOB5mNwsUp/CVhPuJ6UuFNoRHQBsOTLjBcRrpwADvpILEkc+RIxSa2b19NM2Kccjj9P1/zqWQdfgfMVtN2gGCoJUsVGtY0UA53kRVP2WATso8W2cGn4wqYYMqiQFVB15kZh7fepyGRvnCnPMbkA2rpNblVrljLYKzbvbziIde6lRpFX3Bo5MdNRHSsBhXScUhMNjDGdnmlNxjz7pV7uHPvJlI9N655z59edMZ+4jY5oH399Gwpivz6UFESmppIwwqJlqWJtqGuKk9qQPTr6/wCdQFf6VomUox+djQSxKQWX4jp6g+YpNYy2NBipXFMBQ0gcUa0NSIaE0WaYGmNIUkDFEKbFPQmiArf4P9tBLbNzUNcQnoyLmZB11xITjrEvU1grWnwG50XNuw+7NH8RqUEfEEj40ky+Rz+O0jfG8crxk/wsokjB+PffCrH+znnngtUwCI0BJ9lda99LI3QKHOfRPSiurTu7a7QckvUQfhW6G35Cta2QCTis/wDuopIlxyzNIIF/4A1Jp1ZHaPjgl0QQ+G2gGI138RO7yuMnxs2T6A4G3Orwrjs9vnupWUHcrsyH+aNsqduorOAoqbG53e2jxfjJuGVmihjYZyYkEerON2UHGdjyA51VjO1QCp4sU4yzu/NGpqQZ+RVnhQhZ9M5ZFYYEg37ts7MyYyy+RAwQDkZxghxGxaCRo3xkYOVIZSCMqysNiCCCPfVM7jdbQ71ocE4T9Ychn7uONHkkfGdCIMk4zuSdKgdWFZ2sVpR8WVLR4UDCSWUGRvLuk3SMb59s6j/KvSg8JN+Wao2oXaksm+aTuKE/NHT6elEHFECPdQeyhu3UFVZlB5gMwB94BwaB2zzomWoztQe9rvB+KGCVXADAZDKeTow0uh9GUkfHNXb+2+qzrJCSUIWaInmY25A9SCGRh1VhyNY3lW1cXH/8+3J3KT3CD+TTBJge5nb+8aTXCbmvp5WzarFPOy7LCpeP07woIPiBMre9KHg/D0RPrVyNUeorHFnBnccx1EakjU34fOhvpd7xF5hIF23J7p4omH94A/Cou214FunhBOi2xCgPkEUBuXmX1MfU0bb/AMPXkHEOItcSM8pBc9BgADZQq/dAGBj0o+G8e7pTDLDFPCxyVYaXB33SZfEp3PUbnbeud+v4O1Gzs24oHTKfmaHFhAW/s4kCkbiTSWDeYDLsyjyOAd+VUsbcvX/A/qKlQ+fu23yeuK9y4aIOI2tvPLboGRSgVkGkcgxRSMFDp26bjmDU5ZdZtpwcH8bLUungpNFEa63tb2DkW9kitI9S92JlUEZVGyCviIzh1YAdMVxVzFJE5SRWRgdwwKkH1BomUvo8uDPC/mi1cR5GfPFZwlKnIO9TG5OKqTSb1R9KmuIwfEvxHT1HpVM1PBcYNKWLJyo2P6UK0hFSCoc1KhoRTGioafFIkimpBUKmpVNDPKCra7K2ga4R5GCRQFZZHbkqqw0jA3Op9K4AJ8XLasWup7FzrEl3M7aFESR6tHejVI4wrQHAcERuMtsNvMigYTeSS4tIpIRG19bBmnkmkbF0dTMqquAINsASH8dW7eNWg4hFFKtw8kaTPII3jULDJrkwXGSSWGxC5J29ZLe4s23L8NOf3rS9jPLzCNpHu5Vq23ELeWK5tofq+XhZs20EyKndAyapJJDvuuF5YZvPNJ0ajzUChzRs3OoxTcB1qZCMVXzRhqBZtYD1tcI4Mrxm4uJe5gDaQQNUkjgZKRJ5kDGScAZGawAD058vWtvtbN9v3I2jth3CD+Q/aN72k1sfeOlGxjjJ5q3JxyxQaY7Iyb+3NO+o/hiCqvwJqNuJ2Uuz20lvn70MpcD1MUw3+DiudxSFM+32n6RqcU4UYdLBlkikBKSKDpbHtKQ26MDjKncZHkQSdnZQaQ884AIyI4l1ye4ltKR/mT6VL2cl7xJ7Z91eGSVM/dmgQyKw6akR0PUEdBWCWoHWTzpM7DJxnGTjPPHlnFIvUIam10I6pWlpjL89KgZ6jaShcwWCxzgfPSuov7WKHuoZphC9s0hKyQy6JZC4LMGTUdHhRRlfEEztqri5Jtq9Jur2WZtURumiKpgwRQ3lsSI0ziBj/Z8Nq8B3HpQ7eDjnlylvbwq4d7+I4cNtFduWIOrcGNQckb71T7Yvm6aVW1LcD6wuQQQJSzAMDnf47gqfOujuLkp7RZDtk/7Gtlbf3tzrE7aRNqgkYHDwgBnjEMr92zKzvEPZ5hV5jSq77Gh0dZIwo961bdtqy4hvWnbEb9MUmWUTqvMfEV7R9GbFuGrq+68qL/LqDf1Zh8K8UEgyK94+j+z7vhluOesGQ/8AuMzAfkRWfJ6a/gsbjm57s5NI/G5teMC2kUD+BXiK+/difia1O3fYJL5IiGEcwbSHwWymGJVhkZwcEHy361b4Vw0x8RvJCo0mOII2NyWB7xQengUn3it2ZW72EfdUOx9/hA/qa58fE+//AF7fP15MtX1r/D5k49wd7S4lt5cF42wSM4IIBBHngqwNZcg/WvRPpp4UIuI94M/2iJZDk58SkxsB6aUTb1rzx+XursjxMpq6Q1Ok5AqFhTAU0iqQUFPihjTk04NDSFBaSCjVqjBolpIsTK1W7HiMkLaom0kgg5CsGU81ZWBVhsNiDVIGjDUM/Xp0C9tZhyitf/iW/wD0VFxXtfczqUdwsZ5pGqxo2OWpUA1e45xWMBTsnn1oPvb7rvpvopcxo0NwjM8aPpYFQQ4BGJBkdeYG1chxbgE9q2meJkPkTgq3qrjIb4GvbOynHYzYWQZ1R5Y1iXLLlnj+z0ANnOrQfLG46jPkXbTitzLcuLrKMjECPfSg/hHnkYOr73Ohty8eGM3GDmte27TTRgCPu48DGVhhDHAxkyaNRPrmsYGjBpObdnpau+JySvrlkeR+rsWPntk8hk8q1u0MWq9LE6UuGWZW8glxh85P7pZgfVDyrn624pPrFoYz+1tdTofNrdjmVPXQ57wfwtJ0oOTfirDXkMaSB7dBIjYRXM+vbT7eGCvtrz7OCFwMGp2treRZCkZOANPcmTW0gVSwVHJwhzt4SfaOcITWRIgktNZ9uGRYyfMxyK5jz10mKQe5gOQGHvFaPTbxg6yF73SPE0jYIi23IUFRp821emBf954anZy1Ed1cMDqS3guWLbb/AGTxqOZGS8ijbO/KsnhvA3uNomjLA4CNLGjttzVXI1dNt/StLijCztvqikd9KVe5I+4FwY7bIOCVPibocDyNc4aactTUqe+sJIXKSo0bjmrqVP5EVVJqzccTldFjkkd0TOhWZmCZ56QT4eQ5VVNNOpvwFjQJCzsFRWZjyCgsT7gN6JjXrn0WSAWv2sCxAuBFLsrTnB8OnYyYAI8w3kMhiRvxYdq8x4j2UuLeATTKEBcIF1KW1EMdwpOk4Xkd96yYLlkJ0MynqpKn03Fel/TLOiLbwxgLqYzEAEYUKIo9vIY1D8NeYY3odVnW+F6Pjdxy7+bGOXey+fpqqnI5JyTknzJyfiaGhY0GnRquxT7YrMVqtW7b0IrQtYCeXPOB6k8v1r6ZtIFgihhHJEVB+BQM/pXgnYa3D3lsDuDMh388EH/8173ftyrDkrr/AAeO90Ms41/lWgDvWNGQzDqK1kFZ4Xbu5JJI8W+nub+1Wy9Ldj/ekP8A0V5ax513f02XerijL/u4Yk/MGT/mV5+zV0z08vk+KiWhJpIaZqpCYimzRMD50FDI9IGiQDkaRWgqcU4NBTikjSQGiDUApxQmxOj07mogaINQzsGjY3rt4eP2/EUSHiDdzOgxHd4GGHks46fxbfDcnhtVNmhWOVje492PuLTxOmqI+zMnjiYeRDjYe44q32a7GveQTPGcPGcKunIc6dTDVnY40gbHdhnHOsvg/aW5tsiCZ0U81zlD742yp+Ir2rshdFbSOQxRRF1EsjRgRxkuNhjOAxjWMnkM5oaYceGdeESJgkHIwSMHyPI5HlyrS7MnF3AOYaVEYdUkPduvxR2HxrqfpQ+qyMssMkJl3WRY2DFt8q50DTkeZLZOeW1YvYjhwd5ZTgNAivHrdY4zKXARWlbZW9oqPNgMnAORn0sz1EfC7YC3kU795d2sXvA75nP/ANfzq1wWYpNf3Z/aQJIyHpNNKIkceq947D1ArSPZqQxpGLG60o7v9lcW0gLOFGS3dnkqKPz61oJwb9rE9pNb/W9QeWWeFiGUmdQkKqM5kVRgb4OAc0m3SzTzYnO55/rSp1YEfP8AWtTs8lt34+tE93g4wCV1baQ+nxaOecb1Tjk3dHtuyc8lrJdaSIkXUCcePDBW0jOcDJ39DVHhfA57l9FvE8reekZA/mbko9SRXvyXEM9sVtzDImgqEXDRkFSFRlGCi5K5rxTjHay7kXumfuY1JHcwqIox1BVOfxJodWfFjhryvJwqzsPFdut1cg7W8Z1RIR5TScm/lH5NXP8AaDtPcXcoklfGj9mqeFY8ctCj2cYG/PYb7CqBSmMY60F3+U8D45xua7fvJ21uBpzgDbmBgbDmeQqi4qw0O/OomShtjdoGNRmjIpsetDUKmrVvzqFUqzCtBWOm7H3vd3tsxOyzx59xYKf0Oa+guJNXzl2e4U80oCDIVlLt5ImoZYn0GTjmcbV7zN2mtpGwJBn1DD9SMVz8suvDt/B/Pa3aNua2IqyrBVK5BB6EVjfSNx9rPh0jKcSSkQofNS4OpveEVyPXFZ8W3VzWSbeGdveKC54jdSqcq0pCnqqARqfiEB+Nc+RzqdlqJ663kb3dgoWpmNNTNpyx/wBKrKmTtSpUmek2QFGcf989PzpjJ7jtj4U9KhOSJtqcPSpUI0WqpFalSoTYRanDUqVCdCBpwKVKhNSAUb3DFQhYlQSQpJIBPMheQpqVCYGup7J8RVLe4iEiJLK0e0xIt5I11a0Zh7DHV7RxtkAjJpUqFYZaq9DwVXGVsIJPW3vxv6aGdz5Gr/CeHJbuJXtobULnM0t2s0se2NUUKnxSDIxlDv0pUqnbr1JOzzwLRiP5zT0qt54onZTqVirDzBwR8RuKCRiSSckkkkncknmSfWlSoXEJBqJ2pqVNpIjMlA0lNSpOnBG1CRSpUNDip4yaVKhGVd79HjlYrpjyIjHvbxn+ldOtptn94efMfPzzpUqHVw/BEtk8kRDQsU5ZHMHmSCp2PzyrJ+lvjUlxDa5TSqtJrI9kyEAJjzHhDnfqaVKlr5q5fgry2ZqryGlSpuSIqbFPSoW//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7416" name="AutoShape 8" descr="data:image/jpeg;base64,/9j/4AAQSkZJRgABAQAAAQABAAD/2wCEAAkGBhQSERQUEhQWFBUVFBcXGBgYFxQYFxcWFxgXFxQVFxQXHCYeFxwkGRQUHy8gJCcpLCwsFx4xNTAqNSYrLCkBCQoKDgwOGg8PGiwcHCQsKSksLCkpKSksLCwsLSwpKSwpLCwpLCwsLCkpKSwsLCwpKSwsLCksLCwpKSksKSwpLP/AABEIAKgBLQMBIgACEQEDEQH/xAAcAAABBQEBAQAAAAAAAAAAAAACAAEDBAUGBwj/xABGEAACAQMCAwUEBwUFBgcBAAABAgMABBESIQUxUQYTIkFhMnGB8AcUI0KCkaEzUmJysSSSwdHhFVOiw9LxNENjg5SywiX/xAAZAQADAQEBAAAAAAAAAAAAAAAAAQIDBAX/xAAqEQEBAAICAgAEBAcAAAAAAAAAAQIRAxIhMTJBUWEEIpHwE0JSccHR4f/aAAwDAQACEQMRAD8A8jzSFLNOtDgPmiBpqLTSTT6aIGmAp8UIp8U2mjWj00J3pGBRgU5WlSTbs4qYVCoqZaaMh4ptVPjam002ZZp804XrRZ9KRbX+E2iyR3II8SQiRCefgkjDgfgZj+Gs7NXOHXzRMWTGSjoQRkFZFKMMe5v6VX+eVM7ZqIwxotVEp+dq2bawhiVZbptZYBkgjI1MPIyygYiU9BlyPJedAk2xQ/vp9dT8Qu+9kL6EjGwCIulFA2AA5/E5J8zVcrQV1sDmhz60emhZaDhjnz/1pgfLl76IqT85oWFBwnGPnIqPNFn4U5NC4jLVGakZKAihUNjaomFSMtARQ0iIimBIo2FARQ0h+8ptXShpjQuCWQ1JseVQZpZpKFinxRYp9NDPZgKIUqLFCKVOBTCjAoTSogaYCnFJFSLvSK4plqTyoR6RgVIDQ4o0XJx1oKpFrV4RBasHW5aSNiRokRQ6Lsch4/aIJwcrvtyruezv0bw3FlG7pNFMVOrJIbIJKsEYY0spXG3kd/OsDtd2TisliKzM7yE+BkCsoUDcgE+ZxVLvFnhO2txg8X4M0BHiSRHzokjYMrgYztzQjIyrAEVXseGyzOI4o2d25Koyfn9KNMHYAknp+ldPxe9+op9Uh2kKj6zIPaZiAe5DeSLkZxzOfWjTGau8r4ionZWGLIubtFcc44Uecj0Z1woPpk1HJwK1baK6ZT/68Lop/GjNp+IrMWfbmfzIoGYev5mjQvJj/SscQ7PTQBXdQY39mRWDRv8AyuuRn05+lUCnu/OtjgvHGgJA8cT7SRNvHIvqOu5wRuDii7TcFFvNpRtUTqJImx7Ub7r8RuD7qZWSztixs/Of9KQXNanZzgQurhITII9XmfPH3VztqO+Mkf4V6/Y9l4rKJzb2+pxHJlm8c0jBDpUbbZOBpGBSacPBeSb+TwwLSaAH5FKe1eNtMiMjDmGBVv7p3oWNDH1SMFAyfJolkIqQSg8xQcVWjFAYjVp4s8jUO457ULlARSZQalDjp8+6geLPKhUqs6YNRsPjVhxioiKGkqEigNTEChdKTSVXYU2aMigYUNYYilmlSoUNTRB6Bac0M6nWlppk5VKozQyvgGKcU5FIUiPT4pCiAoSQqRRRWlo8rqkal3Y4VVGSTzwB8K1OC9mZri6W20tG+fHrUju1HtOynB2yPeSB50F1t9IuCcBkunITAVBqkkY6Y40HN3byGx25nyrU/wBuxWZK2KhpAMG6dcuT94wxtlYl2wCQWx5ih4/xxQv1S1Om1Q7n707/AHpZCPa3Gw5AAVgYoFymHie/r/p2X0fds/q007XDuyzJlm3ZjIpyp3O5IZxz5kVj9p+PNeXLzMNIOAq5zpUchn8yfUmsmKrNvaPK4SNWdjyVQSx+Apxnly5ZTol4L/4mHPLvo856a1zU3H2Y3VwXHi7+XPPOdbVBxPhklvIY5fDIoGpQQSpIyASNtWCNs7Vpdp4+97u7X2bhfHvnTcIAsyn37SDqHplq9bPopQ8FmcDSmSQGC6k1af39BbUF/iIxjfOKI8CnxkRl1wTqQq67cxqQkZHTnU1zcaleeLK97mKZThgpbDjSSNlbS2BzHdkZO1LhnEnzGiqv2feFSdgrNuZmO/sAZyB5dQKB1w3plPEyndSPPcEbHkcGug45ITZ8P1e0I5x+AS4Tly+9VMI1zJFDG7SadXjkOBj2nbf2I1Cltzn2jtnFFx2+SSVVQnuYUWKM+ZRScyYON2Ys2NuYFA+GX9GXrrpV7fTGyktZMvq0hZM+NUBBKk/e5bHOR6+WbPZWxQtHctqH3JYWUtv5NGzr+eKygOlNMyy4/V9t227WSFe7ugLuL92UkuvrHN7cZ+JHpUfFez692bi1YywZGoHHewk8llUeXRx4T6Hasber3CuMSW8gkQjlhlO6uh9qN1+8pAwR/jSOZ9vGTO00q6LivBA5iltUaSK4JCIMs8co3eBsbkjmD5qQetZfE+EPA+iTAbGcAg43IwSNjup+TTFwuKlqouY6/wCH+VAwoQ1IpTPF5j/UVETVnXUbxbbf9/npQuVEZc+1v6+dRNH05UYGeVAD8D+lDSIjTE1I+/PY1GSRzoaQzVC61IRTGhcVyKVEwoSKTWHFEKZRR0Jo0o1NClEKGVSU1PTUkCFEKYoQAcHBzg4ODjng+eP8aQoTWl2bve5u7eQnASaMk/w6hq/4c179c26ENE51ZiZXGfEsROlsye0FPvHLI5HHzhiug7QdsLi72kbSmFyik6WKjAZv3jjrsPiaG/HyzCWVF2lsbeOYi1k7xDnbclDnlrwA3wzjkepzK0uJWKW8axsM3DYeTc/YqRlIsfvkEM2fZ8K89VZq0Obknkcdatn2inhieKJ+7VzlioCu22NJkHi0+mcbnrWUtHTY7su4Rckkk5J3JOTn1JrY7P3anXbTECK40gMeUUwyIpvcNRVv4WPQVjYFCRQMctXbas7VkN1BINLLGxIP3ZIGDH/hEg/FUFv4YJCMeJ0jz6eJ3x8Uj/Otnic39su3PNLZkY+Xed1Hbv7/ALRmqhwS1EoiQjb65Erfyy+H/ln86Gtx86n3aF1F9UtFjH7e6QNIcbpAcFIx5jURvt93G4rmpBXQ/SDdFuIz5+6VUegCKR/U/nXPDfaqZcvjLU9Twj1b0+aixvRikiwQp80IPrRkUw9k7BW9tHblbSVZWYZcklZAwBGWiYghRny2wTuedeb9u73vOIXBByoYKvLGEVV2x5bGsmzuXidZI2KuhBVhzBFBcSM7FmOWYljnmSTkmk6uTnmeEx1pDmgK0RXzq9YcKMkE8zMESEJzGS7yNhIxvzwGOegoY4y30zSMUamgJoc0zgpYc7jn8/rVZhnn+f8AnVkSdaGaLO450msqoRjYikynpz5UecevX3dRQ6iNvn550mkQNQEVK4qJqGkCaDTRk0qGkMtEaAUQoTUsdGtBHUiCkyojTUmNNQlpcL4v3YKOglhY5aNiRvy1ow3jcfvDy2II2qLiCxd4e4LmM4xrA1gkDKnTs2DkZGM9ByqoK6uGYcPgidVBvJ1EqswDC3hJ+zZVIx3j4LZPsjGNzSVPzTygtewF666u4KA8u8ZIs+5ZGB/Sq972eubYCR4mVQQRIMMgPl9ohK5+NZ1zePKxeV2djzZiWP5mpbDiMkDa4nZG/hOxHQjkw9CCKEW4fdDLKXZmYlmYkknckk5JJ6k5pLXQaYr1DoQRXagtoQYjuAMltCf+XKBk6Rs2NgDtWdwuO2wTctLzACRImSPMl3YBfdg/Cmi4qdSVb4jcwNpEETRgcy8neM3Q7IoX4VTpscpqiBrS7NWqvMSxVQkbvqk/ZKyj7NpP4dZQYGckgYOcVlVtdlL9YpXyyxs8RRHdQ8asSpIkQg5RlDITg41ZxQrj12m2/ALhtX2XC5teC32lspbBJBbRKuSSfzNWY7O9X9lYWCn95e4bdSCDlpyCQQDvVZrIvgnh1jIf3ornSvvKrPgVXkspF3HDbKNc41SSagPe73GOVJ2/v9+FLt3K5kh75QLjuczMoAVyXbRgjZ9KgIWHMqR5VzaNWp2mvFkkjClD3cCRsYwRGWXOe7UgYUAhdgASCfOs6JM7U44+aztUywasbb/19aaWHT76lSTB2+FRyvmqY7QB/StLhUMDsVmdo9S4R+aq/kZBjJTmDjcZzvjFZhFI0lT21OI8HkgfRIMHGVIIKup3DIw2dSORFVNj6GpuHRS3DpEH8Kht3Y93FGMvI5/cUbscf1NacnE7WPwww9+RsZZ9Xi9VgRgAP5iT7qNr6S+fUYhGT0NFLeP3HcZ+zEhkxjm5UJknzwo26ZPWtd+0DkY7q1C8traDHuyVzj1zSt5rac6JkFs59mWPUYwfLvIWJwPVCMdKFST+WucHSnZf1q7xfhb28rRyDDLjcEFWU7qykc1IIINTcOtoChe4lYYOFjjUmRuWTrYCNF57kk7cqBMbvTJcedOr4xVriEsZf7GNo05AM+tj6sQAM+gAFUyKD9AnXzFVzVwDO3pVSVMGk1xAR1qJ6lO9RNQ1gDQk05pqGkIUQoaIUJqRKkHKgjFFmkzp63bDsjLKFPe2sepQwWS5hRsHllM5Gee4rBzT0Ca+bW4rwB7aVY5GjbURho5EkUjbJBByMZ8wOW1W+28meIXI5COQxKOiQgRIP7qCsAV0vG5VN3FdEZjuO7mP3vHkC4UjzIlWTbzBXrSHiy6Z0PB5mHhjY7A4GCwB5MU9oKcjBIxvUMtpIoJZHUA4JKsBnpkjnnyqWeeRO9Rm1d4VLnOrvMeJXDeYOrVnzzWnbcVdsyuQkYiEA5ncAHCR8nYDr4V1KdvDkZ9cb4ZFjdNHKkiEhkdWUjnkEEfrWj2ttBFfXKKAFWZsADAAJ1AAdAGxVrs1w9XaW8nGm3gOsgYw8hOYoEztucZ6Csjid7JPI88g3ldiTghS3MhSem22aBZrBBqosk0BNSI1Nz0gDT6DRhqIGqRtELcnpT/Vz0qcSUi1Gi7VXMZqaJSB60YOaTHajQtM71Dr9aZ2psUHIPT8aYmprTh8spxFG8h6IjNz5Z0g1JxDhksJCzxvGSMgMCDjrg7ig+t1v5LsP2di7DYzziInz7uJRIy/F3iJ/kFY1bVqne2MqDdoJBOB5mNwsUp/CVhPuJ6UuFNoRHQBsOTLjBcRrpwADvpILEkc+RIxSa2b19NM2Kccjj9P1/zqWQdfgfMVtN2gGCoJUsVGtY0UA53kRVP2WATso8W2cGn4wqYYMqiQFVB15kZh7fepyGRvnCnPMbkA2rpNblVrljLYKzbvbziIde6lRpFX3Bo5MdNRHSsBhXScUhMNjDGdnmlNxjz7pV7uHPvJlI9N655z59edMZ+4jY5oH399Gwpivz6UFESmppIwwqJlqWJtqGuKk9qQPTr6/wCdQFf6VomUox+djQSxKQWX4jp6g+YpNYy2NBipXFMBQ0gcUa0NSIaE0WaYGmNIUkDFEKbFPQmiArf4P9tBLbNzUNcQnoyLmZB11xITjrEvU1grWnwG50XNuw+7NH8RqUEfEEj40ky+Rz+O0jfG8crxk/wsokjB+PffCrH+znnngtUwCI0BJ9lda99LI3QKHOfRPSiurTu7a7QckvUQfhW6G35Cta2QCTis/wDuopIlxyzNIIF/4A1Jp1ZHaPjgl0QQ+G2gGI138RO7yuMnxs2T6A4G3Orwrjs9vnupWUHcrsyH+aNsqduorOAoqbG53e2jxfjJuGVmihjYZyYkEerON2UHGdjyA51VjO1QCp4sU4yzu/NGpqQZ+RVnhQhZ9M5ZFYYEg37ts7MyYyy+RAwQDkZxghxGxaCRo3xkYOVIZSCMqysNiCCCPfVM7jdbQ71ocE4T9Ychn7uONHkkfGdCIMk4zuSdKgdWFZ2sVpR8WVLR4UDCSWUGRvLuk3SMb59s6j/KvSg8JN+Wao2oXaksm+aTuKE/NHT6elEHFECPdQeyhu3UFVZlB5gMwB94BwaB2zzomWoztQe9rvB+KGCVXADAZDKeTow0uh9GUkfHNXb+2+qzrJCSUIWaInmY25A9SCGRh1VhyNY3lW1cXH/8+3J3KT3CD+TTBJge5nb+8aTXCbmvp5WzarFPOy7LCpeP07woIPiBMre9KHg/D0RPrVyNUeorHFnBnccx1EakjU34fOhvpd7xF5hIF23J7p4omH94A/Cou214FunhBOi2xCgPkEUBuXmX1MfU0bb/AMPXkHEOItcSM8pBc9BgADZQq/dAGBj0o+G8e7pTDLDFPCxyVYaXB33SZfEp3PUbnbeud+v4O1Gzs24oHTKfmaHFhAW/s4kCkbiTSWDeYDLsyjyOAd+VUsbcvX/A/qKlQ+fu23yeuK9y4aIOI2tvPLboGRSgVkGkcgxRSMFDp26bjmDU5ZdZtpwcH8bLUungpNFEa63tb2DkW9kitI9S92JlUEZVGyCviIzh1YAdMVxVzFJE5SRWRgdwwKkH1BomUvo8uDPC/mi1cR5GfPFZwlKnIO9TG5OKqTSb1R9KmuIwfEvxHT1HpVM1PBcYNKWLJyo2P6UK0hFSCoc1KhoRTGioafFIkimpBUKmpVNDPKCra7K2ga4R5GCRQFZZHbkqqw0jA3Op9K4AJ8XLasWup7FzrEl3M7aFESR6tHejVI4wrQHAcERuMtsNvMigYTeSS4tIpIRG19bBmnkmkbF0dTMqquAINsASH8dW7eNWg4hFFKtw8kaTPII3jULDJrkwXGSSWGxC5J29ZLe4s23L8NOf3rS9jPLzCNpHu5Vq23ELeWK5tofq+XhZs20EyKndAyapJJDvuuF5YZvPNJ0ajzUChzRs3OoxTcB1qZCMVXzRhqBZtYD1tcI4Mrxm4uJe5gDaQQNUkjgZKRJ5kDGScAZGawAD058vWtvtbN9v3I2jth3CD+Q/aN72k1sfeOlGxjjJ5q3JxyxQaY7Iyb+3NO+o/hiCqvwJqNuJ2Uuz20lvn70MpcD1MUw3+DiudxSFM+32n6RqcU4UYdLBlkikBKSKDpbHtKQ26MDjKncZHkQSdnZQaQ884AIyI4l1ye4ltKR/mT6VL2cl7xJ7Z91eGSVM/dmgQyKw6akR0PUEdBWCWoHWTzpM7DJxnGTjPPHlnFIvUIam10I6pWlpjL89KgZ6jaShcwWCxzgfPSuov7WKHuoZphC9s0hKyQy6JZC4LMGTUdHhRRlfEEztqri5Jtq9Jur2WZtURumiKpgwRQ3lsSI0ziBj/Z8Nq8B3HpQ7eDjnlylvbwq4d7+I4cNtFduWIOrcGNQckb71T7Yvm6aVW1LcD6wuQQQJSzAMDnf47gqfOujuLkp7RZDtk/7Gtlbf3tzrE7aRNqgkYHDwgBnjEMr92zKzvEPZ5hV5jSq77Gh0dZIwo961bdtqy4hvWnbEb9MUmWUTqvMfEV7R9GbFuGrq+68qL/LqDf1Zh8K8UEgyK94+j+z7vhluOesGQ/8AuMzAfkRWfJ6a/gsbjm57s5NI/G5teMC2kUD+BXiK+/difia1O3fYJL5IiGEcwbSHwWymGJVhkZwcEHy361b4Vw0x8RvJCo0mOII2NyWB7xQengUn3it2ZW72EfdUOx9/hA/qa58fE+//AF7fP15MtX1r/D5k49wd7S4lt5cF42wSM4IIBBHngqwNZcg/WvRPpp4UIuI94M/2iJZDk58SkxsB6aUTb1rzx+XursjxMpq6Q1Ok5AqFhTAU0iqQUFPihjTk04NDSFBaSCjVqjBolpIsTK1W7HiMkLaom0kgg5CsGU81ZWBVhsNiDVIGjDUM/Xp0C9tZhyitf/iW/wD0VFxXtfczqUdwsZ5pGqxo2OWpUA1e45xWMBTsnn1oPvb7rvpvopcxo0NwjM8aPpYFQQ4BGJBkdeYG1chxbgE9q2meJkPkTgq3qrjIb4GvbOynHYzYWQZ1R5Y1iXLLlnj+z0ANnOrQfLG46jPkXbTitzLcuLrKMjECPfSg/hHnkYOr73Ohty8eGM3GDmte27TTRgCPu48DGVhhDHAxkyaNRPrmsYGjBpObdnpau+JySvrlkeR+rsWPntk8hk8q1u0MWq9LE6UuGWZW8glxh85P7pZgfVDyrn624pPrFoYz+1tdTofNrdjmVPXQ57wfwtJ0oOTfirDXkMaSB7dBIjYRXM+vbT7eGCvtrz7OCFwMGp2treRZCkZOANPcmTW0gVSwVHJwhzt4SfaOcITWRIgktNZ9uGRYyfMxyK5jz10mKQe5gOQGHvFaPTbxg6yF73SPE0jYIi23IUFRp821emBf954anZy1Ed1cMDqS3guWLbb/AGTxqOZGS8ijbO/KsnhvA3uNomjLA4CNLGjttzVXI1dNt/StLijCztvqikd9KVe5I+4FwY7bIOCVPibocDyNc4aactTUqe+sJIXKSo0bjmrqVP5EVVJqzccTldFjkkd0TOhWZmCZ56QT4eQ5VVNNOpvwFjQJCzsFRWZjyCgsT7gN6JjXrn0WSAWv2sCxAuBFLsrTnB8OnYyYAI8w3kMhiRvxYdq8x4j2UuLeATTKEBcIF1KW1EMdwpOk4Xkd96yYLlkJ0MynqpKn03Fel/TLOiLbwxgLqYzEAEYUKIo9vIY1D8NeYY3odVnW+F6Pjdxy7+bGOXey+fpqqnI5JyTknzJyfiaGhY0GnRquxT7YrMVqtW7b0IrQtYCeXPOB6k8v1r6ZtIFgihhHJEVB+BQM/pXgnYa3D3lsDuDMh388EH/8173ftyrDkrr/AAeO90Ms41/lWgDvWNGQzDqK1kFZ4Xbu5JJI8W+nub+1Wy9Ldj/ekP8A0V5ax513f02XerijL/u4Yk/MGT/mV5+zV0z08vk+KiWhJpIaZqpCYimzRMD50FDI9IGiQDkaRWgqcU4NBTikjSQGiDUApxQmxOj07mogaINQzsGjY3rt4eP2/EUSHiDdzOgxHd4GGHks46fxbfDcnhtVNmhWOVje492PuLTxOmqI+zMnjiYeRDjYe44q32a7GveQTPGcPGcKunIc6dTDVnY40gbHdhnHOsvg/aW5tsiCZ0U81zlD742yp+Ir2rshdFbSOQxRRF1EsjRgRxkuNhjOAxjWMnkM5oaYceGdeESJgkHIwSMHyPI5HlyrS7MnF3AOYaVEYdUkPduvxR2HxrqfpQ+qyMssMkJl3WRY2DFt8q50DTkeZLZOeW1YvYjhwd5ZTgNAivHrdY4zKXARWlbZW9oqPNgMnAORn0sz1EfC7YC3kU795d2sXvA75nP/ANfzq1wWYpNf3Z/aQJIyHpNNKIkceq947D1ArSPZqQxpGLG60o7v9lcW0gLOFGS3dnkqKPz61oJwb9rE9pNb/W9QeWWeFiGUmdQkKqM5kVRgb4OAc0m3SzTzYnO55/rSp1YEfP8AWtTs8lt34+tE93g4wCV1baQ+nxaOecb1Tjk3dHtuyc8lrJdaSIkXUCcePDBW0jOcDJ39DVHhfA57l9FvE8reekZA/mbko9SRXvyXEM9sVtzDImgqEXDRkFSFRlGCi5K5rxTjHay7kXumfuY1JHcwqIox1BVOfxJodWfFjhryvJwqzsPFdut1cg7W8Z1RIR5TScm/lH5NXP8AaDtPcXcoklfGj9mqeFY8ctCj2cYG/PYb7CqBSmMY60F3+U8D45xua7fvJ21uBpzgDbmBgbDmeQqi4qw0O/OomShtjdoGNRmjIpsetDUKmrVvzqFUqzCtBWOm7H3vd3tsxOyzx59xYKf0Oa+guJNXzl2e4U80oCDIVlLt5ImoZYn0GTjmcbV7zN2mtpGwJBn1DD9SMVz8suvDt/B/Pa3aNua2IqyrBVK5BB6EVjfSNx9rPh0jKcSSkQofNS4OpveEVyPXFZ8W3VzWSbeGdveKC54jdSqcq0pCnqqARqfiEB+Nc+RzqdlqJ663kb3dgoWpmNNTNpyx/wBKrKmTtSpUmek2QFGcf989PzpjJ7jtj4U9KhOSJtqcPSpUI0WqpFalSoTYRanDUqVCdCBpwKVKhNSAUb3DFQhYlQSQpJIBPMheQpqVCYGup7J8RVLe4iEiJLK0e0xIt5I11a0Zh7DHV7RxtkAjJpUqFYZaq9DwVXGVsIJPW3vxv6aGdz5Gr/CeHJbuJXtobULnM0t2s0se2NUUKnxSDIxlDv0pUqnbr1JOzzwLRiP5zT0qt54onZTqVirDzBwR8RuKCRiSSckkkkncknmSfWlSoXEJBqJ2pqVNpIjMlA0lNSpOnBG1CRSpUNDip4yaVKhGVd79HjlYrpjyIjHvbxn+ldOtptn94efMfPzzpUqHVw/BEtk8kRDQsU5ZHMHmSCp2PzyrJ+lvjUlxDa5TSqtJrI9kyEAJjzHhDnfqaVKlr5q5fgry2ZqryGlSpuSIqbFPSoW//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7418" name="AutoShape 10" descr="data:image/jpeg;base64,/9j/4AAQSkZJRgABAQAAAQABAAD/2wCEAAkGBhQSERQUEhQWFBUVFBcXGBgYFxQYFxcWFxgXFxQVFxQXHCYeFxwkGRQUHy8gJCcpLCwsFx4xNTAqNSYrLCkBCQoKDgwOGg8PGiwcHCQsKSksLCkpKSksLCwsLSwpKSwpLCwpLCwsLCkpKSwsLCwpKSwsLCksLCwpKSksKSwpLP/AABEIAKgBLQMBIgACEQEDEQH/xAAcAAABBQEBAQAAAAAAAAAAAAACAAEDBAUGBwj/xABGEAACAQMCAwUEBwUFBgcBAAABAgMABBESIQUxUQYTIkFhMnGB8AcUI0KCkaEzUmJysSSSwdHhFVOiw9LxNENjg5SywiX/xAAZAQADAQEBAAAAAAAAAAAAAAAAAQIDBAX/xAAqEQEBAAICAgAEBAcAAAAAAAAAAQIRAxIhMTJBUWEEIpHwE0JSccHR4f/aAAwDAQACEQMRAD8A8jzSFLNOtDgPmiBpqLTSTT6aIGmAp8UIp8U2mjWj00J3pGBRgU5WlSTbs4qYVCoqZaaMh4ptVPjam002ZZp804XrRZ9KRbX+E2iyR3II8SQiRCefgkjDgfgZj+Gs7NXOHXzRMWTGSjoQRkFZFKMMe5v6VX+eVM7ZqIwxotVEp+dq2bawhiVZbptZYBkgjI1MPIyygYiU9BlyPJedAk2xQ/vp9dT8Qu+9kL6EjGwCIulFA2AA5/E5J8zVcrQV1sDmhz60emhZaDhjnz/1pgfLl76IqT85oWFBwnGPnIqPNFn4U5NC4jLVGakZKAihUNjaomFSMtARQ0iIimBIo2FARQ0h+8ptXShpjQuCWQ1JseVQZpZpKFinxRYp9NDPZgKIUqLFCKVOBTCjAoTSogaYCnFJFSLvSK4plqTyoR6RgVIDQ4o0XJx1oKpFrV4RBasHW5aSNiRokRQ6Lsch4/aIJwcrvtyruezv0bw3FlG7pNFMVOrJIbIJKsEYY0spXG3kd/OsDtd2TisliKzM7yE+BkCsoUDcgE+ZxVLvFnhO2txg8X4M0BHiSRHzokjYMrgYztzQjIyrAEVXseGyzOI4o2d25Koyfn9KNMHYAknp+ldPxe9+op9Uh2kKj6zIPaZiAe5DeSLkZxzOfWjTGau8r4ionZWGLIubtFcc44Uecj0Z1woPpk1HJwK1baK6ZT/68Lop/GjNp+IrMWfbmfzIoGYev5mjQvJj/SscQ7PTQBXdQY39mRWDRv8AyuuRn05+lUCnu/OtjgvHGgJA8cT7SRNvHIvqOu5wRuDii7TcFFvNpRtUTqJImx7Ub7r8RuD7qZWSztixs/Of9KQXNanZzgQurhITII9XmfPH3VztqO+Mkf4V6/Y9l4rKJzb2+pxHJlm8c0jBDpUbbZOBpGBSacPBeSb+TwwLSaAH5FKe1eNtMiMjDmGBVv7p3oWNDH1SMFAyfJolkIqQSg8xQcVWjFAYjVp4s8jUO457ULlARSZQalDjp8+6geLPKhUqs6YNRsPjVhxioiKGkqEigNTEChdKTSVXYU2aMigYUNYYilmlSoUNTRB6Bac0M6nWlppk5VKozQyvgGKcU5FIUiPT4pCiAoSQqRRRWlo8rqkal3Y4VVGSTzwB8K1OC9mZri6W20tG+fHrUju1HtOynB2yPeSB50F1t9IuCcBkunITAVBqkkY6Y40HN3byGx25nyrU/wBuxWZK2KhpAMG6dcuT94wxtlYl2wCQWx5ih4/xxQv1S1Om1Q7n707/AHpZCPa3Gw5AAVgYoFymHie/r/p2X0fds/q007XDuyzJlm3ZjIpyp3O5IZxz5kVj9p+PNeXLzMNIOAq5zpUchn8yfUmsmKrNvaPK4SNWdjyVQSx+Apxnly5ZTol4L/4mHPLvo856a1zU3H2Y3VwXHi7+XPPOdbVBxPhklvIY5fDIoGpQQSpIyASNtWCNs7Vpdp4+97u7X2bhfHvnTcIAsyn37SDqHplq9bPopQ8FmcDSmSQGC6k1af39BbUF/iIxjfOKI8CnxkRl1wTqQq67cxqQkZHTnU1zcaleeLK97mKZThgpbDjSSNlbS2BzHdkZO1LhnEnzGiqv2feFSdgrNuZmO/sAZyB5dQKB1w3plPEyndSPPcEbHkcGug45ITZ8P1e0I5x+AS4Tly+9VMI1zJFDG7SadXjkOBj2nbf2I1Cltzn2jtnFFx2+SSVVQnuYUWKM+ZRScyYON2Ys2NuYFA+GX9GXrrpV7fTGyktZMvq0hZM+NUBBKk/e5bHOR6+WbPZWxQtHctqH3JYWUtv5NGzr+eKygOlNMyy4/V9t227WSFe7ugLuL92UkuvrHN7cZ+JHpUfFez692bi1YywZGoHHewk8llUeXRx4T6Hasber3CuMSW8gkQjlhlO6uh9qN1+8pAwR/jSOZ9vGTO00q6LivBA5iltUaSK4JCIMs8co3eBsbkjmD5qQetZfE+EPA+iTAbGcAg43IwSNjup+TTFwuKlqouY6/wCH+VAwoQ1IpTPF5j/UVETVnXUbxbbf9/npQuVEZc+1v6+dRNH05UYGeVAD8D+lDSIjTE1I+/PY1GSRzoaQzVC61IRTGhcVyKVEwoSKTWHFEKZRR0Jo0o1NClEKGVSU1PTUkCFEKYoQAcHBzg4ODjng+eP8aQoTWl2bve5u7eQnASaMk/w6hq/4c179c26ENE51ZiZXGfEsROlsye0FPvHLI5HHzhiug7QdsLi72kbSmFyik6WKjAZv3jjrsPiaG/HyzCWVF2lsbeOYi1k7xDnbclDnlrwA3wzjkepzK0uJWKW8axsM3DYeTc/YqRlIsfvkEM2fZ8K89VZq0Obknkcdatn2inhieKJ+7VzlioCu22NJkHi0+mcbnrWUtHTY7su4Rckkk5J3JOTn1JrY7P3anXbTECK40gMeUUwyIpvcNRVv4WPQVjYFCRQMctXbas7VkN1BINLLGxIP3ZIGDH/hEg/FUFv4YJCMeJ0jz6eJ3x8Uj/Otnic39su3PNLZkY+Xed1Hbv7/ALRmqhwS1EoiQjb65Erfyy+H/ln86Gtx86n3aF1F9UtFjH7e6QNIcbpAcFIx5jURvt93G4rmpBXQ/SDdFuIz5+6VUegCKR/U/nXPDfaqZcvjLU9Twj1b0+aixvRikiwQp80IPrRkUw9k7BW9tHblbSVZWYZcklZAwBGWiYghRny2wTuedeb9u73vOIXBByoYKvLGEVV2x5bGsmzuXidZI2KuhBVhzBFBcSM7FmOWYljnmSTkmk6uTnmeEx1pDmgK0RXzq9YcKMkE8zMESEJzGS7yNhIxvzwGOegoY4y30zSMUamgJoc0zgpYc7jn8/rVZhnn+f8AnVkSdaGaLO450msqoRjYikynpz5UecevX3dRQ6iNvn550mkQNQEVK4qJqGkCaDTRk0qGkMtEaAUQoTUsdGtBHUiCkyojTUmNNQlpcL4v3YKOglhY5aNiRvy1ow3jcfvDy2II2qLiCxd4e4LmM4xrA1gkDKnTs2DkZGM9ByqoK6uGYcPgidVBvJ1EqswDC3hJ+zZVIx3j4LZPsjGNzSVPzTygtewF666u4KA8u8ZIs+5ZGB/Sq972eubYCR4mVQQRIMMgPl9ohK5+NZ1zePKxeV2djzZiWP5mpbDiMkDa4nZG/hOxHQjkw9CCKEW4fdDLKXZmYlmYkknckk5JJ6k5pLXQaYr1DoQRXagtoQYjuAMltCf+XKBk6Rs2NgDtWdwuO2wTctLzACRImSPMl3YBfdg/Cmi4qdSVb4jcwNpEETRgcy8neM3Q7IoX4VTpscpqiBrS7NWqvMSxVQkbvqk/ZKyj7NpP4dZQYGckgYOcVlVtdlL9YpXyyxs8RRHdQ8asSpIkQg5RlDITg41ZxQrj12m2/ALhtX2XC5teC32lspbBJBbRKuSSfzNWY7O9X9lYWCn95e4bdSCDlpyCQQDvVZrIvgnh1jIf3ornSvvKrPgVXkspF3HDbKNc41SSagPe73GOVJ2/v9+FLt3K5kh75QLjuczMoAVyXbRgjZ9KgIWHMqR5VzaNWp2mvFkkjClD3cCRsYwRGWXOe7UgYUAhdgASCfOs6JM7U44+aztUywasbb/19aaWHT76lSTB2+FRyvmqY7QB/StLhUMDsVmdo9S4R+aq/kZBjJTmDjcZzvjFZhFI0lT21OI8HkgfRIMHGVIIKup3DIw2dSORFVNj6GpuHRS3DpEH8Kht3Y93FGMvI5/cUbscf1NacnE7WPwww9+RsZZ9Xi9VgRgAP5iT7qNr6S+fUYhGT0NFLeP3HcZ+zEhkxjm5UJknzwo26ZPWtd+0DkY7q1C8traDHuyVzj1zSt5rac6JkFs59mWPUYwfLvIWJwPVCMdKFST+WucHSnZf1q7xfhb28rRyDDLjcEFWU7qykc1IIINTcOtoChe4lYYOFjjUmRuWTrYCNF57kk7cqBMbvTJcedOr4xVriEsZf7GNo05AM+tj6sQAM+gAFUyKD9AnXzFVzVwDO3pVSVMGk1xAR1qJ6lO9RNQ1gDQk05pqGkIUQoaIUJqRKkHKgjFFmkzp63bDsjLKFPe2sepQwWS5hRsHllM5Gee4rBzT0Ca+bW4rwB7aVY5GjbURho5EkUjbJBByMZ8wOW1W+28meIXI5COQxKOiQgRIP7qCsAV0vG5VN3FdEZjuO7mP3vHkC4UjzIlWTbzBXrSHiy6Z0PB5mHhjY7A4GCwB5MU9oKcjBIxvUMtpIoJZHUA4JKsBnpkjnnyqWeeRO9Rm1d4VLnOrvMeJXDeYOrVnzzWnbcVdsyuQkYiEA5ncAHCR8nYDr4V1KdvDkZ9cb4ZFjdNHKkiEhkdWUjnkEEfrWj2ttBFfXKKAFWZsADAAJ1AAdAGxVrs1w9XaW8nGm3gOsgYw8hOYoEztucZ6Csjid7JPI88g3ldiTghS3MhSem22aBZrBBqosk0BNSI1Nz0gDT6DRhqIGqRtELcnpT/Vz0qcSUi1Gi7VXMZqaJSB60YOaTHajQtM71Dr9aZ2psUHIPT8aYmprTh8spxFG8h6IjNz5Z0g1JxDhksJCzxvGSMgMCDjrg7ig+t1v5LsP2di7DYzziInz7uJRIy/F3iJ/kFY1bVqne2MqDdoJBOB5mNwsUp/CVhPuJ6UuFNoRHQBsOTLjBcRrpwADvpILEkc+RIxSa2b19NM2Kccjj9P1/zqWQdfgfMVtN2gGCoJUsVGtY0UA53kRVP2WATso8W2cGn4wqYYMqiQFVB15kZh7fepyGRvnCnPMbkA2rpNblVrljLYKzbvbziIde6lRpFX3Bo5MdNRHSsBhXScUhMNjDGdnmlNxjz7pV7uHPvJlI9N655z59edMZ+4jY5oH399Gwpivz6UFESmppIwwqJlqWJtqGuKk9qQPTr6/wCdQFf6VomUox+djQSxKQWX4jp6g+YpNYy2NBipXFMBQ0gcUa0NSIaE0WaYGmNIUkDFEKbFPQmiArf4P9tBLbNzUNcQnoyLmZB11xITjrEvU1grWnwG50XNuw+7NH8RqUEfEEj40ky+Rz+O0jfG8crxk/wsokjB+PffCrH+znnngtUwCI0BJ9lda99LI3QKHOfRPSiurTu7a7QckvUQfhW6G35Cta2QCTis/wDuopIlxyzNIIF/4A1Jp1ZHaPjgl0QQ+G2gGI138RO7yuMnxs2T6A4G3Orwrjs9vnupWUHcrsyH+aNsqduorOAoqbG53e2jxfjJuGVmihjYZyYkEerON2UHGdjyA51VjO1QCp4sU4yzu/NGpqQZ+RVnhQhZ9M5ZFYYEg37ts7MyYyy+RAwQDkZxghxGxaCRo3xkYOVIZSCMqysNiCCCPfVM7jdbQ71ocE4T9Ychn7uONHkkfGdCIMk4zuSdKgdWFZ2sVpR8WVLR4UDCSWUGRvLuk3SMb59s6j/KvSg8JN+Wao2oXaksm+aTuKE/NHT6elEHFECPdQeyhu3UFVZlB5gMwB94BwaB2zzomWoztQe9rvB+KGCVXADAZDKeTow0uh9GUkfHNXb+2+qzrJCSUIWaInmY25A9SCGRh1VhyNY3lW1cXH/8+3J3KT3CD+TTBJge5nb+8aTXCbmvp5WzarFPOy7LCpeP07woIPiBMre9KHg/D0RPrVyNUeorHFnBnccx1EakjU34fOhvpd7xF5hIF23J7p4omH94A/Cou214FunhBOi2xCgPkEUBuXmX1MfU0bb/AMPXkHEOItcSM8pBc9BgADZQq/dAGBj0o+G8e7pTDLDFPCxyVYaXB33SZfEp3PUbnbeud+v4O1Gzs24oHTKfmaHFhAW/s4kCkbiTSWDeYDLsyjyOAd+VUsbcvX/A/qKlQ+fu23yeuK9y4aIOI2tvPLboGRSgVkGkcgxRSMFDp26bjmDU5ZdZtpwcH8bLUungpNFEa63tb2DkW9kitI9S92JlUEZVGyCviIzh1YAdMVxVzFJE5SRWRgdwwKkH1BomUvo8uDPC/mi1cR5GfPFZwlKnIO9TG5OKqTSb1R9KmuIwfEvxHT1HpVM1PBcYNKWLJyo2P6UK0hFSCoc1KhoRTGioafFIkimpBUKmpVNDPKCra7K2ga4R5GCRQFZZHbkqqw0jA3Op9K4AJ8XLasWup7FzrEl3M7aFESR6tHejVI4wrQHAcERuMtsNvMigYTeSS4tIpIRG19bBmnkmkbF0dTMqquAINsASH8dW7eNWg4hFFKtw8kaTPII3jULDJrkwXGSSWGxC5J29ZLe4s23L8NOf3rS9jPLzCNpHu5Vq23ELeWK5tofq+XhZs20EyKndAyapJJDvuuF5YZvPNJ0ajzUChzRs3OoxTcB1qZCMVXzRhqBZtYD1tcI4Mrxm4uJe5gDaQQNUkjgZKRJ5kDGScAZGawAD058vWtvtbN9v3I2jth3CD+Q/aN72k1sfeOlGxjjJ5q3JxyxQaY7Iyb+3NO+o/hiCqvwJqNuJ2Uuz20lvn70MpcD1MUw3+DiudxSFM+32n6RqcU4UYdLBlkikBKSKDpbHtKQ26MDjKncZHkQSdnZQaQ884AIyI4l1ye4ltKR/mT6VL2cl7xJ7Z91eGSVM/dmgQyKw6akR0PUEdBWCWoHWTzpM7DJxnGTjPPHlnFIvUIam10I6pWlpjL89KgZ6jaShcwWCxzgfPSuov7WKHuoZphC9s0hKyQy6JZC4LMGTUdHhRRlfEEztqri5Jtq9Jur2WZtURumiKpgwRQ3lsSI0ziBj/Z8Nq8B3HpQ7eDjnlylvbwq4d7+I4cNtFduWIOrcGNQckb71T7Yvm6aVW1LcD6wuQQQJSzAMDnf47gqfOujuLkp7RZDtk/7Gtlbf3tzrE7aRNqgkYHDwgBnjEMr92zKzvEPZ5hV5jSq77Gh0dZIwo961bdtqy4hvWnbEb9MUmWUTqvMfEV7R9GbFuGrq+68qL/LqDf1Zh8K8UEgyK94+j+z7vhluOesGQ/8AuMzAfkRWfJ6a/gsbjm57s5NI/G5teMC2kUD+BXiK+/difia1O3fYJL5IiGEcwbSHwWymGJVhkZwcEHy361b4Vw0x8RvJCo0mOII2NyWB7xQengUn3it2ZW72EfdUOx9/hA/qa58fE+//AF7fP15MtX1r/D5k49wd7S4lt5cF42wSM4IIBBHngqwNZcg/WvRPpp4UIuI94M/2iJZDk58SkxsB6aUTb1rzx+XursjxMpq6Q1Ok5AqFhTAU0iqQUFPihjTk04NDSFBaSCjVqjBolpIsTK1W7HiMkLaom0kgg5CsGU81ZWBVhsNiDVIGjDUM/Xp0C9tZhyitf/iW/wD0VFxXtfczqUdwsZ5pGqxo2OWpUA1e45xWMBTsnn1oPvb7rvpvopcxo0NwjM8aPpYFQQ4BGJBkdeYG1chxbgE9q2meJkPkTgq3qrjIb4GvbOynHYzYWQZ1R5Y1iXLLlnj+z0ANnOrQfLG46jPkXbTitzLcuLrKMjECPfSg/hHnkYOr73Ohty8eGM3GDmte27TTRgCPu48DGVhhDHAxkyaNRPrmsYGjBpObdnpau+JySvrlkeR+rsWPntk8hk8q1u0MWq9LE6UuGWZW8glxh85P7pZgfVDyrn624pPrFoYz+1tdTofNrdjmVPXQ57wfwtJ0oOTfirDXkMaSB7dBIjYRXM+vbT7eGCvtrz7OCFwMGp2treRZCkZOANPcmTW0gVSwVHJwhzt4SfaOcITWRIgktNZ9uGRYyfMxyK5jz10mKQe5gOQGHvFaPTbxg6yF73SPE0jYIi23IUFRp821emBf954anZy1Ed1cMDqS3guWLbb/AGTxqOZGS8ijbO/KsnhvA3uNomjLA4CNLGjttzVXI1dNt/StLijCztvqikd9KVe5I+4FwY7bIOCVPibocDyNc4aactTUqe+sJIXKSo0bjmrqVP5EVVJqzccTldFjkkd0TOhWZmCZ56QT4eQ5VVNNOpvwFjQJCzsFRWZjyCgsT7gN6JjXrn0WSAWv2sCxAuBFLsrTnB8OnYyYAI8w3kMhiRvxYdq8x4j2UuLeATTKEBcIF1KW1EMdwpOk4Xkd96yYLlkJ0MynqpKn03Fel/TLOiLbwxgLqYzEAEYUKIo9vIY1D8NeYY3odVnW+F6Pjdxy7+bGOXey+fpqqnI5JyTknzJyfiaGhY0GnRquxT7YrMVqtW7b0IrQtYCeXPOB6k8v1r6ZtIFgihhHJEVB+BQM/pXgnYa3D3lsDuDMh388EH/8173ftyrDkrr/AAeO90Ms41/lWgDvWNGQzDqK1kFZ4Xbu5JJI8W+nub+1Wy9Ldj/ekP8A0V5ax513f02XerijL/u4Yk/MGT/mV5+zV0z08vk+KiWhJpIaZqpCYimzRMD50FDI9IGiQDkaRWgqcU4NBTikjSQGiDUApxQmxOj07mogaINQzsGjY3rt4eP2/EUSHiDdzOgxHd4GGHks46fxbfDcnhtVNmhWOVje492PuLTxOmqI+zMnjiYeRDjYe44q32a7GveQTPGcPGcKunIc6dTDVnY40gbHdhnHOsvg/aW5tsiCZ0U81zlD742yp+Ir2rshdFbSOQxRRF1EsjRgRxkuNhjOAxjWMnkM5oaYceGdeESJgkHIwSMHyPI5HlyrS7MnF3AOYaVEYdUkPduvxR2HxrqfpQ+qyMssMkJl3WRY2DFt8q50DTkeZLZOeW1YvYjhwd5ZTgNAivHrdY4zKXARWlbZW9oqPNgMnAORn0sz1EfC7YC3kU795d2sXvA75nP/ANfzq1wWYpNf3Z/aQJIyHpNNKIkceq947D1ArSPZqQxpGLG60o7v9lcW0gLOFGS3dnkqKPz61oJwb9rE9pNb/W9QeWWeFiGUmdQkKqM5kVRgb4OAc0m3SzTzYnO55/rSp1YEfP8AWtTs8lt34+tE93g4wCV1baQ+nxaOecb1Tjk3dHtuyc8lrJdaSIkXUCcePDBW0jOcDJ39DVHhfA57l9FvE8reekZA/mbko9SRXvyXEM9sVtzDImgqEXDRkFSFRlGCi5K5rxTjHay7kXumfuY1JHcwqIox1BVOfxJodWfFjhryvJwqzsPFdut1cg7W8Z1RIR5TScm/lH5NXP8AaDtPcXcoklfGj9mqeFY8ctCj2cYG/PYb7CqBSmMY60F3+U8D45xua7fvJ21uBpzgDbmBgbDmeQqi4qw0O/OomShtjdoGNRmjIpsetDUKmrVvzqFUqzCtBWOm7H3vd3tsxOyzx59xYKf0Oa+guJNXzl2e4U80oCDIVlLt5ImoZYn0GTjmcbV7zN2mtpGwJBn1DD9SMVz8suvDt/B/Pa3aNua2IqyrBVK5BB6EVjfSNx9rPh0jKcSSkQofNS4OpveEVyPXFZ8W3VzWSbeGdveKC54jdSqcq0pCnqqARqfiEB+Nc+RzqdlqJ663kb3dgoWpmNNTNpyx/wBKrKmTtSpUmek2QFGcf989PzpjJ7jtj4U9KhOSJtqcPSpUI0WqpFalSoTYRanDUqVCdCBpwKVKhNSAUb3DFQhYlQSQpJIBPMheQpqVCYGup7J8RVLe4iEiJLK0e0xIt5I11a0Zh7DHV7RxtkAjJpUqFYZaq9DwVXGVsIJPW3vxv6aGdz5Gr/CeHJbuJXtobULnM0t2s0se2NUUKnxSDIxlDv0pUqnbr1JOzzwLRiP5zT0qt54onZTqVirDzBwR8RuKCRiSSckkkkncknmSfWlSoXEJBqJ2pqVNpIjMlA0lNSpOnBG1CRSpUNDip4yaVKhGVd79HjlYrpjyIjHvbxn+ldOtptn94efMfPzzpUqHVw/BEtk8kRDQsU5ZHMHmSCp2PzyrJ+lvjUlxDa5TSqtJrI9kyEAJjzHhDnfqaVKlr5q5fgry2ZqryGlSpuSIqbFPSoW//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17422" name="Picture 14" descr="http://s2.cdn.memeburn.com/wp-content/uploads/innovation1.jpg"/>
          <p:cNvPicPr>
            <a:picLocks noChangeAspect="1" noChangeArrowheads="1"/>
          </p:cNvPicPr>
          <p:nvPr/>
        </p:nvPicPr>
        <p:blipFill>
          <a:blip r:embed="rId4" cstate="print"/>
          <a:srcRect/>
          <a:stretch>
            <a:fillRect/>
          </a:stretch>
        </p:blipFill>
        <p:spPr bwMode="auto">
          <a:xfrm>
            <a:off x="285720" y="1214422"/>
            <a:ext cx="4000496" cy="392909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82500" lnSpcReduction="10000"/>
          </a:bodyPr>
          <a:lstStyle/>
          <a:p>
            <a:pPr lvl="0" algn="ctr">
              <a:spcBef>
                <a:spcPct val="0"/>
              </a:spcBef>
              <a:defRPr/>
            </a:pPr>
            <a:r>
              <a:rPr kumimoji="0" lang="pt-BR" sz="4400" b="0" i="0" u="none" strike="noStrike" kern="1200" cap="none" spc="0" normalizeH="0" baseline="0" noProof="0" dirty="0" smtClean="0">
                <a:ln>
                  <a:noFill/>
                </a:ln>
                <a:solidFill>
                  <a:schemeClr val="bg1"/>
                </a:solidFill>
                <a:effectLst/>
                <a:uLnTx/>
                <a:uFillTx/>
                <a:latin typeface="+mj-lt"/>
                <a:ea typeface="+mj-ea"/>
                <a:cs typeface="+mj-cs"/>
              </a:rPr>
              <a:t>1.4. Experiência – </a:t>
            </a:r>
            <a:r>
              <a:rPr lang="pt-BR" sz="4400" dirty="0" smtClean="0">
                <a:solidFill>
                  <a:schemeClr val="bg1"/>
                </a:solidFill>
              </a:rPr>
              <a:t>Prevenção à Corrupção no Setor da Saúde</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lnSpcReduction="10000"/>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200" b="0" i="0" u="none" strike="noStrike" kern="1200" cap="none" spc="0" normalizeH="0" baseline="0" noProof="0" dirty="0" smtClean="0">
                <a:ln>
                  <a:noFill/>
                </a:ln>
                <a:solidFill>
                  <a:schemeClr val="bg1"/>
                </a:solidFill>
                <a:effectLst/>
                <a:uLnTx/>
                <a:uFillTx/>
                <a:latin typeface="+mn-lt"/>
                <a:ea typeface="+mn-ea"/>
                <a:cs typeface="+mn-cs"/>
              </a:rPr>
              <a:t>Corregedoria Geral da Administração</a:t>
            </a:r>
            <a:r>
              <a:rPr kumimoji="0" lang="pt-BR" sz="2200" b="0" i="0" u="none" strike="noStrike" kern="1200" cap="none" spc="0" normalizeH="0" noProof="0" dirty="0" smtClean="0">
                <a:ln>
                  <a:noFill/>
                </a:ln>
                <a:solidFill>
                  <a:schemeClr val="bg1"/>
                </a:solidFill>
                <a:effectLst/>
                <a:uLnTx/>
                <a:uFillTx/>
                <a:latin typeface="+mn-lt"/>
                <a:ea typeface="+mn-ea"/>
                <a:cs typeface="+mn-cs"/>
              </a:rPr>
              <a:t> do Estado de São Paulo</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200" dirty="0" smtClean="0">
                <a:solidFill>
                  <a:schemeClr val="bg1"/>
                </a:solidFill>
              </a:rPr>
              <a:t>Prevenir atos de corrupção, transformando o servidor público em um agente de combate às irregularidades.</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Descrição:</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742950" lvl="1" indent="-285750" algn="just">
              <a:spcBef>
                <a:spcPct val="20000"/>
              </a:spcBef>
              <a:buFont typeface="Arial" pitchFamily="34" charset="0"/>
              <a:buChar char="–"/>
              <a:defRPr/>
            </a:pPr>
            <a:r>
              <a:rPr lang="pt-BR" sz="2200" dirty="0" smtClean="0">
                <a:solidFill>
                  <a:schemeClr val="bg1"/>
                </a:solidFill>
              </a:rPr>
              <a:t>Em uma parceria entre PNUD/ONU e Governo de São Paulo, os servidores da área da Saúde foram convidados a refletir sobre situações cotidianas que poderiam dar margens a desvios, elaborando uma agenda de compromissos a ser aplicada no dia a dia do serviço público.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2050" name="Picture 2" descr="http://upload.wikimedia.org/wikipedia/commons/thumb/2/2b/Bandeira_do_estado_de_S%C3%A3o_Paulo.svg/780px-Bandeira_do_estado_de_S%C3%A3o_Paulo.svg.png"/>
          <p:cNvPicPr>
            <a:picLocks noChangeAspect="1" noChangeArrowheads="1"/>
          </p:cNvPicPr>
          <p:nvPr/>
        </p:nvPicPr>
        <p:blipFill>
          <a:blip r:embed="rId4" cstate="print"/>
          <a:srcRect/>
          <a:stretch>
            <a:fillRect/>
          </a:stretch>
        </p:blipFill>
        <p:spPr bwMode="auto">
          <a:xfrm>
            <a:off x="571472" y="214290"/>
            <a:ext cx="1928826" cy="128588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857364"/>
            <a:ext cx="8329642" cy="3971939"/>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pt-BR" sz="2600" dirty="0" smtClean="0">
                <a:solidFill>
                  <a:schemeClr val="bg1"/>
                </a:solidFill>
              </a:rPr>
              <a:t>Resultados</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742950" lvl="1" indent="-285750" algn="just">
              <a:spcBef>
                <a:spcPct val="20000"/>
              </a:spcBef>
              <a:buFont typeface="Arial" pitchFamily="34" charset="0"/>
              <a:buChar char="–"/>
              <a:defRPr/>
            </a:pPr>
            <a:r>
              <a:rPr lang="pt-BR" sz="2200" dirty="0" smtClean="0">
                <a:solidFill>
                  <a:schemeClr val="bg1"/>
                </a:solidFill>
              </a:rPr>
              <a:t>Elaboração de uma “Agenda de Compromissos para a Boa Governança”, que será publicada pela Imprensa Oficial do Estado de São Paulo;</a:t>
            </a:r>
          </a:p>
          <a:p>
            <a:pPr marL="742950" lvl="1" indent="-285750" algn="just">
              <a:spcBef>
                <a:spcPct val="20000"/>
              </a:spcBef>
              <a:buFont typeface="Arial" pitchFamily="34" charset="0"/>
              <a:buChar char="–"/>
              <a:defRPr/>
            </a:pPr>
            <a:r>
              <a:rPr lang="pt-BR" sz="2200" dirty="0" smtClean="0">
                <a:solidFill>
                  <a:schemeClr val="bg1"/>
                </a:solidFill>
              </a:rPr>
              <a:t>Ampla campanha estadual de conscientização e prevenção a irregularidades;</a:t>
            </a:r>
          </a:p>
          <a:p>
            <a:pPr marL="742950" lvl="1" indent="-285750" algn="just">
              <a:spcBef>
                <a:spcPct val="20000"/>
              </a:spcBef>
              <a:buFont typeface="Arial" pitchFamily="34" charset="0"/>
              <a:buChar char="–"/>
              <a:defRPr/>
            </a:pPr>
            <a:r>
              <a:rPr lang="pt-BR" sz="2200" dirty="0" smtClean="0">
                <a:solidFill>
                  <a:schemeClr val="bg1"/>
                </a:solidFill>
              </a:rPr>
              <a:t>Qualificação técnica dos servidores da área, permitindo a identificação de irregularidades no dia a dia da Administração Pública.</a:t>
            </a:r>
          </a:p>
          <a:p>
            <a:pPr marL="742950" lvl="1" indent="-285750" algn="just">
              <a:spcBef>
                <a:spcPct val="20000"/>
              </a:spcBef>
              <a:buFont typeface="Arial" pitchFamily="34" charset="0"/>
              <a:buChar char="–"/>
              <a:defRPr/>
            </a:pPr>
            <a:endParaRPr lang="pt-BR" sz="2000" dirty="0" smtClean="0">
              <a:solidFill>
                <a:schemeClr val="bg1"/>
              </a:solidFill>
            </a:endParaRP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2" descr="http://upload.wikimedia.org/wikipedia/commons/thumb/2/2b/Bandeira_do_estado_de_S%C3%A3o_Paulo.svg/780px-Bandeira_do_estado_de_S%C3%A3o_Paulo.svg.png"/>
          <p:cNvPicPr>
            <a:picLocks noChangeAspect="1" noChangeArrowheads="1"/>
          </p:cNvPicPr>
          <p:nvPr/>
        </p:nvPicPr>
        <p:blipFill>
          <a:blip r:embed="rId4" cstate="print"/>
          <a:srcRect/>
          <a:stretch>
            <a:fillRect/>
          </a:stretch>
        </p:blipFill>
        <p:spPr bwMode="auto">
          <a:xfrm>
            <a:off x="500034" y="428604"/>
            <a:ext cx="1928826" cy="128588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Título 3"/>
          <p:cNvSpPr txBox="1">
            <a:spLocks/>
          </p:cNvSpPr>
          <p:nvPr/>
        </p:nvSpPr>
        <p:spPr>
          <a:xfrm>
            <a:off x="2071670" y="571480"/>
            <a:ext cx="6248416" cy="1143000"/>
          </a:xfrm>
          <a:prstGeom prst="rect">
            <a:avLst/>
          </a:prstGeom>
        </p:spPr>
        <p:txBody>
          <a:bodyPr vert="horz" lIns="91440" tIns="45720" rIns="91440" bIns="45720" rtlCol="0" anchor="ctr">
            <a:normAutofit fontScale="82500" lnSpcReduction="10000"/>
          </a:bodyPr>
          <a:lstStyle/>
          <a:p>
            <a:pPr lvl="0" algn="ctr">
              <a:spcBef>
                <a:spcPct val="0"/>
              </a:spcBef>
              <a:defRPr/>
            </a:pPr>
            <a:r>
              <a:rPr kumimoji="0" lang="pt-BR" sz="4400" b="0" i="0" u="none" strike="noStrike" kern="1200" cap="none" spc="0" normalizeH="0" baseline="0" noProof="0" dirty="0" smtClean="0">
                <a:ln>
                  <a:noFill/>
                </a:ln>
                <a:solidFill>
                  <a:schemeClr val="bg1"/>
                </a:solidFill>
                <a:effectLst/>
                <a:uLnTx/>
                <a:uFillTx/>
                <a:latin typeface="+mj-lt"/>
                <a:ea typeface="+mj-ea"/>
                <a:cs typeface="+mj-cs"/>
              </a:rPr>
              <a:t>1.5. </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Experiência – </a:t>
            </a:r>
            <a:r>
              <a:rPr lang="pt-BR" sz="4400" dirty="0" smtClean="0">
                <a:solidFill>
                  <a:schemeClr val="bg1"/>
                </a:solidFill>
              </a:rPr>
              <a:t>Prevenção à Corrupção no Setor da Saúde</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7" name="Título 6"/>
          <p:cNvSpPr>
            <a:spLocks noGrp="1"/>
          </p:cNvSpPr>
          <p:nvPr>
            <p:ph type="ctrTitle"/>
          </p:nvPr>
        </p:nvSpPr>
        <p:spPr>
          <a:xfrm>
            <a:off x="785786" y="571480"/>
            <a:ext cx="7772400" cy="1470025"/>
          </a:xfrm>
        </p:spPr>
        <p:txBody>
          <a:bodyPr/>
          <a:lstStyle/>
          <a:p>
            <a:r>
              <a:rPr lang="pt-BR" dirty="0" smtClean="0">
                <a:solidFill>
                  <a:schemeClr val="bg1"/>
                </a:solidFill>
              </a:rPr>
              <a:t>2. Aprimoramento de Gestão</a:t>
            </a:r>
            <a:endParaRPr lang="pt-BR" dirty="0">
              <a:solidFill>
                <a:schemeClr val="bg1"/>
              </a:solidFill>
            </a:endParaRPr>
          </a:p>
        </p:txBody>
      </p:sp>
      <p:graphicFrame>
        <p:nvGraphicFramePr>
          <p:cNvPr id="9" name="Espaço Reservado para Conteúdo 5"/>
          <p:cNvGraphicFramePr>
            <a:graphicFrameLocks/>
          </p:cNvGraphicFramePr>
          <p:nvPr/>
        </p:nvGraphicFramePr>
        <p:xfrm>
          <a:off x="1000100" y="2000239"/>
          <a:ext cx="7215238" cy="298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429420" cy="1143000"/>
          </a:xfrm>
          <a:prstGeom prst="rect">
            <a:avLst/>
          </a:prstGeom>
        </p:spPr>
        <p:txBody>
          <a:bodyPr vert="horz" lIns="91440" tIns="45720" rIns="91440" bIns="45720" rtlCol="0" anchor="ctr">
            <a:normAutofit fontScale="60000" lnSpcReduction="20000"/>
          </a:bodyPr>
          <a:lstStyle/>
          <a:p>
            <a:pPr lvl="0" algn="ctr">
              <a:spcBef>
                <a:spcPct val="0"/>
              </a:spcBef>
              <a:defRPr/>
            </a:pPr>
            <a:r>
              <a:rPr lang="pt-BR" sz="4400" dirty="0" smtClean="0">
                <a:solidFill>
                  <a:schemeClr val="bg1"/>
                </a:solidFill>
                <a:latin typeface="+mj-lt"/>
                <a:ea typeface="+mj-ea"/>
                <a:cs typeface="+mj-cs"/>
              </a:rPr>
              <a:t>2.1</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Experiência – Manual de Orientações</a:t>
            </a:r>
            <a:r>
              <a:rPr kumimoji="0" lang="pt-BR" sz="4400" b="0" i="0" u="none" strike="noStrike" kern="1200" cap="none" spc="0" normalizeH="0" noProof="0" dirty="0" smtClean="0">
                <a:ln>
                  <a:noFill/>
                </a:ln>
                <a:solidFill>
                  <a:schemeClr val="bg1"/>
                </a:solidFill>
                <a:effectLst/>
                <a:uLnTx/>
                <a:uFillTx/>
                <a:latin typeface="+mj-lt"/>
                <a:ea typeface="+mj-ea"/>
                <a:cs typeface="+mj-cs"/>
              </a:rPr>
              <a:t> para Execução e Fiscalização de Obras Públicas</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857364"/>
            <a:ext cx="8329642" cy="3971939"/>
          </a:xfrm>
          <a:prstGeom prst="rect">
            <a:avLst/>
          </a:prstGeom>
        </p:spPr>
        <p:txBody>
          <a:bodyPr vert="horz" lIns="91440" tIns="45720" rIns="91440" bIns="45720" rtlCol="0">
            <a:normAutofit fontScale="77500" lnSpcReduction="20000"/>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500" b="0" i="0" u="none" strike="noStrike" kern="1200" cap="none" spc="0" normalizeH="0" baseline="0" noProof="0" dirty="0" smtClean="0">
                <a:ln>
                  <a:noFill/>
                </a:ln>
                <a:solidFill>
                  <a:schemeClr val="bg1"/>
                </a:solidFill>
                <a:effectLst/>
                <a:uLnTx/>
                <a:uFillTx/>
                <a:latin typeface="+mn-lt"/>
                <a:ea typeface="+mn-ea"/>
                <a:cs typeface="+mn-cs"/>
              </a:rPr>
              <a:t>Controladoria-Geral</a:t>
            </a:r>
            <a:r>
              <a:rPr kumimoji="0" lang="pt-BR" sz="2500" b="0" i="0" u="none" strike="noStrike" kern="1200" cap="none" spc="0" normalizeH="0" noProof="0" dirty="0" smtClean="0">
                <a:ln>
                  <a:noFill/>
                </a:ln>
                <a:solidFill>
                  <a:schemeClr val="bg1"/>
                </a:solidFill>
                <a:effectLst/>
                <a:uLnTx/>
                <a:uFillTx/>
                <a:latin typeface="+mn-lt"/>
                <a:ea typeface="+mn-ea"/>
                <a:cs typeface="+mn-cs"/>
              </a:rPr>
              <a:t> do Estado do Piauí</a:t>
            </a:r>
            <a:endParaRPr kumimoji="0" lang="pt-BR" sz="25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400" dirty="0" smtClean="0">
                <a:solidFill>
                  <a:schemeClr val="bg1"/>
                </a:solidFill>
              </a:rPr>
              <a:t>Orientar órgãos e entidades da Administração Pública que necessitem de apoio para a gestão de ações de infra-estrutura, cujas equipes técnicas serão responsáveis por projetos, execução e fiscalização de obras e serviços de engenharia</a:t>
            </a:r>
            <a:r>
              <a:rPr lang="pt-BR" sz="2200" dirty="0" smtClean="0">
                <a:solidFill>
                  <a:schemeClr val="bg1"/>
                </a:solidFill>
              </a:rPr>
              <a:t>.</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Descrição: </a:t>
            </a:r>
          </a:p>
          <a:p>
            <a:pPr marL="742950" lvl="1" indent="-285750" algn="just">
              <a:spcBef>
                <a:spcPct val="20000"/>
              </a:spcBef>
              <a:buFont typeface="Arial" pitchFamily="34" charset="0"/>
              <a:buChar char="–"/>
              <a:defRPr/>
            </a:pPr>
            <a:r>
              <a:rPr lang="pt-BR" sz="2400" dirty="0" smtClean="0">
                <a:solidFill>
                  <a:schemeClr val="bg1"/>
                </a:solidFill>
              </a:rPr>
              <a:t>Além de conceitos básicos e instruções úteis, neste compêndio encontram-se orientações sobre aspectos legais relacionados à licitação de obras públicas e as principais recomendações práticas para a correta contratação e fiscalização desses empreendimentos, especialmente úteis no âmbito dos municípios, que normalmente enfrentam maiores dificuldades para dispor de equipes técnicas permanentes ou temporárias.</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32770" name="Picture 2" descr="bandeira do estado do Piauí"/>
          <p:cNvPicPr>
            <a:picLocks noChangeAspect="1" noChangeArrowheads="1"/>
          </p:cNvPicPr>
          <p:nvPr/>
        </p:nvPicPr>
        <p:blipFill>
          <a:blip r:embed="rId4" cstate="print"/>
          <a:srcRect/>
          <a:stretch>
            <a:fillRect/>
          </a:stretch>
        </p:blipFill>
        <p:spPr bwMode="auto">
          <a:xfrm>
            <a:off x="214282" y="357166"/>
            <a:ext cx="1928826" cy="12912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429420" cy="1143000"/>
          </a:xfrm>
          <a:prstGeom prst="rect">
            <a:avLst/>
          </a:prstGeom>
        </p:spPr>
        <p:txBody>
          <a:bodyPr vert="horz" lIns="91440" tIns="45720" rIns="91440" bIns="45720" rtlCol="0" anchor="ctr">
            <a:normAutofit fontScale="60000" lnSpcReduction="20000"/>
          </a:bodyPr>
          <a:lstStyle/>
          <a:p>
            <a:pPr lvl="0" algn="ctr">
              <a:spcBef>
                <a:spcPct val="0"/>
              </a:spcBef>
              <a:defRPr/>
            </a:pPr>
            <a:r>
              <a:rPr lang="pt-BR" sz="4400" dirty="0" smtClean="0">
                <a:solidFill>
                  <a:schemeClr val="bg1"/>
                </a:solidFill>
                <a:latin typeface="+mj-lt"/>
                <a:ea typeface="+mj-ea"/>
                <a:cs typeface="+mj-cs"/>
              </a:rPr>
              <a:t>2.1</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Experiência – Manual de Orientações</a:t>
            </a:r>
            <a:r>
              <a:rPr kumimoji="0" lang="pt-BR" sz="4400" b="0" i="0" u="none" strike="noStrike" kern="1200" cap="none" spc="0" normalizeH="0" noProof="0" dirty="0" smtClean="0">
                <a:ln>
                  <a:noFill/>
                </a:ln>
                <a:solidFill>
                  <a:schemeClr val="bg1"/>
                </a:solidFill>
                <a:effectLst/>
                <a:uLnTx/>
                <a:uFillTx/>
                <a:latin typeface="+mj-lt"/>
                <a:ea typeface="+mj-ea"/>
                <a:cs typeface="+mj-cs"/>
              </a:rPr>
              <a:t> para Execução e Fiscalização de Obras Públicas</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857365"/>
            <a:ext cx="8329642" cy="3714776"/>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60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Resultados: </a:t>
            </a:r>
          </a:p>
          <a:p>
            <a:pPr marL="742950" lvl="1" indent="-285750" algn="just">
              <a:spcBef>
                <a:spcPct val="20000"/>
              </a:spcBef>
              <a:buFont typeface="Arial" pitchFamily="34" charset="0"/>
              <a:buChar char="–"/>
              <a:defRPr/>
            </a:pPr>
            <a:r>
              <a:rPr lang="pt-BR" sz="2400" dirty="0" smtClean="0">
                <a:solidFill>
                  <a:schemeClr val="bg1"/>
                </a:solidFill>
              </a:rPr>
              <a:t>Melhora perceptível no desempenho dos servidores diretamente ligados à execução dos contratos de obras, como fiscais, projetistas, </a:t>
            </a:r>
            <a:r>
              <a:rPr lang="pt-BR" sz="2400" dirty="0" err="1" smtClean="0">
                <a:solidFill>
                  <a:schemeClr val="bg1"/>
                </a:solidFill>
              </a:rPr>
              <a:t>orçamentistas</a:t>
            </a:r>
            <a:r>
              <a:rPr lang="pt-BR" sz="2400" dirty="0" smtClean="0">
                <a:solidFill>
                  <a:schemeClr val="bg1"/>
                </a:solidFill>
              </a:rPr>
              <a:t> e ordenadores de despesa;</a:t>
            </a:r>
          </a:p>
          <a:p>
            <a:pPr marL="742950" lvl="1" indent="-285750" algn="just">
              <a:spcBef>
                <a:spcPct val="20000"/>
              </a:spcBef>
              <a:buFont typeface="Arial" pitchFamily="34" charset="0"/>
              <a:buChar char="–"/>
              <a:defRPr/>
            </a:pPr>
            <a:r>
              <a:rPr lang="pt-BR" sz="2400" dirty="0" smtClean="0">
                <a:solidFill>
                  <a:schemeClr val="bg1"/>
                </a:solidFill>
              </a:rPr>
              <a:t>Maior índice de sucesso nas licitações realizadas e de eficácia no </a:t>
            </a:r>
            <a:r>
              <a:rPr lang="pt-BR" sz="2400" dirty="0" err="1" smtClean="0">
                <a:solidFill>
                  <a:schemeClr val="bg1"/>
                </a:solidFill>
              </a:rPr>
              <a:t>atingimento</a:t>
            </a:r>
            <a:r>
              <a:rPr lang="pt-BR" sz="2400" dirty="0" smtClean="0">
                <a:solidFill>
                  <a:schemeClr val="bg1"/>
                </a:solidFill>
              </a:rPr>
              <a:t> das metas que motivaram os programas implementados.</a:t>
            </a:r>
            <a:endParaRPr kumimoji="0" lang="pt-BR" sz="2400" b="0" i="0" u="none" strike="noStrike" kern="1200" cap="none" spc="0" normalizeH="0" baseline="0" noProof="0" dirty="0">
              <a:ln>
                <a:noFill/>
              </a:ln>
              <a:solidFill>
                <a:schemeClr val="bg1"/>
              </a:solidFill>
              <a:effectLst/>
              <a:uLnTx/>
              <a:uFillTx/>
              <a:latin typeface="+mn-lt"/>
              <a:ea typeface="+mn-ea"/>
              <a:cs typeface="+mn-cs"/>
            </a:endParaRPr>
          </a:p>
        </p:txBody>
      </p:sp>
      <p:pic>
        <p:nvPicPr>
          <p:cNvPr id="32770" name="Picture 2" descr="bandeira do estado do Piauí"/>
          <p:cNvPicPr>
            <a:picLocks noChangeAspect="1" noChangeArrowheads="1"/>
          </p:cNvPicPr>
          <p:nvPr/>
        </p:nvPicPr>
        <p:blipFill>
          <a:blip r:embed="rId4" cstate="print"/>
          <a:srcRect/>
          <a:stretch>
            <a:fillRect/>
          </a:stretch>
        </p:blipFill>
        <p:spPr bwMode="auto">
          <a:xfrm>
            <a:off x="214282" y="357166"/>
            <a:ext cx="1928826" cy="12912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429420"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latin typeface="+mj-lt"/>
                <a:ea typeface="+mj-ea"/>
                <a:cs typeface="+mj-cs"/>
              </a:rPr>
              <a:t>2.2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Experiência – Nova Visão do</a:t>
            </a:r>
            <a:r>
              <a:rPr kumimoji="0" lang="pt-BR" sz="4400" b="0" i="0" u="none" strike="noStrike" kern="1200" cap="none" spc="0" normalizeH="0" noProof="0" dirty="0" smtClean="0">
                <a:ln>
                  <a:noFill/>
                </a:ln>
                <a:solidFill>
                  <a:schemeClr val="bg1"/>
                </a:solidFill>
                <a:effectLst/>
                <a:uLnTx/>
                <a:uFillTx/>
                <a:latin typeface="+mj-lt"/>
                <a:ea typeface="+mj-ea"/>
                <a:cs typeface="+mj-cs"/>
              </a:rPr>
              <a:t> Controle Interno</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85926"/>
            <a:ext cx="8329642" cy="3971939"/>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300" b="0" i="0" u="none" strike="noStrike" kern="1200" cap="none" spc="0" normalizeH="0" baseline="0" noProof="0" dirty="0" smtClean="0">
                <a:ln>
                  <a:noFill/>
                </a:ln>
                <a:solidFill>
                  <a:schemeClr val="bg1"/>
                </a:solidFill>
                <a:effectLst/>
                <a:uLnTx/>
                <a:uFillTx/>
                <a:latin typeface="+mn-lt"/>
                <a:ea typeface="+mn-ea"/>
                <a:cs typeface="+mn-cs"/>
              </a:rPr>
              <a:t>Auditoria</a:t>
            </a:r>
            <a:r>
              <a:rPr kumimoji="0" lang="pt-BR" sz="2300" b="0" i="0" u="none" strike="noStrike" kern="1200" cap="none" spc="0" normalizeH="0" noProof="0" dirty="0" smtClean="0">
                <a:ln>
                  <a:noFill/>
                </a:ln>
                <a:solidFill>
                  <a:schemeClr val="bg1"/>
                </a:solidFill>
                <a:effectLst/>
                <a:uLnTx/>
                <a:uFillTx/>
                <a:latin typeface="+mn-lt"/>
                <a:ea typeface="+mn-ea"/>
                <a:cs typeface="+mn-cs"/>
              </a:rPr>
              <a:t> Geral do Estado de Mato Grosso do Sul</a:t>
            </a:r>
            <a:endParaRPr kumimoji="0" lang="pt-BR" sz="23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300" dirty="0" smtClean="0">
                <a:solidFill>
                  <a:schemeClr val="bg1"/>
                </a:solidFill>
              </a:rPr>
              <a:t>Fomentar, com foco na orientação preventiva, a adoção de boas práticas no âmbito do poder executivo. </a:t>
            </a:r>
            <a:endParaRPr kumimoji="0" lang="pt-BR" sz="23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Descrição: </a:t>
            </a:r>
          </a:p>
          <a:p>
            <a:pPr marL="742950" lvl="1" indent="-285750" algn="just">
              <a:spcBef>
                <a:spcPct val="20000"/>
              </a:spcBef>
              <a:buFont typeface="Arial" pitchFamily="34" charset="0"/>
              <a:buChar char="–"/>
              <a:defRPr/>
            </a:pPr>
            <a:r>
              <a:rPr lang="pt-BR" sz="2300" dirty="0" smtClean="0">
                <a:solidFill>
                  <a:schemeClr val="bg1"/>
                </a:solidFill>
              </a:rPr>
              <a:t>Promoção de encontros técnicos, edição de cartilhas, manuais e roteiros; elaboração de informativo impresso eletrônico, dentre outros.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2" descr="http://upload.wikimedia.org/wikipedia/commons/thumb/6/64/Bandeira_de_Mato_Grosso_do_Sul.svg/1000px-Bandeira_de_Mato_Grosso_do_Sul.svg.png"/>
          <p:cNvPicPr>
            <a:picLocks noChangeAspect="1" noChangeArrowheads="1"/>
          </p:cNvPicPr>
          <p:nvPr/>
        </p:nvPicPr>
        <p:blipFill>
          <a:blip r:embed="rId4" cstate="print"/>
          <a:srcRect/>
          <a:stretch>
            <a:fillRect/>
          </a:stretch>
        </p:blipFill>
        <p:spPr bwMode="auto">
          <a:xfrm>
            <a:off x="428596" y="285728"/>
            <a:ext cx="1857388" cy="130017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429420"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latin typeface="+mj-lt"/>
                <a:ea typeface="+mj-ea"/>
                <a:cs typeface="+mj-cs"/>
              </a:rPr>
              <a:t>2.2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Experiência – Nova Visão do</a:t>
            </a:r>
            <a:r>
              <a:rPr kumimoji="0" lang="pt-BR" sz="4400" b="0" i="0" u="none" strike="noStrike" kern="1200" cap="none" spc="0" normalizeH="0" noProof="0" dirty="0" smtClean="0">
                <a:ln>
                  <a:noFill/>
                </a:ln>
                <a:solidFill>
                  <a:schemeClr val="bg1"/>
                </a:solidFill>
                <a:effectLst/>
                <a:uLnTx/>
                <a:uFillTx/>
                <a:latin typeface="+mj-lt"/>
                <a:ea typeface="+mj-ea"/>
                <a:cs typeface="+mj-cs"/>
              </a:rPr>
              <a:t> Controle Interno</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857364"/>
            <a:ext cx="8329642" cy="3971939"/>
          </a:xfrm>
          <a:prstGeom prst="rect">
            <a:avLst/>
          </a:prstGeom>
        </p:spPr>
        <p:txBody>
          <a:bodyPr vert="horz" lIns="91440" tIns="45720" rIns="91440" bIns="45720" rtlCol="0">
            <a:normAutofit/>
          </a:bodyPr>
          <a:lstStyle/>
          <a:p>
            <a:pPr marL="742950" marR="0" lvl="1" indent="-285750" algn="just" defTabSz="914400" rtl="0" eaLnBrk="1" fontAlgn="auto" latinLnBrk="0" hangingPunct="1">
              <a:lnSpc>
                <a:spcPct val="100000"/>
              </a:lnSpc>
              <a:spcBef>
                <a:spcPct val="20000"/>
              </a:spcBef>
              <a:spcAft>
                <a:spcPts val="0"/>
              </a:spcAft>
              <a:buClrTx/>
              <a:buSzTx/>
              <a:tabLst/>
              <a:defRPr/>
            </a:pPr>
            <a:endParaRPr kumimoji="0" lang="pt-BR" sz="3200" b="0" i="0" u="none" strike="noStrike" kern="1200" cap="none" spc="0" normalizeH="0" baseline="0" noProof="0" dirty="0" smtClean="0">
              <a:ln>
                <a:noFill/>
              </a:ln>
              <a:solidFill>
                <a:schemeClr val="bg1"/>
              </a:solidFill>
              <a:effectLst/>
              <a:uLnTx/>
              <a:uFillTx/>
              <a:latin typeface="+mn-lt"/>
              <a:ea typeface="+mn-ea"/>
              <a:cs typeface="+mn-cs"/>
            </a:endParaRPr>
          </a:p>
          <a:p>
            <a:pPr marL="742950" marR="0" lvl="1" indent="-285750" algn="just" defTabSz="914400" rtl="0" eaLnBrk="1" fontAlgn="auto" latinLnBrk="0" hangingPunct="1">
              <a:lnSpc>
                <a:spcPct val="100000"/>
              </a:lnSpc>
              <a:spcBef>
                <a:spcPct val="20000"/>
              </a:spcBef>
              <a:spcAft>
                <a:spcPts val="0"/>
              </a:spcAft>
              <a:buClrTx/>
              <a:buSzTx/>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graphicFrame>
        <p:nvGraphicFramePr>
          <p:cNvPr id="10" name="Espaço Reservado para Conteúdo 9"/>
          <p:cNvGraphicFramePr>
            <a:graphicFrameLocks noGrp="1"/>
          </p:cNvGraphicFramePr>
          <p:nvPr>
            <p:ph idx="1"/>
          </p:nvPr>
        </p:nvGraphicFramePr>
        <p:xfrm>
          <a:off x="500034" y="1857364"/>
          <a:ext cx="8229600" cy="3400173"/>
        </p:xfrm>
        <a:graphic>
          <a:graphicData uri="http://schemas.openxmlformats.org/drawingml/2006/table">
            <a:tbl>
              <a:tblPr firstRow="1" bandRow="1">
                <a:tableStyleId>{F5AB1C69-6EDB-4FF4-983F-18BD219EF322}</a:tableStyleId>
              </a:tblPr>
              <a:tblGrid>
                <a:gridCol w="2257412"/>
                <a:gridCol w="5972188"/>
              </a:tblGrid>
              <a:tr h="345531">
                <a:tc gridSpan="2">
                  <a:txBody>
                    <a:bodyPr/>
                    <a:lstStyle/>
                    <a:p>
                      <a:pPr algn="ctr">
                        <a:lnSpc>
                          <a:spcPct val="115000"/>
                        </a:lnSpc>
                        <a:spcAft>
                          <a:spcPts val="0"/>
                        </a:spcAft>
                      </a:pPr>
                      <a:r>
                        <a:rPr lang="pt-BR" sz="2400" b="1" dirty="0" smtClean="0">
                          <a:latin typeface="+mj-lt"/>
                          <a:ea typeface="Calibri"/>
                          <a:cs typeface="Times New Roman"/>
                        </a:rPr>
                        <a:t>ENCONTROS</a:t>
                      </a:r>
                      <a:r>
                        <a:rPr lang="pt-BR" sz="2400" b="1" baseline="0" dirty="0" smtClean="0">
                          <a:latin typeface="+mj-lt"/>
                          <a:ea typeface="Calibri"/>
                          <a:cs typeface="Times New Roman"/>
                        </a:rPr>
                        <a:t> DE ORIENTAÇÃO TÉCNICA REALIZADOS</a:t>
                      </a:r>
                      <a:endParaRPr lang="pt-BR" sz="2400" b="1" dirty="0">
                        <a:latin typeface="+mj-lt"/>
                        <a:ea typeface="Calibri"/>
                        <a:cs typeface="Times New Roman"/>
                      </a:endParaRPr>
                    </a:p>
                  </a:txBody>
                  <a:tcPr marL="68580" marR="68580" marT="0" marB="0"/>
                </a:tc>
                <a:tc hMerge="1">
                  <a:txBody>
                    <a:bodyPr/>
                    <a:lstStyle/>
                    <a:p>
                      <a:pPr algn="ctr">
                        <a:lnSpc>
                          <a:spcPct val="115000"/>
                        </a:lnSpc>
                        <a:spcAft>
                          <a:spcPts val="0"/>
                        </a:spcAft>
                      </a:pPr>
                      <a:endParaRPr lang="pt-BR" sz="1600" dirty="0">
                        <a:latin typeface="+mj-lt"/>
                        <a:ea typeface="Calibri"/>
                        <a:cs typeface="Times New Roman"/>
                      </a:endParaRPr>
                    </a:p>
                  </a:txBody>
                  <a:tcPr marL="68580" marR="68580" marT="0" marB="0"/>
                </a:tc>
              </a:tr>
              <a:tr h="345531">
                <a:tc>
                  <a:txBody>
                    <a:bodyPr/>
                    <a:lstStyle/>
                    <a:p>
                      <a:pPr algn="ctr">
                        <a:lnSpc>
                          <a:spcPct val="115000"/>
                        </a:lnSpc>
                        <a:spcAft>
                          <a:spcPts val="0"/>
                        </a:spcAft>
                      </a:pPr>
                      <a:r>
                        <a:rPr lang="pt-BR" sz="1600" dirty="0"/>
                        <a:t>JUNHO 2013</a:t>
                      </a:r>
                      <a:endParaRPr lang="pt-BR" sz="1600" dirty="0">
                        <a:latin typeface="+mj-lt"/>
                        <a:ea typeface="Calibri"/>
                        <a:cs typeface="Times New Roman"/>
                      </a:endParaRPr>
                    </a:p>
                  </a:txBody>
                  <a:tcPr marL="68580" marR="68580" marT="0" marB="0"/>
                </a:tc>
                <a:tc>
                  <a:txBody>
                    <a:bodyPr/>
                    <a:lstStyle/>
                    <a:p>
                      <a:pPr algn="ctr">
                        <a:lnSpc>
                          <a:spcPct val="115000"/>
                        </a:lnSpc>
                        <a:spcAft>
                          <a:spcPts val="0"/>
                        </a:spcAft>
                      </a:pPr>
                      <a:r>
                        <a:rPr lang="pt-BR" sz="1600" dirty="0"/>
                        <a:t>CONCILIAÇÕES BANCÁRIAS</a:t>
                      </a:r>
                      <a:endParaRPr lang="pt-BR" sz="1600" dirty="0">
                        <a:latin typeface="+mj-lt"/>
                        <a:ea typeface="Calibri"/>
                        <a:cs typeface="Times New Roman"/>
                      </a:endParaRPr>
                    </a:p>
                  </a:txBody>
                  <a:tcPr marL="68580" marR="68580" marT="0" marB="0"/>
                </a:tc>
              </a:tr>
              <a:tr h="345531">
                <a:tc>
                  <a:txBody>
                    <a:bodyPr/>
                    <a:lstStyle/>
                    <a:p>
                      <a:pPr algn="ctr">
                        <a:lnSpc>
                          <a:spcPct val="115000"/>
                        </a:lnSpc>
                        <a:spcAft>
                          <a:spcPts val="0"/>
                        </a:spcAft>
                      </a:pPr>
                      <a:r>
                        <a:rPr lang="pt-BR" sz="1600"/>
                        <a:t>JULHO 2013</a:t>
                      </a:r>
                      <a:endParaRPr lang="pt-BR" sz="1600">
                        <a:latin typeface="+mj-lt"/>
                        <a:ea typeface="Calibri"/>
                        <a:cs typeface="Times New Roman"/>
                      </a:endParaRPr>
                    </a:p>
                  </a:txBody>
                  <a:tcPr marL="68580" marR="68580" marT="0" marB="0"/>
                </a:tc>
                <a:tc>
                  <a:txBody>
                    <a:bodyPr/>
                    <a:lstStyle/>
                    <a:p>
                      <a:pPr algn="ctr">
                        <a:lnSpc>
                          <a:spcPct val="115000"/>
                        </a:lnSpc>
                        <a:spcAft>
                          <a:spcPts val="0"/>
                        </a:spcAft>
                      </a:pPr>
                      <a:r>
                        <a:rPr lang="pt-BR" sz="1600" dirty="0"/>
                        <a:t>ALMOXARIFADO/MATERIAL DE CONSUMO</a:t>
                      </a:r>
                      <a:endParaRPr lang="pt-BR" sz="1600" dirty="0">
                        <a:latin typeface="+mj-lt"/>
                        <a:ea typeface="Calibri"/>
                        <a:cs typeface="Times New Roman"/>
                      </a:endParaRPr>
                    </a:p>
                  </a:txBody>
                  <a:tcPr marL="68580" marR="68580" marT="0" marB="0"/>
                </a:tc>
              </a:tr>
              <a:tr h="345531">
                <a:tc>
                  <a:txBody>
                    <a:bodyPr/>
                    <a:lstStyle/>
                    <a:p>
                      <a:pPr algn="ctr">
                        <a:lnSpc>
                          <a:spcPct val="115000"/>
                        </a:lnSpc>
                        <a:spcAft>
                          <a:spcPts val="0"/>
                        </a:spcAft>
                      </a:pPr>
                      <a:r>
                        <a:rPr lang="pt-BR" sz="1600"/>
                        <a:t>AGOSTO 2013</a:t>
                      </a:r>
                      <a:endParaRPr lang="pt-BR" sz="1600">
                        <a:latin typeface="+mj-lt"/>
                        <a:ea typeface="Calibri"/>
                        <a:cs typeface="Times New Roman"/>
                      </a:endParaRPr>
                    </a:p>
                  </a:txBody>
                  <a:tcPr marL="68580" marR="68580" marT="0" marB="0"/>
                </a:tc>
                <a:tc>
                  <a:txBody>
                    <a:bodyPr/>
                    <a:lstStyle/>
                    <a:p>
                      <a:pPr algn="ctr">
                        <a:lnSpc>
                          <a:spcPct val="115000"/>
                        </a:lnSpc>
                        <a:spcAft>
                          <a:spcPts val="0"/>
                        </a:spcAft>
                      </a:pPr>
                      <a:r>
                        <a:rPr lang="pt-BR" sz="1600"/>
                        <a:t>CONTRATOS ADMINISTRATIVOS</a:t>
                      </a:r>
                      <a:endParaRPr lang="pt-BR" sz="1600">
                        <a:latin typeface="+mj-lt"/>
                        <a:ea typeface="Calibri"/>
                        <a:cs typeface="Times New Roman"/>
                      </a:endParaRPr>
                    </a:p>
                  </a:txBody>
                  <a:tcPr marL="68580" marR="68580" marT="0" marB="0"/>
                </a:tc>
              </a:tr>
              <a:tr h="345531">
                <a:tc>
                  <a:txBody>
                    <a:bodyPr/>
                    <a:lstStyle/>
                    <a:p>
                      <a:pPr algn="ctr">
                        <a:lnSpc>
                          <a:spcPct val="115000"/>
                        </a:lnSpc>
                        <a:spcAft>
                          <a:spcPts val="0"/>
                        </a:spcAft>
                      </a:pPr>
                      <a:r>
                        <a:rPr lang="pt-BR" sz="1600"/>
                        <a:t>SETEMBRO 2013</a:t>
                      </a:r>
                      <a:endParaRPr lang="pt-BR" sz="1600">
                        <a:latin typeface="+mj-lt"/>
                        <a:ea typeface="Calibri"/>
                        <a:cs typeface="Times New Roman"/>
                      </a:endParaRPr>
                    </a:p>
                  </a:txBody>
                  <a:tcPr marL="68580" marR="68580" marT="0" marB="0"/>
                </a:tc>
                <a:tc>
                  <a:txBody>
                    <a:bodyPr/>
                    <a:lstStyle/>
                    <a:p>
                      <a:pPr algn="ctr">
                        <a:lnSpc>
                          <a:spcPct val="115000"/>
                        </a:lnSpc>
                        <a:spcAft>
                          <a:spcPts val="0"/>
                        </a:spcAft>
                      </a:pPr>
                      <a:r>
                        <a:rPr lang="pt-BR" sz="1600"/>
                        <a:t>FISCALIZAÇÃO DE CONTRATOS ADMINISTRATIVOS</a:t>
                      </a:r>
                      <a:endParaRPr lang="pt-BR" sz="1600">
                        <a:latin typeface="+mj-lt"/>
                        <a:ea typeface="Calibri"/>
                        <a:cs typeface="Times New Roman"/>
                      </a:endParaRPr>
                    </a:p>
                  </a:txBody>
                  <a:tcPr marL="68580" marR="68580" marT="0" marB="0"/>
                </a:tc>
              </a:tr>
              <a:tr h="345531">
                <a:tc>
                  <a:txBody>
                    <a:bodyPr/>
                    <a:lstStyle/>
                    <a:p>
                      <a:pPr algn="ctr">
                        <a:lnSpc>
                          <a:spcPct val="115000"/>
                        </a:lnSpc>
                        <a:spcAft>
                          <a:spcPts val="0"/>
                        </a:spcAft>
                      </a:pPr>
                      <a:r>
                        <a:rPr lang="pt-BR" sz="1600"/>
                        <a:t>OUTUBRO 2013 </a:t>
                      </a:r>
                      <a:endParaRPr lang="pt-BR" sz="1600">
                        <a:latin typeface="+mj-lt"/>
                        <a:ea typeface="Calibri"/>
                        <a:cs typeface="Times New Roman"/>
                      </a:endParaRPr>
                    </a:p>
                  </a:txBody>
                  <a:tcPr marL="68580" marR="68580" marT="0" marB="0"/>
                </a:tc>
                <a:tc>
                  <a:txBody>
                    <a:bodyPr/>
                    <a:lstStyle/>
                    <a:p>
                      <a:pPr algn="ctr">
                        <a:lnSpc>
                          <a:spcPct val="115000"/>
                        </a:lnSpc>
                        <a:spcAft>
                          <a:spcPts val="0"/>
                        </a:spcAft>
                      </a:pPr>
                      <a:r>
                        <a:rPr lang="pt-BR" sz="1600"/>
                        <a:t>CONVÊNIOS:CADASTRO, PROPOSIÇÃO, FORMALIZAÇÃO</a:t>
                      </a:r>
                      <a:endParaRPr lang="pt-BR" sz="1600">
                        <a:latin typeface="+mj-lt"/>
                        <a:ea typeface="Calibri"/>
                        <a:cs typeface="Times New Roman"/>
                      </a:endParaRPr>
                    </a:p>
                  </a:txBody>
                  <a:tcPr marL="68580" marR="68580" marT="0" marB="0"/>
                </a:tc>
              </a:tr>
              <a:tr h="507173">
                <a:tc>
                  <a:txBody>
                    <a:bodyPr/>
                    <a:lstStyle/>
                    <a:p>
                      <a:pPr algn="ctr">
                        <a:lnSpc>
                          <a:spcPct val="115000"/>
                        </a:lnSpc>
                        <a:spcAft>
                          <a:spcPts val="0"/>
                        </a:spcAft>
                      </a:pPr>
                      <a:r>
                        <a:rPr lang="pt-BR" sz="1600"/>
                        <a:t>NOVEMBRO 2013</a:t>
                      </a:r>
                      <a:endParaRPr lang="pt-BR" sz="1600">
                        <a:latin typeface="+mj-lt"/>
                        <a:ea typeface="Calibri"/>
                        <a:cs typeface="Times New Roman"/>
                      </a:endParaRPr>
                    </a:p>
                  </a:txBody>
                  <a:tcPr marL="68580" marR="68580" marT="0" marB="0"/>
                </a:tc>
                <a:tc>
                  <a:txBody>
                    <a:bodyPr/>
                    <a:lstStyle/>
                    <a:p>
                      <a:pPr algn="ctr">
                        <a:lnSpc>
                          <a:spcPct val="115000"/>
                        </a:lnSpc>
                        <a:spcAft>
                          <a:spcPts val="0"/>
                        </a:spcAft>
                      </a:pPr>
                      <a:r>
                        <a:rPr lang="pt-BR" sz="1600"/>
                        <a:t>ENCERRAMENTO DA EXECUÇÃO ORÇAMENTÁRIA, FINANCEIRA E PATRIMONIAL RELATIVA A 2013</a:t>
                      </a:r>
                      <a:endParaRPr lang="pt-BR" sz="1600">
                        <a:latin typeface="+mj-lt"/>
                        <a:ea typeface="Calibri"/>
                        <a:cs typeface="Times New Roman"/>
                      </a:endParaRPr>
                    </a:p>
                  </a:txBody>
                  <a:tcPr marL="68580" marR="68580" marT="0" marB="0"/>
                </a:tc>
              </a:tr>
              <a:tr h="345531">
                <a:tc>
                  <a:txBody>
                    <a:bodyPr/>
                    <a:lstStyle/>
                    <a:p>
                      <a:pPr algn="ctr">
                        <a:lnSpc>
                          <a:spcPct val="115000"/>
                        </a:lnSpc>
                        <a:spcAft>
                          <a:spcPts val="0"/>
                        </a:spcAft>
                      </a:pPr>
                      <a:r>
                        <a:rPr lang="pt-BR" sz="1600"/>
                        <a:t>FEVEREIRO 2014</a:t>
                      </a:r>
                      <a:endParaRPr lang="pt-BR" sz="1600">
                        <a:latin typeface="+mj-lt"/>
                        <a:ea typeface="Calibri"/>
                        <a:cs typeface="Times New Roman"/>
                      </a:endParaRPr>
                    </a:p>
                  </a:txBody>
                  <a:tcPr marL="68580" marR="68580" marT="0" marB="0"/>
                </a:tc>
                <a:tc>
                  <a:txBody>
                    <a:bodyPr/>
                    <a:lstStyle/>
                    <a:p>
                      <a:pPr algn="ctr">
                        <a:lnSpc>
                          <a:spcPct val="115000"/>
                        </a:lnSpc>
                        <a:spcAft>
                          <a:spcPts val="0"/>
                        </a:spcAft>
                      </a:pPr>
                      <a:r>
                        <a:rPr lang="pt-BR" sz="1600"/>
                        <a:t>ELEIÇÕES 2014:CALENDÁRIO PARA GESTORES PÚBLICOS</a:t>
                      </a:r>
                      <a:endParaRPr lang="pt-BR" sz="1600">
                        <a:latin typeface="+mj-lt"/>
                        <a:ea typeface="Calibri"/>
                        <a:cs typeface="Times New Roman"/>
                      </a:endParaRPr>
                    </a:p>
                  </a:txBody>
                  <a:tcPr marL="68580" marR="68580" marT="0" marB="0"/>
                </a:tc>
              </a:tr>
              <a:tr h="345531">
                <a:tc>
                  <a:txBody>
                    <a:bodyPr/>
                    <a:lstStyle/>
                    <a:p>
                      <a:pPr algn="ctr">
                        <a:lnSpc>
                          <a:spcPct val="115000"/>
                        </a:lnSpc>
                        <a:spcAft>
                          <a:spcPts val="0"/>
                        </a:spcAft>
                      </a:pPr>
                      <a:r>
                        <a:rPr lang="pt-BR" sz="1600" dirty="0"/>
                        <a:t>ABRIL 2014</a:t>
                      </a:r>
                      <a:endParaRPr lang="pt-BR" sz="1600" dirty="0">
                        <a:latin typeface="+mj-lt"/>
                        <a:ea typeface="Calibri"/>
                        <a:cs typeface="Times New Roman"/>
                      </a:endParaRPr>
                    </a:p>
                  </a:txBody>
                  <a:tcPr marL="68580" marR="68580" marT="0" marB="0"/>
                </a:tc>
                <a:tc>
                  <a:txBody>
                    <a:bodyPr/>
                    <a:lstStyle/>
                    <a:p>
                      <a:pPr algn="ctr">
                        <a:lnSpc>
                          <a:spcPct val="115000"/>
                        </a:lnSpc>
                        <a:spcAft>
                          <a:spcPts val="0"/>
                        </a:spcAft>
                      </a:pPr>
                      <a:r>
                        <a:rPr lang="pt-BR" sz="1600" dirty="0"/>
                        <a:t>EXECUÇÃO ORÇAMENTÁRIA E FINANCEIRA PARA 2014</a:t>
                      </a:r>
                      <a:endParaRPr lang="pt-BR" sz="1600" dirty="0">
                        <a:latin typeface="+mj-lt"/>
                        <a:ea typeface="Calibri"/>
                        <a:cs typeface="Times New Roman"/>
                      </a:endParaRPr>
                    </a:p>
                  </a:txBody>
                  <a:tcPr marL="68580" marR="68580" marT="0" marB="0"/>
                </a:tc>
              </a:tr>
            </a:tbl>
          </a:graphicData>
        </a:graphic>
      </p:graphicFrame>
      <p:pic>
        <p:nvPicPr>
          <p:cNvPr id="35842" name="Picture 2" descr="http://upload.wikimedia.org/wikipedia/commons/thumb/6/64/Bandeira_de_Mato_Grosso_do_Sul.svg/1000px-Bandeira_de_Mato_Grosso_do_Sul.svg.png"/>
          <p:cNvPicPr>
            <a:picLocks noChangeAspect="1" noChangeArrowheads="1"/>
          </p:cNvPicPr>
          <p:nvPr/>
        </p:nvPicPr>
        <p:blipFill>
          <a:blip r:embed="rId4" cstate="print"/>
          <a:srcRect/>
          <a:stretch>
            <a:fillRect/>
          </a:stretch>
        </p:blipFill>
        <p:spPr bwMode="auto">
          <a:xfrm>
            <a:off x="285720" y="285728"/>
            <a:ext cx="1857388" cy="130017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429420" cy="1143000"/>
          </a:xfrm>
          <a:prstGeom prst="rect">
            <a:avLst/>
          </a:prstGeom>
        </p:spPr>
        <p:txBody>
          <a:bodyPr vert="horz" lIns="91440" tIns="45720" rIns="91440" bIns="45720" rtlCol="0" anchor="ctr">
            <a:normAutofit fontScale="82500" lnSpcReduction="10000"/>
          </a:bodyPr>
          <a:lstStyle/>
          <a:p>
            <a:pPr lvl="0" algn="ctr">
              <a:spcBef>
                <a:spcPct val="0"/>
              </a:spcBef>
              <a:defRPr/>
            </a:pPr>
            <a:r>
              <a:rPr lang="pt-BR" sz="4400" dirty="0" smtClean="0">
                <a:solidFill>
                  <a:schemeClr val="bg1"/>
                </a:solidFill>
                <a:latin typeface="+mj-lt"/>
                <a:ea typeface="+mj-ea"/>
                <a:cs typeface="+mj-cs"/>
              </a:rPr>
              <a:t>2.3</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Experiência – Convênio de Cooperação Técnico-</a:t>
            </a:r>
            <a:r>
              <a:rPr lang="pt-BR" sz="4400" baseline="0" dirty="0" smtClean="0">
                <a:solidFill>
                  <a:schemeClr val="bg1"/>
                </a:solidFill>
                <a:latin typeface="+mj-lt"/>
                <a:ea typeface="+mj-ea"/>
                <a:cs typeface="+mj-cs"/>
              </a:rPr>
              <a:t>Científico</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85927"/>
            <a:ext cx="8329642" cy="3786214"/>
          </a:xfrm>
          <a:prstGeom prst="rect">
            <a:avLst/>
          </a:prstGeom>
        </p:spPr>
        <p:txBody>
          <a:bodyPr vert="horz" lIns="91440" tIns="45720" rIns="91440" bIns="45720" rtlCol="0">
            <a:normAutofit fontScale="92500" lnSpcReduction="10000"/>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300" b="0" i="0" u="none" strike="noStrike" kern="1200" cap="none" spc="0" normalizeH="0" baseline="0" noProof="0" dirty="0" smtClean="0">
                <a:ln>
                  <a:noFill/>
                </a:ln>
                <a:solidFill>
                  <a:schemeClr val="bg1"/>
                </a:solidFill>
                <a:effectLst/>
                <a:uLnTx/>
                <a:uFillTx/>
                <a:latin typeface="+mn-lt"/>
                <a:ea typeface="+mn-ea"/>
                <a:cs typeface="+mn-cs"/>
              </a:rPr>
              <a:t>Controladoria</a:t>
            </a:r>
            <a:r>
              <a:rPr kumimoji="0" lang="pt-BR" sz="2300" b="0" i="0" u="none" strike="noStrike" kern="1200" cap="none" spc="0" normalizeH="0" noProof="0" dirty="0" smtClean="0">
                <a:ln>
                  <a:noFill/>
                </a:ln>
                <a:solidFill>
                  <a:schemeClr val="bg1"/>
                </a:solidFill>
                <a:effectLst/>
                <a:uLnTx/>
                <a:uFillTx/>
                <a:latin typeface="+mn-lt"/>
                <a:ea typeface="+mn-ea"/>
                <a:cs typeface="+mn-cs"/>
              </a:rPr>
              <a:t> Geral do Estado de Goiás</a:t>
            </a:r>
            <a:endParaRPr kumimoji="0" lang="pt-BR" sz="23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400" dirty="0" smtClean="0">
                <a:solidFill>
                  <a:schemeClr val="bg1"/>
                </a:solidFill>
              </a:rPr>
              <a:t>Avaliar composições de serviços, custo de obras, adequação de projetos e especificações às normas técnicas de qualidade dos serviços prestados ao Estado de Goiás na área de </a:t>
            </a:r>
            <a:r>
              <a:rPr lang="pt-BR" sz="2400" dirty="0" err="1" smtClean="0">
                <a:solidFill>
                  <a:schemeClr val="bg1"/>
                </a:solidFill>
              </a:rPr>
              <a:t>infraestrutura</a:t>
            </a:r>
            <a:r>
              <a:rPr lang="pt-BR" sz="2300" dirty="0" smtClean="0">
                <a:solidFill>
                  <a:schemeClr val="bg1"/>
                </a:solidFill>
              </a:rPr>
              <a:t>. </a:t>
            </a:r>
            <a:endParaRPr kumimoji="0" lang="pt-BR" sz="23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Descrição: </a:t>
            </a:r>
          </a:p>
          <a:p>
            <a:pPr marL="742950" lvl="1" indent="-285750" algn="just">
              <a:spcBef>
                <a:spcPct val="20000"/>
              </a:spcBef>
              <a:buFont typeface="Arial" pitchFamily="34" charset="0"/>
              <a:buChar char="–"/>
              <a:defRPr/>
            </a:pPr>
            <a:r>
              <a:rPr lang="pt-BR" sz="2400" dirty="0" smtClean="0">
                <a:solidFill>
                  <a:schemeClr val="bg1"/>
                </a:solidFill>
              </a:rPr>
              <a:t>Controle tecnológico de materiais e serviços em rodovias  recém restauradas e avaliação dos projetos contratados pelo Estado de Goiás para execução de rodovias</a:t>
            </a:r>
            <a:r>
              <a:rPr lang="pt-BR" sz="2300" dirty="0" smtClean="0">
                <a:solidFill>
                  <a:schemeClr val="bg1"/>
                </a:solidFill>
              </a:rPr>
              <a:t>.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9" name="Picture 6" descr="Imagem:Bandeira de Goiás.svg"/>
          <p:cNvPicPr>
            <a:picLocks noChangeAspect="1" noChangeArrowheads="1"/>
          </p:cNvPicPr>
          <p:nvPr/>
        </p:nvPicPr>
        <p:blipFill>
          <a:blip r:embed="rId4" cstate="print"/>
          <a:srcRect/>
          <a:stretch>
            <a:fillRect/>
          </a:stretch>
        </p:blipFill>
        <p:spPr bwMode="auto">
          <a:xfrm>
            <a:off x="357158" y="357166"/>
            <a:ext cx="1615925" cy="115336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429420" cy="1143000"/>
          </a:xfrm>
          <a:prstGeom prst="rect">
            <a:avLst/>
          </a:prstGeom>
        </p:spPr>
        <p:txBody>
          <a:bodyPr vert="horz" lIns="91440" tIns="45720" rIns="91440" bIns="45720" rtlCol="0" anchor="ctr">
            <a:normAutofit fontScale="82500" lnSpcReduction="10000"/>
          </a:bodyPr>
          <a:lstStyle/>
          <a:p>
            <a:pPr lvl="0" algn="ctr">
              <a:spcBef>
                <a:spcPct val="0"/>
              </a:spcBef>
              <a:defRPr/>
            </a:pPr>
            <a:r>
              <a:rPr lang="pt-BR" sz="4400" dirty="0" smtClean="0">
                <a:solidFill>
                  <a:schemeClr val="bg1"/>
                </a:solidFill>
                <a:latin typeface="+mj-lt"/>
                <a:ea typeface="+mj-ea"/>
                <a:cs typeface="+mj-cs"/>
              </a:rPr>
              <a:t>2.3</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Experiência – Convênio de Cooperação Técnico-</a:t>
            </a:r>
            <a:r>
              <a:rPr lang="pt-BR" sz="4400" baseline="0" dirty="0" smtClean="0">
                <a:solidFill>
                  <a:schemeClr val="bg1"/>
                </a:solidFill>
                <a:latin typeface="+mj-lt"/>
                <a:ea typeface="+mj-ea"/>
                <a:cs typeface="+mj-cs"/>
              </a:rPr>
              <a:t>Científico</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9" name="Picture 6" descr="Imagem:Bandeira de Goiás.svg"/>
          <p:cNvPicPr>
            <a:picLocks noChangeAspect="1" noChangeArrowheads="1"/>
          </p:cNvPicPr>
          <p:nvPr/>
        </p:nvPicPr>
        <p:blipFill>
          <a:blip r:embed="rId4" cstate="print"/>
          <a:srcRect/>
          <a:stretch>
            <a:fillRect/>
          </a:stretch>
        </p:blipFill>
        <p:spPr bwMode="auto">
          <a:xfrm>
            <a:off x="357158" y="357166"/>
            <a:ext cx="1615925" cy="115336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graphicFrame>
        <p:nvGraphicFramePr>
          <p:cNvPr id="12" name="Espaço Reservado para Conteúdo 11"/>
          <p:cNvGraphicFramePr>
            <a:graphicFrameLocks noGrp="1"/>
          </p:cNvGraphicFramePr>
          <p:nvPr>
            <p:ph idx="1"/>
          </p:nvPr>
        </p:nvGraphicFramePr>
        <p:xfrm>
          <a:off x="-285784" y="1928802"/>
          <a:ext cx="5786478" cy="335758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3" name="CaixaDeTexto 12"/>
          <p:cNvSpPr txBox="1"/>
          <p:nvPr/>
        </p:nvSpPr>
        <p:spPr>
          <a:xfrm>
            <a:off x="5357818" y="2285993"/>
            <a:ext cx="3071834" cy="2462213"/>
          </a:xfrm>
          <a:prstGeom prst="rect">
            <a:avLst/>
          </a:prstGeom>
          <a:solidFill>
            <a:schemeClr val="accent3">
              <a:lumMod val="50000"/>
            </a:schemeClr>
          </a:solidFill>
          <a:effectLst>
            <a:outerShdw blurRad="40000" dist="20000" dir="5400000" rotWithShape="0">
              <a:srgbClr val="000000">
                <a:alpha val="38000"/>
              </a:srgbClr>
            </a:outerShdw>
            <a:softEdge rad="317500"/>
          </a:effectLst>
        </p:spPr>
        <p:style>
          <a:lnRef idx="3">
            <a:schemeClr val="lt1"/>
          </a:lnRef>
          <a:fillRef idx="1">
            <a:schemeClr val="accent4"/>
          </a:fillRef>
          <a:effectRef idx="1">
            <a:schemeClr val="accent4"/>
          </a:effectRef>
          <a:fontRef idx="minor">
            <a:schemeClr val="lt1"/>
          </a:fontRef>
        </p:style>
        <p:txBody>
          <a:bodyPr wrap="square" rtlCol="0">
            <a:spAutoFit/>
          </a:bodyPr>
          <a:lstStyle/>
          <a:p>
            <a:pPr algn="just"/>
            <a:r>
              <a:rPr lang="pt-BR" sz="2200" dirty="0" smtClean="0">
                <a:solidFill>
                  <a:schemeClr val="bg1"/>
                </a:solidFill>
              </a:rPr>
              <a:t>Aproveitamento do conhecimento científico produzido nos centros de pesquisa e universidades para a qualificação técnica dos trabalhos de controle interno.</a:t>
            </a:r>
            <a:endParaRPr lang="pt-BR" sz="2200"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429420"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latin typeface="+mj-lt"/>
                <a:ea typeface="+mj-ea"/>
                <a:cs typeface="+mj-cs"/>
              </a:rPr>
              <a:t>2.4</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 </a:t>
            </a:r>
            <a:r>
              <a:rPr lang="pt-BR" sz="4400" dirty="0" smtClean="0">
                <a:solidFill>
                  <a:schemeClr val="bg1"/>
                </a:solidFill>
              </a:rPr>
              <a:t>Manuais e Orientações expedidos pela CGE</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85927"/>
            <a:ext cx="8329642" cy="3786214"/>
          </a:xfrm>
          <a:prstGeom prst="rect">
            <a:avLst/>
          </a:prstGeom>
        </p:spPr>
        <p:txBody>
          <a:bodyPr vert="horz" lIns="91440" tIns="45720" rIns="91440" bIns="45720" rtlCol="0">
            <a:normAutofit fontScale="92500" lnSpcReduction="20000"/>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Controladoria</a:t>
            </a:r>
            <a:r>
              <a:rPr kumimoji="0" lang="pt-BR" sz="2400" b="0" i="0" u="none" strike="noStrike" kern="1200" cap="none" spc="0" normalizeH="0" noProof="0" dirty="0" smtClean="0">
                <a:ln>
                  <a:noFill/>
                </a:ln>
                <a:solidFill>
                  <a:schemeClr val="bg1"/>
                </a:solidFill>
                <a:effectLst/>
                <a:uLnTx/>
                <a:uFillTx/>
                <a:latin typeface="+mn-lt"/>
                <a:ea typeface="+mn-ea"/>
                <a:cs typeface="+mn-cs"/>
              </a:rPr>
              <a:t> Geral do Estado de Goiás</a:t>
            </a:r>
            <a:endParaRPr kumimoji="0" lang="pt-BR" sz="24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400" dirty="0" smtClean="0">
                <a:solidFill>
                  <a:schemeClr val="bg1"/>
                </a:solidFill>
              </a:rPr>
              <a:t>Orientar os trabalhos realizados pela CGE e demais órgãos e entidades</a:t>
            </a:r>
            <a:r>
              <a:rPr lang="pt-BR" sz="2300" dirty="0" smtClean="0">
                <a:solidFill>
                  <a:schemeClr val="bg1"/>
                </a:solidFill>
              </a:rPr>
              <a:t>. </a:t>
            </a:r>
            <a:endParaRPr kumimoji="0" lang="pt-BR" sz="23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700" b="0" i="0" u="none" strike="noStrike" kern="1200" cap="none" spc="0" normalizeH="0" baseline="0" noProof="0" dirty="0" smtClean="0">
                <a:ln>
                  <a:noFill/>
                </a:ln>
                <a:solidFill>
                  <a:schemeClr val="bg1"/>
                </a:solidFill>
                <a:effectLst/>
                <a:uLnTx/>
                <a:uFillTx/>
                <a:latin typeface="+mn-lt"/>
                <a:ea typeface="+mn-ea"/>
                <a:cs typeface="+mn-cs"/>
              </a:rPr>
              <a:t>Descrição: </a:t>
            </a:r>
          </a:p>
          <a:p>
            <a:pPr marL="742950" lvl="1" indent="-285750" algn="just">
              <a:spcBef>
                <a:spcPct val="20000"/>
              </a:spcBef>
              <a:buFont typeface="Arial" pitchFamily="34" charset="0"/>
              <a:buChar char="–"/>
              <a:defRPr/>
            </a:pPr>
            <a:r>
              <a:rPr lang="pt-BR" sz="2400" dirty="0" smtClean="0">
                <a:solidFill>
                  <a:schemeClr val="bg1"/>
                </a:solidFill>
              </a:rPr>
              <a:t>Por meio da elaboração de manuais, instruções normativas, ofícios, despachos e relatórios, a CGE/GO orienta os seus trabalhos e dos demais órgãos e entidades estaduais, baseando-se nos trabalhos de auditoria realizados, bem como se utilizando do conhecimento adquirido em treinamentos e formação acadêmica dos seus servidores.</a:t>
            </a:r>
            <a:r>
              <a:rPr lang="pt-BR" sz="2300" dirty="0" smtClean="0">
                <a:solidFill>
                  <a:schemeClr val="bg1"/>
                </a:solidFill>
              </a:rPr>
              <a:t>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9" name="Picture 6" descr="Imagem:Bandeira de Goiás.svg"/>
          <p:cNvPicPr>
            <a:picLocks noChangeAspect="1" noChangeArrowheads="1"/>
          </p:cNvPicPr>
          <p:nvPr/>
        </p:nvPicPr>
        <p:blipFill>
          <a:blip r:embed="rId5" cstate="print"/>
          <a:srcRect/>
          <a:stretch>
            <a:fillRect/>
          </a:stretch>
        </p:blipFill>
        <p:spPr bwMode="auto">
          <a:xfrm>
            <a:off x="357158" y="357166"/>
            <a:ext cx="1615925" cy="115336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graphicFrame>
        <p:nvGraphicFramePr>
          <p:cNvPr id="6" name="Espaço Reservado para Conteúdo 5"/>
          <p:cNvGraphicFramePr>
            <a:graphicFrameLocks noGrp="1"/>
          </p:cNvGraphicFramePr>
          <p:nvPr>
            <p:ph idx="1"/>
          </p:nvPr>
        </p:nvGraphicFramePr>
        <p:xfrm>
          <a:off x="500034" y="142852"/>
          <a:ext cx="8229600" cy="53578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a:xfrm>
            <a:off x="2339752" y="274638"/>
            <a:ext cx="6624736" cy="1143000"/>
          </a:xfrm>
        </p:spPr>
        <p:txBody>
          <a:bodyPr>
            <a:noAutofit/>
          </a:bodyPr>
          <a:lstStyle/>
          <a:p>
            <a:pPr algn="l"/>
            <a:r>
              <a:rPr lang="pt-BR" sz="3000" dirty="0" smtClean="0">
                <a:solidFill>
                  <a:schemeClr val="bg1"/>
                </a:solidFill>
              </a:rPr>
              <a:t>2.4. Experiência – Manuais e Orientações expedidos pela CGE</a:t>
            </a:r>
            <a:endParaRPr lang="pt-BR" sz="3000" dirty="0"/>
          </a:p>
        </p:txBody>
      </p:sp>
      <p:sp>
        <p:nvSpPr>
          <p:cNvPr id="5" name="Espaço Reservado para Conteúdo 4"/>
          <p:cNvSpPr>
            <a:spLocks noGrp="1"/>
          </p:cNvSpPr>
          <p:nvPr>
            <p:ph idx="1"/>
          </p:nvPr>
        </p:nvSpPr>
        <p:spPr>
          <a:xfrm>
            <a:off x="457200" y="1412776"/>
            <a:ext cx="8229600" cy="4525963"/>
          </a:xfrm>
        </p:spPr>
        <p:txBody>
          <a:bodyPr>
            <a:normAutofit/>
          </a:bodyPr>
          <a:lstStyle/>
          <a:p>
            <a:r>
              <a:rPr lang="pt-BR" sz="2700" dirty="0" smtClean="0">
                <a:solidFill>
                  <a:schemeClr val="bg1"/>
                </a:solidFill>
              </a:rPr>
              <a:t>Metodologia: </a:t>
            </a:r>
          </a:p>
          <a:p>
            <a:pPr lvl="1" algn="just"/>
            <a:r>
              <a:rPr lang="pt-BR" sz="2000" dirty="0" smtClean="0">
                <a:solidFill>
                  <a:schemeClr val="bg1"/>
                </a:solidFill>
              </a:rPr>
              <a:t>Destaca-se a Instrução Normativa n° 20, de 19 de março de 2014-CGE/GAB, que estabelece a sistemática de fiscalização no âmbito do Fundo Estadual de Saúde - FES, para a qual foi constituído um </a:t>
            </a:r>
            <a:r>
              <a:rPr lang="pt-BR" sz="2000" b="1" dirty="0" smtClean="0">
                <a:solidFill>
                  <a:srgbClr val="FFC000"/>
                </a:solidFill>
              </a:rPr>
              <a:t>grupo de trabalho</a:t>
            </a:r>
            <a:r>
              <a:rPr lang="pt-BR" sz="2000" dirty="0" smtClean="0">
                <a:solidFill>
                  <a:schemeClr val="bg1"/>
                </a:solidFill>
              </a:rPr>
              <a:t>. Como anexo ela traz o Manual de Análise do Relatório Anual de Gestão do FES (gestor do SUS), </a:t>
            </a:r>
            <a:r>
              <a:rPr lang="pt-BR" sz="2000" b="1" dirty="0" smtClean="0">
                <a:solidFill>
                  <a:srgbClr val="FFC000"/>
                </a:solidFill>
              </a:rPr>
              <a:t>discutido com técnicos da Secretaria Estadual de Saúde</a:t>
            </a:r>
            <a:r>
              <a:rPr lang="pt-BR" sz="2000" dirty="0" smtClean="0">
                <a:solidFill>
                  <a:schemeClr val="bg1"/>
                </a:solidFill>
              </a:rPr>
              <a:t>, servindo como orientador da verificação da gestão do Fundo.</a:t>
            </a:r>
          </a:p>
          <a:p>
            <a:r>
              <a:rPr lang="pt-BR" sz="2700" dirty="0" smtClean="0">
                <a:solidFill>
                  <a:schemeClr val="bg1"/>
                </a:solidFill>
              </a:rPr>
              <a:t>Resultados:</a:t>
            </a:r>
            <a:endParaRPr lang="pt-BR" sz="2700" b="1" dirty="0" smtClean="0">
              <a:solidFill>
                <a:schemeClr val="bg1"/>
              </a:solidFill>
            </a:endParaRPr>
          </a:p>
          <a:p>
            <a:pPr lvl="1" algn="just"/>
            <a:r>
              <a:rPr lang="pt-BR" sz="2000" dirty="0" smtClean="0">
                <a:solidFill>
                  <a:schemeClr val="bg1"/>
                </a:solidFill>
              </a:rPr>
              <a:t>Aperfeiçoamento da </a:t>
            </a:r>
            <a:r>
              <a:rPr lang="pt-BR" sz="2000" b="1" dirty="0" smtClean="0">
                <a:solidFill>
                  <a:srgbClr val="FFC000"/>
                </a:solidFill>
              </a:rPr>
              <a:t>gestão</a:t>
            </a:r>
            <a:r>
              <a:rPr lang="pt-BR" sz="2000" dirty="0" smtClean="0">
                <a:solidFill>
                  <a:schemeClr val="bg1"/>
                </a:solidFill>
              </a:rPr>
              <a:t>, compatibilidade com o </a:t>
            </a:r>
            <a:r>
              <a:rPr lang="pt-BR" sz="2000" b="1" dirty="0" smtClean="0">
                <a:solidFill>
                  <a:srgbClr val="FFC000"/>
                </a:solidFill>
              </a:rPr>
              <a:t>planejamento</a:t>
            </a:r>
            <a:r>
              <a:rPr lang="pt-BR" sz="2000" dirty="0" smtClean="0">
                <a:solidFill>
                  <a:schemeClr val="bg1"/>
                </a:solidFill>
              </a:rPr>
              <a:t>, monitoramento dos </a:t>
            </a:r>
            <a:r>
              <a:rPr lang="pt-BR" sz="2000" b="1" dirty="0" smtClean="0">
                <a:solidFill>
                  <a:srgbClr val="FFC000"/>
                </a:solidFill>
              </a:rPr>
              <a:t>objetivos e metas </a:t>
            </a:r>
            <a:r>
              <a:rPr lang="pt-BR" sz="2000" dirty="0" smtClean="0">
                <a:solidFill>
                  <a:schemeClr val="bg1"/>
                </a:solidFill>
              </a:rPr>
              <a:t>e evidenciação dos pontos de melhoria da gestão.</a:t>
            </a:r>
          </a:p>
        </p:txBody>
      </p:sp>
      <p:pic>
        <p:nvPicPr>
          <p:cNvPr id="6" name="Picture 6" descr="Imagem:Bandeira de Goiás.svg"/>
          <p:cNvPicPr>
            <a:picLocks noChangeAspect="1" noChangeArrowheads="1"/>
          </p:cNvPicPr>
          <p:nvPr/>
        </p:nvPicPr>
        <p:blipFill>
          <a:blip r:embed="rId5" cstate="print"/>
          <a:srcRect/>
          <a:stretch>
            <a:fillRect/>
          </a:stretch>
        </p:blipFill>
        <p:spPr bwMode="auto">
          <a:xfrm>
            <a:off x="357158" y="357166"/>
            <a:ext cx="1615925" cy="115336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latin typeface="+mj-lt"/>
                <a:ea typeface="+mj-ea"/>
                <a:cs typeface="+mj-cs"/>
              </a:rPr>
              <a:t>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.5. </a:t>
            </a:r>
            <a:r>
              <a:rPr lang="pt-BR" sz="4400" dirty="0" smtClean="0">
                <a:solidFill>
                  <a:schemeClr val="bg1"/>
                </a:solidFill>
              </a:rPr>
              <a:t>Experiência – Contratos de Serviços Terceirizados</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200" b="0" i="0" u="none" strike="noStrike" kern="1200" cap="none" spc="0" normalizeH="0" baseline="0" noProof="0" dirty="0" smtClean="0">
                <a:ln>
                  <a:noFill/>
                </a:ln>
                <a:solidFill>
                  <a:schemeClr val="bg1"/>
                </a:solidFill>
                <a:effectLst/>
                <a:uLnTx/>
                <a:uFillTx/>
                <a:latin typeface="+mn-lt"/>
                <a:ea typeface="+mn-ea"/>
                <a:cs typeface="+mn-cs"/>
              </a:rPr>
              <a:t>Corregedoria Geral da Administração</a:t>
            </a:r>
            <a:r>
              <a:rPr kumimoji="0" lang="pt-BR" sz="2200" b="0" i="0" u="none" strike="noStrike" kern="1200" cap="none" spc="0" normalizeH="0" noProof="0" dirty="0" smtClean="0">
                <a:ln>
                  <a:noFill/>
                </a:ln>
                <a:solidFill>
                  <a:schemeClr val="bg1"/>
                </a:solidFill>
                <a:effectLst/>
                <a:uLnTx/>
                <a:uFillTx/>
                <a:latin typeface="+mn-lt"/>
                <a:ea typeface="+mn-ea"/>
                <a:cs typeface="+mn-cs"/>
              </a:rPr>
              <a:t> do Estado de São Paulo</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200" dirty="0" smtClean="0">
                <a:solidFill>
                  <a:schemeClr val="bg1"/>
                </a:solidFill>
              </a:rPr>
              <a:t>Gerar economia em contratos terceirizados.</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Descrição:</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742950" lvl="1" indent="-285750" algn="just">
              <a:spcBef>
                <a:spcPct val="20000"/>
              </a:spcBef>
              <a:buFont typeface="Arial" pitchFamily="34" charset="0"/>
              <a:buChar char="–"/>
              <a:defRPr/>
            </a:pPr>
            <a:r>
              <a:rPr lang="pt-BR" sz="2200" dirty="0" smtClean="0">
                <a:solidFill>
                  <a:schemeClr val="bg1"/>
                </a:solidFill>
              </a:rPr>
              <a:t>O Governo do Estado desenvolveu </a:t>
            </a:r>
            <a:r>
              <a:rPr lang="pt-BR" sz="2000" b="1" dirty="0">
                <a:solidFill>
                  <a:srgbClr val="FFC000"/>
                </a:solidFill>
              </a:rPr>
              <a:t>metodologias inovadoras </a:t>
            </a:r>
            <a:r>
              <a:rPr lang="pt-BR" sz="2200" dirty="0" smtClean="0">
                <a:solidFill>
                  <a:schemeClr val="bg1"/>
                </a:solidFill>
              </a:rPr>
              <a:t>para modernizar e padronizar a gestão de contratos de prestação de serviços terceirizados. Com os critérios adotados, que devem ser utilizados por todas as unidades contratantes do Governo Estadual, foi possível gerar economia para os cofres públicos.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2050" name="Picture 2" descr="http://upload.wikimedia.org/wikipedia/commons/thumb/2/2b/Bandeira_do_estado_de_S%C3%A3o_Paulo.svg/780px-Bandeira_do_estado_de_S%C3%A3o_Paulo.svg.png"/>
          <p:cNvPicPr>
            <a:picLocks noChangeAspect="1" noChangeArrowheads="1"/>
          </p:cNvPicPr>
          <p:nvPr/>
        </p:nvPicPr>
        <p:blipFill>
          <a:blip r:embed="rId5" cstate="print"/>
          <a:srcRect/>
          <a:stretch>
            <a:fillRect/>
          </a:stretch>
        </p:blipFill>
        <p:spPr bwMode="auto">
          <a:xfrm>
            <a:off x="571472" y="214291"/>
            <a:ext cx="1689717" cy="112647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a:xfrm>
            <a:off x="2267744" y="274638"/>
            <a:ext cx="6624736" cy="1143000"/>
          </a:xfrm>
        </p:spPr>
        <p:txBody>
          <a:bodyPr>
            <a:noAutofit/>
          </a:bodyPr>
          <a:lstStyle/>
          <a:p>
            <a:pPr algn="l"/>
            <a:r>
              <a:rPr lang="pt-BR" sz="3000" dirty="0" smtClean="0">
                <a:solidFill>
                  <a:schemeClr val="bg1"/>
                </a:solidFill>
              </a:rPr>
              <a:t>2.5. Experiência – Contratos de Serviços </a:t>
            </a:r>
            <a:br>
              <a:rPr lang="pt-BR" sz="3000" dirty="0" smtClean="0">
                <a:solidFill>
                  <a:schemeClr val="bg1"/>
                </a:solidFill>
              </a:rPr>
            </a:br>
            <a:r>
              <a:rPr lang="pt-BR" sz="3000" dirty="0" smtClean="0">
                <a:solidFill>
                  <a:schemeClr val="bg1"/>
                </a:solidFill>
              </a:rPr>
              <a:t>        Terceirizados</a:t>
            </a:r>
            <a:endParaRPr lang="pt-BR" sz="3000" dirty="0"/>
          </a:p>
        </p:txBody>
      </p:sp>
      <p:sp>
        <p:nvSpPr>
          <p:cNvPr id="5" name="Espaço Reservado para Conteúdo 4"/>
          <p:cNvSpPr>
            <a:spLocks noGrp="1"/>
          </p:cNvSpPr>
          <p:nvPr>
            <p:ph idx="1"/>
          </p:nvPr>
        </p:nvSpPr>
        <p:spPr>
          <a:xfrm>
            <a:off x="457200" y="1772817"/>
            <a:ext cx="8229600" cy="3600399"/>
          </a:xfrm>
        </p:spPr>
        <p:txBody>
          <a:bodyPr>
            <a:normAutofit/>
          </a:bodyPr>
          <a:lstStyle/>
          <a:p>
            <a:r>
              <a:rPr lang="pt-BR" sz="2700" dirty="0" smtClean="0">
                <a:solidFill>
                  <a:schemeClr val="bg1"/>
                </a:solidFill>
              </a:rPr>
              <a:t>Metodologia: </a:t>
            </a:r>
          </a:p>
          <a:p>
            <a:pPr lvl="1" algn="just"/>
            <a:r>
              <a:rPr lang="pt-BR" sz="2000" dirty="0" smtClean="0">
                <a:solidFill>
                  <a:schemeClr val="bg1"/>
                </a:solidFill>
              </a:rPr>
              <a:t>Mediante o uso intenso da tecnologia (sistema de serviços terceirizados implantado em 1995), e tendo-se como base os manuais com especificações técnicas e valores de referência para as contratações, monitoram-se diariamente os registros de novos contratos e apura-se mensal os valores relativos à economia gerada. </a:t>
            </a:r>
          </a:p>
          <a:p>
            <a:pPr lvl="1" algn="just"/>
            <a:endParaRPr lang="pt-BR" sz="2000" dirty="0" smtClean="0">
              <a:solidFill>
                <a:schemeClr val="bg1"/>
              </a:solidFill>
            </a:endParaRPr>
          </a:p>
          <a:p>
            <a:pPr lvl="1" algn="just"/>
            <a:r>
              <a:rPr lang="pt-BR" sz="2000" dirty="0" smtClean="0">
                <a:solidFill>
                  <a:schemeClr val="bg1"/>
                </a:solidFill>
              </a:rPr>
              <a:t>Monitora-se também o registro das empresas sancionadas pela administração pública estadual, inibindo a formalização ou prorrogação de contratos de serviços terceirizados com tais empresas.</a:t>
            </a:r>
          </a:p>
        </p:txBody>
      </p:sp>
      <p:pic>
        <p:nvPicPr>
          <p:cNvPr id="6" name="Picture 2" descr="http://upload.wikimedia.org/wikipedia/commons/thumb/2/2b/Bandeira_do_estado_de_S%C3%A3o_Paulo.svg/780px-Bandeira_do_estado_de_S%C3%A3o_Paulo.svg.png"/>
          <p:cNvPicPr>
            <a:picLocks noChangeAspect="1" noChangeArrowheads="1"/>
          </p:cNvPicPr>
          <p:nvPr/>
        </p:nvPicPr>
        <p:blipFill>
          <a:blip r:embed="rId5" cstate="print"/>
          <a:srcRect/>
          <a:stretch>
            <a:fillRect/>
          </a:stretch>
        </p:blipFill>
        <p:spPr bwMode="auto">
          <a:xfrm>
            <a:off x="571472" y="214291"/>
            <a:ext cx="1689717" cy="112647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a:xfrm>
            <a:off x="2267744" y="274638"/>
            <a:ext cx="6624736" cy="1143000"/>
          </a:xfrm>
        </p:spPr>
        <p:txBody>
          <a:bodyPr>
            <a:noAutofit/>
          </a:bodyPr>
          <a:lstStyle/>
          <a:p>
            <a:pPr algn="l"/>
            <a:r>
              <a:rPr lang="pt-BR" sz="3000" dirty="0" smtClean="0">
                <a:solidFill>
                  <a:schemeClr val="bg1"/>
                </a:solidFill>
              </a:rPr>
              <a:t>2.5. Experiência – Contratos de Serviços </a:t>
            </a:r>
            <a:br>
              <a:rPr lang="pt-BR" sz="3000" dirty="0" smtClean="0">
                <a:solidFill>
                  <a:schemeClr val="bg1"/>
                </a:solidFill>
              </a:rPr>
            </a:br>
            <a:r>
              <a:rPr lang="pt-BR" sz="3000" dirty="0" smtClean="0">
                <a:solidFill>
                  <a:schemeClr val="bg1"/>
                </a:solidFill>
              </a:rPr>
              <a:t>        Terceirizados</a:t>
            </a:r>
            <a:endParaRPr lang="pt-BR" sz="3000" dirty="0"/>
          </a:p>
        </p:txBody>
      </p:sp>
      <p:sp>
        <p:nvSpPr>
          <p:cNvPr id="5" name="Espaço Reservado para Conteúdo 4"/>
          <p:cNvSpPr>
            <a:spLocks noGrp="1"/>
          </p:cNvSpPr>
          <p:nvPr>
            <p:ph idx="1"/>
          </p:nvPr>
        </p:nvSpPr>
        <p:spPr>
          <a:xfrm>
            <a:off x="457200" y="1855365"/>
            <a:ext cx="8229600" cy="3445843"/>
          </a:xfrm>
        </p:spPr>
        <p:txBody>
          <a:bodyPr>
            <a:normAutofit/>
          </a:bodyPr>
          <a:lstStyle/>
          <a:p>
            <a:r>
              <a:rPr lang="pt-BR" sz="2700" dirty="0" smtClean="0">
                <a:solidFill>
                  <a:schemeClr val="bg1"/>
                </a:solidFill>
              </a:rPr>
              <a:t>Resultados:</a:t>
            </a:r>
            <a:endParaRPr lang="pt-BR" sz="2700" b="1" dirty="0" smtClean="0">
              <a:solidFill>
                <a:schemeClr val="bg1"/>
              </a:solidFill>
            </a:endParaRPr>
          </a:p>
          <a:p>
            <a:pPr lvl="1" algn="just"/>
            <a:r>
              <a:rPr lang="pt-BR" sz="2000" dirty="0" smtClean="0">
                <a:solidFill>
                  <a:schemeClr val="bg1"/>
                </a:solidFill>
              </a:rPr>
              <a:t>Diminuição considerável da possibilidade de superfaturamento ou outra situação de risco;</a:t>
            </a:r>
          </a:p>
          <a:p>
            <a:pPr lvl="1" algn="just"/>
            <a:r>
              <a:rPr lang="pt-BR" sz="2000" dirty="0" smtClean="0">
                <a:solidFill>
                  <a:schemeClr val="bg1"/>
                </a:solidFill>
              </a:rPr>
              <a:t>Aumento da lisura e da transparência dos processos;</a:t>
            </a:r>
          </a:p>
          <a:p>
            <a:pPr lvl="1" algn="just"/>
            <a:r>
              <a:rPr lang="pt-BR" sz="2000" dirty="0" smtClean="0">
                <a:solidFill>
                  <a:schemeClr val="bg1"/>
                </a:solidFill>
              </a:rPr>
              <a:t>De 1995 a 2013 foram economizados cerca de R$ 20 bilhões, sendo que somente em 2013 foram economizados R$ 25 milhões;</a:t>
            </a:r>
          </a:p>
          <a:p>
            <a:pPr lvl="1" algn="just"/>
            <a:r>
              <a:rPr lang="pt-BR" sz="2000" dirty="0" smtClean="0">
                <a:solidFill>
                  <a:schemeClr val="bg1"/>
                </a:solidFill>
              </a:rPr>
              <a:t>1.828 registros de penalidades de empresas sancionadas monitorados até dezembro de 2013, resultando na não prorrogação de 489 contratos.</a:t>
            </a:r>
          </a:p>
        </p:txBody>
      </p:sp>
      <p:pic>
        <p:nvPicPr>
          <p:cNvPr id="6" name="Picture 2" descr="http://upload.wikimedia.org/wikipedia/commons/thumb/2/2b/Bandeira_do_estado_de_S%C3%A3o_Paulo.svg/780px-Bandeira_do_estado_de_S%C3%A3o_Paulo.svg.png"/>
          <p:cNvPicPr>
            <a:picLocks noChangeAspect="1" noChangeArrowheads="1"/>
          </p:cNvPicPr>
          <p:nvPr/>
        </p:nvPicPr>
        <p:blipFill>
          <a:blip r:embed="rId5" cstate="print"/>
          <a:srcRect/>
          <a:stretch>
            <a:fillRect/>
          </a:stretch>
        </p:blipFill>
        <p:spPr bwMode="auto">
          <a:xfrm>
            <a:off x="571472" y="214291"/>
            <a:ext cx="1689717" cy="112647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latin typeface="+mj-lt"/>
                <a:ea typeface="+mj-ea"/>
                <a:cs typeface="+mj-cs"/>
              </a:rPr>
              <a:t>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.6. </a:t>
            </a:r>
            <a:r>
              <a:rPr lang="pt-BR" sz="4400" dirty="0" smtClean="0">
                <a:solidFill>
                  <a:schemeClr val="bg1"/>
                </a:solidFill>
              </a:rPr>
              <a:t>Experiência – Auditoria de Natureza Operacional</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fontScale="92500" lnSpcReduction="20000"/>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200" b="0" i="0" u="none" strike="noStrike" kern="1200" cap="none" spc="0" normalizeH="0" baseline="0" noProof="0" dirty="0" smtClean="0">
                <a:ln>
                  <a:noFill/>
                </a:ln>
                <a:solidFill>
                  <a:schemeClr val="bg1"/>
                </a:solidFill>
                <a:effectLst/>
                <a:uLnTx/>
                <a:uFillTx/>
                <a:latin typeface="+mn-lt"/>
                <a:ea typeface="+mn-ea"/>
                <a:cs typeface="+mn-cs"/>
              </a:rPr>
              <a:t>Controladoria Geral do Município de Recife/PE</a:t>
            </a: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200" dirty="0" smtClean="0">
                <a:solidFill>
                  <a:schemeClr val="bg1"/>
                </a:solidFill>
              </a:rPr>
              <a:t>Avaliar a gestão do Programa Municipal de Práticas Integrativas e Complementares do Recife (PMPIC).</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Descrição:</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742950" lvl="1" indent="-285750" algn="just">
              <a:spcBef>
                <a:spcPct val="20000"/>
              </a:spcBef>
              <a:buFont typeface="Arial" pitchFamily="34" charset="0"/>
              <a:buChar char="–"/>
              <a:defRPr/>
            </a:pPr>
            <a:r>
              <a:rPr lang="pt-BR" sz="2200" dirty="0" smtClean="0">
                <a:solidFill>
                  <a:schemeClr val="bg1"/>
                </a:solidFill>
              </a:rPr>
              <a:t>Com </a:t>
            </a:r>
            <a:r>
              <a:rPr lang="pt-BR" sz="2200" b="1" dirty="0">
                <a:solidFill>
                  <a:srgbClr val="FFC000"/>
                </a:solidFill>
              </a:rPr>
              <a:t>foco na gestão</a:t>
            </a:r>
            <a:r>
              <a:rPr lang="pt-BR" sz="2200" dirty="0" smtClean="0">
                <a:solidFill>
                  <a:schemeClr val="bg1"/>
                </a:solidFill>
              </a:rPr>
              <a:t>, avaliam-se as ações e o desempenho gerencial, os procedimentos operacionais, a </a:t>
            </a:r>
            <a:r>
              <a:rPr lang="pt-BR" sz="2200" b="1" dirty="0">
                <a:solidFill>
                  <a:srgbClr val="FFC000"/>
                </a:solidFill>
              </a:rPr>
              <a:t>eficácia</a:t>
            </a:r>
            <a:r>
              <a:rPr lang="pt-BR" sz="2200" dirty="0" smtClean="0">
                <a:solidFill>
                  <a:schemeClr val="bg1"/>
                </a:solidFill>
              </a:rPr>
              <a:t> em relação aos recursos humanos, tecnológicos e materiais disponíveis, assim como identifica-se os </a:t>
            </a:r>
            <a:r>
              <a:rPr lang="pt-BR" sz="2200" b="1" dirty="0">
                <a:solidFill>
                  <a:srgbClr val="FFC000"/>
                </a:solidFill>
              </a:rPr>
              <a:t>pontos fortes e fracos</a:t>
            </a:r>
            <a:r>
              <a:rPr lang="pt-BR" sz="2200" dirty="0" smtClean="0">
                <a:solidFill>
                  <a:schemeClr val="bg1"/>
                </a:solidFill>
              </a:rPr>
              <a:t>. Expede-se recomendações visando auxiliar a administração na gerência e nos resultados por meio da melhoria e aperfeiçoamento dos procedimentos e controles, aumentando-se a </a:t>
            </a:r>
            <a:r>
              <a:rPr lang="pt-BR" sz="2200" b="1" dirty="0">
                <a:solidFill>
                  <a:srgbClr val="FFC000"/>
                </a:solidFill>
              </a:rPr>
              <a:t>responsabilidade gerencial</a:t>
            </a:r>
            <a:r>
              <a:rPr lang="pt-BR" sz="2200" dirty="0" smtClean="0">
                <a:solidFill>
                  <a:schemeClr val="bg1"/>
                </a:solidFill>
              </a:rPr>
              <a:t>.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1026"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611560" y="332656"/>
            <a:ext cx="1656184" cy="115932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latin typeface="+mj-lt"/>
                <a:ea typeface="+mj-ea"/>
                <a:cs typeface="+mj-cs"/>
              </a:rPr>
              <a:t>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.6. </a:t>
            </a:r>
            <a:r>
              <a:rPr lang="pt-BR" sz="4400" dirty="0" smtClean="0">
                <a:solidFill>
                  <a:schemeClr val="bg1"/>
                </a:solidFill>
              </a:rPr>
              <a:t>Experiência – Auditoria de Natureza Operacional</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indent="-342900" algn="just">
              <a:spcBef>
                <a:spcPct val="20000"/>
              </a:spcBef>
              <a:buFont typeface="Calibri" pitchFamily="34" charset="0"/>
              <a:buChar char="•"/>
              <a:defRPr/>
            </a:pPr>
            <a:r>
              <a:rPr lang="pt-BR" sz="2700" dirty="0" smtClean="0">
                <a:solidFill>
                  <a:schemeClr val="bg1"/>
                </a:solidFill>
              </a:rPr>
              <a:t>Resultados:</a:t>
            </a:r>
            <a:endParaRPr lang="pt-BR" sz="2700" b="1" dirty="0" smtClean="0">
              <a:solidFill>
                <a:schemeClr val="bg1"/>
              </a:solidFill>
            </a:endParaRPr>
          </a:p>
          <a:p>
            <a:pPr marL="742950" lvl="1" indent="-285750" algn="just">
              <a:spcBef>
                <a:spcPct val="20000"/>
              </a:spcBef>
              <a:buFont typeface="Arial" pitchFamily="34" charset="0"/>
              <a:buChar char="–"/>
              <a:defRPr/>
            </a:pPr>
            <a:r>
              <a:rPr lang="pt-BR" sz="2200" dirty="0" smtClean="0">
                <a:solidFill>
                  <a:schemeClr val="bg1"/>
                </a:solidFill>
              </a:rPr>
              <a:t>Profissionalização da gestão;</a:t>
            </a:r>
          </a:p>
          <a:p>
            <a:pPr marL="742950" lvl="1" indent="-285750" algn="just">
              <a:spcBef>
                <a:spcPct val="20000"/>
              </a:spcBef>
              <a:buFont typeface="Arial" pitchFamily="34" charset="0"/>
              <a:buChar char="–"/>
              <a:defRPr/>
            </a:pPr>
            <a:endParaRPr lang="pt-BR" sz="2200" dirty="0" smtClean="0">
              <a:solidFill>
                <a:schemeClr val="bg1"/>
              </a:solidFill>
            </a:endParaRPr>
          </a:p>
          <a:p>
            <a:pPr marL="742950" lvl="1" indent="-285750" algn="just">
              <a:spcBef>
                <a:spcPct val="20000"/>
              </a:spcBef>
              <a:buFont typeface="Arial" pitchFamily="34" charset="0"/>
              <a:buChar char="–"/>
              <a:defRPr/>
            </a:pPr>
            <a:r>
              <a:rPr lang="pt-BR" sz="2200" dirty="0" smtClean="0">
                <a:solidFill>
                  <a:schemeClr val="bg1"/>
                </a:solidFill>
              </a:rPr>
              <a:t>Estabelecimento de gestão estratégica;</a:t>
            </a:r>
          </a:p>
          <a:p>
            <a:pPr marL="742950" lvl="1" indent="-285750" algn="just">
              <a:spcBef>
                <a:spcPct val="20000"/>
              </a:spcBef>
              <a:buFont typeface="Arial" pitchFamily="34" charset="0"/>
              <a:buChar char="–"/>
              <a:defRPr/>
            </a:pPr>
            <a:endParaRPr lang="pt-BR" sz="2200" dirty="0" smtClean="0">
              <a:solidFill>
                <a:schemeClr val="bg1"/>
              </a:solidFill>
            </a:endParaRPr>
          </a:p>
          <a:p>
            <a:pPr marL="742950" lvl="1" indent="-285750" algn="just">
              <a:spcBef>
                <a:spcPct val="20000"/>
              </a:spcBef>
              <a:buFont typeface="Arial" pitchFamily="34" charset="0"/>
              <a:buChar char="–"/>
              <a:defRPr/>
            </a:pPr>
            <a:r>
              <a:rPr lang="pt-BR" sz="2200" dirty="0" smtClean="0">
                <a:solidFill>
                  <a:schemeClr val="bg1"/>
                </a:solidFill>
              </a:rPr>
              <a:t>Integração do grupo técnico;</a:t>
            </a:r>
          </a:p>
          <a:p>
            <a:pPr marL="742950" lvl="1" indent="-285750" algn="just">
              <a:spcBef>
                <a:spcPct val="20000"/>
              </a:spcBef>
              <a:buFont typeface="Arial" pitchFamily="34" charset="0"/>
              <a:buChar char="–"/>
              <a:defRPr/>
            </a:pPr>
            <a:endParaRPr lang="pt-BR" sz="2200" dirty="0" smtClean="0">
              <a:solidFill>
                <a:schemeClr val="bg1"/>
              </a:solidFill>
            </a:endParaRPr>
          </a:p>
          <a:p>
            <a:pPr marL="742950" lvl="1" indent="-285750" algn="just">
              <a:spcBef>
                <a:spcPct val="20000"/>
              </a:spcBef>
              <a:buFont typeface="Arial" pitchFamily="34" charset="0"/>
              <a:buChar char="–"/>
              <a:defRPr/>
            </a:pPr>
            <a:r>
              <a:rPr lang="pt-BR" sz="2200" dirty="0" smtClean="0">
                <a:solidFill>
                  <a:schemeClr val="bg1"/>
                </a:solidFill>
              </a:rPr>
              <a:t>Valorização da aprendizagem coletiva.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1026"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611560" y="332656"/>
            <a:ext cx="1656184" cy="115932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latin typeface="+mj-lt"/>
                <a:ea typeface="+mj-ea"/>
                <a:cs typeface="+mj-cs"/>
              </a:rPr>
              <a:t>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.7. </a:t>
            </a:r>
            <a:r>
              <a:rPr lang="pt-BR" sz="4400" dirty="0" smtClean="0">
                <a:solidFill>
                  <a:schemeClr val="bg1"/>
                </a:solidFill>
              </a:rPr>
              <a:t>Experiência – Controle Interno Preventivo</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fontScale="92500"/>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200" b="0" i="0" u="none" strike="noStrike" kern="1200" cap="none" spc="0" normalizeH="0" baseline="0" noProof="0" dirty="0" smtClean="0">
                <a:ln>
                  <a:noFill/>
                </a:ln>
                <a:solidFill>
                  <a:schemeClr val="bg1"/>
                </a:solidFill>
                <a:effectLst/>
                <a:uLnTx/>
                <a:uFillTx/>
                <a:latin typeface="+mn-lt"/>
                <a:ea typeface="+mn-ea"/>
                <a:cs typeface="+mn-cs"/>
              </a:rPr>
              <a:t>Controladoria</a:t>
            </a:r>
            <a:r>
              <a:rPr kumimoji="0" lang="pt-BR" sz="2200" b="0" i="0" u="none" strike="noStrike" kern="1200" cap="none" spc="0" normalizeH="0" noProof="0" dirty="0" smtClean="0">
                <a:ln>
                  <a:noFill/>
                </a:ln>
                <a:solidFill>
                  <a:schemeClr val="bg1"/>
                </a:solidFill>
                <a:effectLst/>
                <a:uLnTx/>
                <a:uFillTx/>
                <a:latin typeface="+mn-lt"/>
                <a:ea typeface="+mn-ea"/>
                <a:cs typeface="+mn-cs"/>
              </a:rPr>
              <a:t> e Ouvidoria </a:t>
            </a:r>
            <a:r>
              <a:rPr kumimoji="0" lang="pt-BR" sz="2200" b="0" i="0" u="none" strike="noStrike" kern="1200" cap="none" spc="0" normalizeH="0" baseline="0" noProof="0" dirty="0" smtClean="0">
                <a:ln>
                  <a:noFill/>
                </a:ln>
                <a:solidFill>
                  <a:schemeClr val="bg1"/>
                </a:solidFill>
                <a:effectLst/>
                <a:uLnTx/>
                <a:uFillTx/>
                <a:latin typeface="+mn-lt"/>
                <a:ea typeface="+mn-ea"/>
                <a:cs typeface="+mn-cs"/>
              </a:rPr>
              <a:t>Geral </a:t>
            </a:r>
            <a:r>
              <a:rPr kumimoji="0" lang="pt-BR" sz="2200" b="0" i="0" u="none" strike="noStrike" kern="1200" cap="none" spc="0" normalizeH="0" noProof="0" dirty="0" smtClean="0">
                <a:ln>
                  <a:noFill/>
                </a:ln>
                <a:solidFill>
                  <a:schemeClr val="bg1"/>
                </a:solidFill>
                <a:effectLst/>
                <a:uLnTx/>
                <a:uFillTx/>
                <a:latin typeface="+mn-lt"/>
                <a:ea typeface="+mn-ea"/>
                <a:cs typeface="+mn-cs"/>
              </a:rPr>
              <a:t>do Estado do Ceará</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200" dirty="0" smtClean="0">
                <a:solidFill>
                  <a:schemeClr val="bg1"/>
                </a:solidFill>
              </a:rPr>
              <a:t>Contribuir para maior segurança administrativa na tomada de decisão e reduzir a ocorrência de desvios.</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Descrição:</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742950" lvl="1" indent="-285750" algn="just">
              <a:spcBef>
                <a:spcPct val="20000"/>
              </a:spcBef>
              <a:buFont typeface="Arial" pitchFamily="34" charset="0"/>
              <a:buChar char="–"/>
              <a:defRPr/>
            </a:pPr>
            <a:r>
              <a:rPr lang="pt-BR" sz="2200" dirty="0" smtClean="0">
                <a:solidFill>
                  <a:schemeClr val="bg1"/>
                </a:solidFill>
              </a:rPr>
              <a:t>Consiste numa moderna metodologia de controle baseada no </a:t>
            </a:r>
            <a:r>
              <a:rPr lang="pt-BR" sz="2200" b="1" dirty="0" smtClean="0">
                <a:solidFill>
                  <a:srgbClr val="FFC000"/>
                </a:solidFill>
              </a:rPr>
              <a:t>gerenciamento dos riscos </a:t>
            </a:r>
            <a:r>
              <a:rPr lang="pt-BR" sz="2200" dirty="0" smtClean="0">
                <a:solidFill>
                  <a:schemeClr val="bg1"/>
                </a:solidFill>
              </a:rPr>
              <a:t>identificados nos processos organizacionais, com vistas à eficiência e regularidade da gestão. Tal mecanismo de controle é executado por meio do </a:t>
            </a:r>
            <a:r>
              <a:rPr lang="pt-BR" sz="2200" b="1" dirty="0">
                <a:solidFill>
                  <a:srgbClr val="FFC000"/>
                </a:solidFill>
              </a:rPr>
              <a:t>mapeamento</a:t>
            </a:r>
            <a:r>
              <a:rPr lang="pt-BR" sz="2200" dirty="0" smtClean="0">
                <a:solidFill>
                  <a:schemeClr val="bg1"/>
                </a:solidFill>
              </a:rPr>
              <a:t>, </a:t>
            </a:r>
            <a:r>
              <a:rPr lang="pt-BR" sz="2200" b="1" dirty="0">
                <a:solidFill>
                  <a:srgbClr val="FFC000"/>
                </a:solidFill>
              </a:rPr>
              <a:t>validação</a:t>
            </a:r>
            <a:r>
              <a:rPr lang="pt-BR" sz="2200" dirty="0" smtClean="0">
                <a:solidFill>
                  <a:schemeClr val="bg1"/>
                </a:solidFill>
              </a:rPr>
              <a:t>, </a:t>
            </a:r>
            <a:r>
              <a:rPr lang="pt-BR" sz="2200" b="1" dirty="0">
                <a:solidFill>
                  <a:srgbClr val="FFC000"/>
                </a:solidFill>
              </a:rPr>
              <a:t>implantação</a:t>
            </a:r>
            <a:r>
              <a:rPr lang="pt-BR" sz="2200" dirty="0" smtClean="0">
                <a:solidFill>
                  <a:schemeClr val="bg1"/>
                </a:solidFill>
              </a:rPr>
              <a:t> e </a:t>
            </a:r>
            <a:r>
              <a:rPr lang="pt-BR" sz="2200" b="1" dirty="0">
                <a:solidFill>
                  <a:srgbClr val="FFC000"/>
                </a:solidFill>
              </a:rPr>
              <a:t>monitoramento</a:t>
            </a:r>
            <a:r>
              <a:rPr lang="pt-BR" sz="2200" dirty="0" smtClean="0">
                <a:solidFill>
                  <a:schemeClr val="bg1"/>
                </a:solidFill>
              </a:rPr>
              <a:t> de processos, com foco em riscos. </a:t>
            </a:r>
          </a:p>
        </p:txBody>
      </p:sp>
      <p:pic>
        <p:nvPicPr>
          <p:cNvPr id="7" name="Picture 2" descr="C:\Users\Secretário\Dropbox\5 CONACI\BIRD\Bird_Seminario_Foz do Iguacu\Apresentacao_Fellipe\download.jpg"/>
          <p:cNvPicPr>
            <a:picLocks noGrp="1" noChangeAspect="1" noChangeArrowheads="1"/>
          </p:cNvPicPr>
          <p:nvPr>
            <p:ph idx="1"/>
          </p:nvPr>
        </p:nvPicPr>
        <p:blipFill>
          <a:blip r:embed="rId5" cstate="print"/>
          <a:srcRect/>
          <a:stretch>
            <a:fillRect/>
          </a:stretch>
        </p:blipFill>
        <p:spPr bwMode="auto">
          <a:xfrm>
            <a:off x="611560" y="332656"/>
            <a:ext cx="1683908" cy="118124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a:xfrm>
            <a:off x="2267744" y="274638"/>
            <a:ext cx="6624736" cy="1143000"/>
          </a:xfrm>
        </p:spPr>
        <p:txBody>
          <a:bodyPr>
            <a:noAutofit/>
          </a:bodyPr>
          <a:lstStyle/>
          <a:p>
            <a:pPr lvl="0" algn="l">
              <a:defRPr/>
            </a:pPr>
            <a:r>
              <a:rPr lang="pt-BR" sz="3200" dirty="0" smtClean="0">
                <a:solidFill>
                  <a:schemeClr val="bg1"/>
                </a:solidFill>
              </a:rPr>
              <a:t>2.7. Experiência – Controle Interno </a:t>
            </a:r>
            <a:br>
              <a:rPr lang="pt-BR" sz="3200" dirty="0" smtClean="0">
                <a:solidFill>
                  <a:schemeClr val="bg1"/>
                </a:solidFill>
              </a:rPr>
            </a:br>
            <a:r>
              <a:rPr lang="pt-BR" sz="3200" dirty="0" smtClean="0">
                <a:solidFill>
                  <a:schemeClr val="bg1"/>
                </a:solidFill>
              </a:rPr>
              <a:t>        Preventivo</a:t>
            </a:r>
            <a:endParaRPr lang="pt-BR" sz="3200" dirty="0">
              <a:solidFill>
                <a:schemeClr val="bg1"/>
              </a:solidFill>
            </a:endParaRPr>
          </a:p>
        </p:txBody>
      </p:sp>
      <p:sp>
        <p:nvSpPr>
          <p:cNvPr id="5" name="Espaço Reservado para Conteúdo 4"/>
          <p:cNvSpPr>
            <a:spLocks noGrp="1"/>
          </p:cNvSpPr>
          <p:nvPr>
            <p:ph idx="1"/>
          </p:nvPr>
        </p:nvSpPr>
        <p:spPr>
          <a:xfrm>
            <a:off x="457200" y="1772817"/>
            <a:ext cx="8229600" cy="3600399"/>
          </a:xfrm>
        </p:spPr>
        <p:txBody>
          <a:bodyPr>
            <a:normAutofit/>
          </a:bodyPr>
          <a:lstStyle/>
          <a:p>
            <a:r>
              <a:rPr lang="pt-BR" dirty="0" smtClean="0">
                <a:solidFill>
                  <a:schemeClr val="bg1"/>
                </a:solidFill>
              </a:rPr>
              <a:t>Metodologia:</a:t>
            </a:r>
            <a:r>
              <a:rPr lang="pt-BR" sz="2700" dirty="0" smtClean="0">
                <a:solidFill>
                  <a:schemeClr val="bg1"/>
                </a:solidFill>
              </a:rPr>
              <a:t> </a:t>
            </a:r>
          </a:p>
          <a:p>
            <a:pPr lvl="1" algn="just"/>
            <a:r>
              <a:rPr lang="pt-BR" sz="2200" dirty="0" smtClean="0">
                <a:solidFill>
                  <a:schemeClr val="bg1"/>
                </a:solidFill>
              </a:rPr>
              <a:t>O projeto se encontra, desde janeiro deste ano, na sua fase inicial de implementação, voltada para atividades de </a:t>
            </a:r>
            <a:r>
              <a:rPr lang="pt-BR" sz="2000" b="1" dirty="0" smtClean="0">
                <a:solidFill>
                  <a:srgbClr val="FFC000"/>
                </a:solidFill>
              </a:rPr>
              <a:t>análise e modelagem dos macroprocessos</a:t>
            </a:r>
            <a:r>
              <a:rPr lang="pt-BR" sz="2200" dirty="0" smtClean="0">
                <a:solidFill>
                  <a:schemeClr val="bg1"/>
                </a:solidFill>
              </a:rPr>
              <a:t> de Gestão de Transferências de Recursos (transferências voluntárias realizadas por meio de convênios e instrumentos congêneres) e de Contratos, cujos produtos correspondem às </a:t>
            </a:r>
            <a:r>
              <a:rPr lang="pt-BR" sz="2000" b="1" dirty="0" smtClean="0">
                <a:solidFill>
                  <a:srgbClr val="FFC000"/>
                </a:solidFill>
              </a:rPr>
              <a:t>propostas dos novos fluxos</a:t>
            </a:r>
            <a:r>
              <a:rPr lang="pt-BR" sz="2200" dirty="0" smtClean="0">
                <a:solidFill>
                  <a:schemeClr val="bg1"/>
                </a:solidFill>
              </a:rPr>
              <a:t>, bem como à indicação para construção de </a:t>
            </a:r>
            <a:r>
              <a:rPr lang="pt-BR" sz="2000" b="1" dirty="0" smtClean="0">
                <a:solidFill>
                  <a:srgbClr val="FFC000"/>
                </a:solidFill>
              </a:rPr>
              <a:t>ferramenta de tecnologia da informação</a:t>
            </a:r>
            <a:r>
              <a:rPr lang="pt-BR" sz="2200" dirty="0" smtClean="0">
                <a:solidFill>
                  <a:schemeClr val="bg1"/>
                </a:solidFill>
              </a:rPr>
              <a:t> para acompanhamento dos processos.</a:t>
            </a:r>
          </a:p>
        </p:txBody>
      </p:sp>
      <p:pic>
        <p:nvPicPr>
          <p:cNvPr id="6" name="Picture 2" descr="C:\Users\Secretário\Dropbox\5 CONACI\BIRD\Bird_Seminario_Foz do Iguacu\Apresentacao_Fellipe\download.jpg"/>
          <p:cNvPicPr>
            <a:picLocks noChangeAspect="1" noChangeArrowheads="1"/>
          </p:cNvPicPr>
          <p:nvPr/>
        </p:nvPicPr>
        <p:blipFill>
          <a:blip r:embed="rId5" cstate="print"/>
          <a:srcRect/>
          <a:stretch>
            <a:fillRect/>
          </a:stretch>
        </p:blipFill>
        <p:spPr bwMode="auto">
          <a:xfrm>
            <a:off x="642910" y="285728"/>
            <a:ext cx="1683908" cy="118124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rPr>
              <a:t>2.7. Experiência – Controle Interno Preventivo</a:t>
            </a:r>
            <a:endParaRPr lang="pt-BR" sz="4400" dirty="0">
              <a:solidFill>
                <a:schemeClr val="bg1"/>
              </a:solidFill>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indent="-342900" algn="just">
              <a:spcBef>
                <a:spcPct val="20000"/>
              </a:spcBef>
              <a:buFont typeface="Calibri" pitchFamily="34" charset="0"/>
              <a:buChar char="•"/>
              <a:defRPr/>
            </a:pPr>
            <a:r>
              <a:rPr lang="pt-BR" sz="3200" dirty="0" smtClean="0">
                <a:solidFill>
                  <a:schemeClr val="bg1"/>
                </a:solidFill>
              </a:rPr>
              <a:t>Espera-se como resultado:</a:t>
            </a:r>
          </a:p>
          <a:p>
            <a:pPr marL="742950" lvl="1" indent="-285750" algn="just">
              <a:spcBef>
                <a:spcPct val="20000"/>
              </a:spcBef>
              <a:buFont typeface="Arial" pitchFamily="34" charset="0"/>
              <a:buChar char="–"/>
              <a:defRPr/>
            </a:pPr>
            <a:r>
              <a:rPr lang="pt-BR" sz="2500" dirty="0" smtClean="0">
                <a:solidFill>
                  <a:schemeClr val="bg1"/>
                </a:solidFill>
              </a:rPr>
              <a:t>Alcançar níveis satisfatórios de aderência aos pontos de controle preventivos implantados, assegurando o alcance de objetivos e metas governamentais;</a:t>
            </a:r>
          </a:p>
          <a:p>
            <a:pPr marL="742950" lvl="1" indent="-285750" algn="just">
              <a:spcBef>
                <a:spcPct val="20000"/>
              </a:spcBef>
              <a:buFont typeface="Arial" pitchFamily="34" charset="0"/>
              <a:buChar char="–"/>
              <a:defRPr/>
            </a:pPr>
            <a:r>
              <a:rPr lang="pt-BR" sz="2500" dirty="0" smtClean="0">
                <a:solidFill>
                  <a:schemeClr val="bg1"/>
                </a:solidFill>
              </a:rPr>
              <a:t>Mitigar os riscos que afetam negativamente o processo de gestão; e</a:t>
            </a:r>
          </a:p>
          <a:p>
            <a:pPr marL="742950" lvl="1" indent="-285750" algn="just">
              <a:spcBef>
                <a:spcPct val="20000"/>
              </a:spcBef>
              <a:buFont typeface="Arial" pitchFamily="34" charset="0"/>
              <a:buChar char="–"/>
              <a:defRPr/>
            </a:pPr>
            <a:r>
              <a:rPr lang="pt-BR" sz="2500" dirty="0" smtClean="0">
                <a:solidFill>
                  <a:schemeClr val="bg1"/>
                </a:solidFill>
              </a:rPr>
              <a:t>Potencializar as oportunidades decorrentes de boas práticas observadas.</a:t>
            </a:r>
          </a:p>
        </p:txBody>
      </p:sp>
      <p:pic>
        <p:nvPicPr>
          <p:cNvPr id="7" name="Picture 2" descr="C:\Users\Secretário\Dropbox\5 CONACI\BIRD\Bird_Seminario_Foz do Iguacu\Apresentacao_Fellipe\download.jpg"/>
          <p:cNvPicPr>
            <a:picLocks noChangeAspect="1" noChangeArrowheads="1"/>
          </p:cNvPicPr>
          <p:nvPr/>
        </p:nvPicPr>
        <p:blipFill>
          <a:blip r:embed="rId5" cstate="print"/>
          <a:srcRect/>
          <a:stretch>
            <a:fillRect/>
          </a:stretch>
        </p:blipFill>
        <p:spPr bwMode="auto">
          <a:xfrm>
            <a:off x="611560" y="332656"/>
            <a:ext cx="1683908" cy="118124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356032" y="428604"/>
            <a:ext cx="6248416"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BR" sz="4400" dirty="0" smtClean="0">
                <a:solidFill>
                  <a:schemeClr val="bg1"/>
                </a:solidFill>
                <a:latin typeface="+mj-lt"/>
                <a:ea typeface="+mj-ea"/>
                <a:cs typeface="+mj-cs"/>
              </a:rPr>
              <a:t>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.8. Experiência – Sistema de Controle</a:t>
            </a:r>
            <a:r>
              <a:rPr kumimoji="0" lang="pt-BR" sz="4400" b="0" i="0" u="none" strike="noStrike" kern="1200" cap="none" spc="0" normalizeH="0" noProof="0" dirty="0" smtClean="0">
                <a:ln>
                  <a:noFill/>
                </a:ln>
                <a:solidFill>
                  <a:schemeClr val="bg1"/>
                </a:solidFill>
                <a:effectLst/>
                <a:uLnTx/>
                <a:uFillTx/>
                <a:latin typeface="+mj-lt"/>
                <a:ea typeface="+mj-ea"/>
                <a:cs typeface="+mj-cs"/>
              </a:rPr>
              <a:t> de Óbitos</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30722" name="Picture 2" descr="http://www.girafamania.com.br/listaestados/br-sc.gif"/>
          <p:cNvPicPr>
            <a:picLocks noChangeAspect="1" noChangeArrowheads="1"/>
          </p:cNvPicPr>
          <p:nvPr/>
        </p:nvPicPr>
        <p:blipFill>
          <a:blip r:embed="rId5" cstate="print"/>
          <a:srcRect/>
          <a:stretch>
            <a:fillRect/>
          </a:stretch>
        </p:blipFill>
        <p:spPr bwMode="auto">
          <a:xfrm>
            <a:off x="500034" y="214291"/>
            <a:ext cx="1900251" cy="135732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kumimoji="0" lang="pt-BR" sz="2200" b="0" i="0" u="none" strike="noStrike" kern="1200" cap="none" spc="0" normalizeH="0" baseline="0" noProof="0" dirty="0" smtClean="0">
                <a:ln>
                  <a:noFill/>
                </a:ln>
                <a:solidFill>
                  <a:schemeClr val="bg1"/>
                </a:solidFill>
                <a:effectLst/>
                <a:uLnTx/>
                <a:uFillTx/>
                <a:latin typeface="+mn-lt"/>
                <a:ea typeface="+mn-ea"/>
                <a:cs typeface="+mn-cs"/>
              </a:rPr>
              <a:t>Secretaria da Fazenda do Estado de Santa Catarina</a:t>
            </a: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200" dirty="0" smtClean="0">
                <a:solidFill>
                  <a:schemeClr val="bg1"/>
                </a:solidFill>
              </a:rPr>
              <a:t>Verificar a ocorrência de pagamentos a pessoas já falecidas.</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Descrição:</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800100" lvl="1" indent="-342900" algn="just">
              <a:spcBef>
                <a:spcPct val="20000"/>
              </a:spcBef>
              <a:buFont typeface="Calibri" pitchFamily="34" charset="0"/>
              <a:buChar char="–"/>
              <a:defRPr/>
            </a:pPr>
            <a:r>
              <a:rPr lang="pt-BR" sz="2000" dirty="0" smtClean="0">
                <a:solidFill>
                  <a:schemeClr val="bg1"/>
                </a:solidFill>
              </a:rPr>
              <a:t>Utilizando-se de um software de dados, realiza-se um cruzamento mensal com os dados do SISOBI e a folha de pagamento antes do seu fechamento, evitando-se assim pagamento a servidores e/ou pensionistas já falecidos.</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7" name="Título 6"/>
          <p:cNvSpPr>
            <a:spLocks noGrp="1"/>
          </p:cNvSpPr>
          <p:nvPr>
            <p:ph type="ctrTitle"/>
          </p:nvPr>
        </p:nvSpPr>
        <p:spPr>
          <a:xfrm>
            <a:off x="785786" y="571480"/>
            <a:ext cx="7772400" cy="1470025"/>
          </a:xfrm>
        </p:spPr>
        <p:txBody>
          <a:bodyPr/>
          <a:lstStyle/>
          <a:p>
            <a:r>
              <a:rPr lang="pt-BR" dirty="0" smtClean="0">
                <a:solidFill>
                  <a:schemeClr val="bg1"/>
                </a:solidFill>
              </a:rPr>
              <a:t>1. Combate à Corrupção</a:t>
            </a:r>
            <a:endParaRPr lang="pt-BR" dirty="0">
              <a:solidFill>
                <a:schemeClr val="bg1"/>
              </a:solidFill>
            </a:endParaRPr>
          </a:p>
        </p:txBody>
      </p:sp>
      <p:graphicFrame>
        <p:nvGraphicFramePr>
          <p:cNvPr id="9" name="Espaço Reservado para Conteúdo 5"/>
          <p:cNvGraphicFramePr>
            <a:graphicFrameLocks/>
          </p:cNvGraphicFramePr>
          <p:nvPr/>
        </p:nvGraphicFramePr>
        <p:xfrm>
          <a:off x="1000100" y="2000240"/>
          <a:ext cx="7215238" cy="28574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5362" name="AutoShape 2" descr="data:image/jpeg;base64,/9j/4AAQSkZJRgABAQAAAQABAAD/2wCEAAkGBhQSERQUEhQWFBUVFBcXGBgYFxQYFxcWFxgXFxQVFxQXHCYeFxwkGRQUHy8gJCcpLCwsFx4xNTAqNSYrLCkBCQoKDgwOGg8PGiwcHCQsKSksLCkpKSksLCwsLSwpKSwpLCwpLCwsLCkpKSwsLCwpKSwsLCksLCwpKSksKSwpLP/AABEIAKgBLQMBIgACEQEDEQH/xAAcAAABBQEBAQAAAAAAAAAAAAACAAEDBAUGBwj/xABGEAACAQMCAwUEBwUFBgcBAAABAgMABBESIQUxUQYTIkFhMnGB8AcUI0KCkaEzUmJysSSSwdHhFVOiw9LxNENjg5SywiX/xAAZAQADAQEBAAAAAAAAAAAAAAAAAQIDBAX/xAAqEQEBAAICAgAEBAcAAAAAAAAAAQIRAxIhMTJBUWEEIpHwE0JSccHR4f/aAAwDAQACEQMRAD8A8jzSFLNOtDgPmiBpqLTSTT6aIGmAp8UIp8U2mjWj00J3pGBRgU5WlSTbs4qYVCoqZaaMh4ptVPjam002ZZp804XrRZ9KRbX+E2iyR3II8SQiRCefgkjDgfgZj+Gs7NXOHXzRMWTGSjoQRkFZFKMMe5v6VX+eVM7ZqIwxotVEp+dq2bawhiVZbptZYBkgjI1MPIyygYiU9BlyPJedAk2xQ/vp9dT8Qu+9kL6EjGwCIulFA2AA5/E5J8zVcrQV1sDmhz60emhZaDhjnz/1pgfLl76IqT85oWFBwnGPnIqPNFn4U5NC4jLVGakZKAihUNjaomFSMtARQ0iIimBIo2FARQ0h+8ptXShpjQuCWQ1JseVQZpZpKFinxRYp9NDPZgKIUqLFCKVOBTCjAoTSogaYCnFJFSLvSK4plqTyoR6RgVIDQ4o0XJx1oKpFrV4RBasHW5aSNiRokRQ6Lsch4/aIJwcrvtyruezv0bw3FlG7pNFMVOrJIbIJKsEYY0spXG3kd/OsDtd2TisliKzM7yE+BkCsoUDcgE+ZxVLvFnhO2txg8X4M0BHiSRHzokjYMrgYztzQjIyrAEVXseGyzOI4o2d25Koyfn9KNMHYAknp+ldPxe9+op9Uh2kKj6zIPaZiAe5DeSLkZxzOfWjTGau8r4ionZWGLIubtFcc44Uecj0Z1woPpk1HJwK1baK6ZT/68Lop/GjNp+IrMWfbmfzIoGYev5mjQvJj/SscQ7PTQBXdQY39mRWDRv8AyuuRn05+lUCnu/OtjgvHGgJA8cT7SRNvHIvqOu5wRuDii7TcFFvNpRtUTqJImx7Ub7r8RuD7qZWSztixs/Of9KQXNanZzgQurhITII9XmfPH3VztqO+Mkf4V6/Y9l4rKJzb2+pxHJlm8c0jBDpUbbZOBpGBSacPBeSb+TwwLSaAH5FKe1eNtMiMjDmGBVv7p3oWNDH1SMFAyfJolkIqQSg8xQcVWjFAYjVp4s8jUO457ULlARSZQalDjp8+6geLPKhUqs6YNRsPjVhxioiKGkqEigNTEChdKTSVXYU2aMigYUNYYilmlSoUNTRB6Bac0M6nWlppk5VKozQyvgGKcU5FIUiPT4pCiAoSQqRRRWlo8rqkal3Y4VVGSTzwB8K1OC9mZri6W20tG+fHrUju1HtOynB2yPeSB50F1t9IuCcBkunITAVBqkkY6Y40HN3byGx25nyrU/wBuxWZK2KhpAMG6dcuT94wxtlYl2wCQWx5ih4/xxQv1S1Om1Q7n707/AHpZCPa3Gw5AAVgYoFymHie/r/p2X0fds/q007XDuyzJlm3ZjIpyp3O5IZxz5kVj9p+PNeXLzMNIOAq5zpUchn8yfUmsmKrNvaPK4SNWdjyVQSx+Apxnly5ZTol4L/4mHPLvo856a1zU3H2Y3VwXHi7+XPPOdbVBxPhklvIY5fDIoGpQQSpIyASNtWCNs7Vpdp4+97u7X2bhfHvnTcIAsyn37SDqHplq9bPopQ8FmcDSmSQGC6k1af39BbUF/iIxjfOKI8CnxkRl1wTqQq67cxqQkZHTnU1zcaleeLK97mKZThgpbDjSSNlbS2BzHdkZO1LhnEnzGiqv2feFSdgrNuZmO/sAZyB5dQKB1w3plPEyndSPPcEbHkcGug45ITZ8P1e0I5x+AS4Tly+9VMI1zJFDG7SadXjkOBj2nbf2I1Cltzn2jtnFFx2+SSVVQnuYUWKM+ZRScyYON2Ys2NuYFA+GX9GXrrpV7fTGyktZMvq0hZM+NUBBKk/e5bHOR6+WbPZWxQtHctqH3JYWUtv5NGzr+eKygOlNMyy4/V9t227WSFe7ugLuL92UkuvrHN7cZ+JHpUfFez692bi1YywZGoHHewk8llUeXRx4T6Hasber3CuMSW8gkQjlhlO6uh9qN1+8pAwR/jSOZ9vGTO00q6LivBA5iltUaSK4JCIMs8co3eBsbkjmD5qQetZfE+EPA+iTAbGcAg43IwSNjup+TTFwuKlqouY6/wCH+VAwoQ1IpTPF5j/UVETVnXUbxbbf9/npQuVEZc+1v6+dRNH05UYGeVAD8D+lDSIjTE1I+/PY1GSRzoaQzVC61IRTGhcVyKVEwoSKTWHFEKZRR0Jo0o1NClEKGVSU1PTUkCFEKYoQAcHBzg4ODjng+eP8aQoTWl2bve5u7eQnASaMk/w6hq/4c179c26ENE51ZiZXGfEsROlsye0FPvHLI5HHzhiug7QdsLi72kbSmFyik6WKjAZv3jjrsPiaG/HyzCWVF2lsbeOYi1k7xDnbclDnlrwA3wzjkepzK0uJWKW8axsM3DYeTc/YqRlIsfvkEM2fZ8K89VZq0Obknkcdatn2inhieKJ+7VzlioCu22NJkHi0+mcbnrWUtHTY7su4Rckkk5J3JOTn1JrY7P3anXbTECK40gMeUUwyIpvcNRVv4WPQVjYFCRQMctXbas7VkN1BINLLGxIP3ZIGDH/hEg/FUFv4YJCMeJ0jz6eJ3x8Uj/Otnic39su3PNLZkY+Xed1Hbv7/ALRmqhwS1EoiQjb65Erfyy+H/ln86Gtx86n3aF1F9UtFjH7e6QNIcbpAcFIx5jURvt93G4rmpBXQ/SDdFuIz5+6VUegCKR/U/nXPDfaqZcvjLU9Twj1b0+aixvRikiwQp80IPrRkUw9k7BW9tHblbSVZWYZcklZAwBGWiYghRny2wTuedeb9u73vOIXBByoYKvLGEVV2x5bGsmzuXidZI2KuhBVhzBFBcSM7FmOWYljnmSTkmk6uTnmeEx1pDmgK0RXzq9YcKMkE8zMESEJzGS7yNhIxvzwGOegoY4y30zSMUamgJoc0zgpYc7jn8/rVZhnn+f8AnVkSdaGaLO450msqoRjYikynpz5UecevX3dRQ6iNvn550mkQNQEVK4qJqGkCaDTRk0qGkMtEaAUQoTUsdGtBHUiCkyojTUmNNQlpcL4v3YKOglhY5aNiRvy1ow3jcfvDy2II2qLiCxd4e4LmM4xrA1gkDKnTs2DkZGM9ByqoK6uGYcPgidVBvJ1EqswDC3hJ+zZVIx3j4LZPsjGNzSVPzTygtewF666u4KA8u8ZIs+5ZGB/Sq972eubYCR4mVQQRIMMgPl9ohK5+NZ1zePKxeV2djzZiWP5mpbDiMkDa4nZG/hOxHQjkw9CCKEW4fdDLKXZmYlmYkknckk5JJ6k5pLXQaYr1DoQRXagtoQYjuAMltCf+XKBk6Rs2NgDtWdwuO2wTctLzACRImSPMl3YBfdg/Cmi4qdSVb4jcwNpEETRgcy8neM3Q7IoX4VTpscpqiBrS7NWqvMSxVQkbvqk/ZKyj7NpP4dZQYGckgYOcVlVtdlL9YpXyyxs8RRHdQ8asSpIkQg5RlDITg41ZxQrj12m2/ALhtX2XC5teC32lspbBJBbRKuSSfzNWY7O9X9lYWCn95e4bdSCDlpyCQQDvVZrIvgnh1jIf3ornSvvKrPgVXkspF3HDbKNc41SSagPe73GOVJ2/v9+FLt3K5kh75QLjuczMoAVyXbRgjZ9KgIWHMqR5VzaNWp2mvFkkjClD3cCRsYwRGWXOe7UgYUAhdgASCfOs6JM7U44+aztUywasbb/19aaWHT76lSTB2+FRyvmqY7QB/StLhUMDsVmdo9S4R+aq/kZBjJTmDjcZzvjFZhFI0lT21OI8HkgfRIMHGVIIKup3DIw2dSORFVNj6GpuHRS3DpEH8Kht3Y93FGMvI5/cUbscf1NacnE7WPwww9+RsZZ9Xi9VgRgAP5iT7qNr6S+fUYhGT0NFLeP3HcZ+zEhkxjm5UJknzwo26ZPWtd+0DkY7q1C8traDHuyVzj1zSt5rac6JkFs59mWPUYwfLvIWJwPVCMdKFST+WucHSnZf1q7xfhb28rRyDDLjcEFWU7qykc1IIINTcOtoChe4lYYOFjjUmRuWTrYCNF57kk7cqBMbvTJcedOr4xVriEsZf7GNo05AM+tj6sQAM+gAFUyKD9AnXzFVzVwDO3pVSVMGk1xAR1qJ6lO9RNQ1gDQk05pqGkIUQoaIUJqRKkHKgjFFmkzp63bDsjLKFPe2sepQwWS5hRsHllM5Gee4rBzT0Ca+bW4rwB7aVY5GjbURho5EkUjbJBByMZ8wOW1W+28meIXI5COQxKOiQgRIP7qCsAV0vG5VN3FdEZjuO7mP3vHkC4UjzIlWTbzBXrSHiy6Z0PB5mHhjY7A4GCwB5MU9oKcjBIxvUMtpIoJZHUA4JKsBnpkjnnyqWeeRO9Rm1d4VLnOrvMeJXDeYOrVnzzWnbcVdsyuQkYiEA5ncAHCR8nYDr4V1KdvDkZ9cb4ZFjdNHKkiEhkdWUjnkEEfrWj2ttBFfXKKAFWZsADAAJ1AAdAGxVrs1w9XaW8nGm3gOsgYw8hOYoEztucZ6Csjid7JPI88g3ldiTghS3MhSem22aBZrBBqosk0BNSI1Nz0gDT6DRhqIGqRtELcnpT/Vz0qcSUi1Gi7VXMZqaJSB60YOaTHajQtM71Dr9aZ2psUHIPT8aYmprTh8spxFG8h6IjNz5Z0g1JxDhksJCzxvGSMgMCDjrg7ig+t1v5LsP2di7DYzziInz7uJRIy/F3iJ/kFY1bVqne2MqDdoJBOB5mNwsUp/CVhPuJ6UuFNoRHQBsOTLjBcRrpwADvpILEkc+RIxSa2b19NM2Kccjj9P1/zqWQdfgfMVtN2gGCoJUsVGtY0UA53kRVP2WATso8W2cGn4wqYYMqiQFVB15kZh7fepyGRvnCnPMbkA2rpNblVrljLYKzbvbziIde6lRpFX3Bo5MdNRHSsBhXScUhMNjDGdnmlNxjz7pV7uHPvJlI9N655z59edMZ+4jY5oH399Gwpivz6UFESmppIwwqJlqWJtqGuKk9qQPTr6/wCdQFf6VomUox+djQSxKQWX4jp6g+YpNYy2NBipXFMBQ0gcUa0NSIaE0WaYGmNIUkDFEKbFPQmiArf4P9tBLbNzUNcQnoyLmZB11xITjrEvU1grWnwG50XNuw+7NH8RqUEfEEj40ky+Rz+O0jfG8crxk/wsokjB+PffCrH+znnngtUwCI0BJ9lda99LI3QKHOfRPSiurTu7a7QckvUQfhW6G35Cta2QCTis/wDuopIlxyzNIIF/4A1Jp1ZHaPjgl0QQ+G2gGI138RO7yuMnxs2T6A4G3Orwrjs9vnupWUHcrsyH+aNsqduorOAoqbG53e2jxfjJuGVmihjYZyYkEerON2UHGdjyA51VjO1QCp4sU4yzu/NGpqQZ+RVnhQhZ9M5ZFYYEg37ts7MyYyy+RAwQDkZxghxGxaCRo3xkYOVIZSCMqysNiCCCPfVM7jdbQ71ocE4T9Ychn7uONHkkfGdCIMk4zuSdKgdWFZ2sVpR8WVLR4UDCSWUGRvLuk3SMb59s6j/KvSg8JN+Wao2oXaksm+aTuKE/NHT6elEHFECPdQeyhu3UFVZlB5gMwB94BwaB2zzomWoztQe9rvB+KGCVXADAZDKeTow0uh9GUkfHNXb+2+qzrJCSUIWaInmY25A9SCGRh1VhyNY3lW1cXH/8+3J3KT3CD+TTBJge5nb+8aTXCbmvp5WzarFPOy7LCpeP07woIPiBMre9KHg/D0RPrVyNUeorHFnBnccx1EakjU34fOhvpd7xF5hIF23J7p4omH94A/Cou214FunhBOi2xCgPkEUBuXmX1MfU0bb/AMPXkHEOItcSM8pBc9BgADZQq/dAGBj0o+G8e7pTDLDFPCxyVYaXB33SZfEp3PUbnbeud+v4O1Gzs24oHTKfmaHFhAW/s4kCkbiTSWDeYDLsyjyOAd+VUsbcvX/A/qKlQ+fu23yeuK9y4aIOI2tvPLboGRSgVkGkcgxRSMFDp26bjmDU5ZdZtpwcH8bLUungpNFEa63tb2DkW9kitI9S92JlUEZVGyCviIzh1YAdMVxVzFJE5SRWRgdwwKkH1BomUvo8uDPC/mi1cR5GfPFZwlKnIO9TG5OKqTSb1R9KmuIwfEvxHT1HpVM1PBcYNKWLJyo2P6UK0hFSCoc1KhoRTGioafFIkimpBUKmpVNDPKCra7K2ga4R5GCRQFZZHbkqqw0jA3Op9K4AJ8XLasWup7FzrEl3M7aFESR6tHejVI4wrQHAcERuMtsNvMigYTeSS4tIpIRG19bBmnkmkbF0dTMqquAINsASH8dW7eNWg4hFFKtw8kaTPII3jULDJrkwXGSSWGxC5J29ZLe4s23L8NOf3rS9jPLzCNpHu5Vq23ELeWK5tofq+XhZs20EyKndAyapJJDvuuF5YZvPNJ0ajzUChzRs3OoxTcB1qZCMVXzRhqBZtYD1tcI4Mrxm4uJe5gDaQQNUkjgZKRJ5kDGScAZGawAD058vWtvtbN9v3I2jth3CD+Q/aN72k1sfeOlGxjjJ5q3JxyxQaY7Iyb+3NO+o/hiCqvwJqNuJ2Uuz20lvn70MpcD1MUw3+DiudxSFM+32n6RqcU4UYdLBlkikBKSKDpbHtKQ26MDjKncZHkQSdnZQaQ884AIyI4l1ye4ltKR/mT6VL2cl7xJ7Z91eGSVM/dmgQyKw6akR0PUEdBWCWoHWTzpM7DJxnGTjPPHlnFIvUIam10I6pWlpjL89KgZ6jaShcwWCxzgfPSuov7WKHuoZphC9s0hKyQy6JZC4LMGTUdHhRRlfEEztqri5Jtq9Jur2WZtURumiKpgwRQ3lsSI0ziBj/Z8Nq8B3HpQ7eDjnlylvbwq4d7+I4cNtFduWIOrcGNQckb71T7Yvm6aVW1LcD6wuQQQJSzAMDnf47gqfOujuLkp7RZDtk/7Gtlbf3tzrE7aRNqgkYHDwgBnjEMr92zKzvEPZ5hV5jSq77Gh0dZIwo961bdtqy4hvWnbEb9MUmWUTqvMfEV7R9GbFuGrq+68qL/LqDf1Zh8K8UEgyK94+j+z7vhluOesGQ/8AuMzAfkRWfJ6a/gsbjm57s5NI/G5teMC2kUD+BXiK+/difia1O3fYJL5IiGEcwbSHwWymGJVhkZwcEHy361b4Vw0x8RvJCo0mOII2NyWB7xQengUn3it2ZW72EfdUOx9/hA/qa58fE+//AF7fP15MtX1r/D5k49wd7S4lt5cF42wSM4IIBBHngqwNZcg/WvRPpp4UIuI94M/2iJZDk58SkxsB6aUTb1rzx+XursjxMpq6Q1Ok5AqFhTAU0iqQUFPihjTk04NDSFBaSCjVqjBolpIsTK1W7HiMkLaom0kgg5CsGU81ZWBVhsNiDVIGjDUM/Xp0C9tZhyitf/iW/wD0VFxXtfczqUdwsZ5pGqxo2OWpUA1e45xWMBTsnn1oPvb7rvpvopcxo0NwjM8aPpYFQQ4BGJBkdeYG1chxbgE9q2meJkPkTgq3qrjIb4GvbOynHYzYWQZ1R5Y1iXLLlnj+z0ANnOrQfLG46jPkXbTitzLcuLrKMjECPfSg/hHnkYOr73Ohty8eGM3GDmte27TTRgCPu48DGVhhDHAxkyaNRPrmsYGjBpObdnpau+JySvrlkeR+rsWPntk8hk8q1u0MWq9LE6UuGWZW8glxh85P7pZgfVDyrn624pPrFoYz+1tdTofNrdjmVPXQ57wfwtJ0oOTfirDXkMaSB7dBIjYRXM+vbT7eGCvtrz7OCFwMGp2treRZCkZOANPcmTW0gVSwVHJwhzt4SfaOcITWRIgktNZ9uGRYyfMxyK5jz10mKQe5gOQGHvFaPTbxg6yF73SPE0jYIi23IUFRp821emBf954anZy1Ed1cMDqS3guWLbb/AGTxqOZGS8ijbO/KsnhvA3uNomjLA4CNLGjttzVXI1dNt/StLijCztvqikd9KVe5I+4FwY7bIOCVPibocDyNc4aactTUqe+sJIXKSo0bjmrqVP5EVVJqzccTldFjkkd0TOhWZmCZ56QT4eQ5VVNNOpvwFjQJCzsFRWZjyCgsT7gN6JjXrn0WSAWv2sCxAuBFLsrTnB8OnYyYAI8w3kMhiRvxYdq8x4j2UuLeATTKEBcIF1KW1EMdwpOk4Xkd96yYLlkJ0MynqpKn03Fel/TLOiLbwxgLqYzEAEYUKIo9vIY1D8NeYY3odVnW+F6Pjdxy7+bGOXey+fpqqnI5JyTknzJyfiaGhY0GnRquxT7YrMVqtW7b0IrQtYCeXPOB6k8v1r6ZtIFgihhHJEVB+BQM/pXgnYa3D3lsDuDMh388EH/8173ftyrDkrr/AAeO90Ms41/lWgDvWNGQzDqK1kFZ4Xbu5JJI8W+nub+1Wy9Ldj/ekP8A0V5ax513f02XerijL/u4Yk/MGT/mV5+zV0z08vk+KiWhJpIaZqpCYimzRMD50FDI9IGiQDkaRWgqcU4NBTikjSQGiDUApxQmxOj07mogaINQzsGjY3rt4eP2/EUSHiDdzOgxHd4GGHks46fxbfDcnhtVNmhWOVje492PuLTxOmqI+zMnjiYeRDjYe44q32a7GveQTPGcPGcKunIc6dTDVnY40gbHdhnHOsvg/aW5tsiCZ0U81zlD742yp+Ir2rshdFbSOQxRRF1EsjRgRxkuNhjOAxjWMnkM5oaYceGdeESJgkHIwSMHyPI5HlyrS7MnF3AOYaVEYdUkPduvxR2HxrqfpQ+qyMssMkJl3WRY2DFt8q50DTkeZLZOeW1YvYjhwd5ZTgNAivHrdY4zKXARWlbZW9oqPNgMnAORn0sz1EfC7YC3kU795d2sXvA75nP/ANfzq1wWYpNf3Z/aQJIyHpNNKIkceq947D1ArSPZqQxpGLG60o7v9lcW0gLOFGS3dnkqKPz61oJwb9rE9pNb/W9QeWWeFiGUmdQkKqM5kVRgb4OAc0m3SzTzYnO55/rSp1YEfP8AWtTs8lt34+tE93g4wCV1baQ+nxaOecb1Tjk3dHtuyc8lrJdaSIkXUCcePDBW0jOcDJ39DVHhfA57l9FvE8reekZA/mbko9SRXvyXEM9sVtzDImgqEXDRkFSFRlGCi5K5rxTjHay7kXumfuY1JHcwqIox1BVOfxJodWfFjhryvJwqzsPFdut1cg7W8Z1RIR5TScm/lH5NXP8AaDtPcXcoklfGj9mqeFY8ctCj2cYG/PYb7CqBSmMY60F3+U8D45xua7fvJ21uBpzgDbmBgbDmeQqi4qw0O/OomShtjdoGNRmjIpsetDUKmrVvzqFUqzCtBWOm7H3vd3tsxOyzx59xYKf0Oa+guJNXzl2e4U80oCDIVlLt5ImoZYn0GTjmcbV7zN2mtpGwJBn1DD9SMVz8suvDt/B/Pa3aNua2IqyrBVK5BB6EVjfSNx9rPh0jKcSSkQofNS4OpveEVyPXFZ8W3VzWSbeGdveKC54jdSqcq0pCnqqARqfiEB+Nc+RzqdlqJ663kb3dgoWpmNNTNpyx/wBKrKmTtSpUmek2QFGcf989PzpjJ7jtj4U9KhOSJtqcPSpUI0WqpFalSoTYRanDUqVCdCBpwKVKhNSAUb3DFQhYlQSQpJIBPMheQpqVCYGup7J8RVLe4iEiJLK0e0xIt5I11a0Zh7DHV7RxtkAjJpUqFYZaq9DwVXGVsIJPW3vxv6aGdz5Gr/CeHJbuJXtobULnM0t2s0se2NUUKnxSDIxlDv0pUqnbr1JOzzwLRiP5zT0qt54onZTqVirDzBwR8RuKCRiSSckkkkncknmSfWlSoXEJBqJ2pqVNpIjMlA0lNSpOnBG1CRSpUNDip4yaVKhGVd79HjlYrpjyIjHvbxn+ldOtptn94efMfPzzpUqHVw/BEtk8kRDQsU5ZHMHmSCp2PzyrJ+lvjUlxDa5TSqtJrI9kyEAJjzHhDnfqaVKlr5q5fgry2ZqryGlSpuSIqbFPSoW//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284024" y="428604"/>
            <a:ext cx="6248416" cy="1143000"/>
          </a:xfrm>
          <a:prstGeom prst="rect">
            <a:avLst/>
          </a:prstGeom>
        </p:spPr>
        <p:txBody>
          <a:bodyPr vert="horz" lIns="91440" tIns="45720" rIns="91440" bIns="45720" rtlCol="0" anchor="ctr">
            <a:normAutofit fontScale="90000" lnSpcReduction="20000"/>
          </a:bodyPr>
          <a:lstStyle/>
          <a:p>
            <a:pPr lvl="0" algn="ctr">
              <a:spcBef>
                <a:spcPct val="0"/>
              </a:spcBef>
              <a:defRPr/>
            </a:pPr>
            <a:r>
              <a:rPr lang="pt-BR" sz="4400" dirty="0" smtClean="0">
                <a:solidFill>
                  <a:schemeClr val="bg1"/>
                </a:solidFill>
              </a:rPr>
              <a:t>2.8. Experiência – Sistema de Controle de Óbitos</a:t>
            </a:r>
            <a:endParaRPr lang="pt-BR" sz="4400" dirty="0">
              <a:solidFill>
                <a:schemeClr val="bg1"/>
              </a:solidFill>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30722" name="Picture 2" descr="http://www.girafamania.com.br/listaestados/br-sc.gif"/>
          <p:cNvPicPr>
            <a:picLocks noChangeAspect="1" noChangeArrowheads="1"/>
          </p:cNvPicPr>
          <p:nvPr/>
        </p:nvPicPr>
        <p:blipFill>
          <a:blip r:embed="rId5" cstate="print"/>
          <a:srcRect/>
          <a:stretch>
            <a:fillRect/>
          </a:stretch>
        </p:blipFill>
        <p:spPr bwMode="auto">
          <a:xfrm>
            <a:off x="500034" y="214291"/>
            <a:ext cx="1900251" cy="135732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Espaço Reservado para Conteúdo 4"/>
          <p:cNvSpPr txBox="1">
            <a:spLocks/>
          </p:cNvSpPr>
          <p:nvPr/>
        </p:nvSpPr>
        <p:spPr>
          <a:xfrm>
            <a:off x="428596" y="1930512"/>
            <a:ext cx="8329642" cy="2650616"/>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pt-BR" sz="3000" dirty="0" smtClean="0">
                <a:solidFill>
                  <a:schemeClr val="bg1"/>
                </a:solidFill>
              </a:rPr>
              <a:t>Resultados</a:t>
            </a:r>
            <a:r>
              <a:rPr kumimoji="0" lang="pt-BR" sz="3000" b="0" i="0" u="none" strike="noStrike" kern="1200" cap="none" spc="0" normalizeH="0" baseline="0" noProof="0" dirty="0" smtClean="0">
                <a:ln>
                  <a:noFill/>
                </a:ln>
                <a:solidFill>
                  <a:schemeClr val="bg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2600" b="0" i="0" u="none" strike="noStrike" kern="1200" cap="none" spc="0" normalizeH="0" baseline="0" noProof="0" dirty="0" smtClean="0">
              <a:ln>
                <a:noFill/>
              </a:ln>
              <a:solidFill>
                <a:schemeClr val="bg1"/>
              </a:solidFill>
              <a:effectLst/>
              <a:uLnTx/>
              <a:uFillTx/>
              <a:latin typeface="+mn-lt"/>
              <a:ea typeface="+mn-ea"/>
              <a:cs typeface="+mn-cs"/>
            </a:endParaRPr>
          </a:p>
          <a:p>
            <a:pPr marL="742950" lvl="1" indent="-285750" algn="just">
              <a:spcBef>
                <a:spcPct val="20000"/>
              </a:spcBef>
              <a:buFont typeface="Arial" pitchFamily="34" charset="0"/>
              <a:buChar char="–"/>
              <a:defRPr/>
            </a:pPr>
            <a:r>
              <a:rPr lang="pt-BR" sz="2500" dirty="0" smtClean="0">
                <a:solidFill>
                  <a:schemeClr val="bg1"/>
                </a:solidFill>
              </a:rPr>
              <a:t>Em 2013 houve uma economia superior a R$ 4 milhões.</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27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359702" y="428604"/>
            <a:ext cx="6676794" cy="1143000"/>
          </a:xfrm>
          <a:prstGeom prst="rect">
            <a:avLst/>
          </a:prstGeom>
        </p:spPr>
        <p:txBody>
          <a:bodyPr vert="horz" lIns="91440" tIns="45720" rIns="91440" bIns="45720" rtlCol="0" anchor="ctr">
            <a:normAutofit fontScale="82500" lnSpcReduction="10000"/>
          </a:bodyPr>
          <a:lstStyle/>
          <a:p>
            <a:pPr lvl="0">
              <a:spcBef>
                <a:spcPct val="0"/>
              </a:spcBef>
              <a:defRPr/>
            </a:pPr>
            <a:r>
              <a:rPr lang="pt-BR" sz="4400" dirty="0" smtClean="0">
                <a:solidFill>
                  <a:schemeClr val="bg1"/>
                </a:solidFill>
                <a:latin typeface="+mj-lt"/>
                <a:ea typeface="+mj-ea"/>
                <a:cs typeface="+mj-cs"/>
              </a:rPr>
              <a:t>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.9. </a:t>
            </a:r>
            <a:r>
              <a:rPr lang="pt-BR" sz="4400" dirty="0" smtClean="0">
                <a:solidFill>
                  <a:schemeClr val="bg1"/>
                </a:solidFill>
              </a:rPr>
              <a:t>Experiência – Gerenciamento </a:t>
            </a:r>
          </a:p>
          <a:p>
            <a:pPr lvl="0">
              <a:spcBef>
                <a:spcPct val="0"/>
              </a:spcBef>
              <a:defRPr/>
            </a:pPr>
            <a:r>
              <a:rPr lang="pt-BR" sz="4400" dirty="0" smtClean="0">
                <a:solidFill>
                  <a:schemeClr val="bg1"/>
                </a:solidFill>
              </a:rPr>
              <a:t>       Matricial de Despesa</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fontScale="92500" lnSpcReduction="10000"/>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lang="pt-BR" sz="2200" dirty="0" smtClean="0">
                <a:solidFill>
                  <a:schemeClr val="bg1"/>
                </a:solidFill>
              </a:rPr>
              <a:t>Controladoria Geral do Município de Recife/PE</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200" dirty="0" smtClean="0">
                <a:solidFill>
                  <a:schemeClr val="bg1"/>
                </a:solidFill>
              </a:rPr>
              <a:t>Promover a melhoria na aplicação dos recursos públicos por meio da racionalização de gastos.</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Descrição:</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742950" lvl="1" indent="-285750" algn="just">
              <a:spcBef>
                <a:spcPct val="20000"/>
              </a:spcBef>
              <a:buFont typeface="Arial" pitchFamily="34" charset="0"/>
              <a:buChar char="–"/>
              <a:defRPr/>
            </a:pPr>
            <a:r>
              <a:rPr lang="pt-BR" sz="2200" dirty="0" smtClean="0">
                <a:solidFill>
                  <a:schemeClr val="bg1"/>
                </a:solidFill>
              </a:rPr>
              <a:t>Identificam-se os itens de gasto mais relevantes, agrupando-os em pacotes de despesas por afinidade;</a:t>
            </a:r>
          </a:p>
          <a:p>
            <a:pPr marL="742950" lvl="1" indent="-285750" algn="just">
              <a:spcBef>
                <a:spcPct val="20000"/>
              </a:spcBef>
              <a:buFont typeface="Arial" pitchFamily="34" charset="0"/>
              <a:buChar char="–"/>
              <a:defRPr/>
            </a:pPr>
            <a:r>
              <a:rPr lang="pt-BR" sz="2200" dirty="0" smtClean="0">
                <a:solidFill>
                  <a:schemeClr val="bg1"/>
                </a:solidFill>
              </a:rPr>
              <a:t>Identificam-se os órgãos e entidades onde tais gastos ocorrem;</a:t>
            </a:r>
          </a:p>
          <a:p>
            <a:pPr marL="742950" lvl="1" indent="-285750" algn="just">
              <a:spcBef>
                <a:spcPct val="20000"/>
              </a:spcBef>
              <a:buFont typeface="Arial" pitchFamily="34" charset="0"/>
              <a:buChar char="–"/>
              <a:defRPr/>
            </a:pPr>
            <a:r>
              <a:rPr lang="pt-BR" sz="2200" dirty="0" smtClean="0">
                <a:solidFill>
                  <a:schemeClr val="bg1"/>
                </a:solidFill>
              </a:rPr>
              <a:t>Identificam-se boas práticas de gestão a partir da comparação das variáveis preço e consumo (no setor público ou privado);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616692" y="428604"/>
            <a:ext cx="1632868" cy="114300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215686" y="428604"/>
            <a:ext cx="6604786" cy="1143000"/>
          </a:xfrm>
          <a:prstGeom prst="rect">
            <a:avLst/>
          </a:prstGeom>
        </p:spPr>
        <p:txBody>
          <a:bodyPr vert="horz" lIns="91440" tIns="45720" rIns="91440" bIns="45720" rtlCol="0" anchor="ctr">
            <a:normAutofit fontScale="82500" lnSpcReduction="10000"/>
          </a:bodyPr>
          <a:lstStyle/>
          <a:p>
            <a:pPr lvl="0">
              <a:spcBef>
                <a:spcPct val="0"/>
              </a:spcBef>
              <a:defRPr/>
            </a:pPr>
            <a:r>
              <a:rPr lang="pt-BR" sz="4400" dirty="0" smtClean="0">
                <a:solidFill>
                  <a:schemeClr val="bg1"/>
                </a:solidFill>
              </a:rPr>
              <a:t>2.9. Experiência – Gerenciamento </a:t>
            </a:r>
          </a:p>
          <a:p>
            <a:pPr lvl="0">
              <a:spcBef>
                <a:spcPct val="0"/>
              </a:spcBef>
              <a:defRPr/>
            </a:pPr>
            <a:r>
              <a:rPr lang="pt-BR" sz="4400" dirty="0" smtClean="0">
                <a:solidFill>
                  <a:schemeClr val="bg1"/>
                </a:solidFill>
              </a:rPr>
              <a:t>        Matricial de Despesa</a:t>
            </a:r>
            <a:endParaRPr lang="pt-BR" sz="4400" dirty="0">
              <a:solidFill>
                <a:schemeClr val="bg1"/>
              </a:solidFill>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lvl="0" indent="-342900" algn="just">
              <a:spcBef>
                <a:spcPct val="20000"/>
              </a:spcBef>
              <a:buFont typeface="Calibri" pitchFamily="34" charset="0"/>
              <a:buChar char="•"/>
              <a:defRPr/>
            </a:pPr>
            <a:r>
              <a:rPr lang="pt-BR" sz="2400" dirty="0" smtClean="0">
                <a:solidFill>
                  <a:schemeClr val="bg1"/>
                </a:solidFill>
              </a:rPr>
              <a:t>Descrição:</a:t>
            </a:r>
            <a:r>
              <a:rPr lang="pt-BR" sz="2600" dirty="0" smtClean="0">
                <a:solidFill>
                  <a:schemeClr val="bg1"/>
                </a:solidFill>
              </a:rPr>
              <a:t> </a:t>
            </a:r>
          </a:p>
          <a:p>
            <a:pPr marL="742950" lvl="1" indent="-285750" algn="just">
              <a:spcBef>
                <a:spcPct val="20000"/>
              </a:spcBef>
              <a:buFont typeface="Arial" pitchFamily="34" charset="0"/>
              <a:buChar char="–"/>
              <a:defRPr/>
            </a:pPr>
            <a:r>
              <a:rPr lang="pt-BR" sz="2200" dirty="0" smtClean="0">
                <a:solidFill>
                  <a:schemeClr val="bg1"/>
                </a:solidFill>
              </a:rPr>
              <a:t>Elaboram-se memórias de cálculo das oportunidades de racionalização encontradas, validando-se tecnicamente tais oportunidades;</a:t>
            </a:r>
          </a:p>
          <a:p>
            <a:pPr marL="742950" lvl="1" indent="-285750" algn="just">
              <a:spcBef>
                <a:spcPct val="20000"/>
              </a:spcBef>
              <a:buFont typeface="Arial" pitchFamily="34" charset="0"/>
              <a:buChar char="–"/>
              <a:defRPr/>
            </a:pPr>
            <a:r>
              <a:rPr lang="pt-BR" sz="2200" dirty="0" smtClean="0">
                <a:solidFill>
                  <a:schemeClr val="bg1"/>
                </a:solidFill>
              </a:rPr>
              <a:t>Pactuam-se metas com os gestores dos órgãos e entidades priorizados, que são buscadas mediante um plano de ação devidamente monitorado, inclusive pelo prefeito;</a:t>
            </a:r>
          </a:p>
          <a:p>
            <a:pPr marL="742950" lvl="1" indent="-285750" algn="just">
              <a:spcBef>
                <a:spcPct val="20000"/>
              </a:spcBef>
              <a:buFont typeface="Arial" pitchFamily="34" charset="0"/>
              <a:buChar char="–"/>
              <a:defRPr/>
            </a:pPr>
            <a:r>
              <a:rPr lang="pt-BR" sz="2200" dirty="0" smtClean="0">
                <a:solidFill>
                  <a:schemeClr val="bg1"/>
                </a:solidFill>
              </a:rPr>
              <a:t>Apuram-se os ganhos e se identificam as causas de eventuais desvios de metas;</a:t>
            </a:r>
          </a:p>
          <a:p>
            <a:pPr marL="742950" lvl="1" indent="-285750" algn="just">
              <a:spcBef>
                <a:spcPct val="20000"/>
              </a:spcBef>
              <a:buFont typeface="Arial" pitchFamily="34" charset="0"/>
              <a:buChar char="–"/>
              <a:defRPr/>
            </a:pPr>
            <a:r>
              <a:rPr lang="pt-BR" sz="2200" dirty="0" smtClean="0">
                <a:solidFill>
                  <a:schemeClr val="bg1"/>
                </a:solidFill>
              </a:rPr>
              <a:t> Elaboram-se planos de ações corretivas.</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500034" y="500042"/>
            <a:ext cx="1632868" cy="114300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428040" y="428604"/>
            <a:ext cx="6248416" cy="1143000"/>
          </a:xfrm>
          <a:prstGeom prst="rect">
            <a:avLst/>
          </a:prstGeom>
        </p:spPr>
        <p:txBody>
          <a:bodyPr vert="horz" lIns="91440" tIns="45720" rIns="91440" bIns="45720" rtlCol="0" anchor="ctr">
            <a:normAutofit fontScale="75000" lnSpcReduction="20000"/>
          </a:bodyPr>
          <a:lstStyle/>
          <a:p>
            <a:pPr lvl="0">
              <a:spcBef>
                <a:spcPct val="0"/>
              </a:spcBef>
              <a:defRPr/>
            </a:pPr>
            <a:r>
              <a:rPr lang="pt-BR" sz="4400" dirty="0" smtClean="0">
                <a:solidFill>
                  <a:schemeClr val="bg1"/>
                </a:solidFill>
              </a:rPr>
              <a:t>2.9. Experiência – Gerenciamento </a:t>
            </a:r>
          </a:p>
          <a:p>
            <a:pPr lvl="0">
              <a:spcBef>
                <a:spcPct val="0"/>
              </a:spcBef>
              <a:defRPr/>
            </a:pPr>
            <a:r>
              <a:rPr lang="pt-BR" sz="4400" dirty="0" smtClean="0">
                <a:solidFill>
                  <a:schemeClr val="bg1"/>
                </a:solidFill>
              </a:rPr>
              <a:t>        Matricial de Despesa</a:t>
            </a:r>
            <a:endParaRPr lang="pt-BR" sz="4400" dirty="0">
              <a:solidFill>
                <a:schemeClr val="bg1"/>
              </a:solidFill>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9"/>
            <a:ext cx="8329642" cy="2938648"/>
          </a:xfrm>
          <a:prstGeom prst="rect">
            <a:avLst/>
          </a:prstGeom>
        </p:spPr>
        <p:txBody>
          <a:bodyPr vert="horz" lIns="91440" tIns="45720" rIns="91440" bIns="45720" rtlCol="0">
            <a:normAutofit/>
          </a:bodyPr>
          <a:lstStyle/>
          <a:p>
            <a:pPr marL="342900" indent="-342900" algn="just">
              <a:spcBef>
                <a:spcPct val="20000"/>
              </a:spcBef>
              <a:buFont typeface="Calibri" pitchFamily="34" charset="0"/>
              <a:buChar char="•"/>
              <a:defRPr/>
            </a:pPr>
            <a:endParaRPr lang="pt-BR" sz="3000" dirty="0" smtClean="0">
              <a:solidFill>
                <a:schemeClr val="bg1"/>
              </a:solidFill>
            </a:endParaRPr>
          </a:p>
          <a:p>
            <a:pPr marL="342900" indent="-342900" algn="just">
              <a:spcBef>
                <a:spcPct val="20000"/>
              </a:spcBef>
              <a:buFont typeface="Calibri" pitchFamily="34" charset="0"/>
              <a:buChar char="•"/>
              <a:defRPr/>
            </a:pPr>
            <a:r>
              <a:rPr lang="pt-BR" sz="3000" dirty="0" smtClean="0">
                <a:solidFill>
                  <a:schemeClr val="bg1"/>
                </a:solidFill>
              </a:rPr>
              <a:t>Metodologia:</a:t>
            </a:r>
          </a:p>
          <a:p>
            <a:pPr marL="742950" lvl="1" indent="-285750" algn="just">
              <a:spcBef>
                <a:spcPct val="20000"/>
              </a:spcBef>
              <a:buFont typeface="Arial" pitchFamily="34" charset="0"/>
              <a:buChar char="–"/>
              <a:defRPr/>
            </a:pPr>
            <a:r>
              <a:rPr lang="pt-BR" sz="2500" dirty="0" smtClean="0">
                <a:solidFill>
                  <a:schemeClr val="bg1"/>
                </a:solidFill>
              </a:rPr>
              <a:t>Ciclo PDCA.</a:t>
            </a:r>
          </a:p>
          <a:p>
            <a:pPr lvl="1" algn="just">
              <a:spcBef>
                <a:spcPct val="20000"/>
              </a:spcBef>
              <a:defRPr/>
            </a:pPr>
            <a:endParaRPr lang="pt-BR" sz="2200" dirty="0" smtClean="0">
              <a:solidFill>
                <a:schemeClr val="bg1"/>
              </a:solidFill>
            </a:endParaRPr>
          </a:p>
          <a:p>
            <a:pPr lvl="1" algn="just">
              <a:spcBef>
                <a:spcPct val="20000"/>
              </a:spcBef>
              <a:defRPr/>
            </a:pPr>
            <a:endParaRPr lang="pt-BR" sz="2200" dirty="0" smtClean="0">
              <a:solidFill>
                <a:schemeClr val="bg1"/>
              </a:solidFill>
            </a:endParaRPr>
          </a:p>
          <a:p>
            <a:pPr marL="742950" lvl="1" indent="-285750" algn="just">
              <a:spcBef>
                <a:spcPct val="20000"/>
              </a:spcBef>
              <a:buFont typeface="Arial" pitchFamily="34" charset="0"/>
              <a:buChar char="–"/>
              <a:defRPr/>
            </a:pPr>
            <a:endParaRPr lang="pt-BR" sz="2200" dirty="0" smtClean="0">
              <a:solidFill>
                <a:schemeClr val="bg1"/>
              </a:solidFill>
            </a:endParaRP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616692" y="428604"/>
            <a:ext cx="1632868" cy="114300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428040" y="44624"/>
            <a:ext cx="6248416" cy="1143000"/>
          </a:xfrm>
          <a:prstGeom prst="rect">
            <a:avLst/>
          </a:prstGeom>
        </p:spPr>
        <p:txBody>
          <a:bodyPr vert="horz" lIns="91440" tIns="45720" rIns="91440" bIns="45720" rtlCol="0" anchor="ctr">
            <a:normAutofit fontScale="75000" lnSpcReduction="20000"/>
          </a:bodyPr>
          <a:lstStyle/>
          <a:p>
            <a:pPr lvl="0">
              <a:spcBef>
                <a:spcPct val="0"/>
              </a:spcBef>
              <a:defRPr/>
            </a:pPr>
            <a:r>
              <a:rPr lang="pt-BR" sz="4400" dirty="0" smtClean="0">
                <a:solidFill>
                  <a:schemeClr val="bg1"/>
                </a:solidFill>
              </a:rPr>
              <a:t>2.9. Experiência – Gerenciamento </a:t>
            </a:r>
          </a:p>
          <a:p>
            <a:pPr lvl="0">
              <a:spcBef>
                <a:spcPct val="0"/>
              </a:spcBef>
              <a:defRPr/>
            </a:pPr>
            <a:r>
              <a:rPr lang="pt-BR" sz="4400" dirty="0" smtClean="0">
                <a:solidFill>
                  <a:schemeClr val="bg1"/>
                </a:solidFill>
              </a:rPr>
              <a:t>        Matricial de Despesa</a:t>
            </a:r>
            <a:endParaRPr lang="pt-BR" sz="4400" dirty="0">
              <a:solidFill>
                <a:schemeClr val="bg1"/>
              </a:solidFill>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412776"/>
            <a:ext cx="8329642" cy="3971939"/>
          </a:xfrm>
          <a:prstGeom prst="rect">
            <a:avLst/>
          </a:prstGeom>
        </p:spPr>
        <p:txBody>
          <a:bodyPr vert="horz" lIns="91440" tIns="45720" rIns="91440" bIns="45720" rtlCol="0">
            <a:normAutofit/>
          </a:bodyPr>
          <a:lstStyle/>
          <a:p>
            <a:pPr marL="342900" indent="-342900" algn="just">
              <a:spcBef>
                <a:spcPct val="20000"/>
              </a:spcBef>
              <a:buFont typeface="Calibri" pitchFamily="34" charset="0"/>
              <a:buChar char="•"/>
              <a:defRPr/>
            </a:pPr>
            <a:r>
              <a:rPr lang="pt-BR" sz="3000" dirty="0" smtClean="0">
                <a:solidFill>
                  <a:schemeClr val="bg1"/>
                </a:solidFill>
              </a:rPr>
              <a:t>Resultados:</a:t>
            </a:r>
            <a:endParaRPr lang="pt-BR" sz="3000" b="1" dirty="0" smtClean="0">
              <a:solidFill>
                <a:schemeClr val="bg1"/>
              </a:solidFill>
            </a:endParaRP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616692" y="188640"/>
            <a:ext cx="1632868" cy="114300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graphicFrame>
        <p:nvGraphicFramePr>
          <p:cNvPr id="2" name="Tabela 1"/>
          <p:cNvGraphicFramePr>
            <a:graphicFrameLocks noGrp="1"/>
          </p:cNvGraphicFramePr>
          <p:nvPr>
            <p:extLst>
              <p:ext uri="{D42A27DB-BD31-4B8C-83A1-F6EECF244321}">
                <p14:modId xmlns:p14="http://schemas.microsoft.com/office/powerpoint/2010/main" val="1371221195"/>
              </p:ext>
            </p:extLst>
          </p:nvPr>
        </p:nvGraphicFramePr>
        <p:xfrm>
          <a:off x="827584" y="1988840"/>
          <a:ext cx="7687928" cy="3490258"/>
        </p:xfrm>
        <a:graphic>
          <a:graphicData uri="http://schemas.openxmlformats.org/drawingml/2006/table">
            <a:tbl>
              <a:tblPr firstRow="1" bandRow="1">
                <a:tableStyleId>{5C22544A-7EE6-4342-B048-85BDC9FD1C3A}</a:tableStyleId>
              </a:tblPr>
              <a:tblGrid>
                <a:gridCol w="1224136"/>
                <a:gridCol w="1728192"/>
                <a:gridCol w="999934"/>
                <a:gridCol w="1143381"/>
                <a:gridCol w="737005"/>
                <a:gridCol w="734013"/>
                <a:gridCol w="1121267"/>
              </a:tblGrid>
              <a:tr h="518458">
                <a:tc>
                  <a:txBody>
                    <a:bodyPr/>
                    <a:lstStyle/>
                    <a:p>
                      <a:pPr algn="ctr"/>
                      <a:r>
                        <a:rPr lang="pt-BR" dirty="0" smtClean="0"/>
                        <a:t>Pacote</a:t>
                      </a:r>
                      <a:r>
                        <a:rPr lang="pt-BR" baseline="0" dirty="0" smtClean="0"/>
                        <a:t> de Despesa</a:t>
                      </a:r>
                      <a:endParaRPr lang="pt-BR" dirty="0"/>
                    </a:p>
                  </a:txBody>
                  <a:tcPr/>
                </a:tc>
                <a:tc>
                  <a:txBody>
                    <a:bodyPr/>
                    <a:lstStyle/>
                    <a:p>
                      <a:pPr algn="ctr"/>
                      <a:r>
                        <a:rPr lang="pt-BR" dirty="0" smtClean="0"/>
                        <a:t>Medida</a:t>
                      </a:r>
                      <a:endParaRPr lang="pt-BR" dirty="0"/>
                    </a:p>
                  </a:txBody>
                  <a:tcPr/>
                </a:tc>
                <a:tc>
                  <a:txBody>
                    <a:bodyPr/>
                    <a:lstStyle/>
                    <a:p>
                      <a:pPr algn="ctr"/>
                      <a:r>
                        <a:rPr lang="pt-BR" dirty="0" smtClean="0"/>
                        <a:t>Previsto</a:t>
                      </a:r>
                      <a:endParaRPr lang="pt-BR" dirty="0"/>
                    </a:p>
                  </a:txBody>
                  <a:tcPr/>
                </a:tc>
                <a:tc>
                  <a:txBody>
                    <a:bodyPr/>
                    <a:lstStyle/>
                    <a:p>
                      <a:pPr algn="ctr"/>
                      <a:r>
                        <a:rPr lang="pt-BR" dirty="0" smtClean="0"/>
                        <a:t>Realizado</a:t>
                      </a:r>
                      <a:endParaRPr lang="pt-BR" dirty="0"/>
                    </a:p>
                  </a:txBody>
                  <a:tcPr/>
                </a:tc>
                <a:tc gridSpan="2">
                  <a:txBody>
                    <a:bodyPr/>
                    <a:lstStyle/>
                    <a:p>
                      <a:pPr algn="ctr"/>
                      <a:r>
                        <a:rPr lang="pt-BR" dirty="0" smtClean="0"/>
                        <a:t>Desvio</a:t>
                      </a:r>
                      <a:endParaRPr lang="pt-BR" dirty="0"/>
                    </a:p>
                  </a:txBody>
                  <a:tcPr/>
                </a:tc>
                <a:tc hMerge="1">
                  <a:txBody>
                    <a:bodyPr/>
                    <a:lstStyle/>
                    <a:p>
                      <a:endParaRPr lang="pt-BR" dirty="0"/>
                    </a:p>
                  </a:txBody>
                  <a:tcPr/>
                </a:tc>
                <a:tc>
                  <a:txBody>
                    <a:bodyPr/>
                    <a:lstStyle/>
                    <a:p>
                      <a:pPr algn="ctr"/>
                      <a:r>
                        <a:rPr lang="pt-BR" dirty="0" smtClean="0"/>
                        <a:t>Unidade</a:t>
                      </a:r>
                      <a:endParaRPr lang="pt-BR" dirty="0"/>
                    </a:p>
                  </a:txBody>
                  <a:tcPr/>
                </a:tc>
              </a:tr>
              <a:tr h="518458">
                <a:tc>
                  <a:txBody>
                    <a:bodyPr/>
                    <a:lstStyle/>
                    <a:p>
                      <a:r>
                        <a:rPr lang="pt-BR" sz="1500" dirty="0" smtClean="0"/>
                        <a:t>Terceirização</a:t>
                      </a:r>
                      <a:endParaRPr lang="pt-BR" sz="1500" dirty="0"/>
                    </a:p>
                  </a:txBody>
                  <a:tcPr/>
                </a:tc>
                <a:tc>
                  <a:txBody>
                    <a:bodyPr/>
                    <a:lstStyle/>
                    <a:p>
                      <a:pPr algn="just"/>
                      <a:r>
                        <a:rPr lang="pt-BR" sz="1500" dirty="0" smtClean="0"/>
                        <a:t>Substituição e redução de funções administrativas</a:t>
                      </a:r>
                      <a:endParaRPr lang="pt-BR" sz="1500" dirty="0"/>
                    </a:p>
                  </a:txBody>
                  <a:tcPr/>
                </a:tc>
                <a:tc>
                  <a:txBody>
                    <a:bodyPr/>
                    <a:lstStyle/>
                    <a:p>
                      <a:pPr algn="ctr"/>
                      <a:r>
                        <a:rPr lang="pt-BR" sz="1500" dirty="0" smtClean="0"/>
                        <a:t>5.029</a:t>
                      </a:r>
                      <a:endParaRPr lang="pt-BR" sz="1500" dirty="0"/>
                    </a:p>
                  </a:txBody>
                  <a:tcPr/>
                </a:tc>
                <a:tc>
                  <a:txBody>
                    <a:bodyPr/>
                    <a:lstStyle/>
                    <a:p>
                      <a:pPr algn="ctr"/>
                      <a:r>
                        <a:rPr lang="pt-BR" sz="1500" dirty="0" smtClean="0"/>
                        <a:t>9.308</a:t>
                      </a:r>
                      <a:endParaRPr lang="pt-BR" sz="1500" dirty="0"/>
                    </a:p>
                  </a:txBody>
                  <a:tcPr/>
                </a:tc>
                <a:tc>
                  <a:txBody>
                    <a:bodyPr/>
                    <a:lstStyle/>
                    <a:p>
                      <a:pPr algn="ctr"/>
                      <a:r>
                        <a:rPr lang="pt-BR" sz="1500" dirty="0" smtClean="0"/>
                        <a:t>4.280</a:t>
                      </a:r>
                      <a:endParaRPr lang="pt-BR" sz="1500" dirty="0"/>
                    </a:p>
                  </a:txBody>
                  <a:tcPr/>
                </a:tc>
                <a:tc>
                  <a:txBody>
                    <a:bodyPr/>
                    <a:lstStyle/>
                    <a:p>
                      <a:pPr algn="ctr"/>
                      <a:r>
                        <a:rPr lang="pt-BR" sz="1500" dirty="0" smtClean="0"/>
                        <a:t>185%</a:t>
                      </a:r>
                      <a:endParaRPr lang="pt-BR" sz="1500" dirty="0"/>
                    </a:p>
                  </a:txBody>
                  <a:tcPr/>
                </a:tc>
                <a:tc>
                  <a:txBody>
                    <a:bodyPr/>
                    <a:lstStyle/>
                    <a:p>
                      <a:pPr algn="ctr"/>
                      <a:r>
                        <a:rPr lang="pt-BR" sz="1500" dirty="0" smtClean="0"/>
                        <a:t>Diversas</a:t>
                      </a:r>
                      <a:endParaRPr lang="pt-BR" sz="1500" dirty="0"/>
                    </a:p>
                  </a:txBody>
                  <a:tcPr/>
                </a:tc>
              </a:tr>
              <a:tr h="518458">
                <a:tc>
                  <a:txBody>
                    <a:bodyPr/>
                    <a:lstStyle/>
                    <a:p>
                      <a:pPr algn="ctr"/>
                      <a:r>
                        <a:rPr lang="pt-BR" sz="1500" dirty="0" smtClean="0"/>
                        <a:t>Frota</a:t>
                      </a:r>
                      <a:endParaRPr lang="pt-BR" sz="1500" dirty="0"/>
                    </a:p>
                  </a:txBody>
                  <a:tcPr/>
                </a:tc>
                <a:tc>
                  <a:txBody>
                    <a:bodyPr/>
                    <a:lstStyle/>
                    <a:p>
                      <a:pPr algn="just"/>
                      <a:r>
                        <a:rPr lang="pt-BR" sz="1500" dirty="0" smtClean="0"/>
                        <a:t>Bloqueio do </a:t>
                      </a:r>
                      <a:r>
                        <a:rPr lang="pt-BR" sz="1500" dirty="0" err="1" smtClean="0"/>
                        <a:t>sub-empenho</a:t>
                      </a:r>
                      <a:r>
                        <a:rPr lang="pt-BR" sz="1500" dirty="0" smtClean="0"/>
                        <a:t> para locação</a:t>
                      </a:r>
                      <a:r>
                        <a:rPr lang="pt-BR" sz="1500" baseline="0" dirty="0" smtClean="0"/>
                        <a:t> de veículos</a:t>
                      </a:r>
                      <a:endParaRPr lang="pt-BR" sz="1500" dirty="0"/>
                    </a:p>
                  </a:txBody>
                  <a:tcPr/>
                </a:tc>
                <a:tc>
                  <a:txBody>
                    <a:bodyPr/>
                    <a:lstStyle/>
                    <a:p>
                      <a:pPr algn="ctr"/>
                      <a:r>
                        <a:rPr lang="pt-BR" sz="1500" dirty="0" smtClean="0"/>
                        <a:t>0</a:t>
                      </a:r>
                      <a:endParaRPr lang="pt-BR" sz="1500" dirty="0"/>
                    </a:p>
                  </a:txBody>
                  <a:tcPr/>
                </a:tc>
                <a:tc>
                  <a:txBody>
                    <a:bodyPr/>
                    <a:lstStyle/>
                    <a:p>
                      <a:pPr algn="ctr"/>
                      <a:r>
                        <a:rPr lang="pt-BR" sz="1500" dirty="0" smtClean="0"/>
                        <a:t>2.839</a:t>
                      </a:r>
                      <a:endParaRPr lang="pt-BR" sz="1500" dirty="0"/>
                    </a:p>
                  </a:txBody>
                  <a:tcPr/>
                </a:tc>
                <a:tc>
                  <a:txBody>
                    <a:bodyPr/>
                    <a:lstStyle/>
                    <a:p>
                      <a:pPr algn="ctr"/>
                      <a:r>
                        <a:rPr lang="pt-BR" sz="1500" dirty="0" smtClean="0"/>
                        <a:t>2.839</a:t>
                      </a:r>
                      <a:endParaRPr lang="pt-BR" sz="1500" dirty="0"/>
                    </a:p>
                  </a:txBody>
                  <a:tcPr/>
                </a:tc>
                <a:tc>
                  <a:txBody>
                    <a:bodyPr/>
                    <a:lstStyle/>
                    <a:p>
                      <a:pPr algn="ctr"/>
                      <a:endParaRPr lang="pt-BR" sz="1500" dirty="0"/>
                    </a:p>
                  </a:txBody>
                  <a:tcPr/>
                </a:tc>
                <a:tc>
                  <a:txBody>
                    <a:bodyPr/>
                    <a:lstStyle/>
                    <a:p>
                      <a:pPr algn="ctr"/>
                      <a:r>
                        <a:rPr lang="pt-BR" sz="1500" dirty="0" smtClean="0"/>
                        <a:t>Diversas</a:t>
                      </a:r>
                      <a:endParaRPr lang="pt-BR" sz="1500" dirty="0"/>
                    </a:p>
                  </a:txBody>
                  <a:tcPr/>
                </a:tc>
              </a:tr>
              <a:tr h="518458">
                <a:tc>
                  <a:txBody>
                    <a:bodyPr/>
                    <a:lstStyle/>
                    <a:p>
                      <a:pPr algn="ctr"/>
                      <a:r>
                        <a:rPr lang="pt-BR" sz="1500" dirty="0" smtClean="0"/>
                        <a:t>Pessoal</a:t>
                      </a:r>
                      <a:endParaRPr lang="pt-BR" sz="1500" dirty="0"/>
                    </a:p>
                  </a:txBody>
                  <a:tcPr/>
                </a:tc>
                <a:tc>
                  <a:txBody>
                    <a:bodyPr/>
                    <a:lstStyle/>
                    <a:p>
                      <a:pPr algn="just"/>
                      <a:r>
                        <a:rPr lang="pt-BR" sz="1500" dirty="0" smtClean="0"/>
                        <a:t>Recolhimento e bloqueio no SFOW Vale Alimentação</a:t>
                      </a:r>
                      <a:endParaRPr lang="pt-BR" sz="1500" dirty="0"/>
                    </a:p>
                  </a:txBody>
                  <a:tcPr/>
                </a:tc>
                <a:tc>
                  <a:txBody>
                    <a:bodyPr/>
                    <a:lstStyle/>
                    <a:p>
                      <a:pPr algn="ctr"/>
                      <a:r>
                        <a:rPr lang="pt-BR" sz="1500" dirty="0" smtClean="0"/>
                        <a:t>3.200</a:t>
                      </a:r>
                      <a:endParaRPr lang="pt-BR" sz="1500" dirty="0"/>
                    </a:p>
                  </a:txBody>
                  <a:tcPr/>
                </a:tc>
                <a:tc>
                  <a:txBody>
                    <a:bodyPr/>
                    <a:lstStyle/>
                    <a:p>
                      <a:pPr algn="ctr"/>
                      <a:r>
                        <a:rPr lang="pt-BR" sz="1500" dirty="0" smtClean="0"/>
                        <a:t>1.757</a:t>
                      </a:r>
                      <a:endParaRPr lang="pt-BR" sz="1500" dirty="0"/>
                    </a:p>
                  </a:txBody>
                  <a:tcPr/>
                </a:tc>
                <a:tc>
                  <a:txBody>
                    <a:bodyPr/>
                    <a:lstStyle/>
                    <a:p>
                      <a:pPr algn="ctr"/>
                      <a:r>
                        <a:rPr lang="pt-BR" sz="1500" dirty="0" smtClean="0"/>
                        <a:t>-1.443</a:t>
                      </a:r>
                      <a:endParaRPr lang="pt-BR" sz="1500" dirty="0"/>
                    </a:p>
                  </a:txBody>
                  <a:tcPr/>
                </a:tc>
                <a:tc>
                  <a:txBody>
                    <a:bodyPr/>
                    <a:lstStyle/>
                    <a:p>
                      <a:pPr algn="ctr"/>
                      <a:r>
                        <a:rPr lang="pt-BR" sz="1500" dirty="0" smtClean="0"/>
                        <a:t>55%</a:t>
                      </a:r>
                      <a:endParaRPr lang="pt-BR" sz="1500" dirty="0"/>
                    </a:p>
                  </a:txBody>
                  <a:tcPr/>
                </a:tc>
                <a:tc>
                  <a:txBody>
                    <a:bodyPr/>
                    <a:lstStyle/>
                    <a:p>
                      <a:pPr algn="ctr"/>
                      <a:r>
                        <a:rPr lang="pt-BR" sz="1500" dirty="0" smtClean="0"/>
                        <a:t>Diversas</a:t>
                      </a:r>
                      <a:endParaRPr lang="pt-BR" sz="1500" dirty="0"/>
                    </a:p>
                  </a:txBody>
                  <a:tcPr/>
                </a:tc>
              </a:tr>
              <a:tr h="518458">
                <a:tc gridSpan="2">
                  <a:txBody>
                    <a:bodyPr/>
                    <a:lstStyle/>
                    <a:p>
                      <a:pPr algn="ctr"/>
                      <a:r>
                        <a:rPr lang="pt-BR" sz="1500" b="1" dirty="0" smtClean="0"/>
                        <a:t>Total</a:t>
                      </a:r>
                      <a:endParaRPr lang="pt-BR" sz="1500" b="1" dirty="0"/>
                    </a:p>
                  </a:txBody>
                  <a:tcPr/>
                </a:tc>
                <a:tc hMerge="1">
                  <a:txBody>
                    <a:bodyPr/>
                    <a:lstStyle/>
                    <a:p>
                      <a:pPr algn="ctr"/>
                      <a:endParaRPr lang="pt-BR" sz="1500" dirty="0"/>
                    </a:p>
                  </a:txBody>
                  <a:tcPr/>
                </a:tc>
                <a:tc>
                  <a:txBody>
                    <a:bodyPr/>
                    <a:lstStyle/>
                    <a:p>
                      <a:pPr algn="ctr"/>
                      <a:r>
                        <a:rPr lang="pt-BR" sz="1500" b="1" dirty="0" smtClean="0"/>
                        <a:t>23.475</a:t>
                      </a:r>
                      <a:endParaRPr lang="pt-BR" sz="1500" b="1" dirty="0"/>
                    </a:p>
                  </a:txBody>
                  <a:tcPr/>
                </a:tc>
                <a:tc>
                  <a:txBody>
                    <a:bodyPr/>
                    <a:lstStyle/>
                    <a:p>
                      <a:pPr algn="ctr"/>
                      <a:r>
                        <a:rPr lang="pt-BR" sz="1500" b="1" dirty="0" smtClean="0"/>
                        <a:t>34.314</a:t>
                      </a:r>
                      <a:endParaRPr lang="pt-BR" sz="1500" b="1" dirty="0"/>
                    </a:p>
                  </a:txBody>
                  <a:tcPr/>
                </a:tc>
                <a:tc>
                  <a:txBody>
                    <a:bodyPr/>
                    <a:lstStyle/>
                    <a:p>
                      <a:pPr algn="ctr"/>
                      <a:r>
                        <a:rPr lang="pt-BR" sz="1500" b="1" dirty="0" smtClean="0"/>
                        <a:t>10.838</a:t>
                      </a:r>
                      <a:endParaRPr lang="pt-BR" sz="1500" b="1" dirty="0"/>
                    </a:p>
                  </a:txBody>
                  <a:tcPr/>
                </a:tc>
                <a:tc>
                  <a:txBody>
                    <a:bodyPr/>
                    <a:lstStyle/>
                    <a:p>
                      <a:pPr algn="ctr"/>
                      <a:r>
                        <a:rPr lang="pt-BR" sz="1500" b="1" dirty="0" smtClean="0"/>
                        <a:t>46%</a:t>
                      </a:r>
                      <a:endParaRPr lang="pt-BR" sz="1500" b="1" dirty="0"/>
                    </a:p>
                  </a:txBody>
                  <a:tcPr/>
                </a:tc>
                <a:tc>
                  <a:txBody>
                    <a:bodyPr/>
                    <a:lstStyle/>
                    <a:p>
                      <a:pPr algn="ctr"/>
                      <a:endParaRPr lang="pt-BR" sz="1500" dirty="0"/>
                    </a:p>
                  </a:txBody>
                  <a:tcPr/>
                </a:tc>
              </a:tr>
            </a:tbl>
          </a:graphicData>
        </a:graphic>
      </p:graphicFrame>
    </p:spTree>
    <p:extLst>
      <p:ext uri="{BB962C8B-B14F-4D97-AF65-F5344CB8AC3E}">
        <p14:creationId xmlns:p14="http://schemas.microsoft.com/office/powerpoint/2010/main" val="1421917057"/>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359702" y="428604"/>
            <a:ext cx="6676794" cy="1143000"/>
          </a:xfrm>
          <a:prstGeom prst="rect">
            <a:avLst/>
          </a:prstGeom>
        </p:spPr>
        <p:txBody>
          <a:bodyPr vert="horz" lIns="91440" tIns="45720" rIns="91440" bIns="45720" rtlCol="0" anchor="ctr">
            <a:normAutofit fontScale="90000" lnSpcReduction="20000"/>
          </a:bodyPr>
          <a:lstStyle/>
          <a:p>
            <a:pPr lvl="0">
              <a:spcBef>
                <a:spcPct val="0"/>
              </a:spcBef>
              <a:defRPr/>
            </a:pPr>
            <a:r>
              <a:rPr lang="pt-BR" sz="4400" dirty="0" smtClean="0">
                <a:solidFill>
                  <a:schemeClr val="bg1"/>
                </a:solidFill>
                <a:latin typeface="+mj-lt"/>
                <a:ea typeface="+mj-ea"/>
                <a:cs typeface="+mj-cs"/>
              </a:rPr>
              <a:t>2</a:t>
            </a:r>
            <a:r>
              <a:rPr kumimoji="0" lang="pt-BR" sz="4400" b="0" i="0" u="none" strike="noStrike" kern="1200" cap="none" spc="0" normalizeH="0" baseline="0" noProof="0" dirty="0" smtClean="0">
                <a:ln>
                  <a:noFill/>
                </a:ln>
                <a:solidFill>
                  <a:schemeClr val="bg1"/>
                </a:solidFill>
                <a:effectLst/>
                <a:uLnTx/>
                <a:uFillTx/>
                <a:latin typeface="+mj-lt"/>
                <a:ea typeface="+mj-ea"/>
                <a:cs typeface="+mj-cs"/>
              </a:rPr>
              <a:t>.10. </a:t>
            </a:r>
            <a:r>
              <a:rPr lang="pt-BR" sz="4400" dirty="0" smtClean="0">
                <a:solidFill>
                  <a:schemeClr val="bg1"/>
                </a:solidFill>
              </a:rPr>
              <a:t>Experiência – Sistema </a:t>
            </a:r>
          </a:p>
          <a:p>
            <a:pPr lvl="0">
              <a:spcBef>
                <a:spcPct val="0"/>
              </a:spcBef>
              <a:defRPr/>
            </a:pPr>
            <a:r>
              <a:rPr lang="pt-BR" sz="4400" dirty="0" smtClean="0">
                <a:solidFill>
                  <a:schemeClr val="bg1"/>
                </a:solidFill>
              </a:rPr>
              <a:t>          Web Regularidade</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Órgão coordenador: </a:t>
            </a:r>
          </a:p>
          <a:p>
            <a:pPr marL="800100" lvl="1" indent="-342900" algn="just">
              <a:spcBef>
                <a:spcPct val="20000"/>
              </a:spcBef>
              <a:buFont typeface="Calibri" pitchFamily="34" charset="0"/>
              <a:buChar char="–"/>
              <a:defRPr/>
            </a:pPr>
            <a:r>
              <a:rPr lang="pt-BR" sz="2200" dirty="0" smtClean="0">
                <a:solidFill>
                  <a:schemeClr val="bg1"/>
                </a:solidFill>
              </a:rPr>
              <a:t>Controladoria Geral do Município de Recife/PE</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Objetivo: </a:t>
            </a:r>
          </a:p>
          <a:p>
            <a:pPr marL="742950" lvl="1" indent="-285750" algn="just">
              <a:spcBef>
                <a:spcPct val="20000"/>
              </a:spcBef>
              <a:buFont typeface="Calibri" pitchFamily="34" charset="0"/>
              <a:buChar char="–"/>
            </a:pPr>
            <a:r>
              <a:rPr lang="pt-BR" sz="2200" dirty="0" smtClean="0">
                <a:solidFill>
                  <a:schemeClr val="bg1"/>
                </a:solidFill>
              </a:rPr>
              <a:t>Facilitar o monitoramento da regularidade jurídica, fiscal, econômico-financeira e administrativa do município.</a:t>
            </a:r>
            <a:endParaRPr kumimoji="0" lang="pt-BR" sz="2200" b="0" i="0" u="none" strike="noStrike" kern="1200" cap="none" spc="0" normalizeH="0" baseline="0" noProof="0" dirty="0" smtClean="0">
              <a:ln>
                <a:noFill/>
              </a:ln>
              <a:solidFill>
                <a:schemeClr val="bg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SzTx/>
              <a:buFont typeface="Calibri" pitchFamily="34" charset="0"/>
              <a:buChar char="•"/>
              <a:tabLst/>
              <a:defRPr/>
            </a:pPr>
            <a:r>
              <a:rPr kumimoji="0" lang="pt-BR" sz="2400" b="0" i="0" u="none" strike="noStrike" kern="1200" cap="none" spc="0" normalizeH="0" baseline="0" noProof="0" dirty="0" smtClean="0">
                <a:ln>
                  <a:noFill/>
                </a:ln>
                <a:solidFill>
                  <a:schemeClr val="bg1"/>
                </a:solidFill>
                <a:effectLst/>
                <a:uLnTx/>
                <a:uFillTx/>
                <a:latin typeface="+mn-lt"/>
                <a:ea typeface="+mn-ea"/>
                <a:cs typeface="+mn-cs"/>
              </a:rPr>
              <a:t>Descrição:</a:t>
            </a:r>
            <a:r>
              <a:rPr kumimoji="0" lang="pt-BR" sz="2600" b="0" i="0" u="none" strike="noStrike" kern="1200" cap="none" spc="0" normalizeH="0" baseline="0" noProof="0" dirty="0" smtClean="0">
                <a:ln>
                  <a:noFill/>
                </a:ln>
                <a:solidFill>
                  <a:schemeClr val="bg1"/>
                </a:solidFill>
                <a:effectLst/>
                <a:uLnTx/>
                <a:uFillTx/>
                <a:latin typeface="+mn-lt"/>
                <a:ea typeface="+mn-ea"/>
                <a:cs typeface="+mn-cs"/>
              </a:rPr>
              <a:t> </a:t>
            </a:r>
          </a:p>
          <a:p>
            <a:pPr marL="742950" lvl="1" indent="-285750" algn="just">
              <a:spcBef>
                <a:spcPct val="20000"/>
              </a:spcBef>
              <a:buFont typeface="Arial" pitchFamily="34" charset="0"/>
              <a:buChar char="–"/>
              <a:defRPr/>
            </a:pPr>
            <a:r>
              <a:rPr lang="pt-BR" sz="2200" dirty="0" smtClean="0">
                <a:solidFill>
                  <a:schemeClr val="bg1"/>
                </a:solidFill>
              </a:rPr>
              <a:t>Consistem em um meio eficiente e ágil de controle da verificação da regularidade do município, reduzindo o trabalho burocrático de conferência documental. </a:t>
            </a: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7"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714348" y="428603"/>
            <a:ext cx="1535212" cy="107464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428040" y="428604"/>
            <a:ext cx="6248416" cy="1143000"/>
          </a:xfrm>
          <a:prstGeom prst="rect">
            <a:avLst/>
          </a:prstGeom>
        </p:spPr>
        <p:txBody>
          <a:bodyPr vert="horz" lIns="91440" tIns="45720" rIns="91440" bIns="45720" rtlCol="0" anchor="ctr">
            <a:normAutofit fontScale="90000" lnSpcReduction="20000"/>
          </a:bodyPr>
          <a:lstStyle/>
          <a:p>
            <a:pPr lvl="0">
              <a:spcBef>
                <a:spcPct val="0"/>
              </a:spcBef>
              <a:defRPr/>
            </a:pPr>
            <a:r>
              <a:rPr lang="pt-BR" sz="4400" dirty="0" smtClean="0">
                <a:solidFill>
                  <a:schemeClr val="bg1"/>
                </a:solidFill>
              </a:rPr>
              <a:t>2.10. Experiência – Sistema </a:t>
            </a:r>
          </a:p>
          <a:p>
            <a:pPr lvl="0">
              <a:spcBef>
                <a:spcPct val="0"/>
              </a:spcBef>
              <a:defRPr/>
            </a:pPr>
            <a:r>
              <a:rPr lang="pt-BR" sz="4400" dirty="0" smtClean="0">
                <a:solidFill>
                  <a:schemeClr val="bg1"/>
                </a:solidFill>
              </a:rPr>
              <a:t>          Web Regularidade</a:t>
            </a: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indent="-342900" algn="just">
              <a:spcBef>
                <a:spcPct val="20000"/>
              </a:spcBef>
              <a:buFont typeface="Calibri" pitchFamily="34" charset="0"/>
              <a:buChar char="•"/>
              <a:defRPr/>
            </a:pPr>
            <a:r>
              <a:rPr lang="pt-BR" sz="3000" dirty="0" smtClean="0">
                <a:solidFill>
                  <a:schemeClr val="bg1"/>
                </a:solidFill>
              </a:rPr>
              <a:t>Metodologia:</a:t>
            </a:r>
          </a:p>
          <a:p>
            <a:pPr marL="742950" lvl="1" indent="-285750" algn="just">
              <a:spcBef>
                <a:spcPct val="20000"/>
              </a:spcBef>
              <a:buFont typeface="Arial" pitchFamily="34" charset="0"/>
              <a:buChar char="–"/>
              <a:defRPr/>
            </a:pPr>
            <a:r>
              <a:rPr lang="pt-BR" sz="2200" dirty="0" smtClean="0">
                <a:solidFill>
                  <a:schemeClr val="bg1"/>
                </a:solidFill>
              </a:rPr>
              <a:t>Estabelecimento de um marco legal, vinculando os gestores maiores;</a:t>
            </a:r>
          </a:p>
          <a:p>
            <a:pPr marL="742950" lvl="1" indent="-285750" algn="just">
              <a:spcBef>
                <a:spcPct val="20000"/>
              </a:spcBef>
              <a:buFont typeface="Arial" pitchFamily="34" charset="0"/>
              <a:buChar char="–"/>
              <a:defRPr/>
            </a:pPr>
            <a:r>
              <a:rPr lang="pt-BR" sz="2200" dirty="0" smtClean="0">
                <a:solidFill>
                  <a:schemeClr val="bg1"/>
                </a:solidFill>
              </a:rPr>
              <a:t>Indicação de responsáveis nos órgãos e entidades mediante portaria;</a:t>
            </a:r>
          </a:p>
          <a:p>
            <a:pPr marL="742950" lvl="1" indent="-285750" algn="just">
              <a:spcBef>
                <a:spcPct val="20000"/>
              </a:spcBef>
              <a:buFont typeface="Arial" pitchFamily="34" charset="0"/>
              <a:buChar char="–"/>
              <a:defRPr/>
            </a:pPr>
            <a:r>
              <a:rPr lang="pt-BR" sz="2200" dirty="0" smtClean="0">
                <a:solidFill>
                  <a:schemeClr val="bg1"/>
                </a:solidFill>
              </a:rPr>
              <a:t>Disponibilização das certidões no sistema web;</a:t>
            </a:r>
          </a:p>
          <a:p>
            <a:pPr marL="742950" lvl="1" indent="-285750" algn="just">
              <a:spcBef>
                <a:spcPct val="20000"/>
              </a:spcBef>
              <a:buFont typeface="Arial" pitchFamily="34" charset="0"/>
              <a:buChar char="–"/>
              <a:defRPr/>
            </a:pPr>
            <a:r>
              <a:rPr lang="pt-BR" sz="2200" dirty="0" smtClean="0">
                <a:solidFill>
                  <a:schemeClr val="bg1"/>
                </a:solidFill>
              </a:rPr>
              <a:t>Controle dos prazos de validade;</a:t>
            </a:r>
          </a:p>
          <a:p>
            <a:pPr marL="742950" lvl="1" indent="-285750" algn="just">
              <a:spcBef>
                <a:spcPct val="20000"/>
              </a:spcBef>
              <a:buFont typeface="Arial" pitchFamily="34" charset="0"/>
              <a:buChar char="–"/>
              <a:defRPr/>
            </a:pPr>
            <a:r>
              <a:rPr lang="pt-BR" sz="2200" dirty="0" smtClean="0">
                <a:solidFill>
                  <a:schemeClr val="bg1"/>
                </a:solidFill>
              </a:rPr>
              <a:t>Definição de prazo para regularização de eventuais pendências;</a:t>
            </a:r>
          </a:p>
          <a:p>
            <a:pPr marL="742950" lvl="1" indent="-285750" algn="just">
              <a:spcBef>
                <a:spcPct val="20000"/>
              </a:spcBef>
              <a:buFont typeface="Arial" pitchFamily="34" charset="0"/>
              <a:buChar char="–"/>
              <a:defRPr/>
            </a:pPr>
            <a:r>
              <a:rPr lang="pt-BR" sz="2200" dirty="0" smtClean="0">
                <a:solidFill>
                  <a:schemeClr val="bg1"/>
                </a:solidFill>
              </a:rPr>
              <a:t>Bloqueio do orçamento.</a:t>
            </a:r>
          </a:p>
          <a:p>
            <a:pPr marL="742950" lvl="1" indent="-285750" algn="just">
              <a:spcBef>
                <a:spcPct val="20000"/>
              </a:spcBef>
              <a:buFont typeface="Arial" pitchFamily="34" charset="0"/>
              <a:buChar char="–"/>
              <a:defRPr/>
            </a:pPr>
            <a:endParaRPr lang="pt-BR" sz="2200" dirty="0" smtClean="0">
              <a:solidFill>
                <a:schemeClr val="bg1"/>
              </a:solidFill>
            </a:endParaRP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1026"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785786" y="428604"/>
            <a:ext cx="1463774" cy="102464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335071839"/>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75000"/>
            <a:lum/>
            <a:extLst>
              <a:ext uri="{BEBA8EAE-BF5A-486C-A8C5-ECC9F3942E4B}">
                <a14:imgProps xmlns:a14="http://schemas.microsoft.com/office/drawing/2010/main">
                  <a14:imgLayer r:embed="rId4">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428040" y="428604"/>
            <a:ext cx="6248416" cy="1143000"/>
          </a:xfrm>
          <a:prstGeom prst="rect">
            <a:avLst/>
          </a:prstGeom>
        </p:spPr>
        <p:txBody>
          <a:bodyPr vert="horz" lIns="91440" tIns="45720" rIns="91440" bIns="45720" rtlCol="0" anchor="ctr">
            <a:normAutofit fontScale="90000" lnSpcReduction="20000"/>
          </a:bodyPr>
          <a:lstStyle/>
          <a:p>
            <a:pPr lvl="0">
              <a:spcBef>
                <a:spcPct val="0"/>
              </a:spcBef>
              <a:defRPr/>
            </a:pPr>
            <a:r>
              <a:rPr lang="pt-BR" sz="4400" dirty="0" smtClean="0">
                <a:solidFill>
                  <a:schemeClr val="bg1"/>
                </a:solidFill>
              </a:rPr>
              <a:t>2.10. Experiência – Sistema </a:t>
            </a:r>
          </a:p>
          <a:p>
            <a:pPr lvl="0">
              <a:spcBef>
                <a:spcPct val="0"/>
              </a:spcBef>
              <a:defRPr/>
            </a:pPr>
            <a:r>
              <a:rPr lang="pt-BR" sz="4400" dirty="0" smtClean="0">
                <a:solidFill>
                  <a:schemeClr val="bg1"/>
                </a:solidFill>
              </a:rPr>
              <a:t>          Web Regularidade</a:t>
            </a: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1" name="Espaço Reservado para Conteúdo 4"/>
          <p:cNvSpPr txBox="1">
            <a:spLocks/>
          </p:cNvSpPr>
          <p:nvPr/>
        </p:nvSpPr>
        <p:spPr>
          <a:xfrm>
            <a:off x="428596" y="1714488"/>
            <a:ext cx="8329642" cy="3971939"/>
          </a:xfrm>
          <a:prstGeom prst="rect">
            <a:avLst/>
          </a:prstGeom>
        </p:spPr>
        <p:txBody>
          <a:bodyPr vert="horz" lIns="91440" tIns="45720" rIns="91440" bIns="45720" rtlCol="0">
            <a:normAutofit/>
          </a:bodyPr>
          <a:lstStyle/>
          <a:p>
            <a:pPr marL="342900" indent="-342900" algn="just">
              <a:spcBef>
                <a:spcPct val="20000"/>
              </a:spcBef>
              <a:buFont typeface="Calibri" pitchFamily="34" charset="0"/>
              <a:buChar char="•"/>
              <a:defRPr/>
            </a:pPr>
            <a:r>
              <a:rPr lang="pt-BR" sz="3000" dirty="0" smtClean="0">
                <a:solidFill>
                  <a:schemeClr val="bg1"/>
                </a:solidFill>
              </a:rPr>
              <a:t>Resultados:</a:t>
            </a:r>
          </a:p>
          <a:p>
            <a:pPr marL="342900" indent="-342900" algn="just">
              <a:spcBef>
                <a:spcPct val="20000"/>
              </a:spcBef>
              <a:buFont typeface="Calibri" pitchFamily="34" charset="0"/>
              <a:buChar char="•"/>
              <a:defRPr/>
            </a:pPr>
            <a:endParaRPr lang="pt-BR" sz="3000" dirty="0" smtClean="0">
              <a:solidFill>
                <a:schemeClr val="bg1"/>
              </a:solidFill>
            </a:endParaRPr>
          </a:p>
          <a:p>
            <a:pPr marL="742950" lvl="1" indent="-285750" algn="just">
              <a:spcBef>
                <a:spcPct val="20000"/>
              </a:spcBef>
              <a:buFont typeface="Arial" pitchFamily="34" charset="0"/>
              <a:buChar char="–"/>
              <a:defRPr/>
            </a:pPr>
            <a:r>
              <a:rPr lang="pt-BR" sz="2200" dirty="0" smtClean="0">
                <a:solidFill>
                  <a:schemeClr val="bg1"/>
                </a:solidFill>
              </a:rPr>
              <a:t>Estabilidade de 100% de regularidade em todas as obrigações tributárias da Administração Direta, no período entre julho de 2013 e janeiro de 2014, e em torno de 80% na Administração Indireta.</a:t>
            </a:r>
          </a:p>
          <a:p>
            <a:pPr marL="742950" lvl="1" indent="-285750" algn="just">
              <a:spcBef>
                <a:spcPct val="20000"/>
              </a:spcBef>
              <a:buFont typeface="Arial" pitchFamily="34" charset="0"/>
              <a:buChar char="–"/>
              <a:defRPr/>
            </a:pPr>
            <a:endParaRPr lang="pt-BR" sz="2200" dirty="0" smtClean="0">
              <a:solidFill>
                <a:schemeClr val="bg1"/>
              </a:solidFill>
            </a:endParaRPr>
          </a:p>
          <a:p>
            <a:pPr marL="742950" marR="0" lvl="1" indent="-28575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pt-BR"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1026" name="Picture 2" descr="C:\Users\Secretário\Dropbox\5 CONACI\BIRD\Bird_Seminario_Foz do Iguacu\Apresentacao_Fellipe\n_recife-pe-bandeira-da-cidade.jpg"/>
          <p:cNvPicPr>
            <a:picLocks noChangeAspect="1" noChangeArrowheads="1"/>
          </p:cNvPicPr>
          <p:nvPr/>
        </p:nvPicPr>
        <p:blipFill>
          <a:blip r:embed="rId5" cstate="print"/>
          <a:srcRect/>
          <a:stretch>
            <a:fillRect/>
          </a:stretch>
        </p:blipFill>
        <p:spPr bwMode="auto">
          <a:xfrm>
            <a:off x="785786" y="428604"/>
            <a:ext cx="1463774" cy="102464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6" name="Título 5"/>
          <p:cNvSpPr>
            <a:spLocks noGrp="1"/>
          </p:cNvSpPr>
          <p:nvPr>
            <p:ph type="title"/>
          </p:nvPr>
        </p:nvSpPr>
        <p:spPr>
          <a:xfrm>
            <a:off x="571472" y="1214422"/>
            <a:ext cx="8229600" cy="1143000"/>
          </a:xfrm>
        </p:spPr>
        <p:txBody>
          <a:bodyPr/>
          <a:lstStyle/>
          <a:p>
            <a:r>
              <a:rPr lang="pt-BR" dirty="0" smtClean="0">
                <a:solidFill>
                  <a:schemeClr val="bg1"/>
                </a:solidFill>
              </a:rPr>
              <a:t>Muito obrigado!</a:t>
            </a:r>
            <a:endParaRPr lang="pt-BR" dirty="0">
              <a:solidFill>
                <a:schemeClr val="bg1"/>
              </a:solidFill>
            </a:endParaRPr>
          </a:p>
        </p:txBody>
      </p:sp>
      <p:sp>
        <p:nvSpPr>
          <p:cNvPr id="4" name="CaixaDeTexto 3"/>
          <p:cNvSpPr txBox="1"/>
          <p:nvPr/>
        </p:nvSpPr>
        <p:spPr>
          <a:xfrm>
            <a:off x="-214346" y="2786058"/>
            <a:ext cx="4833550" cy="1938992"/>
          </a:xfrm>
          <a:prstGeom prst="rect">
            <a:avLst/>
          </a:prstGeom>
          <a:noFill/>
        </p:spPr>
        <p:txBody>
          <a:bodyPr wrap="square" rtlCol="0">
            <a:spAutoFit/>
          </a:bodyPr>
          <a:lstStyle/>
          <a:p>
            <a:pPr algn="r"/>
            <a:r>
              <a:rPr lang="pt-BR" sz="2000" b="1" dirty="0" err="1" smtClean="0">
                <a:solidFill>
                  <a:schemeClr val="bg1"/>
                </a:solidFill>
              </a:rPr>
              <a:t>Fellipe</a:t>
            </a:r>
            <a:r>
              <a:rPr lang="pt-BR" sz="2000" b="1" dirty="0" smtClean="0">
                <a:solidFill>
                  <a:schemeClr val="bg1"/>
                </a:solidFill>
              </a:rPr>
              <a:t> de Miranda Freitas Mamede </a:t>
            </a:r>
          </a:p>
          <a:p>
            <a:pPr algn="r"/>
            <a:r>
              <a:rPr lang="pt-BR" sz="2000" dirty="0" smtClean="0">
                <a:solidFill>
                  <a:schemeClr val="bg1"/>
                </a:solidFill>
              </a:rPr>
              <a:t>Secretário do Controle Interno de Maceió</a:t>
            </a:r>
          </a:p>
          <a:p>
            <a:pPr algn="r"/>
            <a:r>
              <a:rPr lang="pt-BR" sz="2000" dirty="0" smtClean="0">
                <a:solidFill>
                  <a:schemeClr val="bg1"/>
                </a:solidFill>
              </a:rPr>
              <a:t>2º Vice-Presidente do CONACI</a:t>
            </a:r>
          </a:p>
          <a:p>
            <a:pPr algn="r"/>
            <a:endParaRPr lang="pt-BR" sz="2000" dirty="0" smtClean="0">
              <a:solidFill>
                <a:schemeClr val="bg1"/>
              </a:solidFill>
            </a:endParaRPr>
          </a:p>
          <a:p>
            <a:pPr algn="r"/>
            <a:r>
              <a:rPr lang="pt-BR" sz="2000" b="1" dirty="0" err="1" smtClean="0">
                <a:solidFill>
                  <a:schemeClr val="bg1"/>
                </a:solidFill>
              </a:rPr>
              <a:t>Raphael</a:t>
            </a:r>
            <a:r>
              <a:rPr lang="pt-BR" sz="2000" b="1" dirty="0" smtClean="0">
                <a:solidFill>
                  <a:schemeClr val="bg1"/>
                </a:solidFill>
              </a:rPr>
              <a:t> Rodrigues </a:t>
            </a:r>
            <a:r>
              <a:rPr lang="pt-BR" sz="2000" b="1" dirty="0" err="1" smtClean="0">
                <a:solidFill>
                  <a:schemeClr val="bg1"/>
                </a:solidFill>
              </a:rPr>
              <a:t>Soré</a:t>
            </a:r>
            <a:endParaRPr lang="pt-BR" sz="2000" b="1" dirty="0" smtClean="0">
              <a:solidFill>
                <a:schemeClr val="bg1"/>
              </a:solidFill>
            </a:endParaRPr>
          </a:p>
          <a:p>
            <a:pPr algn="r"/>
            <a:r>
              <a:rPr lang="pt-BR" sz="2000" dirty="0" smtClean="0">
                <a:solidFill>
                  <a:schemeClr val="bg1"/>
                </a:solidFill>
              </a:rPr>
              <a:t>Secretário-Executivo do CONACI</a:t>
            </a:r>
          </a:p>
        </p:txBody>
      </p:sp>
      <p:sp>
        <p:nvSpPr>
          <p:cNvPr id="5" name="CaixaDeTexto 4"/>
          <p:cNvSpPr txBox="1"/>
          <p:nvPr/>
        </p:nvSpPr>
        <p:spPr>
          <a:xfrm>
            <a:off x="4857752" y="2500306"/>
            <a:ext cx="4833550" cy="1938992"/>
          </a:xfrm>
          <a:prstGeom prst="rect">
            <a:avLst/>
          </a:prstGeom>
          <a:noFill/>
        </p:spPr>
        <p:txBody>
          <a:bodyPr wrap="square" rtlCol="0">
            <a:spAutoFit/>
          </a:bodyPr>
          <a:lstStyle/>
          <a:p>
            <a:endParaRPr lang="pt-BR" sz="2000" b="1" dirty="0" smtClean="0">
              <a:solidFill>
                <a:schemeClr val="bg1"/>
              </a:solidFill>
            </a:endParaRPr>
          </a:p>
          <a:p>
            <a:endParaRPr lang="pt-BR" sz="2000" b="1" dirty="0" smtClean="0">
              <a:solidFill>
                <a:schemeClr val="bg1"/>
              </a:solidFill>
            </a:endParaRPr>
          </a:p>
          <a:p>
            <a:r>
              <a:rPr lang="pt-BR" sz="2000" b="1" dirty="0" smtClean="0">
                <a:solidFill>
                  <a:schemeClr val="bg1"/>
                </a:solidFill>
              </a:rPr>
              <a:t>fellipesmci@gmail.com</a:t>
            </a:r>
          </a:p>
          <a:p>
            <a:endParaRPr lang="pt-BR" sz="2000" b="1" dirty="0" smtClean="0">
              <a:solidFill>
                <a:schemeClr val="bg1"/>
              </a:solidFill>
            </a:endParaRPr>
          </a:p>
          <a:p>
            <a:endParaRPr lang="pt-BR" sz="2000" b="1" dirty="0" smtClean="0">
              <a:solidFill>
                <a:schemeClr val="bg1"/>
              </a:solidFill>
            </a:endParaRPr>
          </a:p>
          <a:p>
            <a:r>
              <a:rPr lang="pt-BR" sz="2000" b="1" dirty="0" smtClean="0">
                <a:solidFill>
                  <a:schemeClr val="bg1"/>
                </a:solidFill>
              </a:rPr>
              <a:t>secretariaexecutiva@conaci.org.br</a:t>
            </a:r>
          </a:p>
        </p:txBody>
      </p:sp>
      <p:cxnSp>
        <p:nvCxnSpPr>
          <p:cNvPr id="8" name="Conector reto 7"/>
          <p:cNvCxnSpPr/>
          <p:nvPr/>
        </p:nvCxnSpPr>
        <p:spPr>
          <a:xfrm>
            <a:off x="857224" y="2500306"/>
            <a:ext cx="7572428" cy="1588"/>
          </a:xfrm>
          <a:prstGeom prst="line">
            <a:avLst/>
          </a:prstGeom>
        </p:spPr>
        <p:style>
          <a:lnRef idx="1">
            <a:schemeClr val="accent6"/>
          </a:lnRef>
          <a:fillRef idx="0">
            <a:schemeClr val="accent6"/>
          </a:fillRef>
          <a:effectRef idx="0">
            <a:schemeClr val="accent6"/>
          </a:effectRef>
          <a:fontRef idx="minor">
            <a:schemeClr val="tx1"/>
          </a:fontRef>
        </p:style>
      </p:cxn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r>
              <a:rPr lang="pt-BR" dirty="0" smtClean="0">
                <a:solidFill>
                  <a:schemeClr val="bg1"/>
                </a:solidFill>
              </a:rPr>
              <a:t>Desenvolvimento de Mecanismos</a:t>
            </a:r>
            <a:endParaRPr lang="pt-BR" dirty="0">
              <a:solidFill>
                <a:schemeClr val="bg1"/>
              </a:solidFill>
            </a:endParaRPr>
          </a:p>
        </p:txBody>
      </p:sp>
      <p:sp>
        <p:nvSpPr>
          <p:cNvPr id="5" name="Espaço Reservado para Conteúdo 4"/>
          <p:cNvSpPr>
            <a:spLocks noGrp="1"/>
          </p:cNvSpPr>
          <p:nvPr>
            <p:ph idx="1"/>
          </p:nvPr>
        </p:nvSpPr>
        <p:spPr>
          <a:xfrm>
            <a:off x="914400" y="1714488"/>
            <a:ext cx="8229600" cy="3286148"/>
          </a:xfrm>
        </p:spPr>
        <p:txBody>
          <a:bodyPr>
            <a:normAutofit fontScale="92500" lnSpcReduction="20000"/>
          </a:bodyPr>
          <a:lstStyle/>
          <a:p>
            <a:r>
              <a:rPr lang="pt-BR" dirty="0" smtClean="0">
                <a:solidFill>
                  <a:schemeClr val="bg1"/>
                </a:solidFill>
              </a:rPr>
              <a:t>Métodos de avaliação de riscos;</a:t>
            </a:r>
          </a:p>
          <a:p>
            <a:endParaRPr lang="pt-BR" dirty="0" smtClean="0">
              <a:solidFill>
                <a:schemeClr val="bg1"/>
              </a:solidFill>
            </a:endParaRPr>
          </a:p>
          <a:p>
            <a:r>
              <a:rPr lang="pt-BR" dirty="0" smtClean="0">
                <a:solidFill>
                  <a:schemeClr val="bg1"/>
                </a:solidFill>
              </a:rPr>
              <a:t>Instrumentos de investigação;</a:t>
            </a:r>
          </a:p>
          <a:p>
            <a:pPr>
              <a:buNone/>
            </a:pPr>
            <a:endParaRPr lang="pt-BR" dirty="0" smtClean="0">
              <a:solidFill>
                <a:schemeClr val="bg1"/>
              </a:solidFill>
            </a:endParaRPr>
          </a:p>
          <a:p>
            <a:r>
              <a:rPr lang="pt-BR" dirty="0" smtClean="0">
                <a:solidFill>
                  <a:schemeClr val="bg1"/>
                </a:solidFill>
              </a:rPr>
              <a:t>Sistematização de informações;</a:t>
            </a:r>
          </a:p>
          <a:p>
            <a:pPr>
              <a:buNone/>
            </a:pPr>
            <a:endParaRPr lang="pt-BR" dirty="0" smtClean="0">
              <a:solidFill>
                <a:schemeClr val="bg1"/>
              </a:solidFill>
            </a:endParaRPr>
          </a:p>
          <a:p>
            <a:r>
              <a:rPr lang="pt-BR" dirty="0" smtClean="0">
                <a:solidFill>
                  <a:schemeClr val="bg1"/>
                </a:solidFill>
              </a:rPr>
              <a:t>Análise preventiva.</a:t>
            </a:r>
            <a:endParaRPr lang="pt-BR"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428596" y="1714488"/>
            <a:ext cx="8329642" cy="3971939"/>
          </a:xfrm>
        </p:spPr>
        <p:txBody>
          <a:bodyPr>
            <a:normAutofit lnSpcReduction="10000"/>
          </a:bodyPr>
          <a:lstStyle/>
          <a:p>
            <a:pPr algn="just"/>
            <a:r>
              <a:rPr lang="pt-BR" sz="2600" dirty="0" smtClean="0">
                <a:solidFill>
                  <a:schemeClr val="bg1"/>
                </a:solidFill>
              </a:rPr>
              <a:t>Órgão coordenador: </a:t>
            </a:r>
          </a:p>
          <a:p>
            <a:pPr lvl="1" algn="just"/>
            <a:r>
              <a:rPr lang="pt-BR" sz="2200" dirty="0" smtClean="0">
                <a:solidFill>
                  <a:schemeClr val="bg1"/>
                </a:solidFill>
              </a:rPr>
              <a:t>Controladoria-Geral do Estado de Goiás</a:t>
            </a:r>
          </a:p>
          <a:p>
            <a:pPr algn="just"/>
            <a:r>
              <a:rPr lang="pt-BR" sz="2600" dirty="0" smtClean="0">
                <a:solidFill>
                  <a:schemeClr val="bg1"/>
                </a:solidFill>
              </a:rPr>
              <a:t>Objetivo: </a:t>
            </a:r>
          </a:p>
          <a:p>
            <a:pPr lvl="1" algn="just"/>
            <a:r>
              <a:rPr lang="pt-BR" sz="2200" dirty="0" smtClean="0">
                <a:solidFill>
                  <a:schemeClr val="bg1"/>
                </a:solidFill>
              </a:rPr>
              <a:t>Identificação dos riscos de corrupção nos processos organizacionais e adoção de mecanismos preventivos.</a:t>
            </a:r>
          </a:p>
          <a:p>
            <a:pPr algn="just"/>
            <a:r>
              <a:rPr lang="pt-BR" sz="2600" dirty="0" smtClean="0">
                <a:solidFill>
                  <a:schemeClr val="bg1"/>
                </a:solidFill>
              </a:rPr>
              <a:t>Descrição: </a:t>
            </a:r>
          </a:p>
          <a:p>
            <a:pPr lvl="1" algn="just"/>
            <a:r>
              <a:rPr lang="pt-BR" sz="2200" dirty="0" smtClean="0">
                <a:solidFill>
                  <a:schemeClr val="bg1"/>
                </a:solidFill>
              </a:rPr>
              <a:t>O mapeamento concentra-se nos passos decisórios dos processos organizacionais, identificando como as decisões são tomadas, quais são os recursos utilizados para apoiar a decisão e como são gerenciados os resultados dela decorrentes. </a:t>
            </a:r>
          </a:p>
          <a:p>
            <a:pPr algn="just"/>
            <a:endParaRPr lang="pt-BR" dirty="0">
              <a:solidFill>
                <a:schemeClr val="bg1"/>
              </a:solidFill>
            </a:endParaRPr>
          </a:p>
        </p:txBody>
      </p:sp>
      <p:sp>
        <p:nvSpPr>
          <p:cNvPr id="8" name="Título 3"/>
          <p:cNvSpPr txBox="1">
            <a:spLocks/>
          </p:cNvSpPr>
          <p:nvPr/>
        </p:nvSpPr>
        <p:spPr>
          <a:xfrm>
            <a:off x="2143108" y="428604"/>
            <a:ext cx="6248416"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dirty="0" smtClean="0">
                <a:ln>
                  <a:noFill/>
                </a:ln>
                <a:solidFill>
                  <a:schemeClr val="bg1"/>
                </a:solidFill>
                <a:effectLst/>
                <a:uLnTx/>
                <a:uFillTx/>
                <a:latin typeface="+mj-lt"/>
                <a:ea typeface="+mj-ea"/>
                <a:cs typeface="+mj-cs"/>
              </a:rPr>
              <a:t>1.1. Experiência – Mapeamento </a:t>
            </a:r>
            <a:br>
              <a:rPr kumimoji="0" lang="pt-BR" sz="4400" b="0" i="0" u="none" strike="noStrike" kern="1200" cap="none" spc="0" normalizeH="0" baseline="0" noProof="0" dirty="0" smtClean="0">
                <a:ln>
                  <a:noFill/>
                </a:ln>
                <a:solidFill>
                  <a:schemeClr val="bg1"/>
                </a:solidFill>
                <a:effectLst/>
                <a:uLnTx/>
                <a:uFillTx/>
                <a:latin typeface="+mj-lt"/>
                <a:ea typeface="+mj-ea"/>
                <a:cs typeface="+mj-cs"/>
              </a:rPr>
            </a:br>
            <a:r>
              <a:rPr kumimoji="0" lang="pt-BR" sz="4400" b="0" i="0" u="none" strike="noStrike" kern="1200" cap="none" spc="0" normalizeH="0" baseline="0" noProof="0" dirty="0" smtClean="0">
                <a:ln>
                  <a:noFill/>
                </a:ln>
                <a:solidFill>
                  <a:schemeClr val="bg1"/>
                </a:solidFill>
                <a:effectLst/>
                <a:uLnTx/>
                <a:uFillTx/>
                <a:latin typeface="+mj-lt"/>
                <a:ea typeface="+mj-ea"/>
                <a:cs typeface="+mj-cs"/>
              </a:rPr>
              <a:t>de Riscos de Corrupção</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pic>
        <p:nvPicPr>
          <p:cNvPr id="1030" name="Picture 6" descr="Imagem:Bandeira de Goiás.svg"/>
          <p:cNvPicPr>
            <a:picLocks noChangeAspect="1" noChangeArrowheads="1"/>
          </p:cNvPicPr>
          <p:nvPr/>
        </p:nvPicPr>
        <p:blipFill>
          <a:blip r:embed="rId4" cstate="print"/>
          <a:srcRect/>
          <a:stretch>
            <a:fillRect/>
          </a:stretch>
        </p:blipFill>
        <p:spPr bwMode="auto">
          <a:xfrm>
            <a:off x="357158" y="357166"/>
            <a:ext cx="1615925" cy="115336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214282" y="1643050"/>
            <a:ext cx="8501122" cy="4000528"/>
          </a:xfrm>
        </p:spPr>
        <p:txBody>
          <a:bodyPr>
            <a:normAutofit fontScale="70000" lnSpcReduction="20000"/>
          </a:bodyPr>
          <a:lstStyle/>
          <a:p>
            <a:r>
              <a:rPr lang="pt-BR" dirty="0" smtClean="0">
                <a:solidFill>
                  <a:schemeClr val="bg1"/>
                </a:solidFill>
              </a:rPr>
              <a:t>Metodologia: </a:t>
            </a:r>
          </a:p>
          <a:p>
            <a:pPr lvl="1" algn="just"/>
            <a:r>
              <a:rPr lang="pt-BR" dirty="0" smtClean="0">
                <a:solidFill>
                  <a:schemeClr val="bg1"/>
                </a:solidFill>
              </a:rPr>
              <a:t>O mapeamento é uma atividade exclusivamente de prevenção. Todas as informações são obtidas com a utilização de </a:t>
            </a:r>
            <a:r>
              <a:rPr lang="pt-BR" dirty="0" smtClean="0">
                <a:solidFill>
                  <a:srgbClr val="FFC000"/>
                </a:solidFill>
              </a:rPr>
              <a:t>entrevistas </a:t>
            </a:r>
            <a:r>
              <a:rPr lang="pt-BR" dirty="0" err="1" smtClean="0">
                <a:solidFill>
                  <a:srgbClr val="FFC000"/>
                </a:solidFill>
              </a:rPr>
              <a:t>semiestruturadas</a:t>
            </a:r>
            <a:r>
              <a:rPr lang="pt-BR" dirty="0" smtClean="0">
                <a:solidFill>
                  <a:schemeClr val="bg1"/>
                </a:solidFill>
              </a:rPr>
              <a:t> que combinam perguntas elaboradas previamente, com outras complementares e específicas a cada processo organizacional. A CGE escolheu uma Secretaria de Estado para ser </a:t>
            </a:r>
            <a:r>
              <a:rPr lang="pt-BR" dirty="0" smtClean="0">
                <a:solidFill>
                  <a:srgbClr val="FFC000"/>
                </a:solidFill>
              </a:rPr>
              <a:t>piloto</a:t>
            </a:r>
            <a:r>
              <a:rPr lang="pt-BR" dirty="0" smtClean="0">
                <a:solidFill>
                  <a:schemeClr val="bg1"/>
                </a:solidFill>
              </a:rPr>
              <a:t> do mapeamento, o que permitiu a realização de testes e ajustes na metodologia utilizada.</a:t>
            </a:r>
          </a:p>
          <a:p>
            <a:r>
              <a:rPr lang="pt-BR" dirty="0" smtClean="0">
                <a:solidFill>
                  <a:schemeClr val="bg1"/>
                </a:solidFill>
              </a:rPr>
              <a:t>Resultados:</a:t>
            </a:r>
            <a:endParaRPr lang="pt-BR" b="1" dirty="0" smtClean="0">
              <a:solidFill>
                <a:schemeClr val="bg1"/>
              </a:solidFill>
            </a:endParaRPr>
          </a:p>
          <a:p>
            <a:pPr lvl="1" algn="just"/>
            <a:r>
              <a:rPr lang="pt-BR" dirty="0" smtClean="0">
                <a:solidFill>
                  <a:schemeClr val="bg1"/>
                </a:solidFill>
              </a:rPr>
              <a:t> cálculo </a:t>
            </a:r>
            <a:r>
              <a:rPr lang="pt-BR" b="1" dirty="0" smtClean="0">
                <a:solidFill>
                  <a:schemeClr val="bg1"/>
                </a:solidFill>
              </a:rPr>
              <a:t>do </a:t>
            </a:r>
            <a:r>
              <a:rPr lang="pt-BR" b="1" dirty="0" smtClean="0">
                <a:solidFill>
                  <a:srgbClr val="FFC000"/>
                </a:solidFill>
              </a:rPr>
              <a:t>Indicador de Riscos de Corrupção</a:t>
            </a:r>
            <a:r>
              <a:rPr lang="pt-BR" dirty="0" smtClean="0">
                <a:solidFill>
                  <a:schemeClr val="bg1"/>
                </a:solidFill>
              </a:rPr>
              <a:t>; cálculo da concentração dos riscos, por áreas do processo organizacional e da instituição mapeada; identificação de problemas com o gerenciamento de informações; apresentação de sugestões para mitigar os riscos identificados.</a:t>
            </a:r>
            <a:endParaRPr lang="pt-BR" dirty="0">
              <a:solidFill>
                <a:schemeClr val="bg1"/>
              </a:solidFill>
            </a:endParaRPr>
          </a:p>
        </p:txBody>
      </p:sp>
      <p:sp>
        <p:nvSpPr>
          <p:cNvPr id="6" name="Título 3"/>
          <p:cNvSpPr>
            <a:spLocks noGrp="1"/>
          </p:cNvSpPr>
          <p:nvPr>
            <p:ph type="title"/>
          </p:nvPr>
        </p:nvSpPr>
        <p:spPr>
          <a:xfrm>
            <a:off x="1428728" y="285728"/>
            <a:ext cx="7258072" cy="1143008"/>
          </a:xfrm>
        </p:spPr>
        <p:txBody>
          <a:bodyPr>
            <a:normAutofit fontScale="90000"/>
          </a:bodyPr>
          <a:lstStyle/>
          <a:p>
            <a:r>
              <a:rPr lang="pt-BR" dirty="0" smtClean="0">
                <a:solidFill>
                  <a:schemeClr val="bg1"/>
                </a:solidFill>
              </a:rPr>
              <a:t>1.1. Experiência – Mapeamento </a:t>
            </a:r>
            <a:br>
              <a:rPr lang="pt-BR" dirty="0" smtClean="0">
                <a:solidFill>
                  <a:schemeClr val="bg1"/>
                </a:solidFill>
              </a:rPr>
            </a:br>
            <a:r>
              <a:rPr lang="pt-BR" dirty="0" smtClean="0">
                <a:solidFill>
                  <a:schemeClr val="bg1"/>
                </a:solidFill>
              </a:rPr>
              <a:t>de Riscos de Corrupção</a:t>
            </a:r>
            <a:endParaRPr lang="pt-BR" dirty="0">
              <a:solidFill>
                <a:schemeClr val="bg1"/>
              </a:solidFill>
            </a:endParaRPr>
          </a:p>
        </p:txBody>
      </p:sp>
      <p:pic>
        <p:nvPicPr>
          <p:cNvPr id="7" name="Picture 6" descr="Imagem:Bandeira de Goiás.svg"/>
          <p:cNvPicPr>
            <a:picLocks noChangeAspect="1" noChangeArrowheads="1"/>
          </p:cNvPicPr>
          <p:nvPr/>
        </p:nvPicPr>
        <p:blipFill>
          <a:blip r:embed="rId4" cstate="print"/>
          <a:srcRect/>
          <a:stretch>
            <a:fillRect/>
          </a:stretch>
        </p:blipFill>
        <p:spPr bwMode="auto">
          <a:xfrm>
            <a:off x="142844" y="285728"/>
            <a:ext cx="1615925" cy="115336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5" name="Espaço Reservado para Conteúdo 4"/>
          <p:cNvSpPr>
            <a:spLocks noGrp="1"/>
          </p:cNvSpPr>
          <p:nvPr>
            <p:ph idx="1"/>
          </p:nvPr>
        </p:nvSpPr>
        <p:spPr>
          <a:xfrm>
            <a:off x="428596" y="1857364"/>
            <a:ext cx="8329642" cy="4071966"/>
          </a:xfrm>
        </p:spPr>
        <p:txBody>
          <a:bodyPr>
            <a:normAutofit lnSpcReduction="10000"/>
          </a:bodyPr>
          <a:lstStyle/>
          <a:p>
            <a:pPr algn="just"/>
            <a:r>
              <a:rPr lang="pt-BR" sz="2600" dirty="0" smtClean="0">
                <a:solidFill>
                  <a:schemeClr val="bg1"/>
                </a:solidFill>
              </a:rPr>
              <a:t>Órgão coordenador: </a:t>
            </a:r>
          </a:p>
          <a:p>
            <a:pPr lvl="1" algn="just"/>
            <a:r>
              <a:rPr lang="pt-BR" sz="2200" dirty="0" smtClean="0">
                <a:solidFill>
                  <a:schemeClr val="bg1"/>
                </a:solidFill>
              </a:rPr>
              <a:t>Auditoria Geral do Estado do Pará</a:t>
            </a:r>
          </a:p>
          <a:p>
            <a:pPr algn="just"/>
            <a:r>
              <a:rPr lang="pt-BR" sz="2600" dirty="0" smtClean="0">
                <a:solidFill>
                  <a:schemeClr val="bg1"/>
                </a:solidFill>
              </a:rPr>
              <a:t>Objetivo: </a:t>
            </a:r>
          </a:p>
          <a:p>
            <a:pPr lvl="1" algn="just"/>
            <a:r>
              <a:rPr lang="pt-BR" sz="2200" dirty="0" smtClean="0">
                <a:solidFill>
                  <a:schemeClr val="bg1"/>
                </a:solidFill>
              </a:rPr>
              <a:t>Reduzir as Contratações por Dispensa e Inexigibilidade de Licitação.</a:t>
            </a:r>
          </a:p>
          <a:p>
            <a:pPr algn="just"/>
            <a:r>
              <a:rPr lang="pt-BR" sz="2600" dirty="0" smtClean="0">
                <a:solidFill>
                  <a:schemeClr val="bg1"/>
                </a:solidFill>
              </a:rPr>
              <a:t>Descrição: </a:t>
            </a:r>
          </a:p>
          <a:p>
            <a:pPr lvl="1" algn="just"/>
            <a:r>
              <a:rPr lang="pt-BR" sz="2200" dirty="0" smtClean="0">
                <a:solidFill>
                  <a:schemeClr val="bg1"/>
                </a:solidFill>
              </a:rPr>
              <a:t>Software capaz de monitorar prévia e eletronicamente os atos administrativos dos Órgãos/Entidades Estaduais, por meio das publicações no DOE, assegurando a transparência das ações de governo, no que tange à Dispensas e Inexigibilidade de Licitação. </a:t>
            </a:r>
          </a:p>
          <a:p>
            <a:pPr>
              <a:buNone/>
            </a:pPr>
            <a:r>
              <a:rPr lang="pt-BR" sz="2200" dirty="0" smtClean="0"/>
              <a:t>	</a:t>
            </a:r>
          </a:p>
          <a:p>
            <a:pPr algn="just"/>
            <a:endParaRPr lang="pt-BR" dirty="0">
              <a:solidFill>
                <a:schemeClr val="bg1"/>
              </a:solidFill>
            </a:endParaRPr>
          </a:p>
        </p:txBody>
      </p:sp>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dirty="0" smtClean="0">
                <a:ln>
                  <a:noFill/>
                </a:ln>
                <a:solidFill>
                  <a:schemeClr val="bg1"/>
                </a:solidFill>
                <a:effectLst/>
                <a:uLnTx/>
                <a:uFillTx/>
                <a:latin typeface="+mj-lt"/>
                <a:ea typeface="+mj-ea"/>
                <a:cs typeface="+mj-cs"/>
              </a:rPr>
              <a:t>1.2. Experiência – Sistema de Controle Preventivo</a:t>
            </a:r>
            <a:r>
              <a:rPr kumimoji="0" lang="pt-BR" sz="4400" b="0" i="0" u="none" strike="noStrike" kern="1200" cap="none" spc="0" normalizeH="0" noProof="0" dirty="0" smtClean="0">
                <a:ln>
                  <a:noFill/>
                </a:ln>
                <a:solidFill>
                  <a:schemeClr val="bg1"/>
                </a:solidFill>
                <a:effectLst/>
                <a:uLnTx/>
                <a:uFillTx/>
                <a:latin typeface="+mj-lt"/>
                <a:ea typeface="+mj-ea"/>
                <a:cs typeface="+mj-cs"/>
              </a:rPr>
              <a:t> (SICONP)</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24582" name="Picture 6" descr="http://outorga.dnpm.gov.br/superintendencia/SiteAssets/SitePages/P%C3%A1gina%20Inicial/bandeira-para.png"/>
          <p:cNvPicPr>
            <a:picLocks noChangeAspect="1" noChangeArrowheads="1"/>
          </p:cNvPicPr>
          <p:nvPr/>
        </p:nvPicPr>
        <p:blipFill>
          <a:blip r:embed="rId4" cstate="print"/>
          <a:srcRect/>
          <a:stretch>
            <a:fillRect/>
          </a:stretch>
        </p:blipFill>
        <p:spPr bwMode="auto">
          <a:xfrm>
            <a:off x="428596" y="500042"/>
            <a:ext cx="1608963" cy="107157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5000"/>
            <a:lum/>
            <a:extLst>
              <a:ext uri="{BEBA8EAE-BF5A-486C-A8C5-ECC9F3942E4B}">
                <a14:imgProps xmlns:a14="http://schemas.microsoft.com/office/drawing/2010/main">
                  <a14:imgLayer r:embed="rId3">
                    <a14:imgEffect>
                      <a14:saturation sat="31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 name="Título 3"/>
          <p:cNvSpPr txBox="1">
            <a:spLocks/>
          </p:cNvSpPr>
          <p:nvPr/>
        </p:nvSpPr>
        <p:spPr>
          <a:xfrm>
            <a:off x="2071670" y="428604"/>
            <a:ext cx="6248416" cy="1143000"/>
          </a:xfrm>
          <a:prstGeom prst="rect">
            <a:avLst/>
          </a:prstGeom>
        </p:spPr>
        <p:txBody>
          <a:bodyPr vert="horz" lIns="91440" tIns="45720" rIns="91440" bIns="45720" rtlCol="0" anchor="ctr">
            <a:normAutofit fontScale="8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4400" b="0" i="0" u="none" strike="noStrike" kern="1200" cap="none" spc="0" normalizeH="0" baseline="0" noProof="0" dirty="0" smtClean="0">
                <a:ln>
                  <a:noFill/>
                </a:ln>
                <a:solidFill>
                  <a:schemeClr val="bg1"/>
                </a:solidFill>
                <a:effectLst/>
                <a:uLnTx/>
                <a:uFillTx/>
                <a:latin typeface="+mj-lt"/>
                <a:ea typeface="+mj-ea"/>
                <a:cs typeface="+mj-cs"/>
              </a:rPr>
              <a:t>1.2. Experiência – Sistema de Controle Preventivo</a:t>
            </a:r>
            <a:r>
              <a:rPr kumimoji="0" lang="pt-BR" sz="4400" b="0" i="0" u="none" strike="noStrike" kern="1200" cap="none" spc="0" normalizeH="0" noProof="0" dirty="0" smtClean="0">
                <a:ln>
                  <a:noFill/>
                </a:ln>
                <a:solidFill>
                  <a:schemeClr val="bg1"/>
                </a:solidFill>
                <a:effectLst/>
                <a:uLnTx/>
                <a:uFillTx/>
                <a:latin typeface="+mj-lt"/>
                <a:ea typeface="+mj-ea"/>
                <a:cs typeface="+mj-cs"/>
              </a:rPr>
              <a:t> (SICONP)</a:t>
            </a:r>
            <a:endParaRPr kumimoji="0" lang="pt-BR" sz="4400" b="0" i="0" u="none" strike="noStrike" kern="1200" cap="none" spc="0" normalizeH="0" baseline="0" noProof="0" dirty="0">
              <a:ln>
                <a:noFill/>
              </a:ln>
              <a:solidFill>
                <a:schemeClr val="bg1"/>
              </a:solidFill>
              <a:effectLst/>
              <a:uLnTx/>
              <a:uFillTx/>
              <a:latin typeface="+mj-lt"/>
              <a:ea typeface="+mj-ea"/>
              <a:cs typeface="+mj-cs"/>
            </a:endParaRPr>
          </a:p>
        </p:txBody>
      </p:sp>
      <p:sp>
        <p:nvSpPr>
          <p:cNvPr id="24578" name="AutoShape 2"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24580" name="AutoShape 4" descr="http://upload.wikimedia.org/wikipedia/commons/0/02/Bandeira_do_Par%C3%A1.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24582" name="Picture 6" descr="http://outorga.dnpm.gov.br/superintendencia/SiteAssets/SitePages/P%C3%A1gina%20Inicial/bandeira-para.png"/>
          <p:cNvPicPr>
            <a:picLocks noChangeAspect="1" noChangeArrowheads="1"/>
          </p:cNvPicPr>
          <p:nvPr/>
        </p:nvPicPr>
        <p:blipFill>
          <a:blip r:embed="rId4" cstate="print"/>
          <a:srcRect/>
          <a:stretch>
            <a:fillRect/>
          </a:stretch>
        </p:blipFill>
        <p:spPr bwMode="auto">
          <a:xfrm>
            <a:off x="428596" y="500042"/>
            <a:ext cx="1608963" cy="107157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7650" name="Picture 2"/>
          <p:cNvPicPr>
            <a:picLocks noGrp="1" noChangeAspect="1" noChangeArrowheads="1"/>
          </p:cNvPicPr>
          <p:nvPr>
            <p:ph idx="1"/>
          </p:nvPr>
        </p:nvPicPr>
        <p:blipFill>
          <a:blip r:embed="rId5" cstate="print"/>
          <a:srcRect/>
          <a:stretch>
            <a:fillRect/>
          </a:stretch>
        </p:blipFill>
        <p:spPr bwMode="auto">
          <a:xfrm>
            <a:off x="3857620" y="1714488"/>
            <a:ext cx="4793466" cy="3643310"/>
          </a:xfrm>
          <a:prstGeom prst="rect">
            <a:avLst/>
          </a:prstGeom>
          <a:noFill/>
          <a:ln w="9525">
            <a:noFill/>
            <a:miter lim="800000"/>
            <a:headEnd/>
            <a:tailEnd/>
          </a:ln>
          <a:effectLst/>
        </p:spPr>
      </p:pic>
      <p:sp>
        <p:nvSpPr>
          <p:cNvPr id="9" name="CaixaDeTexto 8"/>
          <p:cNvSpPr txBox="1"/>
          <p:nvPr/>
        </p:nvSpPr>
        <p:spPr>
          <a:xfrm>
            <a:off x="500034" y="2786058"/>
            <a:ext cx="3071834" cy="1477328"/>
          </a:xfrm>
          <a:prstGeom prst="rect">
            <a:avLst/>
          </a:prstGeom>
          <a:solidFill>
            <a:schemeClr val="accent1">
              <a:lumMod val="75000"/>
            </a:schemeClr>
          </a:solidFill>
          <a:effectLst>
            <a:glow rad="139700">
              <a:schemeClr val="accent3">
                <a:satMod val="175000"/>
                <a:alpha val="40000"/>
              </a:schemeClr>
            </a:glow>
          </a:effectLst>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just"/>
            <a:r>
              <a:rPr lang="pt-BR" dirty="0" smtClean="0">
                <a:solidFill>
                  <a:schemeClr val="bg1"/>
                </a:solidFill>
              </a:rPr>
              <a:t>Em quatro anos, a participação percentual das dispensas  de licitações passou de 15,05% para 4,61%, uma redução equivalente a </a:t>
            </a:r>
            <a:r>
              <a:rPr lang="pt-BR" b="1" dirty="0" smtClean="0">
                <a:solidFill>
                  <a:srgbClr val="FFFF00"/>
                </a:solidFill>
              </a:rPr>
              <a:t>69,37%.</a:t>
            </a:r>
            <a:endParaRPr lang="pt-BR" b="1" dirty="0">
              <a:solidFill>
                <a:srgbClr val="FFFF00"/>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847</TotalTime>
  <Words>2815</Words>
  <Application>Microsoft Office PowerPoint</Application>
  <PresentationFormat>Apresentação na tela (4:3)</PresentationFormat>
  <Paragraphs>348</Paragraphs>
  <Slides>48</Slides>
  <Notes>0</Notes>
  <HiddenSlides>0</HiddenSlides>
  <MMClips>0</MMClips>
  <ScaleCrop>false</ScaleCrop>
  <HeadingPairs>
    <vt:vector size="4" baseType="variant">
      <vt:variant>
        <vt:lpstr>Tema</vt:lpstr>
      </vt:variant>
      <vt:variant>
        <vt:i4>1</vt:i4>
      </vt:variant>
      <vt:variant>
        <vt:lpstr>Títulos de slides</vt:lpstr>
      </vt:variant>
      <vt:variant>
        <vt:i4>48</vt:i4>
      </vt:variant>
    </vt:vector>
  </HeadingPairs>
  <TitlesOfParts>
    <vt:vector size="49" baseType="lpstr">
      <vt:lpstr>Tema do Office</vt:lpstr>
      <vt:lpstr>Seminário O controle interno governamental no Brasil Velhos Desafios, Novas Perspectivas</vt:lpstr>
      <vt:lpstr>BOAS PRÁTICAS DO  CONTROLE INTERNO</vt:lpstr>
      <vt:lpstr>Apresentação do PowerPoint</vt:lpstr>
      <vt:lpstr>1. Combate à Corrupção</vt:lpstr>
      <vt:lpstr>Desenvolvimento de Mecanismos</vt:lpstr>
      <vt:lpstr>Apresentação do PowerPoint</vt:lpstr>
      <vt:lpstr>1.1. Experiência – Mapeamento  de Riscos de Corrupção</vt:lpstr>
      <vt:lpstr>Apresentação do PowerPoint</vt:lpstr>
      <vt:lpstr>Apresentação do PowerPoint</vt:lpstr>
      <vt:lpstr>Apresentação do PowerPoint</vt:lpstr>
      <vt:lpstr>1.3 - Mecanismo – A compatibilidade  patrimonial do Agente Público</vt:lpstr>
      <vt:lpstr>1.3 - Mecanismo – A compatibilidade  patrimonial do Agente Público</vt:lpstr>
      <vt:lpstr>A compatibilidade patrimonial  do Agente Público – Belo Horizonte</vt:lpstr>
      <vt:lpstr>A compatibilidade patrimonial do Agente Público – Estado de São Paulo</vt:lpstr>
      <vt:lpstr>A compatibilidade patrimonial do Agente Público – Município de São Paulo</vt:lpstr>
      <vt:lpstr>Acesso à Informação como  catalisador do Controle Social</vt:lpstr>
      <vt:lpstr>Apresentação do PowerPoint</vt:lpstr>
      <vt:lpstr>Apresentação do PowerPoint</vt:lpstr>
      <vt:lpstr> Servidor Público como agente de combate à Corrupção  </vt:lpstr>
      <vt:lpstr>Apresentação do PowerPoint</vt:lpstr>
      <vt:lpstr>Apresentação do PowerPoint</vt:lpstr>
      <vt:lpstr>2. Aprimoramento de Gestão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2.4. Experiência – Manuais e Orientações expedidos pela CGE</vt:lpstr>
      <vt:lpstr>Apresentação do PowerPoint</vt:lpstr>
      <vt:lpstr>2.5. Experiência – Contratos de Serviços          Terceirizados</vt:lpstr>
      <vt:lpstr>2.5. Experiência – Contratos de Serviços          Terceirizados</vt:lpstr>
      <vt:lpstr>Apresentação do PowerPoint</vt:lpstr>
      <vt:lpstr>Apresentação do PowerPoint</vt:lpstr>
      <vt:lpstr>Apresentação do PowerPoint</vt:lpstr>
      <vt:lpstr>2.7. Experiência – Controle Interno          Preventivo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Muito obrigado!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INOVA10_03</dc:creator>
  <cp:lastModifiedBy>Raphael</cp:lastModifiedBy>
  <cp:revision>93</cp:revision>
  <dcterms:created xsi:type="dcterms:W3CDTF">2014-05-02T18:37:31Z</dcterms:created>
  <dcterms:modified xsi:type="dcterms:W3CDTF">2014-05-14T14:50:21Z</dcterms:modified>
</cp:coreProperties>
</file>