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6" r:id="rId3"/>
  </p:sldMasterIdLst>
  <p:notesMasterIdLst>
    <p:notesMasterId r:id="rId25"/>
  </p:notesMasterIdLst>
  <p:sldIdLst>
    <p:sldId id="256" r:id="rId4"/>
    <p:sldId id="257" r:id="rId5"/>
    <p:sldId id="282" r:id="rId6"/>
    <p:sldId id="299" r:id="rId7"/>
    <p:sldId id="285" r:id="rId8"/>
    <p:sldId id="283" r:id="rId9"/>
    <p:sldId id="284" r:id="rId10"/>
    <p:sldId id="286" r:id="rId11"/>
    <p:sldId id="287" r:id="rId12"/>
    <p:sldId id="288" r:id="rId13"/>
    <p:sldId id="266" r:id="rId14"/>
    <p:sldId id="267" r:id="rId15"/>
    <p:sldId id="292" r:id="rId16"/>
    <p:sldId id="269" r:id="rId17"/>
    <p:sldId id="293" r:id="rId18"/>
    <p:sldId id="295" r:id="rId19"/>
    <p:sldId id="302" r:id="rId20"/>
    <p:sldId id="301" r:id="rId21"/>
    <p:sldId id="300" r:id="rId22"/>
    <p:sldId id="303" r:id="rId23"/>
    <p:sldId id="304" r:id="rId24"/>
  </p:sldIdLst>
  <p:sldSz cx="10080625" cy="7559675"/>
  <p:notesSz cx="7559675" cy="10691813"/>
  <p:defaultTextStyle>
    <a:defPPr>
      <a:defRPr lang="pt-BR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764" y="-42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Users\bragacr\AppData\Local\Microsoft\Windows\Temporary%20Internet%20Files\Content.Outlook\K0YNSR5T\IGG%20Encerramento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Users\bragacr\AppData\Local\Microsoft\Windows\Temporary%20Internet%20Files\Content.Outlook\K0YNSR5T\IGG_Federal%20Encerramen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'IGG3s Novo'!$A$2</c:f>
              <c:strCache>
                <c:ptCount val="1"/>
                <c:pt idx="0">
                  <c:v>Inexistente</c:v>
                </c:pt>
              </c:strCache>
            </c:strRef>
          </c:tx>
          <c:spPr>
            <a:solidFill>
              <a:srgbClr val="FF0000"/>
            </a:solidFill>
            <a:ln w="6350">
              <a:solidFill>
                <a:srgbClr val="48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'IGG3s Novo'!$B$1:$R$1</c:f>
              <c:strCache>
                <c:ptCount val="15"/>
                <c:pt idx="2">
                  <c:v>IGGs</c:v>
                </c:pt>
                <c:pt idx="6">
                  <c:v>Liderança</c:v>
                </c:pt>
                <c:pt idx="10">
                  <c:v>Estratégia</c:v>
                </c:pt>
                <c:pt idx="14">
                  <c:v>Controle</c:v>
                </c:pt>
              </c:strCache>
            </c:strRef>
          </c:cat>
          <c:val>
            <c:numRef>
              <c:f>'IGG3s Novo'!$B$2:$R$2</c:f>
              <c:numCache>
                <c:formatCode>0%</c:formatCode>
                <c:ptCount val="17"/>
                <c:pt idx="1">
                  <c:v>8.6872586872586879E-2</c:v>
                </c:pt>
                <c:pt idx="5">
                  <c:v>0.12831402831402833</c:v>
                </c:pt>
                <c:pt idx="9">
                  <c:v>0.19047619047619047</c:v>
                </c:pt>
                <c:pt idx="13">
                  <c:v>0.26936936936936939</c:v>
                </c:pt>
              </c:numCache>
            </c:numRef>
          </c:val>
        </c:ser>
        <c:ser>
          <c:idx val="1"/>
          <c:order val="1"/>
          <c:tx>
            <c:strRef>
              <c:f>'IGG3s Novo'!$A$3</c:f>
              <c:strCache>
                <c:ptCount val="1"/>
                <c:pt idx="0">
                  <c:v>Insuficiente</c:v>
                </c:pt>
              </c:strCache>
            </c:strRef>
          </c:tx>
          <c:spPr>
            <a:solidFill>
              <a:srgbClr val="FF3232"/>
            </a:solidFill>
            <a:ln w="6350">
              <a:solidFill>
                <a:srgbClr val="64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'IGG3s Novo'!$B$3:$R$3</c:f>
              <c:numCache>
                <c:formatCode>0%</c:formatCode>
                <c:ptCount val="17"/>
                <c:pt idx="1">
                  <c:v>6.898326898326898E-2</c:v>
                </c:pt>
                <c:pt idx="5">
                  <c:v>7.1685971685971683E-2</c:v>
                </c:pt>
                <c:pt idx="9">
                  <c:v>6.8854568854568851E-2</c:v>
                </c:pt>
                <c:pt idx="13">
                  <c:v>8.2496782496782495E-2</c:v>
                </c:pt>
              </c:numCache>
            </c:numRef>
          </c:val>
        </c:ser>
        <c:ser>
          <c:idx val="2"/>
          <c:order val="2"/>
          <c:tx>
            <c:strRef>
              <c:f>'IGG3s Novo'!$A$4</c:f>
              <c:strCache>
                <c:ptCount val="1"/>
                <c:pt idx="0">
                  <c:v>Iniciando</c:v>
                </c:pt>
              </c:strCache>
            </c:strRef>
          </c:tx>
          <c:spPr>
            <a:solidFill>
              <a:srgbClr val="FF6464"/>
            </a:solidFill>
            <a:ln w="6350">
              <a:solidFill>
                <a:srgbClr val="7F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'IGG3s Novo'!$B$4:$R$4</c:f>
              <c:numCache>
                <c:formatCode>0%</c:formatCode>
                <c:ptCount val="17"/>
                <c:pt idx="1">
                  <c:v>0.32574002574002575</c:v>
                </c:pt>
                <c:pt idx="5">
                  <c:v>0.3068211068211068</c:v>
                </c:pt>
                <c:pt idx="9">
                  <c:v>0.26550836550836548</c:v>
                </c:pt>
                <c:pt idx="13">
                  <c:v>0.19073359073359072</c:v>
                </c:pt>
              </c:numCache>
            </c:numRef>
          </c:val>
        </c:ser>
        <c:ser>
          <c:idx val="3"/>
          <c:order val="3"/>
          <c:tx>
            <c:strRef>
              <c:f>'IGG3s Novo'!$A$5</c:f>
              <c:strCache>
                <c:ptCount val="1"/>
                <c:pt idx="0">
                  <c:v>Intermediário</c:v>
                </c:pt>
              </c:strCache>
            </c:strRef>
          </c:tx>
          <c:spPr>
            <a:solidFill>
              <a:srgbClr val="FFC000"/>
            </a:solidFill>
            <a:ln w="6350">
              <a:solidFill>
                <a:srgbClr val="7F6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'IGG3s Novo'!$B$5:$R$5</c:f>
              <c:numCache>
                <c:formatCode>General</c:formatCode>
                <c:ptCount val="17"/>
                <c:pt idx="2" formatCode="0%">
                  <c:v>0.35958815958815959</c:v>
                </c:pt>
                <c:pt idx="6" formatCode="0%">
                  <c:v>0.33719433719433717</c:v>
                </c:pt>
                <c:pt idx="10" formatCode="0%">
                  <c:v>0.30180180180180183</c:v>
                </c:pt>
                <c:pt idx="14" formatCode="0%">
                  <c:v>0.21750321750321749</c:v>
                </c:pt>
              </c:numCache>
            </c:numRef>
          </c:val>
        </c:ser>
        <c:ser>
          <c:idx val="4"/>
          <c:order val="4"/>
          <c:tx>
            <c:strRef>
              <c:f>'IGG3s Novo'!$A$6</c:f>
              <c:strCache>
                <c:ptCount val="1"/>
                <c:pt idx="0">
                  <c:v>Aprimorado</c:v>
                </c:pt>
              </c:strCache>
            </c:strRef>
          </c:tx>
          <c:spPr>
            <a:solidFill>
              <a:srgbClr val="00B050"/>
            </a:solidFill>
            <a:ln w="6350">
              <a:solidFill>
                <a:srgbClr val="005828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'IGG3s Novo'!$B$6:$R$6</c:f>
              <c:numCache>
                <c:formatCode>General</c:formatCode>
                <c:ptCount val="17"/>
                <c:pt idx="3" formatCode="0%">
                  <c:v>0.15881595881595881</c:v>
                </c:pt>
                <c:pt idx="7" formatCode="0%">
                  <c:v>0.15598455598455599</c:v>
                </c:pt>
                <c:pt idx="11" formatCode="0%">
                  <c:v>0.17335907335907336</c:v>
                </c:pt>
                <c:pt idx="15" formatCode="0%">
                  <c:v>0.23989703989703989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44397824"/>
        <c:axId val="144399360"/>
      </c:barChart>
      <c:catAx>
        <c:axId val="144397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4399360"/>
        <c:crosses val="autoZero"/>
        <c:auto val="1"/>
        <c:lblAlgn val="ctr"/>
        <c:lblOffset val="100"/>
        <c:noMultiLvlLbl val="0"/>
      </c:catAx>
      <c:valAx>
        <c:axId val="144399360"/>
        <c:scaling>
          <c:orientation val="minMax"/>
        </c:scaling>
        <c:delete val="0"/>
        <c:axPos val="l"/>
        <c:majorGridlines>
          <c:spPr>
            <a:ln>
              <a:solidFill>
                <a:srgbClr val="F0F0F0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44397824"/>
        <c:crosses val="autoZero"/>
        <c:crossBetween val="between"/>
        <c:majorUnit val="0.1"/>
      </c:valAx>
    </c:plotArea>
    <c:legend>
      <c:legendPos val="t"/>
      <c:layout>
        <c:manualLayout>
          <c:xMode val="edge"/>
          <c:yMode val="edge"/>
          <c:x val="0.19190329625821184"/>
          <c:y val="0"/>
          <c:w val="0.61619340748357621"/>
          <c:h val="6.9632545931758535E-2"/>
        </c:manualLayout>
      </c:layout>
      <c:overlay val="1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2000" b="1"/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'IGG3s Novo'!$A$2</c:f>
              <c:strCache>
                <c:ptCount val="1"/>
                <c:pt idx="0">
                  <c:v>Inexistente</c:v>
                </c:pt>
              </c:strCache>
            </c:strRef>
          </c:tx>
          <c:spPr>
            <a:solidFill>
              <a:srgbClr val="FF0000"/>
            </a:solidFill>
            <a:ln w="6350">
              <a:solidFill>
                <a:srgbClr val="480000"/>
              </a:solidFill>
            </a:ln>
          </c:spPr>
          <c:invertIfNegative val="0"/>
          <c:dLbls>
            <c:dLbl>
              <c:idx val="1"/>
              <c:layout>
                <c:manualLayout>
                  <c:x val="-6.1972380812960522E-3"/>
                  <c:y val="1.2345679012345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'IGG3s Novo'!$B$1:$R$1</c:f>
              <c:strCache>
                <c:ptCount val="15"/>
                <c:pt idx="2">
                  <c:v>IGGs</c:v>
                </c:pt>
                <c:pt idx="6">
                  <c:v>Liderança</c:v>
                </c:pt>
                <c:pt idx="10">
                  <c:v>Estratégia</c:v>
                </c:pt>
                <c:pt idx="14">
                  <c:v>Controle</c:v>
                </c:pt>
              </c:strCache>
            </c:strRef>
          </c:cat>
          <c:val>
            <c:numRef>
              <c:f>'IGG3s Novo'!$B$2:$R$2</c:f>
              <c:numCache>
                <c:formatCode>0%</c:formatCode>
                <c:ptCount val="17"/>
                <c:pt idx="1">
                  <c:v>0</c:v>
                </c:pt>
                <c:pt idx="5">
                  <c:v>1.8421052631578946E-2</c:v>
                </c:pt>
                <c:pt idx="9">
                  <c:v>4.2105263157894736E-2</c:v>
                </c:pt>
                <c:pt idx="13">
                  <c:v>2.8947368421052631E-2</c:v>
                </c:pt>
              </c:numCache>
            </c:numRef>
          </c:val>
        </c:ser>
        <c:ser>
          <c:idx val="1"/>
          <c:order val="1"/>
          <c:tx>
            <c:strRef>
              <c:f>'IGG3s Novo'!$A$3</c:f>
              <c:strCache>
                <c:ptCount val="1"/>
                <c:pt idx="0">
                  <c:v>Insuficiente</c:v>
                </c:pt>
              </c:strCache>
            </c:strRef>
          </c:tx>
          <c:spPr>
            <a:solidFill>
              <a:srgbClr val="FF3232"/>
            </a:solidFill>
            <a:ln w="6350">
              <a:solidFill>
                <a:srgbClr val="64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'IGG3s Novo'!$B$3:$R$3</c:f>
              <c:numCache>
                <c:formatCode>0%</c:formatCode>
                <c:ptCount val="17"/>
                <c:pt idx="1">
                  <c:v>1.5789473684210527E-2</c:v>
                </c:pt>
                <c:pt idx="5">
                  <c:v>1.5789473684210527E-2</c:v>
                </c:pt>
                <c:pt idx="9">
                  <c:v>3.4210526315789476E-2</c:v>
                </c:pt>
                <c:pt idx="13">
                  <c:v>2.368421052631579E-2</c:v>
                </c:pt>
              </c:numCache>
            </c:numRef>
          </c:val>
        </c:ser>
        <c:ser>
          <c:idx val="2"/>
          <c:order val="2"/>
          <c:tx>
            <c:strRef>
              <c:f>'IGG3s Novo'!$A$4</c:f>
              <c:strCache>
                <c:ptCount val="1"/>
                <c:pt idx="0">
                  <c:v>Iniciando</c:v>
                </c:pt>
              </c:strCache>
            </c:strRef>
          </c:tx>
          <c:spPr>
            <a:solidFill>
              <a:srgbClr val="FF6464"/>
            </a:solidFill>
            <a:ln w="6350">
              <a:solidFill>
                <a:srgbClr val="7F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'IGG3s Novo'!$B$4:$R$4</c:f>
              <c:numCache>
                <c:formatCode>0%</c:formatCode>
                <c:ptCount val="17"/>
                <c:pt idx="1">
                  <c:v>0.18421052631578946</c:v>
                </c:pt>
                <c:pt idx="5">
                  <c:v>0.19473684210526315</c:v>
                </c:pt>
                <c:pt idx="9">
                  <c:v>0.18421052631578946</c:v>
                </c:pt>
                <c:pt idx="13">
                  <c:v>8.4210526315789472E-2</c:v>
                </c:pt>
              </c:numCache>
            </c:numRef>
          </c:val>
        </c:ser>
        <c:ser>
          <c:idx val="3"/>
          <c:order val="3"/>
          <c:tx>
            <c:strRef>
              <c:f>'IGG3s Novo'!$A$5</c:f>
              <c:strCache>
                <c:ptCount val="1"/>
                <c:pt idx="0">
                  <c:v>Intermediário</c:v>
                </c:pt>
              </c:strCache>
            </c:strRef>
          </c:tx>
          <c:spPr>
            <a:solidFill>
              <a:srgbClr val="FFC000"/>
            </a:solidFill>
            <a:ln w="6350">
              <a:solidFill>
                <a:srgbClr val="7F6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'IGG3s Novo'!$B$5:$R$5</c:f>
              <c:numCache>
                <c:formatCode>General</c:formatCode>
                <c:ptCount val="17"/>
                <c:pt idx="2" formatCode="0%">
                  <c:v>0.5368421052631579</c:v>
                </c:pt>
                <c:pt idx="6" formatCode="0%">
                  <c:v>0.48421052631578948</c:v>
                </c:pt>
                <c:pt idx="10" formatCode="0%">
                  <c:v>0.45789473684210524</c:v>
                </c:pt>
                <c:pt idx="14" formatCode="0%">
                  <c:v>0.35789473684210527</c:v>
                </c:pt>
              </c:numCache>
            </c:numRef>
          </c:val>
        </c:ser>
        <c:ser>
          <c:idx val="4"/>
          <c:order val="4"/>
          <c:tx>
            <c:strRef>
              <c:f>'IGG3s Novo'!$A$6</c:f>
              <c:strCache>
                <c:ptCount val="1"/>
                <c:pt idx="0">
                  <c:v>Aprimorado</c:v>
                </c:pt>
              </c:strCache>
            </c:strRef>
          </c:tx>
          <c:spPr>
            <a:solidFill>
              <a:srgbClr val="00B050"/>
            </a:solidFill>
            <a:ln w="6350">
              <a:solidFill>
                <a:srgbClr val="005828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'IGG3s Novo'!$B$6:$R$6</c:f>
              <c:numCache>
                <c:formatCode>General</c:formatCode>
                <c:ptCount val="17"/>
                <c:pt idx="3" formatCode="0%">
                  <c:v>0.26315789473684209</c:v>
                </c:pt>
                <c:pt idx="7" formatCode="0%">
                  <c:v>0.2868421052631579</c:v>
                </c:pt>
                <c:pt idx="11" formatCode="0%">
                  <c:v>0.28157894736842104</c:v>
                </c:pt>
                <c:pt idx="15" formatCode="0%">
                  <c:v>0.50526315789473686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44120832"/>
        <c:axId val="144130816"/>
      </c:barChart>
      <c:catAx>
        <c:axId val="1441208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4130816"/>
        <c:crosses val="autoZero"/>
        <c:auto val="1"/>
        <c:lblAlgn val="ctr"/>
        <c:lblOffset val="100"/>
        <c:noMultiLvlLbl val="0"/>
      </c:catAx>
      <c:valAx>
        <c:axId val="144130816"/>
        <c:scaling>
          <c:orientation val="minMax"/>
        </c:scaling>
        <c:delete val="0"/>
        <c:axPos val="l"/>
        <c:majorGridlines>
          <c:spPr>
            <a:ln>
              <a:solidFill>
                <a:srgbClr val="F0F0F0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44120832"/>
        <c:crosses val="autoZero"/>
        <c:crossBetween val="between"/>
        <c:majorUnit val="0.1"/>
      </c:valAx>
    </c:plotArea>
    <c:legend>
      <c:legendPos val="t"/>
      <c:layout>
        <c:manualLayout>
          <c:xMode val="edge"/>
          <c:yMode val="edge"/>
          <c:x val="0.19190329625821184"/>
          <c:y val="0"/>
          <c:w val="0.61619340748357621"/>
          <c:h val="6.9632545931758535E-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600" b="1"/>
      </a:pPr>
      <a:endParaRPr lang="pt-B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0.12247</cdr:x>
      <cdr:y>0.15007</cdr:y>
    </cdr:from>
    <cdr:to>
      <cdr:x>0.19306</cdr:x>
      <cdr:y>0.20449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154444" y="804344"/>
          <a:ext cx="665422" cy="2916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pt-BR" sz="2000" b="1" dirty="0" smtClean="0"/>
            <a:t>49%</a:t>
          </a:r>
          <a:endParaRPr lang="pt-BR" sz="2000" b="1" dirty="0"/>
        </a:p>
      </cdr:txBody>
    </cdr:sp>
  </cdr:relSizeAnchor>
  <cdr:relSizeAnchor xmlns:cdr="http://schemas.openxmlformats.org/drawingml/2006/chartDrawing">
    <cdr:from>
      <cdr:x>0.33377</cdr:x>
      <cdr:y>0.12335</cdr:y>
    </cdr:from>
    <cdr:to>
      <cdr:x>0.40436</cdr:x>
      <cdr:y>0.17672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3146265" y="661122"/>
          <a:ext cx="665423" cy="286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pt-BR" sz="2000" b="1" dirty="0"/>
            <a:t>51%</a:t>
          </a:r>
        </a:p>
      </cdr:txBody>
    </cdr:sp>
  </cdr:relSizeAnchor>
  <cdr:relSizeAnchor xmlns:cdr="http://schemas.openxmlformats.org/drawingml/2006/chartDrawing">
    <cdr:from>
      <cdr:x>0.54241</cdr:x>
      <cdr:y>0.08869</cdr:y>
    </cdr:from>
    <cdr:to>
      <cdr:x>0.61299</cdr:x>
      <cdr:y>0.14894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5113111" y="475369"/>
          <a:ext cx="665329" cy="322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pt-BR" sz="2000" b="1" dirty="0" smtClean="0"/>
            <a:t>53%</a:t>
          </a:r>
          <a:endParaRPr lang="pt-BR" sz="2000" b="1" dirty="0"/>
        </a:p>
      </cdr:txBody>
    </cdr:sp>
  </cdr:relSizeAnchor>
  <cdr:relSizeAnchor xmlns:cdr="http://schemas.openxmlformats.org/drawingml/2006/chartDrawing">
    <cdr:from>
      <cdr:x>0.74582</cdr:x>
      <cdr:y>0.07189</cdr:y>
    </cdr:from>
    <cdr:to>
      <cdr:x>0.8164</cdr:x>
      <cdr:y>0.12514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7030503" y="385311"/>
          <a:ext cx="665328" cy="2853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pt-BR" sz="2000" b="1" dirty="0"/>
            <a:t>54%</a:t>
          </a:r>
        </a:p>
      </cdr:txBody>
    </cdr:sp>
  </cdr:relSizeAnchor>
  <cdr:relSizeAnchor xmlns:cdr="http://schemas.openxmlformats.org/drawingml/2006/chartDrawing">
    <cdr:from>
      <cdr:x>0.00873</cdr:x>
      <cdr:y>0.95555</cdr:y>
    </cdr:from>
    <cdr:to>
      <cdr:x>0.09762</cdr:x>
      <cdr:y>1</cdr:y>
    </cdr:to>
    <cdr:sp macro="" textlink="">
      <cdr:nvSpPr>
        <cdr:cNvPr id="6" name="CaixaDeTexto 5"/>
        <cdr:cNvSpPr txBox="1"/>
      </cdr:nvSpPr>
      <cdr:spPr>
        <a:xfrm xmlns:a="http://schemas.openxmlformats.org/drawingml/2006/main">
          <a:off x="71560" y="3931897"/>
          <a:ext cx="728649" cy="182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lIns="0" tIns="0" rIns="0" bIns="0" rtlCol="0"/>
        <a:lstStyle xmlns:a="http://schemas.openxmlformats.org/drawingml/2006/main"/>
        <a:p xmlns:a="http://schemas.openxmlformats.org/drawingml/2006/main">
          <a:r>
            <a:rPr lang="pt-BR" sz="1600" b="1" dirty="0"/>
            <a:t>N=7770</a:t>
          </a:r>
        </a:p>
      </cdr:txBody>
    </cdr:sp>
  </cdr:relSizeAnchor>
  <cdr:relSizeAnchor xmlns:cdr="http://schemas.openxmlformats.org/drawingml/2006/chartDrawing">
    <cdr:from>
      <cdr:x>0.18567</cdr:x>
      <cdr:y>0.04889</cdr:y>
    </cdr:from>
    <cdr:to>
      <cdr:x>0.80327</cdr:x>
      <cdr:y>0.09333</cdr:y>
    </cdr:to>
    <cdr:sp macro="" textlink="">
      <cdr:nvSpPr>
        <cdr:cNvPr id="7" name="CaixaDeTexto 6"/>
        <cdr:cNvSpPr txBox="1"/>
      </cdr:nvSpPr>
      <cdr:spPr>
        <a:xfrm xmlns:a="http://schemas.openxmlformats.org/drawingml/2006/main">
          <a:off x="1061124" y="139700"/>
          <a:ext cx="3529562" cy="127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pt-BR" sz="1100" dirty="0"/>
            <a:t>(INICIAL = Inexistente + Insuficiente + Iniciando)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0.10744</cdr:x>
      <cdr:y>0.558</cdr:y>
    </cdr:from>
    <cdr:to>
      <cdr:x>0.17803</cdr:x>
      <cdr:y>0.61657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051076" y="2966484"/>
          <a:ext cx="690587" cy="3113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pt-BR" sz="2000" b="1" dirty="0"/>
            <a:t>19%</a:t>
          </a:r>
        </a:p>
      </cdr:txBody>
    </cdr:sp>
  </cdr:relSizeAnchor>
  <cdr:relSizeAnchor xmlns:cdr="http://schemas.openxmlformats.org/drawingml/2006/chartDrawing">
    <cdr:from>
      <cdr:x>0.32923</cdr:x>
      <cdr:y>0.518</cdr:y>
    </cdr:from>
    <cdr:to>
      <cdr:x>0.39982</cdr:x>
      <cdr:y>0.57607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3220899" y="2753833"/>
          <a:ext cx="690586" cy="3087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pt-BR" sz="2000" b="1" dirty="0"/>
            <a:t>23%</a:t>
          </a:r>
        </a:p>
      </cdr:txBody>
    </cdr:sp>
  </cdr:relSizeAnchor>
  <cdr:relSizeAnchor xmlns:cdr="http://schemas.openxmlformats.org/drawingml/2006/chartDrawing">
    <cdr:from>
      <cdr:x>0.54356</cdr:x>
      <cdr:y>0.472</cdr:y>
    </cdr:from>
    <cdr:to>
      <cdr:x>0.61414</cdr:x>
      <cdr:y>0.53422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5317685" y="2509284"/>
          <a:ext cx="690489" cy="3307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pt-BR" sz="2000" b="1" dirty="0"/>
            <a:t>26%</a:t>
          </a:r>
        </a:p>
      </cdr:txBody>
    </cdr:sp>
  </cdr:relSizeAnchor>
  <cdr:relSizeAnchor xmlns:cdr="http://schemas.openxmlformats.org/drawingml/2006/chartDrawing">
    <cdr:from>
      <cdr:x>0.75418</cdr:x>
      <cdr:y>0.654</cdr:y>
    </cdr:from>
    <cdr:to>
      <cdr:x>0.82476</cdr:x>
      <cdr:y>0.70924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7378159" y="3476847"/>
          <a:ext cx="690489" cy="2936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pt-BR" sz="2000" b="1" dirty="0"/>
            <a:t>14%</a:t>
          </a:r>
        </a:p>
      </cdr:txBody>
    </cdr:sp>
  </cdr:relSizeAnchor>
  <cdr:relSizeAnchor xmlns:cdr="http://schemas.openxmlformats.org/drawingml/2006/chartDrawing">
    <cdr:from>
      <cdr:x>0.00222</cdr:x>
      <cdr:y>0.95111</cdr:y>
    </cdr:from>
    <cdr:to>
      <cdr:x>0.09111</cdr:x>
      <cdr:y>0.99556</cdr:y>
    </cdr:to>
    <cdr:sp macro="" textlink="">
      <cdr:nvSpPr>
        <cdr:cNvPr id="6" name="CaixaDeTexto 5"/>
        <cdr:cNvSpPr txBox="1"/>
      </cdr:nvSpPr>
      <cdr:spPr>
        <a:xfrm xmlns:a="http://schemas.openxmlformats.org/drawingml/2006/main">
          <a:off x="12700" y="2717800"/>
          <a:ext cx="508000" cy="127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lIns="0" tIns="0" rIns="0" bIns="0" rtlCol="0"/>
        <a:lstStyle xmlns:a="http://schemas.openxmlformats.org/drawingml/2006/main"/>
        <a:p xmlns:a="http://schemas.openxmlformats.org/drawingml/2006/main">
          <a:r>
            <a:rPr lang="pt-BR" sz="1800" dirty="0"/>
            <a:t>N=380</a:t>
          </a:r>
        </a:p>
      </cdr:txBody>
    </cdr:sp>
  </cdr:relSizeAnchor>
  <cdr:relSizeAnchor xmlns:cdr="http://schemas.openxmlformats.org/drawingml/2006/chartDrawing">
    <cdr:from>
      <cdr:x>0.18567</cdr:x>
      <cdr:y>0.04889</cdr:y>
    </cdr:from>
    <cdr:to>
      <cdr:x>0.80327</cdr:x>
      <cdr:y>0.09333</cdr:y>
    </cdr:to>
    <cdr:sp macro="" textlink="">
      <cdr:nvSpPr>
        <cdr:cNvPr id="7" name="CaixaDeTexto 6"/>
        <cdr:cNvSpPr txBox="1"/>
      </cdr:nvSpPr>
      <cdr:spPr>
        <a:xfrm xmlns:a="http://schemas.openxmlformats.org/drawingml/2006/main">
          <a:off x="1061124" y="139700"/>
          <a:ext cx="3529562" cy="127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pt-BR" sz="1100" dirty="0"/>
            <a:t>(INICIAL = Inexistente + Insuficiente + Iniciando)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EC1A3-C413-473C-A440-283533969E69}" type="datetimeFigureOut">
              <a:rPr lang="pt-BR" smtClean="0"/>
              <a:t>28/05/2015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5D06A-16ED-4361-B855-237401D0E4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07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200" dirty="0"/>
              <a:t>PARTICIPAÇÃO DA ATRICON + IRB + 29 TRIBUNAIS DE CONTAS (DOS 34 EXISTENTES)</a:t>
            </a:r>
          </a:p>
          <a:p>
            <a:endParaRPr lang="pt-BR" sz="2200" dirty="0"/>
          </a:p>
          <a:p>
            <a:r>
              <a:rPr lang="pt-BR" sz="2200" dirty="0"/>
              <a:t>POLÍTICAS PÚBLICAS SÃO TRANVERSAIS, COM A PARTICIPAÇÃO DA UNIÃO, ESTADOS E MUNICIPIOS</a:t>
            </a:r>
          </a:p>
          <a:p>
            <a:r>
              <a:rPr lang="pt-BR" sz="2200" dirty="0"/>
              <a:t>EX: SAÚDE, EDUCAÇÃO</a:t>
            </a:r>
          </a:p>
          <a:p>
            <a:endParaRPr lang="pt-BR" sz="2200" dirty="0"/>
          </a:p>
          <a:p>
            <a:r>
              <a:rPr lang="pt-BR" sz="2200" dirty="0"/>
              <a:t>O CIDADÃO É BRASILEIRO. NÃO HÁ QUE SE FALAR EM CIDADÃO FEDERAL, CIDADÃO ESTADUAL E CIDADÃO MUNICIPAL</a:t>
            </a:r>
          </a:p>
          <a:p>
            <a:endParaRPr lang="pt-BR" sz="4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7A82-B323-49C6-B9B0-7BA3C423F642}" type="slidenum">
              <a:rPr lang="pt-BR" altLang="pt-BR" smtClean="0">
                <a:solidFill>
                  <a:prstClr val="black"/>
                </a:solidFill>
              </a:rPr>
              <a:pPr/>
              <a:t>3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237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980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pt-BR" sz="1300" dirty="0"/>
              <a:t>69% das organizações federais declararam que o processo de gestão de riscos não está implantado (C1.1.2)</a:t>
            </a:r>
            <a:r>
              <a:rPr lang="pt-BR" sz="1500" dirty="0"/>
              <a:t>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7A82-B323-49C6-B9B0-7BA3C423F642}" type="slidenum">
              <a:rPr lang="pt-BR" altLang="pt-BR" smtClean="0"/>
              <a:pPr/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32375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defTabSz="99980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pt-BR" sz="2200" b="1" dirty="0"/>
              <a:t>GESTÃO DE RISCOS</a:t>
            </a:r>
          </a:p>
          <a:p>
            <a:pPr algn="just" defTabSz="99980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pt-BR" sz="2200" b="1" dirty="0"/>
          </a:p>
          <a:p>
            <a:pPr marL="187463" indent="-187463" algn="just" defTabSz="999805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200" b="1" dirty="0"/>
              <a:t>70%</a:t>
            </a:r>
            <a:r>
              <a:rPr lang="pt-BR" sz="2200" dirty="0"/>
              <a:t> de todas as organizações e </a:t>
            </a:r>
            <a:r>
              <a:rPr lang="pt-BR" sz="2200" b="1" dirty="0"/>
              <a:t>80%</a:t>
            </a:r>
            <a:r>
              <a:rPr lang="pt-BR" sz="2200" dirty="0"/>
              <a:t> das organizações federais </a:t>
            </a:r>
            <a:r>
              <a:rPr lang="pt-BR" sz="2200" b="1" dirty="0"/>
              <a:t>não estabelecem adequadamente a estrutura de gestão de riscos</a:t>
            </a:r>
            <a:endParaRPr lang="pt-BR" sz="2200" dirty="0"/>
          </a:p>
          <a:p>
            <a:pPr marL="187463" indent="-187463" algn="just" defTabSz="999805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pt-BR" sz="2200" dirty="0"/>
          </a:p>
          <a:p>
            <a:pPr marL="187463" indent="-187463" algn="just" defTabSz="999805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200" b="1" dirty="0"/>
              <a:t>69% </a:t>
            </a:r>
            <a:r>
              <a:rPr lang="pt-BR" sz="2200" dirty="0"/>
              <a:t>das organizações federais e </a:t>
            </a:r>
            <a:r>
              <a:rPr lang="pt-BR" sz="2200" b="1" dirty="0"/>
              <a:t>49% </a:t>
            </a:r>
            <a:r>
              <a:rPr lang="pt-BR" sz="2200" dirty="0"/>
              <a:t>de todas as organizações</a:t>
            </a:r>
            <a:r>
              <a:rPr lang="pt-BR" sz="2200" b="1" dirty="0"/>
              <a:t> declararam que o processo de gestão de riscos não está implantado</a:t>
            </a:r>
            <a:endParaRPr lang="pt-BR" sz="2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7A82-B323-49C6-B9B0-7BA3C423F642}" type="slidenum">
              <a:rPr lang="pt-BR" altLang="pt-BR" smtClean="0">
                <a:solidFill>
                  <a:prstClr val="black"/>
                </a:solidFill>
              </a:rPr>
              <a:pPr/>
              <a:t>13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64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dirty="0" smtClean="0"/>
              <a:t>Municípios com menos de 100 mil habitantes</a:t>
            </a:r>
          </a:p>
          <a:p>
            <a:pPr lvl="1" algn="just"/>
            <a:r>
              <a:rPr lang="pt-BR" altLang="pt-BR" dirty="0" smtClean="0"/>
              <a:t>Prefeito e presidente da câmara de vereadores responderão, cada um, um questionário simplificado.</a:t>
            </a:r>
          </a:p>
          <a:p>
            <a:pPr algn="just"/>
            <a:r>
              <a:rPr lang="pt-BR" altLang="pt-BR" dirty="0" smtClean="0"/>
              <a:t>Municípios entre 100 mil e 1 milhão de habitantes</a:t>
            </a:r>
          </a:p>
          <a:p>
            <a:pPr lvl="1" algn="just"/>
            <a:r>
              <a:rPr lang="pt-BR" altLang="pt-BR" dirty="0" smtClean="0"/>
              <a:t> Prefeito e presidente da câmara de vereadores responderão, cada um, um questionário completo.</a:t>
            </a:r>
          </a:p>
          <a:p>
            <a:pPr algn="just"/>
            <a:r>
              <a:rPr lang="pt-BR" altLang="pt-BR" dirty="0" smtClean="0"/>
              <a:t>Municípios acima de 1 milhão de habitantes</a:t>
            </a:r>
          </a:p>
          <a:p>
            <a:pPr lvl="1" algn="just"/>
            <a:r>
              <a:rPr lang="pt-BR" altLang="pt-BR" dirty="0" smtClean="0"/>
              <a:t>Cada organização (*) do poder executivo municipal responderá um questionário completo. </a:t>
            </a:r>
          </a:p>
          <a:p>
            <a:pPr lvl="1" algn="just"/>
            <a:r>
              <a:rPr lang="pt-BR" altLang="pt-BR" dirty="0" smtClean="0"/>
              <a:t>Prefeito e o presidente da câmara de vereadores responderão, cada um, um questionário completo.</a:t>
            </a:r>
          </a:p>
          <a:p>
            <a:r>
              <a:rPr lang="pt-BR" altLang="pt-BR" dirty="0" smtClean="0"/>
              <a:t>Esfera estadual</a:t>
            </a:r>
          </a:p>
          <a:p>
            <a:pPr lvl="1" algn="just"/>
            <a:r>
              <a:rPr lang="pt-BR" altLang="pt-BR" dirty="0" smtClean="0"/>
              <a:t>Cada organização do poder executivo responderá, cada um, um questionário completo.  </a:t>
            </a:r>
          </a:p>
          <a:p>
            <a:pPr lvl="1" algn="just"/>
            <a:r>
              <a:rPr lang="pt-BR" altLang="pt-BR" dirty="0" smtClean="0"/>
              <a:t>Titulares dos poderes executivo, legislativo e judiciário, do ministério público, da defensoria pública e dos tribunais de contas responderão, cada um, um questionário completo.</a:t>
            </a:r>
          </a:p>
          <a:p>
            <a:r>
              <a:rPr lang="pt-BR" altLang="pt-BR" dirty="0" smtClean="0"/>
              <a:t>Esfera federal</a:t>
            </a:r>
          </a:p>
          <a:p>
            <a:pPr lvl="1" algn="just"/>
            <a:r>
              <a:rPr lang="pt-BR" altLang="pt-BR" dirty="0" smtClean="0"/>
              <a:t>organizações responderão, cada uma,  um questionário completo.</a:t>
            </a:r>
          </a:p>
          <a:p>
            <a:pPr lvl="1" algn="just"/>
            <a:endParaRPr lang="pt-BR" altLang="pt-BR" dirty="0" smtClean="0"/>
          </a:p>
          <a:p>
            <a:pPr lvl="1" algn="just"/>
            <a:endParaRPr lang="pt-BR" alt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7A82-B323-49C6-B9B0-7BA3C423F642}" type="slidenum">
              <a:rPr lang="pt-BR" altLang="pt-BR" smtClean="0"/>
              <a:pPr/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2590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defTabSz="99980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pt-BR" sz="1500" b="1" dirty="0"/>
              <a:t>AUDITORIA INTERNA</a:t>
            </a:r>
          </a:p>
          <a:p>
            <a:pPr algn="just" defTabSz="99980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pt-BR" sz="1500" b="1" dirty="0"/>
          </a:p>
          <a:p>
            <a:pPr marL="312439" indent="-312439" algn="just" defTabSz="999805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500" b="1" dirty="0"/>
              <a:t>41%</a:t>
            </a:r>
            <a:r>
              <a:rPr lang="pt-BR" sz="1500" dirty="0"/>
              <a:t> de todas as organizações e </a:t>
            </a:r>
            <a:r>
              <a:rPr lang="pt-BR" sz="1500" b="1" dirty="0"/>
              <a:t>31%</a:t>
            </a:r>
            <a:r>
              <a:rPr lang="pt-BR" sz="1500" dirty="0"/>
              <a:t> das organizações federais </a:t>
            </a:r>
            <a:r>
              <a:rPr lang="pt-BR" sz="1500" b="1" dirty="0"/>
              <a:t>em estágio inicial em “Assegurar que a auditoria interna adicione valor à organização</a:t>
            </a:r>
            <a:r>
              <a:rPr lang="pt-BR" sz="1500" dirty="0"/>
              <a:t>”</a:t>
            </a:r>
          </a:p>
          <a:p>
            <a:pPr marL="312439" indent="-312439" algn="just" defTabSz="999805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pt-BR" sz="1500" dirty="0"/>
          </a:p>
          <a:p>
            <a:pPr marL="312439" indent="-312439" algn="just" defTabSz="999805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500" b="1" dirty="0"/>
              <a:t>24% </a:t>
            </a:r>
            <a:r>
              <a:rPr lang="pt-BR" sz="1500" dirty="0"/>
              <a:t>das organizações federais e </a:t>
            </a:r>
            <a:r>
              <a:rPr lang="pt-BR" sz="1500" b="1" dirty="0"/>
              <a:t>43% </a:t>
            </a:r>
            <a:r>
              <a:rPr lang="pt-BR" sz="1500" dirty="0"/>
              <a:t>de todas as organizações </a:t>
            </a:r>
            <a:r>
              <a:rPr lang="pt-BR" sz="1500" b="1" dirty="0"/>
              <a:t>declararam não terem definido as diretrizes para que a função de auditoria interna contribua para a melhoria dos processos de governança, de gestão e de gerenciamento de riscos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7A82-B323-49C6-B9B0-7BA3C423F642}" type="slidenum">
              <a:rPr lang="pt-BR" altLang="pt-BR" smtClean="0">
                <a:solidFill>
                  <a:prstClr val="black"/>
                </a:solidFill>
              </a:rPr>
              <a:pPr/>
              <a:t>15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32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7A82-B323-49C6-B9B0-7BA3C423F642}" type="slidenum">
              <a:rPr lang="pt-BR" altLang="pt-BR" smtClean="0">
                <a:solidFill>
                  <a:prstClr val="black"/>
                </a:solidFill>
              </a:rPr>
              <a:pPr/>
              <a:t>16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65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7A82-B323-49C6-B9B0-7BA3C423F642}" type="slidenum">
              <a:rPr lang="pt-BR" altLang="pt-BR" smtClean="0">
                <a:solidFill>
                  <a:prstClr val="black"/>
                </a:solidFill>
              </a:rPr>
              <a:pPr/>
              <a:t>18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65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7A82-B323-49C6-B9B0-7BA3C423F642}" type="slidenum">
              <a:rPr lang="pt-BR" altLang="pt-BR" smtClean="0">
                <a:solidFill>
                  <a:prstClr val="black"/>
                </a:solidFill>
              </a:rPr>
              <a:pPr/>
              <a:t>19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92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7A82-B323-49C6-B9B0-7BA3C423F642}" type="slidenum">
              <a:rPr lang="pt-BR" altLang="pt-BR" smtClean="0">
                <a:solidFill>
                  <a:prstClr val="black"/>
                </a:solidFill>
              </a:rPr>
              <a:pPr/>
              <a:t>20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92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0C0C5A-1960-4B8A-82BE-0A3038BF1E21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361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200" dirty="0"/>
              <a:t>PARTICIPAÇÃO DA ATRICON + IRB + 29 TRIBUNAIS DE CONTAS (DOS 34 EXISTENTES)</a:t>
            </a:r>
          </a:p>
          <a:p>
            <a:endParaRPr lang="pt-BR" sz="2200" dirty="0"/>
          </a:p>
          <a:p>
            <a:r>
              <a:rPr lang="pt-BR" sz="2200" dirty="0"/>
              <a:t>POLÍTICAS PÚBLICAS SÃO TRANVERSAIS, COM A PARTICIPAÇÃO DA UNIÃO, ESTADOS E MUNICIPIOS</a:t>
            </a:r>
          </a:p>
          <a:p>
            <a:r>
              <a:rPr lang="pt-BR" sz="2200" dirty="0"/>
              <a:t>EX: SAÚDE, EDUCAÇÃO</a:t>
            </a:r>
          </a:p>
          <a:p>
            <a:endParaRPr lang="pt-BR" sz="2200" dirty="0"/>
          </a:p>
          <a:p>
            <a:r>
              <a:rPr lang="pt-BR" sz="2200" dirty="0"/>
              <a:t>O CIDADÃO É BRASILEIRO. NÃO HÁ QUE SE FALAR EM CIDADÃO FEDERAL, CIDADÃO ESTADUAL E CIDADÃO MUNICIPAL</a:t>
            </a:r>
          </a:p>
          <a:p>
            <a:endParaRPr lang="pt-BR" sz="4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7A82-B323-49C6-B9B0-7BA3C423F642}" type="slidenum">
              <a:rPr lang="pt-BR" altLang="pt-BR" smtClean="0">
                <a:solidFill>
                  <a:prstClr val="black"/>
                </a:solidFill>
              </a:rPr>
              <a:pPr/>
              <a:t>4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237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980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pt-BR" sz="2200" dirty="0"/>
              <a:t>OBJETIVOS E FINALIDADES DO TRABALHO:</a:t>
            </a:r>
          </a:p>
          <a:p>
            <a:pPr marL="374927" indent="-374927" defTabSz="999805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200" b="1" u="sng" dirty="0"/>
              <a:t>Obter um retrato da situação de governança </a:t>
            </a:r>
            <a:r>
              <a:rPr lang="pt-BR" altLang="pt-BR" sz="2200" dirty="0"/>
              <a:t>dos entes públicos em todas as esferas.</a:t>
            </a:r>
          </a:p>
          <a:p>
            <a:pPr marL="374927" indent="-374927" defTabSz="999805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200" b="1" u="sng" dirty="0"/>
              <a:t>Fornecer</a:t>
            </a:r>
            <a:r>
              <a:rPr lang="pt-BR" altLang="pt-BR" sz="2200" b="1" dirty="0"/>
              <a:t> </a:t>
            </a:r>
            <a:r>
              <a:rPr lang="pt-BR" altLang="pt-BR" sz="2200" dirty="0"/>
              <a:t>aos gestores </a:t>
            </a:r>
            <a:r>
              <a:rPr lang="pt-BR" altLang="pt-BR" sz="2200" b="1" u="sng" dirty="0"/>
              <a:t>subsídios</a:t>
            </a:r>
            <a:r>
              <a:rPr lang="pt-BR" altLang="pt-BR" sz="2200" b="1" dirty="0"/>
              <a:t> </a:t>
            </a:r>
            <a:r>
              <a:rPr lang="pt-BR" altLang="pt-BR" sz="2200" dirty="0"/>
              <a:t>sobre como amadurecer as estruturas de governança </a:t>
            </a:r>
          </a:p>
          <a:p>
            <a:pPr marL="374927" indent="-374927" defTabSz="999805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200" dirty="0"/>
              <a:t>Subsidiar </a:t>
            </a:r>
            <a:r>
              <a:rPr lang="pt-BR" altLang="pt-BR" sz="2200" b="1" u="sng" dirty="0"/>
              <a:t>avaliações de risco</a:t>
            </a:r>
            <a:r>
              <a:rPr lang="pt-BR" altLang="pt-BR" sz="2200" dirty="0"/>
              <a:t>, de modo a prevenir o mau uso dos recursos. </a:t>
            </a:r>
          </a:p>
          <a:p>
            <a:pPr marL="187463" indent="-187463" defTabSz="999805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pt-BR" alt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7A82-B323-49C6-B9B0-7BA3C423F642}" type="slidenum">
              <a:rPr lang="pt-BR" altLang="pt-BR" smtClean="0">
                <a:solidFill>
                  <a:prstClr val="black"/>
                </a:solidFill>
              </a:rPr>
              <a:pPr/>
              <a:t>5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18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74927" indent="-374927">
              <a:buFont typeface="Arial" panose="020B0604020202020204" pitchFamily="34" charset="0"/>
              <a:buChar char="•"/>
            </a:pPr>
            <a:r>
              <a:rPr lang="pt-BR" sz="2200" dirty="0"/>
              <a:t>Atuação harmônica e coordenada entre os agentes de controle com vistas a melhoria na qualidade da prestação dos serviços públicos à sociedade. </a:t>
            </a:r>
          </a:p>
          <a:p>
            <a:pPr marL="374927" indent="-374927">
              <a:buFont typeface="Arial" panose="020B0604020202020204" pitchFamily="34" charset="0"/>
              <a:buChar char="•"/>
            </a:pPr>
            <a:r>
              <a:rPr lang="pt-BR" sz="2200" dirty="0"/>
              <a:t>Benchmarking: Oportunidade para que os gestores recebam:</a:t>
            </a:r>
          </a:p>
          <a:p>
            <a:pPr marL="874829" lvl="1" indent="-374927">
              <a:buFont typeface="Arial" panose="020B0604020202020204" pitchFamily="34" charset="0"/>
              <a:buChar char="•"/>
            </a:pPr>
            <a:r>
              <a:rPr lang="pt-BR" sz="2200" dirty="0"/>
              <a:t>um retrato da situação da sua organização em comparação aos demais órgãos e entidades da Administração Pública</a:t>
            </a:r>
          </a:p>
          <a:p>
            <a:pPr marL="874829" lvl="1" indent="-374927">
              <a:buFont typeface="Arial" panose="020B0604020202020204" pitchFamily="34" charset="0"/>
              <a:buChar char="•"/>
            </a:pPr>
            <a:r>
              <a:rPr lang="pt-BR" sz="2200" dirty="0"/>
              <a:t>percebam os tribunais de contas como parceiros na busca de soluções para o aprimoramento da máquina pública.</a:t>
            </a:r>
          </a:p>
          <a:p>
            <a:pPr marL="374927" indent="-374927">
              <a:buFont typeface="Arial" panose="020B0604020202020204" pitchFamily="34" charset="0"/>
              <a:buChar char="•"/>
            </a:pPr>
            <a:r>
              <a:rPr lang="pt-BR" sz="2200" dirty="0"/>
              <a:t>Trabalho compatível com a missão do TCU: APRIMORAR A ADMINISTRAÇÃO PÚBLICA EM BENEFÍCIO DA SOCIEDADE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7A82-B323-49C6-B9B0-7BA3C423F642}" type="slidenum">
              <a:rPr lang="pt-BR" altLang="pt-BR" smtClean="0">
                <a:solidFill>
                  <a:prstClr val="black"/>
                </a:solidFill>
              </a:rPr>
              <a:pPr/>
              <a:t>6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279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7463" indent="-187463">
              <a:buFont typeface="Arial" panose="020B0604020202020204" pitchFamily="34" charset="0"/>
              <a:buChar char="•"/>
            </a:pPr>
            <a:r>
              <a:rPr lang="pt-BR" sz="2200" dirty="0"/>
              <a:t>Foram convidados 12.259 órgãos e entidades da Administração Pública(da União, Estados e Municípios)</a:t>
            </a:r>
          </a:p>
          <a:p>
            <a:pPr marL="187463" indent="-187463">
              <a:buFont typeface="Arial" panose="020B0604020202020204" pitchFamily="34" charset="0"/>
              <a:buChar char="•"/>
            </a:pPr>
            <a:r>
              <a:rPr lang="pt-BR" sz="2200" dirty="0"/>
              <a:t> Realização de uma </a:t>
            </a:r>
            <a:r>
              <a:rPr lang="pt-BR" sz="2200" dirty="0" err="1"/>
              <a:t>auto-avaliação</a:t>
            </a:r>
            <a:endParaRPr lang="pt-BR" sz="2200" dirty="0"/>
          </a:p>
          <a:p>
            <a:pPr marL="187463" indent="-187463">
              <a:buFont typeface="Arial" panose="020B0604020202020204" pitchFamily="34" charset="0"/>
              <a:buChar char="•"/>
            </a:pPr>
            <a:r>
              <a:rPr lang="pt-BR" sz="2200" dirty="0"/>
              <a:t> Recebemos 8.170 respostas</a:t>
            </a:r>
          </a:p>
          <a:p>
            <a:pPr marL="187463" indent="-187463">
              <a:buFont typeface="Arial" panose="020B0604020202020204" pitchFamily="34" charset="0"/>
              <a:buChar char="•"/>
            </a:pPr>
            <a:r>
              <a:rPr lang="pt-BR" sz="2200" dirty="0"/>
              <a:t>7.770 respostas foram consideradas válidas (aquelas que não apresentaram inconsistências)</a:t>
            </a:r>
          </a:p>
          <a:p>
            <a:pPr marL="687366" lvl="1" indent="-187463">
              <a:buFont typeface="Arial" panose="020B0604020202020204" pitchFamily="34" charset="0"/>
              <a:buChar char="•"/>
            </a:pPr>
            <a:r>
              <a:rPr lang="pt-BR" sz="2200" dirty="0"/>
              <a:t>380 da união</a:t>
            </a:r>
          </a:p>
          <a:p>
            <a:pPr marL="687366" lvl="1" indent="-187463">
              <a:buFont typeface="Arial" panose="020B0604020202020204" pitchFamily="34" charset="0"/>
              <a:buChar char="•"/>
            </a:pPr>
            <a:r>
              <a:rPr lang="pt-BR" sz="2200" dirty="0"/>
              <a:t>893 dos estados</a:t>
            </a:r>
          </a:p>
          <a:p>
            <a:pPr marL="687366" lvl="1" indent="-187463">
              <a:buFont typeface="Arial" panose="020B0604020202020204" pitchFamily="34" charset="0"/>
              <a:buChar char="•"/>
            </a:pPr>
            <a:r>
              <a:rPr lang="pt-BR" sz="2200" dirty="0"/>
              <a:t>6.497 dos municípios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7A82-B323-49C6-B9B0-7BA3C423F642}" type="slidenum">
              <a:rPr lang="pt-BR" altLang="pt-BR" smtClean="0">
                <a:solidFill>
                  <a:prstClr val="black"/>
                </a:solidFill>
              </a:rPr>
              <a:pPr/>
              <a:t>7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95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980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pt-BR" sz="2200" b="1" dirty="0"/>
              <a:t>ANÁLISE DO INDÍCE DE GOVERNANÇA GERAL (COM UNIÃO, ESTADOS E MUNICÍPIOS)</a:t>
            </a:r>
          </a:p>
          <a:p>
            <a:pPr defTabSz="99980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pt-BR" sz="2200" b="1" dirty="0"/>
          </a:p>
          <a:p>
            <a:pPr marL="374927" indent="-374927" defTabSz="999805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200" dirty="0"/>
              <a:t>Sugere deficiências significativas em todos os três mecanismos do modelo de </a:t>
            </a:r>
            <a:r>
              <a:rPr lang="pt-BR" sz="2200" dirty="0" err="1"/>
              <a:t>autoavaliação</a:t>
            </a:r>
            <a:r>
              <a:rPr lang="pt-BR" sz="2200" dirty="0"/>
              <a:t>.</a:t>
            </a:r>
          </a:p>
          <a:p>
            <a:pPr marL="874829" lvl="1" indent="-374927" defTabSz="999805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200" dirty="0"/>
              <a:t>Liderança, Estratégia e Controle</a:t>
            </a:r>
          </a:p>
          <a:p>
            <a:pPr marL="374927" indent="-374927" defTabSz="999805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pt-BR" sz="2200" dirty="0"/>
          </a:p>
          <a:p>
            <a:pPr marL="374927" indent="-374927" defTabSz="999805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200" dirty="0"/>
              <a:t>Aproximadamente 50% dos respondentes estão no estágio inicial da governança, enquanto apenas 16%, no estágio aprimorado.</a:t>
            </a:r>
          </a:p>
          <a:p>
            <a:pPr marL="374927" indent="-374927" defTabSz="999805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200" dirty="0"/>
              <a:t>Em todos os mecanismos, a situação majoritária é a inicial</a:t>
            </a:r>
          </a:p>
          <a:p>
            <a:pPr marL="374927" indent="-374927" defTabSz="999805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pt-BR" sz="2200" dirty="0"/>
          </a:p>
          <a:p>
            <a:pPr marL="187463" indent="-187463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7A82-B323-49C6-B9B0-7BA3C423F642}" type="slidenum">
              <a:rPr lang="pt-BR" altLang="pt-BR" smtClean="0">
                <a:solidFill>
                  <a:prstClr val="black"/>
                </a:solidFill>
              </a:rPr>
              <a:pPr/>
              <a:t>8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17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defTabSz="99980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pt-BR" sz="2200" dirty="0"/>
              <a:t>O INDÍCE DE GOVERNANÇA NA ESFERA FEDERAL APRESENTA CENÁRIO MENOS GRAVOSO QUE O GERAL:</a:t>
            </a:r>
          </a:p>
          <a:p>
            <a:pPr defTabSz="99980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pt-BR" sz="2200" dirty="0"/>
          </a:p>
          <a:p>
            <a:pPr marL="187463" indent="-187463" defTabSz="999805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200" dirty="0"/>
              <a:t>O TCU vem realizando, sistematicamente, levantamentos para conhecer melhor a situação da governança no setor público e assim estimular suas organizações a adotarem as boas práticas de governança. </a:t>
            </a:r>
          </a:p>
          <a:p>
            <a:pPr marL="187463" indent="-187463" defTabSz="999805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pt-BR" sz="2200" dirty="0"/>
          </a:p>
          <a:p>
            <a:pPr marL="187463" indent="-187463" defTabSz="999805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200" dirty="0"/>
              <a:t>Até o momento, já haviam sido realizados, na esfera pública federal, sete levantamentos: </a:t>
            </a:r>
          </a:p>
          <a:p>
            <a:pPr marL="687366" lvl="1" indent="-187463" defTabSz="999805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200" dirty="0"/>
              <a:t>quatro de governança e gestão de tecnologia da informação (TI); </a:t>
            </a:r>
          </a:p>
          <a:p>
            <a:pPr marL="687366" lvl="1" indent="-187463" defTabSz="999805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200" dirty="0"/>
              <a:t>um da maturidade em gestão de riscos da administração pública federal indireta; </a:t>
            </a:r>
          </a:p>
          <a:p>
            <a:pPr marL="687366" lvl="1" indent="-187463" defTabSz="999805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200" dirty="0"/>
              <a:t>um de governança e gestão de pessoas; e</a:t>
            </a:r>
          </a:p>
          <a:p>
            <a:pPr marL="687366" lvl="1" indent="-187463" defTabSz="999805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200" dirty="0"/>
              <a:t> um de governança e gestão das aquisições. </a:t>
            </a:r>
          </a:p>
          <a:p>
            <a:endParaRPr lang="pt-BR" sz="2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7A82-B323-49C6-B9B0-7BA3C423F642}" type="slidenum">
              <a:rPr lang="pt-BR" altLang="pt-BR" smtClean="0">
                <a:solidFill>
                  <a:prstClr val="black"/>
                </a:solidFill>
              </a:rPr>
              <a:pPr/>
              <a:t>9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3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200" dirty="0"/>
              <a:t>IGG POR ESFERA (FEDERAL, ESTADUAL E MUNICIPAL)</a:t>
            </a:r>
          </a:p>
          <a:p>
            <a:endParaRPr lang="pt-BR" sz="2200" dirty="0"/>
          </a:p>
          <a:p>
            <a:pPr marL="187463" indent="-187463">
              <a:buFont typeface="Arial" panose="020B0604020202020204" pitchFamily="34" charset="0"/>
              <a:buChar char="•"/>
            </a:pPr>
            <a:r>
              <a:rPr lang="pt-BR" sz="2200" dirty="0"/>
              <a:t>A SITUAÇÃO FEDERAL É MAIS CONFORTÁVEL EM TODOS OS ESTÁGIOS</a:t>
            </a:r>
          </a:p>
          <a:p>
            <a:pPr marL="187463" indent="-187463">
              <a:buFont typeface="Arial" panose="020B0604020202020204" pitchFamily="34" charset="0"/>
              <a:buChar char="•"/>
            </a:pPr>
            <a:r>
              <a:rPr lang="pt-BR" sz="2200" dirty="0"/>
              <a:t>OS MUNICÍPIOS ENCONTAM-SE EM SITUAÇÃO MAIS CRÍTICA</a:t>
            </a:r>
          </a:p>
          <a:p>
            <a:pPr marL="187463" indent="-187463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187463" indent="-187463">
              <a:buFont typeface="Arial" panose="020B0604020202020204" pitchFamily="34" charset="0"/>
              <a:buChar char="•"/>
            </a:pPr>
            <a:r>
              <a:rPr lang="pt-BR" sz="2200" dirty="0"/>
              <a:t>IMPORTANTE: O ENTE MAIS PRÓXIMO DA POPULAÇÃO (MUNICÍPIO) É AQUELE EM PIOR SITUAÇÃO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7A82-B323-49C6-B9B0-7BA3C423F642}" type="slidenum">
              <a:rPr lang="pt-BR" altLang="pt-BR" smtClean="0">
                <a:solidFill>
                  <a:prstClr val="black"/>
                </a:solidFill>
              </a:rPr>
              <a:pPr/>
              <a:t>10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80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980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pt-BR" sz="1300" dirty="0"/>
              <a:t>70% de todas as organizações estariam em estágio de capacidade inicial na prática C1.1 “Estabelecer estrutura de gestão de riscos”, o que indica a ineficácia da gestão de riscos nessas organizações, em contrariedade às boas práticas de governança sugeridas por organismos internacionais.</a:t>
            </a:r>
            <a:endParaRPr lang="pt-BR" sz="150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7A82-B323-49C6-B9B0-7BA3C423F642}" type="slidenum">
              <a:rPr lang="pt-BR" altLang="pt-BR" smtClean="0"/>
              <a:pPr/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11301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1" y="301321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1" y="17686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1" y="40582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1" y="301321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1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1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1" y="301321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1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1" y="301321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504001" y="1768680"/>
            <a:ext cx="88704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1" y="301321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1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1" y="301321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1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1" y="301321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504001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1" y="301321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1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04001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1" y="301321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1" y="1768680"/>
            <a:ext cx="88704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1" y="301321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1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1" y="301321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1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1" y="301321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1" y="17686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4001" y="40582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1" y="301321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1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504001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1" y="301321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1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6047" y="2348401"/>
            <a:ext cx="8568531" cy="162043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2094" y="4283817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82CFC-9675-461D-BDA7-FDAA8383FF6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BB9DA-1F1B-43D1-B40C-A0F749FAA8D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95967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55B1D-2BCD-4B1F-9A65-4E495B5FB54E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DB993-1635-418D-9AD9-DEC2E351EA4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50132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300" y="4857793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300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E8DA9-4061-4FB1-BF66-B8099A3F72B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3DDB2-4C4D-4705-B9FB-0F485946C5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26639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4031" y="1763926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24318" y="1763926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A8585-26B2-480B-8071-0B37BA8AD6D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499EA-84E0-499F-A74B-FBD984B937C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838311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8C84A-4135-45DF-AC1A-3B64DE3B669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EA2DA-AB12-4F8A-B18C-F906B65E22C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3920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1" y="301321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1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FAC31-BAA9-4B8A-945E-6410FDD3256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AAC7E-8D7B-45EC-A654-F8011BE3FA4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3578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41BA3-30D5-47EE-9665-AF0B43CE4F4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4DD1-056D-4AB7-9F55-72D43EA138F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070344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246" y="30098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57794-061E-45C3-96CC-8A5150C857B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5129B-3FFF-4F5B-83D1-E2253B6C258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1194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74798-15AE-42F4-BD1D-87BE5A580FB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3EE06-909B-43EF-8479-31BABCF2CB0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052843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C797-1BF7-42F9-9540-6D813E70349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1AAE0-A361-4C17-BB86-53515789342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613247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8454" y="302739"/>
            <a:ext cx="2268141" cy="645022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4031" y="302739"/>
            <a:ext cx="6636411" cy="645022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6B679-8B1B-45E0-B53E-F79C398927B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FB6E8-170E-453A-8EF8-5BBCCEABA4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756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1" y="301321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1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1" y="301321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1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1" y="301321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1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1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1" y="301321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1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1" y="301321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1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1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1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30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6" indent="-228576" algn="l" defTabSz="91430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indent="-228576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1" indent="-228576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6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6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6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6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6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6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7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6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1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1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1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30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6" indent="-228576" algn="l" defTabSz="91430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indent="-228576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1" indent="-228576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6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6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6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6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6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6" algn="l" defTabSz="914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7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6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1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504031" y="1763926"/>
            <a:ext cx="9072563" cy="498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04031" y="7006700"/>
            <a:ext cx="2352146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895BC649-5EDB-4545-8559-1CAF56D4A19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44214" y="7006700"/>
            <a:ext cx="3192198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224448" y="7006700"/>
            <a:ext cx="2352146" cy="402483"/>
          </a:xfrm>
          <a:prstGeom prst="rect">
            <a:avLst/>
          </a:prstGeom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9E74CE-7BCA-45AE-BAAF-45AB5C4A1811}" type="slidenum">
              <a:rPr lang="pt-BR" altLang="pt-BR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7561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03920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07838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11758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1567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7940" indent="-3779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869" indent="-31494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799" indent="-2519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7" indent="-2519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637" indent="-2519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57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76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95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14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oestado@tcu.gov.b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818784" indent="-314916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259669" indent="-251934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763534" indent="-251934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267402" indent="-251934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771269" indent="-251934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3275136" indent="-251934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779003" indent="-251934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4282870" indent="-251934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7B7C97E6-2B02-47B5-98F8-C61D9817CE4D}" type="slidenum">
              <a:rPr lang="pt-BR" altLang="pt-BR" sz="13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10</a:t>
            </a:fld>
            <a:endParaRPr lang="pt-BR" altLang="pt-BR" sz="1300">
              <a:solidFill>
                <a:srgbClr val="898989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77283" y="207943"/>
            <a:ext cx="9580214" cy="793755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2" tIns="50387" rIns="100772" bIns="50387" anchor="ctr"/>
          <a:lstStyle/>
          <a:p>
            <a:pPr algn="ctr" defTabSz="10079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900" b="1" dirty="0" err="1">
                <a:solidFill>
                  <a:prstClr val="white"/>
                </a:solidFill>
              </a:rPr>
              <a:t>iGG</a:t>
            </a:r>
            <a:r>
              <a:rPr lang="pt-BR" sz="4900" b="1" dirty="0">
                <a:solidFill>
                  <a:prstClr val="white"/>
                </a:solidFill>
              </a:rPr>
              <a:t> por esfera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567" y="1468543"/>
            <a:ext cx="10202925" cy="515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9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224448" y="7006700"/>
            <a:ext cx="2352146" cy="40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83" tIns="50392" rIns="100783" bIns="50392"/>
          <a:lstStyle>
            <a:lvl1pPr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818869" indent="-314949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259799" indent="-25196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763717" indent="-25196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267637" indent="-25196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771557" indent="-25196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3275476" indent="-25196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779395" indent="-25196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4283314" indent="-25196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61EA0D89-6336-4716-A641-7F4D115925E5}" type="slidenum">
              <a:rPr lang="pt-BR" altLang="pt-BR" sz="13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11</a:t>
            </a:fld>
            <a:endParaRPr lang="pt-BR" altLang="pt-BR" sz="1300">
              <a:solidFill>
                <a:srgbClr val="898989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77283" y="93052"/>
            <a:ext cx="9580214" cy="793755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>
              <a:defRPr/>
            </a:pPr>
            <a:r>
              <a:rPr lang="pt-BR" sz="4900" b="1" dirty="0"/>
              <a:t>Gestão de Riscos </a:t>
            </a:r>
            <a:r>
              <a:rPr lang="pt-BR" sz="3500" b="1" dirty="0"/>
              <a:t>(geral)</a:t>
            </a:r>
            <a:endParaRPr lang="pt-BR" sz="4900" b="1" dirty="0"/>
          </a:p>
        </p:txBody>
      </p:sp>
      <p:sp>
        <p:nvSpPr>
          <p:cNvPr id="2" name="Retângulo 1"/>
          <p:cNvSpPr/>
          <p:nvPr/>
        </p:nvSpPr>
        <p:spPr>
          <a:xfrm>
            <a:off x="0" y="990319"/>
            <a:ext cx="10080625" cy="655766"/>
          </a:xfrm>
          <a:prstGeom prst="rect">
            <a:avLst/>
          </a:prstGeom>
        </p:spPr>
        <p:txBody>
          <a:bodyPr wrap="square" lIns="100783" tIns="50392" rIns="100783" bIns="50392">
            <a:spAutoFit/>
          </a:bodyPr>
          <a:lstStyle/>
          <a:p>
            <a:pPr algn="ctr"/>
            <a:r>
              <a:rPr lang="pt-BR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C1.1 - Estabelecer estrutura de gestão de </a:t>
            </a:r>
            <a:r>
              <a:rPr lang="pt-BR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riscos</a:t>
            </a:r>
            <a:endParaRPr lang="pt-BR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4372"/>
            <a:ext cx="10080000" cy="506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/>
          <p:cNvSpPr/>
          <p:nvPr/>
        </p:nvSpPr>
        <p:spPr>
          <a:xfrm>
            <a:off x="595423" y="1654756"/>
            <a:ext cx="1137683" cy="113768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70%!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13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77283" y="93052"/>
            <a:ext cx="9580214" cy="793755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>
              <a:defRPr/>
            </a:pPr>
            <a:r>
              <a:rPr lang="pt-BR" sz="4900" b="1" dirty="0"/>
              <a:t>Gestão de Riscos </a:t>
            </a:r>
            <a:r>
              <a:rPr lang="pt-BR" sz="3500" b="1" dirty="0"/>
              <a:t>(federal)</a:t>
            </a:r>
            <a:endParaRPr lang="pt-BR" sz="4900" b="1" dirty="0"/>
          </a:p>
        </p:txBody>
      </p:sp>
      <p:sp>
        <p:nvSpPr>
          <p:cNvPr id="2" name="Retângulo 1"/>
          <p:cNvSpPr/>
          <p:nvPr/>
        </p:nvSpPr>
        <p:spPr>
          <a:xfrm>
            <a:off x="1" y="1011585"/>
            <a:ext cx="10080624" cy="655766"/>
          </a:xfrm>
          <a:prstGeom prst="rect">
            <a:avLst/>
          </a:prstGeom>
        </p:spPr>
        <p:txBody>
          <a:bodyPr wrap="square" lIns="100783" tIns="50392" rIns="100783" bIns="50392">
            <a:spAutoFit/>
          </a:bodyPr>
          <a:lstStyle/>
          <a:p>
            <a:pPr algn="ctr"/>
            <a:r>
              <a:rPr lang="pt-BR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C1.1 - Estabelecer estrutura de gestão de </a:t>
            </a:r>
            <a:r>
              <a:rPr lang="pt-BR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riscos</a:t>
            </a:r>
            <a:endParaRPr lang="pt-BR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3200"/>
            <a:ext cx="10080000" cy="506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ipse 7"/>
          <p:cNvSpPr/>
          <p:nvPr/>
        </p:nvSpPr>
        <p:spPr>
          <a:xfrm>
            <a:off x="595423" y="1654756"/>
            <a:ext cx="1137683" cy="113768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8</a:t>
            </a:r>
            <a:r>
              <a:rPr lang="pt-BR" sz="2400" b="1" dirty="0" smtClean="0">
                <a:solidFill>
                  <a:schemeClr val="bg1"/>
                </a:solidFill>
              </a:rPr>
              <a:t>0%!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7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818784" indent="-314916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259669" indent="-251934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763534" indent="-251934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267402" indent="-251934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771269" indent="-251934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3275136" indent="-251934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779003" indent="-251934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4282870" indent="-251934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61EA0D89-6336-4716-A641-7F4D115925E5}" type="slidenum">
              <a:rPr lang="pt-BR" altLang="pt-BR" sz="13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13</a:t>
            </a:fld>
            <a:endParaRPr lang="pt-BR" altLang="pt-BR" sz="1300">
              <a:solidFill>
                <a:srgbClr val="898989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77283" y="93053"/>
            <a:ext cx="9580214" cy="793755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2" tIns="50387" rIns="100772" bIns="50387" anchor="ctr"/>
          <a:lstStyle/>
          <a:p>
            <a:pPr algn="ctr" defTabSz="10079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5400" b="1" dirty="0">
                <a:solidFill>
                  <a:prstClr val="white"/>
                </a:solidFill>
              </a:rPr>
              <a:t>Controle - </a:t>
            </a:r>
            <a:r>
              <a:rPr lang="pt-BR" sz="5400" b="1" dirty="0" smtClean="0">
                <a:solidFill>
                  <a:prstClr val="white"/>
                </a:solidFill>
              </a:rPr>
              <a:t>Gestão </a:t>
            </a:r>
            <a:r>
              <a:rPr lang="pt-BR" sz="5400" b="1" dirty="0">
                <a:solidFill>
                  <a:prstClr val="white"/>
                </a:solidFill>
              </a:rPr>
              <a:t>de </a:t>
            </a:r>
            <a:r>
              <a:rPr lang="pt-BR" sz="5400" b="1" dirty="0" smtClean="0">
                <a:solidFill>
                  <a:prstClr val="white"/>
                </a:solidFill>
              </a:rPr>
              <a:t>Riscos</a:t>
            </a:r>
            <a:endParaRPr lang="pt-BR" sz="5400" b="1" dirty="0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04361" y="1008641"/>
            <a:ext cx="9526058" cy="2256194"/>
          </a:xfrm>
          <a:prstGeom prst="rect">
            <a:avLst/>
          </a:prstGeom>
        </p:spPr>
        <p:txBody>
          <a:bodyPr wrap="square" lIns="100772" tIns="50387" rIns="100772" bIns="50387">
            <a:spAutoFit/>
          </a:bodyPr>
          <a:lstStyle/>
          <a:p>
            <a:pPr marL="503868" indent="-503868" algn="just" defTabSz="1007943" eaLnBrk="0" fontAlgn="base" hangingPunct="0">
              <a:spcBef>
                <a:spcPct val="0"/>
              </a:spcBef>
              <a:spcAft>
                <a:spcPts val="2646"/>
              </a:spcAft>
              <a:buFont typeface="Wingdings" panose="05000000000000000000" pitchFamily="2" charset="2"/>
              <a:buChar char="Ø"/>
            </a:pPr>
            <a:r>
              <a:rPr lang="pt-BR" sz="3500" b="1" dirty="0">
                <a:solidFill>
                  <a:prstClr val="black"/>
                </a:solidFill>
                <a:latin typeface="Arial" charset="0"/>
              </a:rPr>
              <a:t>70%</a:t>
            </a:r>
            <a:r>
              <a:rPr lang="pt-BR" sz="3500" dirty="0">
                <a:solidFill>
                  <a:prstClr val="black"/>
                </a:solidFill>
                <a:latin typeface="Arial" charset="0"/>
              </a:rPr>
              <a:t> de todas as organizações e </a:t>
            </a:r>
            <a:r>
              <a:rPr lang="pt-BR" sz="3500" b="1" dirty="0">
                <a:solidFill>
                  <a:prstClr val="black"/>
                </a:solidFill>
                <a:latin typeface="Arial" charset="0"/>
              </a:rPr>
              <a:t>80%</a:t>
            </a:r>
            <a:r>
              <a:rPr lang="pt-BR" sz="3500" dirty="0">
                <a:solidFill>
                  <a:prstClr val="black"/>
                </a:solidFill>
                <a:latin typeface="Arial" charset="0"/>
              </a:rPr>
              <a:t> das organizações federais </a:t>
            </a:r>
            <a:r>
              <a:rPr lang="pt-BR" sz="3500" b="1" dirty="0">
                <a:solidFill>
                  <a:prstClr val="black"/>
                </a:solidFill>
                <a:latin typeface="Arial" charset="0"/>
              </a:rPr>
              <a:t>não estabelecem adequadamente a estrutura de gestão de </a:t>
            </a:r>
            <a:r>
              <a:rPr lang="pt-BR" sz="3500" b="1" dirty="0" smtClean="0">
                <a:solidFill>
                  <a:prstClr val="black"/>
                </a:solidFill>
                <a:latin typeface="Arial" charset="0"/>
              </a:rPr>
              <a:t>riscos</a:t>
            </a:r>
            <a:endParaRPr lang="pt-BR" sz="25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197899" y="3254203"/>
            <a:ext cx="9764210" cy="35482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hangingPunct="1">
              <a:defRPr/>
            </a:pPr>
            <a:r>
              <a:rPr lang="pt-BR" sz="5300" dirty="0">
                <a:solidFill>
                  <a:prstClr val="white"/>
                </a:solidFill>
              </a:rPr>
              <a:t>A auditoria interna é fator crítico de sucesso na mudança desse cenário</a:t>
            </a:r>
          </a:p>
        </p:txBody>
      </p:sp>
    </p:spTree>
    <p:extLst>
      <p:ext uri="{BB962C8B-B14F-4D97-AF65-F5344CB8AC3E}">
        <p14:creationId xmlns:p14="http://schemas.microsoft.com/office/powerpoint/2010/main" val="221442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69073" y="1931713"/>
            <a:ext cx="9072563" cy="3044324"/>
          </a:xfrm>
          <a:prstGeom prst="rect">
            <a:avLst/>
          </a:prstGeom>
        </p:spPr>
        <p:txBody>
          <a:bodyPr wrap="square" lIns="100783" tIns="50392" rIns="100783" bIns="50392"/>
          <a:lstStyle/>
          <a:p>
            <a:pPr marL="0" indent="0" algn="just">
              <a:buNone/>
            </a:pPr>
            <a:r>
              <a:rPr lang="pt-BR" sz="3600" i="1" dirty="0" smtClean="0"/>
              <a:t>“A </a:t>
            </a:r>
            <a:r>
              <a:rPr lang="pt-BR" sz="3600" i="1" dirty="0"/>
              <a:t>avaliação de riscos e de controle interno visa a avaliar o grau em que o controle interno de organizações, programas e atividades governamentais assegura, de forma razoável, que na consecução de suas missões, objetivos e metas, os princípios constitucionais da administração pública serão obedecidos </a:t>
            </a:r>
            <a:r>
              <a:rPr lang="pt-BR" sz="3600" i="1" dirty="0" smtClean="0"/>
              <a:t>[...]”</a:t>
            </a:r>
            <a:endParaRPr lang="pt-BR" sz="3600" i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277283" y="93051"/>
            <a:ext cx="9580214" cy="1533729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/>
            <a:r>
              <a:rPr lang="pt-BR" sz="4900" dirty="0"/>
              <a:t>Controles internos nas </a:t>
            </a:r>
            <a:r>
              <a:rPr lang="pt-BR" sz="4900" dirty="0" smtClean="0"/>
              <a:t>Normas de Auditoria do TCU</a:t>
            </a:r>
            <a:endParaRPr lang="pt-BR" sz="3500" dirty="0"/>
          </a:p>
        </p:txBody>
      </p:sp>
    </p:spTree>
    <p:extLst>
      <p:ext uri="{BB962C8B-B14F-4D97-AF65-F5344CB8AC3E}">
        <p14:creationId xmlns:p14="http://schemas.microsoft.com/office/powerpoint/2010/main" val="84433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818784" indent="-314916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259669" indent="-251934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763534" indent="-251934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267402" indent="-251934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771269" indent="-251934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3275136" indent="-251934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779003" indent="-251934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4282870" indent="-251934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61EA0D89-6336-4716-A641-7F4D115925E5}" type="slidenum">
              <a:rPr lang="pt-BR" altLang="pt-BR" sz="13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15</a:t>
            </a:fld>
            <a:endParaRPr lang="pt-BR" altLang="pt-BR" sz="1300">
              <a:solidFill>
                <a:srgbClr val="898989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27782" y="170615"/>
            <a:ext cx="9580214" cy="739638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2" tIns="50387" rIns="100772" bIns="50387" anchor="ctr"/>
          <a:lstStyle/>
          <a:p>
            <a:pPr algn="ctr" defTabSz="10079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900" b="1" dirty="0" smtClean="0">
                <a:solidFill>
                  <a:prstClr val="white"/>
                </a:solidFill>
              </a:rPr>
              <a:t>Controle - </a:t>
            </a:r>
            <a:r>
              <a:rPr lang="pt-BR" sz="5400" b="1" dirty="0">
                <a:solidFill>
                  <a:prstClr val="white"/>
                </a:solidFill>
              </a:rPr>
              <a:t>Auditoria </a:t>
            </a:r>
            <a:r>
              <a:rPr lang="pt-BR" sz="5400" b="1" dirty="0" smtClean="0">
                <a:solidFill>
                  <a:prstClr val="white"/>
                </a:solidFill>
              </a:rPr>
              <a:t>Interna</a:t>
            </a:r>
            <a:endParaRPr lang="pt-BR" sz="4900" b="1" dirty="0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0492" y="1256308"/>
            <a:ext cx="9950055" cy="5344219"/>
          </a:xfrm>
          <a:prstGeom prst="rect">
            <a:avLst/>
          </a:prstGeom>
        </p:spPr>
        <p:txBody>
          <a:bodyPr wrap="square" lIns="100772" tIns="50387" rIns="100772" bIns="50387">
            <a:spAutoFit/>
          </a:bodyPr>
          <a:lstStyle/>
          <a:p>
            <a:pPr marL="503868" indent="-503868" algn="just" defTabSz="1007943" eaLnBrk="0" fontAlgn="base" hangingPunct="0">
              <a:spcBef>
                <a:spcPct val="0"/>
              </a:spcBef>
              <a:spcAft>
                <a:spcPts val="1323"/>
              </a:spcAft>
              <a:buFont typeface="Wingdings" panose="05000000000000000000" pitchFamily="2" charset="2"/>
              <a:buChar char="Ø"/>
            </a:pPr>
            <a:r>
              <a:rPr lang="pt-BR" sz="2900" b="1" dirty="0">
                <a:solidFill>
                  <a:prstClr val="black"/>
                </a:solidFill>
                <a:latin typeface="Arial" charset="0"/>
              </a:rPr>
              <a:t>41%</a:t>
            </a:r>
            <a:r>
              <a:rPr lang="pt-BR" sz="2900" dirty="0">
                <a:solidFill>
                  <a:prstClr val="black"/>
                </a:solidFill>
                <a:latin typeface="Arial" charset="0"/>
              </a:rPr>
              <a:t> de todas as organizações e </a:t>
            </a:r>
            <a:r>
              <a:rPr lang="pt-BR" sz="2900" b="1" dirty="0">
                <a:solidFill>
                  <a:prstClr val="black"/>
                </a:solidFill>
                <a:latin typeface="Arial" charset="0"/>
              </a:rPr>
              <a:t>31%</a:t>
            </a:r>
            <a:r>
              <a:rPr lang="pt-BR" sz="2900" dirty="0">
                <a:solidFill>
                  <a:prstClr val="black"/>
                </a:solidFill>
                <a:latin typeface="Arial" charset="0"/>
              </a:rPr>
              <a:t> das organizações federais estariam </a:t>
            </a:r>
            <a:r>
              <a:rPr lang="pt-BR" sz="2900" b="1" dirty="0">
                <a:solidFill>
                  <a:prstClr val="black"/>
                </a:solidFill>
                <a:latin typeface="Arial" charset="0"/>
              </a:rPr>
              <a:t>em estágio inicial </a:t>
            </a:r>
            <a:r>
              <a:rPr lang="pt-BR" sz="2900" dirty="0">
                <a:solidFill>
                  <a:prstClr val="black"/>
                </a:solidFill>
                <a:latin typeface="Arial" charset="0"/>
              </a:rPr>
              <a:t>em “</a:t>
            </a:r>
            <a:r>
              <a:rPr lang="pt-BR" sz="2900" b="1" dirty="0">
                <a:solidFill>
                  <a:prstClr val="black"/>
                </a:solidFill>
                <a:latin typeface="Arial" charset="0"/>
              </a:rPr>
              <a:t>Assegurar que a auditoria interna adicione valor à organização</a:t>
            </a:r>
            <a:r>
              <a:rPr lang="pt-BR" sz="2900" dirty="0">
                <a:solidFill>
                  <a:prstClr val="black"/>
                </a:solidFill>
                <a:latin typeface="Arial" charset="0"/>
              </a:rPr>
              <a:t>”;</a:t>
            </a:r>
          </a:p>
          <a:p>
            <a:pPr marL="503868" indent="-503868" algn="just" defTabSz="1007943" eaLnBrk="0" fontAlgn="base" hangingPunct="0">
              <a:spcBef>
                <a:spcPct val="0"/>
              </a:spcBef>
              <a:spcAft>
                <a:spcPts val="1323"/>
              </a:spcAft>
              <a:buFont typeface="Wingdings" panose="05000000000000000000" pitchFamily="2" charset="2"/>
              <a:buChar char="Ø"/>
            </a:pPr>
            <a:endParaRPr lang="pt-BR" sz="2900" b="1" dirty="0" smtClean="0">
              <a:solidFill>
                <a:prstClr val="black"/>
              </a:solidFill>
              <a:latin typeface="Arial" charset="0"/>
            </a:endParaRPr>
          </a:p>
          <a:p>
            <a:pPr marL="503868" indent="-503868" algn="just" defTabSz="1007943" eaLnBrk="0" fontAlgn="base" hangingPunct="0">
              <a:spcBef>
                <a:spcPct val="0"/>
              </a:spcBef>
              <a:spcAft>
                <a:spcPts val="1323"/>
              </a:spcAft>
              <a:buFont typeface="Wingdings" panose="05000000000000000000" pitchFamily="2" charset="2"/>
              <a:buChar char="Ø"/>
            </a:pPr>
            <a:r>
              <a:rPr lang="pt-BR" sz="2900" b="1" dirty="0" smtClean="0">
                <a:solidFill>
                  <a:prstClr val="black"/>
                </a:solidFill>
                <a:latin typeface="Arial" charset="0"/>
              </a:rPr>
              <a:t>24</a:t>
            </a:r>
            <a:r>
              <a:rPr lang="pt-BR" sz="2900" b="1" dirty="0">
                <a:solidFill>
                  <a:prstClr val="black"/>
                </a:solidFill>
                <a:latin typeface="Arial" charset="0"/>
              </a:rPr>
              <a:t>% </a:t>
            </a:r>
            <a:r>
              <a:rPr lang="pt-BR" sz="2900" dirty="0">
                <a:solidFill>
                  <a:prstClr val="black"/>
                </a:solidFill>
                <a:latin typeface="Arial" charset="0"/>
              </a:rPr>
              <a:t>das organizações federais e </a:t>
            </a:r>
            <a:r>
              <a:rPr lang="pt-BR" sz="2900" b="1" dirty="0">
                <a:solidFill>
                  <a:prstClr val="black"/>
                </a:solidFill>
                <a:latin typeface="Arial" charset="0"/>
              </a:rPr>
              <a:t>43% </a:t>
            </a:r>
            <a:r>
              <a:rPr lang="pt-BR" sz="2900" dirty="0">
                <a:solidFill>
                  <a:prstClr val="black"/>
                </a:solidFill>
                <a:latin typeface="Arial" charset="0"/>
              </a:rPr>
              <a:t>de todas as organizações </a:t>
            </a:r>
            <a:r>
              <a:rPr lang="pt-BR" sz="2900" b="1" dirty="0">
                <a:solidFill>
                  <a:prstClr val="black"/>
                </a:solidFill>
                <a:latin typeface="Arial" charset="0"/>
              </a:rPr>
              <a:t>declararam não terem definido as diretrizes para que a função de auditoria interna contribua para a melhoria dos processos de governança, de gerenciamento de riscos e </a:t>
            </a:r>
            <a:r>
              <a:rPr lang="pt-BR" sz="2900" b="1" dirty="0" smtClean="0">
                <a:solidFill>
                  <a:prstClr val="black"/>
                </a:solidFill>
                <a:latin typeface="Arial" charset="0"/>
              </a:rPr>
              <a:t>controles.</a:t>
            </a:r>
            <a:endParaRPr lang="pt-BR" sz="29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27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277283" y="975556"/>
            <a:ext cx="9580214" cy="4680965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2" tIns="50387" rIns="100772" bIns="50387" anchor="ctr"/>
          <a:lstStyle/>
          <a:p>
            <a:pPr algn="ctr" defTabSz="10079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6000" b="1" dirty="0" smtClean="0">
                <a:solidFill>
                  <a:prstClr val="white"/>
                </a:solidFill>
              </a:rPr>
              <a:t>Coordenação e Colaboração</a:t>
            </a:r>
          </a:p>
          <a:p>
            <a:pPr algn="ctr" defTabSz="10079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6000" b="1" dirty="0" smtClean="0">
                <a:solidFill>
                  <a:prstClr val="white"/>
                </a:solidFill>
              </a:rPr>
              <a:t>CE + CI</a:t>
            </a:r>
          </a:p>
          <a:p>
            <a:pPr algn="ctr" defTabSz="10079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6000" b="1" dirty="0" smtClean="0">
              <a:solidFill>
                <a:prstClr val="white"/>
              </a:solidFill>
            </a:endParaRPr>
          </a:p>
          <a:p>
            <a:pPr algn="ctr" defTabSz="10079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800" b="1" dirty="0" smtClean="0">
                <a:solidFill>
                  <a:prstClr val="white"/>
                </a:solidFill>
              </a:rPr>
              <a:t>Oportunidades de melhoria</a:t>
            </a:r>
            <a:endParaRPr lang="pt-BR" sz="6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80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95" name="Seta em curva para a direita 32"/>
          <p:cNvSpPr>
            <a:spLocks noChangeArrowheads="1"/>
          </p:cNvSpPr>
          <p:nvPr/>
        </p:nvSpPr>
        <p:spPr bwMode="auto">
          <a:xfrm rot="182752">
            <a:off x="2474654" y="5419049"/>
            <a:ext cx="1153322" cy="2043912"/>
          </a:xfrm>
          <a:prstGeom prst="curvedRightArrow">
            <a:avLst>
              <a:gd name="adj1" fmla="val 24977"/>
              <a:gd name="adj2" fmla="val 49955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783" tIns="50392" rIns="100783" bIns="50392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>
              <a:latin typeface="Arial" charset="0"/>
            </a:endParaRPr>
          </a:p>
        </p:txBody>
      </p:sp>
      <p:sp>
        <p:nvSpPr>
          <p:cNvPr id="54299" name="Seta em curva para a direita 38"/>
          <p:cNvSpPr>
            <a:spLocks noChangeArrowheads="1"/>
          </p:cNvSpPr>
          <p:nvPr/>
        </p:nvSpPr>
        <p:spPr bwMode="auto">
          <a:xfrm rot="-10598670">
            <a:off x="6232139" y="5665790"/>
            <a:ext cx="871554" cy="1788423"/>
          </a:xfrm>
          <a:prstGeom prst="curvedRightArrow">
            <a:avLst>
              <a:gd name="adj1" fmla="val 25083"/>
              <a:gd name="adj2" fmla="val 50146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783" tIns="50392" rIns="100783" bIns="50392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>
              <a:latin typeface="Arial" charset="0"/>
            </a:endParaRPr>
          </a:p>
        </p:txBody>
      </p:sp>
      <p:sp>
        <p:nvSpPr>
          <p:cNvPr id="54296" name="AutoShape 9"/>
          <p:cNvSpPr>
            <a:spLocks noChangeArrowheads="1"/>
          </p:cNvSpPr>
          <p:nvPr/>
        </p:nvSpPr>
        <p:spPr bwMode="auto">
          <a:xfrm>
            <a:off x="3612225" y="6976482"/>
            <a:ext cx="2777423" cy="556476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100783" tIns="50392" rIns="100783" bIns="50392" anchor="ctr">
            <a:flatTx/>
          </a:bodyPr>
          <a:lstStyle/>
          <a:p>
            <a:pPr algn="ctr" eaLnBrk="1" hangingPunct="1">
              <a:defRPr/>
            </a:pP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Sociedade</a:t>
            </a:r>
          </a:p>
        </p:txBody>
      </p:sp>
      <p:sp>
        <p:nvSpPr>
          <p:cNvPr id="54274" name="AutoShape 22"/>
          <p:cNvSpPr>
            <a:spLocks noChangeArrowheads="1"/>
          </p:cNvSpPr>
          <p:nvPr/>
        </p:nvSpPr>
        <p:spPr bwMode="auto">
          <a:xfrm rot="1693530">
            <a:off x="1177824" y="3663875"/>
            <a:ext cx="3977996" cy="768216"/>
          </a:xfrm>
          <a:prstGeom prst="curvedDownArrow">
            <a:avLst>
              <a:gd name="adj1" fmla="val 89627"/>
              <a:gd name="adj2" fmla="val 179325"/>
              <a:gd name="adj3" fmla="val 33333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50392" rIns="100783" bIns="50392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>
              <a:latin typeface="Arial" charset="0"/>
            </a:endParaRPr>
          </a:p>
        </p:txBody>
      </p:sp>
      <p:sp>
        <p:nvSpPr>
          <p:cNvPr id="54275" name="AutoShape 24"/>
          <p:cNvSpPr>
            <a:spLocks noChangeArrowheads="1"/>
          </p:cNvSpPr>
          <p:nvPr/>
        </p:nvSpPr>
        <p:spPr bwMode="auto">
          <a:xfrm rot="-8876936">
            <a:off x="479530" y="4505588"/>
            <a:ext cx="3900992" cy="661472"/>
          </a:xfrm>
          <a:prstGeom prst="curvedDownArrow">
            <a:avLst>
              <a:gd name="adj1" fmla="val 89462"/>
              <a:gd name="adj2" fmla="val 178952"/>
              <a:gd name="adj3" fmla="val 4407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50392" rIns="100783" bIns="50392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>
              <a:latin typeface="Arial" charset="0"/>
            </a:endParaRPr>
          </a:p>
        </p:txBody>
      </p:sp>
      <p:sp>
        <p:nvSpPr>
          <p:cNvPr id="54276" name="AutoShape 22"/>
          <p:cNvSpPr>
            <a:spLocks noChangeArrowheads="1"/>
          </p:cNvSpPr>
          <p:nvPr/>
        </p:nvSpPr>
        <p:spPr bwMode="auto">
          <a:xfrm rot="19590677" flipH="1">
            <a:off x="4755047" y="3551880"/>
            <a:ext cx="4244013" cy="881962"/>
          </a:xfrm>
          <a:prstGeom prst="curvedDownArrow">
            <a:avLst>
              <a:gd name="adj1" fmla="val 89926"/>
              <a:gd name="adj2" fmla="val 179830"/>
              <a:gd name="adj3" fmla="val 33333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50392" rIns="100783" bIns="50392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>
              <a:latin typeface="Arial" charset="0"/>
            </a:endParaRPr>
          </a:p>
        </p:txBody>
      </p:sp>
      <p:sp>
        <p:nvSpPr>
          <p:cNvPr id="54277" name="AutoShape 24"/>
          <p:cNvSpPr>
            <a:spLocks noChangeArrowheads="1"/>
          </p:cNvSpPr>
          <p:nvPr/>
        </p:nvSpPr>
        <p:spPr bwMode="auto">
          <a:xfrm rot="8910269" flipH="1">
            <a:off x="5619599" y="4505588"/>
            <a:ext cx="3974496" cy="605474"/>
          </a:xfrm>
          <a:prstGeom prst="curvedDownArrow">
            <a:avLst>
              <a:gd name="adj1" fmla="val 179070"/>
              <a:gd name="adj2" fmla="val 166429"/>
              <a:gd name="adj3" fmla="val 5945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50392" rIns="100783" bIns="50392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>
              <a:latin typeface="Arial" charset="0"/>
            </a:endParaRPr>
          </a:p>
        </p:txBody>
      </p:sp>
      <p:sp>
        <p:nvSpPr>
          <p:cNvPr id="54278" name="AutoShape 9"/>
          <p:cNvSpPr>
            <a:spLocks noChangeArrowheads="1"/>
          </p:cNvSpPr>
          <p:nvPr/>
        </p:nvSpPr>
        <p:spPr bwMode="auto">
          <a:xfrm>
            <a:off x="3612225" y="5151312"/>
            <a:ext cx="2777423" cy="713969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100783" tIns="50392" rIns="100783" bIns="50392" anchor="ctr">
            <a:flatTx/>
          </a:bodyPr>
          <a:lstStyle/>
          <a:p>
            <a:pPr algn="ctr" eaLnBrk="1" hangingPunct="1">
              <a:defRPr/>
            </a:pPr>
            <a:r>
              <a:rPr lang="es-CR" sz="3500" b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Adm</a:t>
            </a:r>
            <a:r>
              <a:rPr lang="es-CR" sz="35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. Pub.</a:t>
            </a:r>
            <a:endParaRPr lang="en-US" sz="35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4279" name="CaixaDeTexto 23"/>
          <p:cNvSpPr txBox="1">
            <a:spLocks noChangeArrowheads="1"/>
          </p:cNvSpPr>
          <p:nvPr/>
        </p:nvSpPr>
        <p:spPr bwMode="auto">
          <a:xfrm>
            <a:off x="2658417" y="3166897"/>
            <a:ext cx="1984623" cy="62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3" tIns="50392" rIns="100783" bIns="50392">
            <a:spAutoFit/>
          </a:bodyPr>
          <a:lstStyle/>
          <a:p>
            <a:pPr algn="ctr" eaLnBrk="1" hangingPunct="1">
              <a:defRPr/>
            </a:pPr>
            <a:r>
              <a:rPr lang="pt-BR" sz="17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Ações de controle</a:t>
            </a:r>
          </a:p>
        </p:txBody>
      </p:sp>
      <p:sp>
        <p:nvSpPr>
          <p:cNvPr id="54280" name="CaixaDeTexto 24"/>
          <p:cNvSpPr txBox="1">
            <a:spLocks noChangeArrowheads="1"/>
          </p:cNvSpPr>
          <p:nvPr/>
        </p:nvSpPr>
        <p:spPr bwMode="auto">
          <a:xfrm>
            <a:off x="435779" y="5072565"/>
            <a:ext cx="1984623" cy="88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3" tIns="50392" rIns="100783" bIns="50392">
            <a:spAutoFit/>
          </a:bodyPr>
          <a:lstStyle/>
          <a:p>
            <a:pPr algn="ctr" eaLnBrk="1" hangingPunct="1">
              <a:defRPr/>
            </a:pPr>
            <a:r>
              <a:rPr lang="pt-BR" sz="17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Situação de Governança e Gestão</a:t>
            </a:r>
          </a:p>
        </p:txBody>
      </p:sp>
      <p:sp>
        <p:nvSpPr>
          <p:cNvPr id="54281" name="CaixaDeTexto 25"/>
          <p:cNvSpPr txBox="1">
            <a:spLocks noChangeArrowheads="1"/>
          </p:cNvSpPr>
          <p:nvPr/>
        </p:nvSpPr>
        <p:spPr bwMode="auto">
          <a:xfrm>
            <a:off x="3293704" y="1023237"/>
            <a:ext cx="3493217" cy="36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3" tIns="50392" rIns="100783" bIns="50392">
            <a:spAutoFit/>
          </a:bodyPr>
          <a:lstStyle/>
          <a:p>
            <a:pPr algn="ctr" eaLnBrk="1" hangingPunct="1">
              <a:defRPr/>
            </a:pPr>
            <a:r>
              <a:rPr lang="pt-BR" sz="1700" b="1">
                <a:solidFill>
                  <a:schemeClr val="tx2">
                    <a:lumMod val="50000"/>
                  </a:schemeClr>
                </a:solidFill>
                <a:latin typeface="+mj-lt"/>
              </a:rPr>
              <a:t>Recomendações</a:t>
            </a:r>
          </a:p>
        </p:txBody>
      </p:sp>
      <p:sp>
        <p:nvSpPr>
          <p:cNvPr id="54282" name="CaixaDeTexto 27"/>
          <p:cNvSpPr txBox="1">
            <a:spLocks noChangeArrowheads="1"/>
          </p:cNvSpPr>
          <p:nvPr/>
        </p:nvSpPr>
        <p:spPr bwMode="auto">
          <a:xfrm>
            <a:off x="7898242" y="4754078"/>
            <a:ext cx="1984623" cy="36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3" tIns="50392" rIns="100783" bIns="50392">
            <a:spAutoFit/>
          </a:bodyPr>
          <a:lstStyle/>
          <a:p>
            <a:pPr algn="ctr" eaLnBrk="1" hangingPunct="1">
              <a:defRPr/>
            </a:pPr>
            <a:r>
              <a:rPr lang="pt-BR" sz="17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Boas práticas</a:t>
            </a:r>
          </a:p>
        </p:txBody>
      </p:sp>
      <p:sp>
        <p:nvSpPr>
          <p:cNvPr id="54283" name="Seta em curva para baixo 28"/>
          <p:cNvSpPr>
            <a:spLocks noChangeArrowheads="1"/>
          </p:cNvSpPr>
          <p:nvPr/>
        </p:nvSpPr>
        <p:spPr bwMode="auto">
          <a:xfrm flipH="1">
            <a:off x="1944373" y="1579715"/>
            <a:ext cx="6429899" cy="1111203"/>
          </a:xfrm>
          <a:prstGeom prst="curvedDownArrow">
            <a:avLst>
              <a:gd name="adj1" fmla="val 18322"/>
              <a:gd name="adj2" fmla="val 53519"/>
              <a:gd name="adj3" fmla="val 33977"/>
            </a:avLst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783" tIns="50392" rIns="100783" bIns="50392"/>
          <a:lstStyle/>
          <a:p>
            <a:pPr eaLnBrk="1" hangingPunct="1">
              <a:defRPr/>
            </a:pPr>
            <a:endParaRPr lang="pt-BR">
              <a:solidFill>
                <a:schemeClr val="bg1"/>
              </a:solidFill>
            </a:endParaRPr>
          </a:p>
        </p:txBody>
      </p:sp>
      <p:sp>
        <p:nvSpPr>
          <p:cNvPr id="54284" name="AutoShape 7"/>
          <p:cNvSpPr>
            <a:spLocks noChangeArrowheads="1"/>
          </p:cNvSpPr>
          <p:nvPr/>
        </p:nvSpPr>
        <p:spPr bwMode="auto">
          <a:xfrm flipH="1">
            <a:off x="7738980" y="2372432"/>
            <a:ext cx="2115882" cy="1359691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100783" tIns="50392" rIns="100783" bIns="50392" anchor="ctr">
            <a:flatTx/>
          </a:bodyPr>
          <a:lstStyle/>
          <a:p>
            <a:pPr algn="ctr" eaLnBrk="1" hangingPunct="1">
              <a:defRPr/>
            </a:pPr>
            <a:r>
              <a:rPr lang="es-CR" sz="35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OGS/OCG</a:t>
            </a:r>
            <a:endParaRPr lang="en-US" sz="35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4285" name="Seta em curva para baixo 22"/>
          <p:cNvSpPr>
            <a:spLocks noChangeArrowheads="1"/>
          </p:cNvSpPr>
          <p:nvPr/>
        </p:nvSpPr>
        <p:spPr bwMode="auto">
          <a:xfrm>
            <a:off x="1230327" y="944491"/>
            <a:ext cx="8493276" cy="1427939"/>
          </a:xfrm>
          <a:prstGeom prst="curvedDownArrow">
            <a:avLst>
              <a:gd name="adj1" fmla="val 24974"/>
              <a:gd name="adj2" fmla="val 49980"/>
              <a:gd name="adj3" fmla="val 33977"/>
            </a:avLst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783" tIns="50392" rIns="100783" bIns="50392"/>
          <a:lstStyle/>
          <a:p>
            <a:pPr eaLnBrk="1" hangingPunct="1">
              <a:defRPr/>
            </a:pPr>
            <a:endParaRPr lang="pt-BR">
              <a:solidFill>
                <a:schemeClr val="bg1"/>
              </a:solidFill>
            </a:endParaRPr>
          </a:p>
        </p:txBody>
      </p:sp>
      <p:sp>
        <p:nvSpPr>
          <p:cNvPr id="54286" name="AutoShape 7"/>
          <p:cNvSpPr>
            <a:spLocks noChangeArrowheads="1"/>
          </p:cNvSpPr>
          <p:nvPr/>
        </p:nvSpPr>
        <p:spPr bwMode="auto">
          <a:xfrm>
            <a:off x="197763" y="2372430"/>
            <a:ext cx="2063377" cy="1427939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100783" tIns="50392" rIns="100783" bIns="50392" anchor="ctr">
            <a:flatTx/>
          </a:bodyPr>
          <a:lstStyle/>
          <a:p>
            <a:pPr algn="ctr" eaLnBrk="1" hangingPunct="1">
              <a:defRPr/>
            </a:pPr>
            <a:r>
              <a:rPr lang="es-CR" sz="35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TCU</a:t>
            </a:r>
            <a:endParaRPr lang="en-US" sz="35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4287" name="CaixaDeTexto 29"/>
          <p:cNvSpPr txBox="1">
            <a:spLocks noChangeArrowheads="1"/>
          </p:cNvSpPr>
          <p:nvPr/>
        </p:nvSpPr>
        <p:spPr bwMode="auto">
          <a:xfrm>
            <a:off x="3531719" y="1817704"/>
            <a:ext cx="3255202" cy="36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3" tIns="50392" rIns="100783" bIns="50392">
            <a:spAutoFit/>
          </a:bodyPr>
          <a:lstStyle/>
          <a:p>
            <a:pPr algn="ctr" eaLnBrk="1" hangingPunct="1">
              <a:defRPr/>
            </a:pPr>
            <a:r>
              <a:rPr lang="pt-BR" sz="17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Critérios de auditoria</a:t>
            </a:r>
          </a:p>
        </p:txBody>
      </p:sp>
      <p:sp>
        <p:nvSpPr>
          <p:cNvPr id="54288" name="CaixaDeTexto 26"/>
          <p:cNvSpPr txBox="1">
            <a:spLocks noChangeArrowheads="1"/>
          </p:cNvSpPr>
          <p:nvPr/>
        </p:nvSpPr>
        <p:spPr bwMode="auto">
          <a:xfrm>
            <a:off x="4802298" y="2769664"/>
            <a:ext cx="2541158" cy="88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3" tIns="50392" rIns="100783" bIns="50392">
            <a:spAutoFit/>
          </a:bodyPr>
          <a:lstStyle/>
          <a:p>
            <a:pPr algn="ctr" eaLnBrk="1" hangingPunct="1">
              <a:defRPr/>
            </a:pPr>
            <a:r>
              <a:rPr lang="pt-BR" sz="17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Normatização, orientações, fiscalizações</a:t>
            </a:r>
          </a:p>
        </p:txBody>
      </p:sp>
      <p:sp>
        <p:nvSpPr>
          <p:cNvPr id="54289" name="CaixaDeTexto 16"/>
          <p:cNvSpPr txBox="1">
            <a:spLocks noChangeArrowheads="1"/>
          </p:cNvSpPr>
          <p:nvPr/>
        </p:nvSpPr>
        <p:spPr bwMode="auto">
          <a:xfrm>
            <a:off x="3897419" y="3689527"/>
            <a:ext cx="469655" cy="36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3" tIns="50392" rIns="100783" bIns="50392">
            <a:spAutoFit/>
          </a:bodyPr>
          <a:lstStyle/>
          <a:p>
            <a:pPr eaLnBrk="1" hangingPunct="1">
              <a:defRPr/>
            </a:pPr>
            <a:r>
              <a:rPr lang="pt-BR" sz="17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(1)</a:t>
            </a:r>
          </a:p>
        </p:txBody>
      </p:sp>
      <p:sp>
        <p:nvSpPr>
          <p:cNvPr id="54290" name="CaixaDeTexto 17"/>
          <p:cNvSpPr txBox="1">
            <a:spLocks noChangeArrowheads="1"/>
          </p:cNvSpPr>
          <p:nvPr/>
        </p:nvSpPr>
        <p:spPr bwMode="auto">
          <a:xfrm>
            <a:off x="1230327" y="5828533"/>
            <a:ext cx="469655" cy="36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3" tIns="50392" rIns="100783" bIns="50392">
            <a:spAutoFit/>
          </a:bodyPr>
          <a:lstStyle/>
          <a:p>
            <a:pPr eaLnBrk="1" hangingPunct="1">
              <a:defRPr/>
            </a:pPr>
            <a:r>
              <a:rPr lang="pt-BR" sz="17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(2)</a:t>
            </a:r>
          </a:p>
        </p:txBody>
      </p:sp>
      <p:sp>
        <p:nvSpPr>
          <p:cNvPr id="54291" name="CaixaDeTexto 18"/>
          <p:cNvSpPr txBox="1">
            <a:spLocks noChangeArrowheads="1"/>
          </p:cNvSpPr>
          <p:nvPr/>
        </p:nvSpPr>
        <p:spPr bwMode="auto">
          <a:xfrm>
            <a:off x="8612285" y="4992068"/>
            <a:ext cx="469655" cy="36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3" tIns="50392" rIns="100783" bIns="50392">
            <a:spAutoFit/>
          </a:bodyPr>
          <a:lstStyle/>
          <a:p>
            <a:pPr eaLnBrk="1" hangingPunct="1">
              <a:defRPr/>
            </a:pPr>
            <a:r>
              <a:rPr lang="pt-BR" sz="17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(4)</a:t>
            </a:r>
          </a:p>
        </p:txBody>
      </p:sp>
      <p:sp>
        <p:nvSpPr>
          <p:cNvPr id="54292" name="CaixaDeTexto 21"/>
          <p:cNvSpPr txBox="1">
            <a:spLocks noChangeArrowheads="1"/>
          </p:cNvSpPr>
          <p:nvPr/>
        </p:nvSpPr>
        <p:spPr bwMode="auto">
          <a:xfrm>
            <a:off x="4881053" y="2097692"/>
            <a:ext cx="469655" cy="36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3" tIns="50392" rIns="100783" bIns="50392">
            <a:spAutoFit/>
          </a:bodyPr>
          <a:lstStyle/>
          <a:p>
            <a:pPr eaLnBrk="1" hangingPunct="1">
              <a:defRPr/>
            </a:pPr>
            <a:r>
              <a:rPr lang="pt-BR" sz="17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(6)</a:t>
            </a:r>
          </a:p>
        </p:txBody>
      </p:sp>
      <p:sp>
        <p:nvSpPr>
          <p:cNvPr id="54293" name="CaixaDeTexto 30"/>
          <p:cNvSpPr txBox="1">
            <a:spLocks noChangeArrowheads="1"/>
          </p:cNvSpPr>
          <p:nvPr/>
        </p:nvSpPr>
        <p:spPr bwMode="auto">
          <a:xfrm>
            <a:off x="4881053" y="1261228"/>
            <a:ext cx="469655" cy="36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3" tIns="50392" rIns="100783" bIns="50392">
            <a:spAutoFit/>
          </a:bodyPr>
          <a:lstStyle/>
          <a:p>
            <a:pPr eaLnBrk="1" hangingPunct="1">
              <a:defRPr/>
            </a:pPr>
            <a:r>
              <a:rPr lang="pt-BR" sz="1700">
                <a:solidFill>
                  <a:schemeClr val="tx2">
                    <a:lumMod val="50000"/>
                  </a:schemeClr>
                </a:solidFill>
                <a:latin typeface="+mj-lt"/>
              </a:rPr>
              <a:t>(3)</a:t>
            </a:r>
          </a:p>
        </p:txBody>
      </p:sp>
      <p:sp>
        <p:nvSpPr>
          <p:cNvPr id="54294" name="CaixaDeTexto 31"/>
          <p:cNvSpPr txBox="1">
            <a:spLocks noChangeArrowheads="1"/>
          </p:cNvSpPr>
          <p:nvPr/>
        </p:nvSpPr>
        <p:spPr bwMode="auto">
          <a:xfrm>
            <a:off x="5607050" y="3539678"/>
            <a:ext cx="476030" cy="36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3" tIns="50392" rIns="100783" bIns="50392">
            <a:spAutoFit/>
          </a:bodyPr>
          <a:lstStyle/>
          <a:p>
            <a:pPr eaLnBrk="1" hangingPunct="1">
              <a:defRPr/>
            </a:pPr>
            <a:r>
              <a:rPr lang="pt-BR" sz="17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(5)</a:t>
            </a:r>
          </a:p>
        </p:txBody>
      </p:sp>
      <p:sp>
        <p:nvSpPr>
          <p:cNvPr id="54297" name="CaixaDeTexto 34"/>
          <p:cNvSpPr txBox="1">
            <a:spLocks noChangeArrowheads="1"/>
          </p:cNvSpPr>
          <p:nvPr/>
        </p:nvSpPr>
        <p:spPr bwMode="auto">
          <a:xfrm>
            <a:off x="2976937" y="5944027"/>
            <a:ext cx="1984623" cy="62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3" tIns="50392" rIns="100783" bIns="50392">
            <a:spAutoFit/>
          </a:bodyPr>
          <a:lstStyle/>
          <a:p>
            <a:pPr algn="ctr" eaLnBrk="1" hangingPunct="1">
              <a:defRPr/>
            </a:pPr>
            <a:r>
              <a:rPr lang="pt-BR" sz="17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Mais e melhores serviços</a:t>
            </a:r>
          </a:p>
        </p:txBody>
      </p:sp>
      <p:sp>
        <p:nvSpPr>
          <p:cNvPr id="54298" name="CaixaDeTexto 35"/>
          <p:cNvSpPr txBox="1">
            <a:spLocks noChangeArrowheads="1"/>
          </p:cNvSpPr>
          <p:nvPr/>
        </p:nvSpPr>
        <p:spPr bwMode="auto">
          <a:xfrm>
            <a:off x="4802299" y="6024523"/>
            <a:ext cx="1984623" cy="62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3" tIns="50392" rIns="100783" bIns="50392">
            <a:spAutoFit/>
          </a:bodyPr>
          <a:lstStyle/>
          <a:p>
            <a:pPr algn="ctr" eaLnBrk="1" hangingPunct="1">
              <a:defRPr/>
            </a:pPr>
            <a:r>
              <a:rPr lang="pt-BR" sz="17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Ratifica </a:t>
            </a:r>
          </a:p>
          <a:p>
            <a:pPr algn="ctr" eaLnBrk="1" hangingPunct="1">
              <a:defRPr/>
            </a:pPr>
            <a:r>
              <a:rPr lang="pt-BR" sz="17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legitimidade</a:t>
            </a:r>
          </a:p>
        </p:txBody>
      </p:sp>
      <p:sp>
        <p:nvSpPr>
          <p:cNvPr id="29" name="CaixaDeTexto 17"/>
          <p:cNvSpPr txBox="1">
            <a:spLocks noChangeArrowheads="1"/>
          </p:cNvSpPr>
          <p:nvPr/>
        </p:nvSpPr>
        <p:spPr bwMode="auto">
          <a:xfrm>
            <a:off x="3648978" y="6462005"/>
            <a:ext cx="469655" cy="36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3" tIns="50392" rIns="100783" bIns="50392">
            <a:spAutoFit/>
          </a:bodyPr>
          <a:lstStyle/>
          <a:p>
            <a:pPr eaLnBrk="1" hangingPunct="1">
              <a:defRPr/>
            </a:pPr>
            <a:r>
              <a:rPr lang="pt-BR" sz="17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(7)</a:t>
            </a:r>
          </a:p>
        </p:txBody>
      </p:sp>
      <p:sp>
        <p:nvSpPr>
          <p:cNvPr id="30" name="CaixaDeTexto 17"/>
          <p:cNvSpPr txBox="1">
            <a:spLocks noChangeArrowheads="1"/>
          </p:cNvSpPr>
          <p:nvPr/>
        </p:nvSpPr>
        <p:spPr bwMode="auto">
          <a:xfrm>
            <a:off x="5596848" y="6540752"/>
            <a:ext cx="469655" cy="36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83" tIns="50392" rIns="100783" bIns="50392">
            <a:spAutoFit/>
          </a:bodyPr>
          <a:lstStyle/>
          <a:p>
            <a:pPr eaLnBrk="1" hangingPunct="1">
              <a:defRPr/>
            </a:pPr>
            <a:r>
              <a:rPr lang="pt-BR" sz="17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(8)</a:t>
            </a: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227782" y="170615"/>
            <a:ext cx="9580214" cy="739638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2" tIns="50387" rIns="100772" bIns="50387" anchor="ctr"/>
          <a:lstStyle/>
          <a:p>
            <a:pPr algn="ctr" defTabSz="10079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900" b="1" dirty="0" smtClean="0">
                <a:solidFill>
                  <a:prstClr val="white"/>
                </a:solidFill>
              </a:rPr>
              <a:t>Aprofundar estratégia do TCU</a:t>
            </a:r>
            <a:endParaRPr lang="pt-BR" sz="49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6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5" grpId="0" animBg="1"/>
      <p:bldP spid="54299" grpId="0" animBg="1"/>
      <p:bldP spid="54274" grpId="0" animBg="1"/>
      <p:bldP spid="54275" grpId="0" animBg="1"/>
      <p:bldP spid="54276" grpId="0" animBg="1"/>
      <p:bldP spid="54277" grpId="0" animBg="1"/>
      <p:bldP spid="54279" grpId="0"/>
      <p:bldP spid="54280" grpId="0"/>
      <p:bldP spid="54281" grpId="0"/>
      <p:bldP spid="54282" grpId="0"/>
      <p:bldP spid="54283" grpId="0" animBg="1"/>
      <p:bldP spid="54285" grpId="0" animBg="1"/>
      <p:bldP spid="54287" grpId="0"/>
      <p:bldP spid="54288" grpId="0"/>
      <p:bldP spid="54289" grpId="0"/>
      <p:bldP spid="54290" grpId="0"/>
      <p:bldP spid="54291" grpId="0"/>
      <p:bldP spid="54292" grpId="0"/>
      <p:bldP spid="54293" grpId="0"/>
      <p:bldP spid="54294" grpId="0"/>
      <p:bldP spid="54297" grpId="0"/>
      <p:bldP spid="5429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Conteúdo 2"/>
          <p:cNvSpPr>
            <a:spLocks noGrp="1"/>
          </p:cNvSpPr>
          <p:nvPr>
            <p:ph idx="1"/>
          </p:nvPr>
        </p:nvSpPr>
        <p:spPr>
          <a:xfrm>
            <a:off x="106878" y="1663572"/>
            <a:ext cx="9973747" cy="4989035"/>
          </a:xfrm>
        </p:spPr>
        <p:txBody>
          <a:bodyPr/>
          <a:lstStyle/>
          <a:p>
            <a:r>
              <a:rPr lang="pt-BR" dirty="0" smtClean="0"/>
              <a:t>Exemplo no </a:t>
            </a:r>
            <a:r>
              <a:rPr lang="pt-BR" altLang="pt-BR" sz="3600" kern="0" dirty="0"/>
              <a:t>TC: 020.830\2014-9 </a:t>
            </a:r>
            <a:r>
              <a:rPr lang="pt-BR" altLang="pt-BR" sz="3600" kern="0" dirty="0" smtClean="0"/>
              <a:t>(julgado ontem)</a:t>
            </a:r>
          </a:p>
          <a:p>
            <a:pPr lvl="1"/>
            <a:r>
              <a:rPr lang="pt-BR" dirty="0" smtClean="0"/>
              <a:t>Elaborar </a:t>
            </a:r>
            <a:r>
              <a:rPr lang="pt-BR" b="1" dirty="0" smtClean="0"/>
              <a:t>modelo de governança </a:t>
            </a:r>
            <a:r>
              <a:rPr lang="pt-BR" dirty="0" smtClean="0"/>
              <a:t>e </a:t>
            </a:r>
            <a:r>
              <a:rPr lang="pt-BR" dirty="0"/>
              <a:t>positivá-lo (</a:t>
            </a:r>
            <a:r>
              <a:rPr lang="pt-BR" dirty="0" smtClean="0"/>
              <a:t>OGS: Casa </a:t>
            </a:r>
            <a:r>
              <a:rPr lang="pt-BR" dirty="0"/>
              <a:t>Civil, CNJ e CNMP) </a:t>
            </a:r>
            <a:endParaRPr lang="pt-BR" dirty="0" smtClean="0"/>
          </a:p>
          <a:p>
            <a:pPr lvl="2"/>
            <a:r>
              <a:rPr lang="pt-BR" dirty="0" smtClean="0"/>
              <a:t>Princípios, estratégia, gestão de riscos, auditoria interna, responsabilidade da liderança e do conselho (ou da autoridade supervisora)</a:t>
            </a:r>
          </a:p>
          <a:p>
            <a:pPr lvl="1"/>
            <a:r>
              <a:rPr lang="pt-BR" dirty="0"/>
              <a:t>Elaborar</a:t>
            </a:r>
            <a:r>
              <a:rPr lang="pt-BR" dirty="0" smtClean="0"/>
              <a:t> </a:t>
            </a:r>
            <a:r>
              <a:rPr lang="pt-BR" b="1" dirty="0"/>
              <a:t>modelo de governança </a:t>
            </a:r>
            <a:r>
              <a:rPr lang="pt-BR" b="1" dirty="0" smtClean="0"/>
              <a:t>próprio </a:t>
            </a:r>
            <a:r>
              <a:rPr lang="pt-BR" dirty="0" smtClean="0"/>
              <a:t>(TCU, CD e SF</a:t>
            </a:r>
            <a:r>
              <a:rPr lang="pt-BR" dirty="0" smtClean="0"/>
              <a:t>)</a:t>
            </a:r>
          </a:p>
          <a:p>
            <a:pPr lvl="1"/>
            <a:r>
              <a:rPr lang="pt-BR" dirty="0"/>
              <a:t>Enviar relatórios de </a:t>
            </a:r>
            <a:r>
              <a:rPr lang="pt-BR" b="1" dirty="0"/>
              <a:t>feedback</a:t>
            </a:r>
            <a:r>
              <a:rPr lang="pt-BR" dirty="0"/>
              <a:t> aos órgãos e entidades que responderam ao questionário</a:t>
            </a:r>
          </a:p>
          <a:p>
            <a:pPr lvl="1"/>
            <a:r>
              <a:rPr lang="pt-BR" b="1" dirty="0"/>
              <a:t>Compartilhar</a:t>
            </a:r>
            <a:r>
              <a:rPr lang="pt-BR" dirty="0"/>
              <a:t> dados com OGS e </a:t>
            </a:r>
            <a:r>
              <a:rPr lang="pt-BR" dirty="0" smtClean="0"/>
              <a:t>partícipes</a:t>
            </a: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277283" y="93053"/>
            <a:ext cx="9580214" cy="1403238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2" tIns="50387" rIns="100772" bIns="50387" anchor="ctr"/>
          <a:lstStyle/>
          <a:p>
            <a:pPr algn="ctr" defTabSz="10079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900" b="1" dirty="0" smtClean="0">
                <a:solidFill>
                  <a:prstClr val="white"/>
                </a:solidFill>
              </a:rPr>
              <a:t>Diagnósticos TCU com recomendações</a:t>
            </a:r>
            <a:endParaRPr lang="pt-BR" sz="49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2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Conteúdo 2"/>
          <p:cNvSpPr>
            <a:spLocks noGrp="1"/>
          </p:cNvSpPr>
          <p:nvPr>
            <p:ph idx="1"/>
          </p:nvPr>
        </p:nvSpPr>
        <p:spPr>
          <a:xfrm>
            <a:off x="277283" y="1477949"/>
            <a:ext cx="9803341" cy="4989036"/>
          </a:xfrm>
        </p:spPr>
        <p:txBody>
          <a:bodyPr/>
          <a:lstStyle/>
          <a:p>
            <a:r>
              <a:rPr lang="pt-BR" sz="4000" dirty="0" smtClean="0"/>
              <a:t>Prosseguir e refinar as avaliações sistêmicas</a:t>
            </a:r>
          </a:p>
          <a:p>
            <a:r>
              <a:rPr lang="pt-BR" sz="4000" dirty="0" smtClean="0"/>
              <a:t>Ampliar </a:t>
            </a:r>
            <a:r>
              <a:rPr lang="pt-BR" sz="4000" dirty="0"/>
              <a:t>as auditorias sobre o funcionamento do sistema de controle interno, especialmente em relação à prática de auditoria </a:t>
            </a:r>
            <a:r>
              <a:rPr lang="pt-BR" sz="4000" dirty="0" smtClean="0"/>
              <a:t>interna e de gestão de riscos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277283" y="93053"/>
            <a:ext cx="9580214" cy="793755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2" tIns="50387" rIns="100772" bIns="50387" anchor="ctr"/>
          <a:lstStyle/>
          <a:p>
            <a:pPr algn="ctr" defTabSz="10079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900" b="1" dirty="0" smtClean="0">
                <a:solidFill>
                  <a:prstClr val="white"/>
                </a:solidFill>
              </a:rPr>
              <a:t>Oportunidades</a:t>
            </a:r>
            <a:endParaRPr lang="pt-BR" sz="49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8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504001" y="301320"/>
            <a:ext cx="9070200" cy="1260720"/>
          </a:xfrm>
          <a:prstGeom prst="rect">
            <a:avLst/>
          </a:prstGeom>
        </p:spPr>
      </p:sp>
      <p:sp>
        <p:nvSpPr>
          <p:cNvPr id="69" name="CustomShape 2"/>
          <p:cNvSpPr/>
          <p:nvPr/>
        </p:nvSpPr>
        <p:spPr>
          <a:xfrm>
            <a:off x="504000" y="1769040"/>
            <a:ext cx="8868600" cy="4383000"/>
          </a:xfrm>
          <a:prstGeom prst="rect">
            <a:avLst/>
          </a:prstGeom>
        </p:spPr>
      </p:sp>
      <p:sp>
        <p:nvSpPr>
          <p:cNvPr id="6" name="CaixaDeTexto 5"/>
          <p:cNvSpPr txBox="1"/>
          <p:nvPr/>
        </p:nvSpPr>
        <p:spPr>
          <a:xfrm>
            <a:off x="212653" y="1307375"/>
            <a:ext cx="9707526" cy="484747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pt-BR" sz="4900" dirty="0">
                <a:solidFill>
                  <a:schemeClr val="bg1"/>
                </a:solidFill>
              </a:rPr>
              <a:t>Coordenação e Colaboração entre Controle Interno e Controle Externo</a:t>
            </a:r>
          </a:p>
          <a:p>
            <a:pPr algn="ctr"/>
            <a:endParaRPr lang="pt-BR" sz="4900" dirty="0">
              <a:solidFill>
                <a:schemeClr val="bg1"/>
              </a:solidFill>
            </a:endParaRPr>
          </a:p>
          <a:p>
            <a:pPr algn="ctr"/>
            <a:r>
              <a:rPr lang="pt-BR" sz="3200" dirty="0">
                <a:solidFill>
                  <a:schemeClr val="bg1"/>
                </a:solidFill>
              </a:rPr>
              <a:t>Situação </a:t>
            </a:r>
            <a:r>
              <a:rPr lang="pt-BR" sz="3200" dirty="0" smtClean="0">
                <a:solidFill>
                  <a:schemeClr val="bg1"/>
                </a:solidFill>
              </a:rPr>
              <a:t>atual da função auditoria interna no Brasil</a:t>
            </a:r>
          </a:p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Oportunidades </a:t>
            </a:r>
            <a:r>
              <a:rPr lang="pt-BR" sz="3200" dirty="0">
                <a:solidFill>
                  <a:schemeClr val="bg1"/>
                </a:solidFill>
              </a:rPr>
              <a:t>de </a:t>
            </a:r>
            <a:r>
              <a:rPr lang="pt-BR" sz="3200" dirty="0" smtClean="0">
                <a:solidFill>
                  <a:schemeClr val="bg1"/>
                </a:solidFill>
              </a:rPr>
              <a:t>melhoria em colaboração</a:t>
            </a:r>
            <a:endParaRPr lang="pt-BR" sz="4900" dirty="0">
              <a:solidFill>
                <a:schemeClr val="bg1"/>
              </a:solidFill>
            </a:endParaRPr>
          </a:p>
          <a:p>
            <a:pPr algn="ctr"/>
            <a:endParaRPr lang="pt-BR" sz="4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Conteúdo 2"/>
          <p:cNvSpPr>
            <a:spLocks noGrp="1"/>
          </p:cNvSpPr>
          <p:nvPr>
            <p:ph idx="1"/>
          </p:nvPr>
        </p:nvSpPr>
        <p:spPr>
          <a:xfrm>
            <a:off x="277283" y="1477949"/>
            <a:ext cx="9803341" cy="4989036"/>
          </a:xfrm>
        </p:spPr>
        <p:txBody>
          <a:bodyPr/>
          <a:lstStyle/>
          <a:p>
            <a:r>
              <a:rPr lang="pt-BR" sz="4000" dirty="0"/>
              <a:t>Apoiar o desenvolvimento de programas de </a:t>
            </a:r>
            <a:r>
              <a:rPr lang="pt-BR" sz="4000" dirty="0" smtClean="0"/>
              <a:t>capacitação, p.ex.</a:t>
            </a:r>
          </a:p>
          <a:p>
            <a:pPr lvl="1"/>
            <a:r>
              <a:rPr lang="pt-BR" sz="3600" dirty="0" smtClean="0"/>
              <a:t>recente </a:t>
            </a:r>
            <a:r>
              <a:rPr lang="pt-BR" sz="3600" dirty="0"/>
              <a:t>parceria ENAP + TCU</a:t>
            </a:r>
            <a:r>
              <a:rPr lang="pt-BR" sz="3600" dirty="0" smtClean="0"/>
              <a:t>)</a:t>
            </a:r>
          </a:p>
          <a:p>
            <a:pPr lvl="1"/>
            <a:r>
              <a:rPr lang="pt-BR" sz="3600" dirty="0" smtClean="0"/>
              <a:t>palestras e cursos de especialização em CI e AI</a:t>
            </a:r>
          </a:p>
          <a:p>
            <a:pPr lvl="1"/>
            <a:r>
              <a:rPr lang="pt-BR" sz="3600" dirty="0" smtClean="0"/>
              <a:t>estímulo à certificação de profissionais em AI</a:t>
            </a:r>
            <a:endParaRPr lang="pt-BR" sz="3600" dirty="0"/>
          </a:p>
          <a:p>
            <a:r>
              <a:rPr lang="pt-BR" sz="4000" dirty="0" smtClean="0"/>
              <a:t>Apoiar o aperfeiçoamento de normativos/referenciais de práticas de controle interno</a:t>
            </a:r>
            <a:endParaRPr lang="pt-BR" sz="40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277283" y="93053"/>
            <a:ext cx="9580214" cy="793755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2" tIns="50387" rIns="100772" bIns="50387" anchor="ctr"/>
          <a:lstStyle/>
          <a:p>
            <a:pPr algn="ctr" defTabSz="10079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900" b="1" dirty="0" smtClean="0">
                <a:solidFill>
                  <a:prstClr val="white"/>
                </a:solidFill>
              </a:rPr>
              <a:t>Oportunidades</a:t>
            </a:r>
            <a:endParaRPr lang="pt-BR" sz="49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65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94819" y="1593487"/>
            <a:ext cx="8890988" cy="2900730"/>
          </a:xfrm>
          <a:prstGeom prst="rect">
            <a:avLst/>
          </a:prstGeom>
          <a:noFill/>
        </p:spPr>
        <p:txBody>
          <a:bodyPr wrap="square" lIns="100794" tIns="50397" rIns="100794" bIns="50397">
            <a:spAutoFit/>
          </a:bodyPr>
          <a:lstStyle/>
          <a:p>
            <a:pPr algn="ctr">
              <a:defRPr/>
            </a:pPr>
            <a:r>
              <a:rPr lang="pt-BR" sz="6000" b="1" dirty="0">
                <a:solidFill>
                  <a:srgbClr val="002060"/>
                </a:solidFill>
                <a:latin typeface="+mj-lt"/>
              </a:rPr>
              <a:t>Obrigado!</a:t>
            </a:r>
          </a:p>
          <a:p>
            <a:pPr algn="ctr">
              <a:defRPr/>
            </a:pPr>
            <a:endParaRPr lang="pt-BR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endParaRPr lang="pt-BR"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pt-BR" sz="3500" b="1" dirty="0">
                <a:solidFill>
                  <a:schemeClr val="accent6">
                    <a:lumMod val="50000"/>
                  </a:schemeClr>
                </a:solidFill>
              </a:rPr>
              <a:t>Cláudio Silva da Cruz, </a:t>
            </a:r>
            <a:r>
              <a:rPr lang="pt-BR" sz="3500" b="1" dirty="0" err="1">
                <a:solidFill>
                  <a:schemeClr val="accent6">
                    <a:lumMod val="50000"/>
                  </a:schemeClr>
                </a:solidFill>
              </a:rPr>
              <a:t>MSc</a:t>
            </a:r>
            <a:r>
              <a:rPr lang="pt-BR" sz="35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pt-BR" sz="3500" b="1" dirty="0">
                <a:solidFill>
                  <a:schemeClr val="accent6">
                    <a:lumMod val="50000"/>
                  </a:schemeClr>
                </a:solidFill>
              </a:rPr>
              <a:t>CISA, CGEIT</a:t>
            </a:r>
            <a:endParaRPr lang="pt-BR" sz="35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Assessor COESTADO/TCU</a:t>
            </a:r>
          </a:p>
          <a:p>
            <a:pPr algn="ctr">
              <a:defRPr/>
            </a:pP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Fone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: (61) 3316-7311</a:t>
            </a:r>
          </a:p>
          <a:p>
            <a:pPr algn="ctr">
              <a:defRPr/>
            </a:pP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coestado@tcu.gov.br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2" descr="D:\Users\x01680490150\Desktop\a fazer\redes-sociai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33" y="4269759"/>
            <a:ext cx="4683645" cy="2843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411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77283" y="207942"/>
            <a:ext cx="9580214" cy="1508134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2" tIns="50387" rIns="100772" bIns="50387" anchor="ctr"/>
          <a:lstStyle/>
          <a:p>
            <a:pPr algn="ctr" defTabSz="10079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900" b="1" dirty="0" smtClean="0">
                <a:solidFill>
                  <a:prstClr val="white"/>
                </a:solidFill>
              </a:rPr>
              <a:t>Levantamento Nacional de Governança Pública</a:t>
            </a:r>
            <a:endParaRPr lang="pt-BR" sz="4900" b="1" dirty="0">
              <a:solidFill>
                <a:prstClr val="white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04038" y="2860163"/>
            <a:ext cx="917589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4400" kern="0" dirty="0"/>
              <a:t>TC: 020.830\2014-9</a:t>
            </a:r>
          </a:p>
          <a:p>
            <a:pPr algn="ctr"/>
            <a:r>
              <a:rPr lang="pt-BR" altLang="pt-BR" sz="4400" kern="0" dirty="0"/>
              <a:t>Relator: Ministro Augusto </a:t>
            </a:r>
            <a:r>
              <a:rPr lang="pt-BR" altLang="pt-BR" sz="4400" kern="0" dirty="0" err="1" smtClean="0"/>
              <a:t>Nardes</a:t>
            </a:r>
            <a:endParaRPr lang="pt-BR" altLang="pt-BR" sz="4400" kern="0" dirty="0" smtClean="0"/>
          </a:p>
          <a:p>
            <a:pPr algn="ctr"/>
            <a:r>
              <a:rPr lang="pt-BR" altLang="pt-BR" sz="4400" kern="0" dirty="0" smtClean="0"/>
              <a:t>Julgamento: 27/05/2015</a:t>
            </a:r>
            <a:endParaRPr lang="pt-BR" altLang="pt-BR" sz="4400" kern="0" dirty="0"/>
          </a:p>
        </p:txBody>
      </p:sp>
    </p:spTree>
    <p:extLst>
      <p:ext uri="{BB962C8B-B14F-4D97-AF65-F5344CB8AC3E}">
        <p14:creationId xmlns:p14="http://schemas.microsoft.com/office/powerpoint/2010/main" val="378806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818784" indent="-314916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259669" indent="-251934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763534" indent="-251934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267402" indent="-251934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771269" indent="-251934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3275136" indent="-251934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779003" indent="-251934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4282870" indent="-251934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9BEC94-4DCE-49BA-9C46-909160A9349C}" type="slidenum">
              <a:rPr lang="pt-BR" altLang="pt-BR" sz="13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pt-BR" altLang="pt-BR" sz="1300">
              <a:solidFill>
                <a:srgbClr val="898989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77283" y="207942"/>
            <a:ext cx="9580214" cy="1508134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2" tIns="50387" rIns="100772" bIns="50387" anchor="ctr"/>
          <a:lstStyle/>
          <a:p>
            <a:pPr algn="ctr" defTabSz="10079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900" b="1" dirty="0">
                <a:solidFill>
                  <a:prstClr val="white"/>
                </a:solidFill>
              </a:rPr>
              <a:t>Cooperação entre os </a:t>
            </a:r>
          </a:p>
          <a:p>
            <a:pPr algn="ctr" defTabSz="10079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900" b="1" dirty="0">
                <a:solidFill>
                  <a:prstClr val="white"/>
                </a:solidFill>
              </a:rPr>
              <a:t>Tribunais de Contas do Brasil</a:t>
            </a:r>
          </a:p>
        </p:txBody>
      </p:sp>
      <p:pic>
        <p:nvPicPr>
          <p:cNvPr id="62470" name="Picture 7" descr="D:\Usuarios\bragacr\Configurações locais\Temporary Internet Files\Content.IE5\Z8K9U42R\MP90040103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54" y="2579049"/>
            <a:ext cx="3837500" cy="255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404319" y="1680972"/>
            <a:ext cx="5293115" cy="508900"/>
          </a:xfrm>
          <a:prstGeom prst="rect">
            <a:avLst/>
          </a:prstGeom>
          <a:noFill/>
        </p:spPr>
        <p:txBody>
          <a:bodyPr wrap="none" lIns="100772" tIns="50387" rIns="100772" bIns="50387" rtlCol="0">
            <a:spAutoFit/>
          </a:bodyPr>
          <a:lstStyle/>
          <a:p>
            <a:pPr defTabSz="100794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600" b="1" dirty="0">
                <a:solidFill>
                  <a:prstClr val="black"/>
                </a:solidFill>
                <a:latin typeface="Arial" charset="0"/>
              </a:rPr>
              <a:t>Acordo de Cooperação Técnica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36054" y="5523642"/>
            <a:ext cx="9148465" cy="1209754"/>
          </a:xfrm>
          <a:prstGeom prst="rect">
            <a:avLst/>
          </a:prstGeom>
          <a:noFill/>
        </p:spPr>
        <p:txBody>
          <a:bodyPr wrap="square" lIns="100772" tIns="50387" rIns="100772" bIns="50387" rtlCol="0">
            <a:spAutoFit/>
          </a:bodyPr>
          <a:lstStyle/>
          <a:p>
            <a:pPr algn="ctr" defTabSz="100794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4000" dirty="0">
                <a:solidFill>
                  <a:prstClr val="black"/>
                </a:solidFill>
                <a:latin typeface="Arial" charset="0"/>
              </a:rPr>
              <a:t>Tribunais de Contas brasileiros</a:t>
            </a:r>
          </a:p>
          <a:p>
            <a:pPr algn="ctr" defTabSz="100794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3200" dirty="0" smtClean="0">
                <a:solidFill>
                  <a:prstClr val="black"/>
                </a:solidFill>
                <a:latin typeface="Arial" charset="0"/>
              </a:rPr>
              <a:t>(29 dos 34)</a:t>
            </a:r>
          </a:p>
        </p:txBody>
      </p:sp>
      <p:pic>
        <p:nvPicPr>
          <p:cNvPr id="9" name="Picture 3" descr="C:\Users\ClaudioCruz\Desktop\t20\2014-08-29-LevantamentoGovNacional\logomarc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08" y="2189872"/>
            <a:ext cx="4600214" cy="166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ClaudioCruz\Desktop\t20\2014-08-29-LevantamentoGovNacional\instituto_rui_barbo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366" y="3980053"/>
            <a:ext cx="4031698" cy="10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08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818784" indent="-314916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259669" indent="-251934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763534" indent="-251934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267402" indent="-251934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771269" indent="-251934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3275136" indent="-251934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779003" indent="-251934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4282870" indent="-251934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3CFEB3-55B5-45D0-8DFA-57BDDE84F0BB}" type="slidenum">
              <a:rPr lang="pt-BR" altLang="pt-BR" sz="13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pt-BR" altLang="pt-BR" sz="1300">
              <a:solidFill>
                <a:srgbClr val="898989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77283" y="93053"/>
            <a:ext cx="9580214" cy="793755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2" tIns="50387" rIns="100772" bIns="50387" anchor="ctr"/>
          <a:lstStyle/>
          <a:p>
            <a:pPr algn="ctr" defTabSz="10079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900" b="1" dirty="0" smtClean="0">
                <a:solidFill>
                  <a:prstClr val="white"/>
                </a:solidFill>
              </a:rPr>
              <a:t>Objetivos do </a:t>
            </a:r>
            <a:r>
              <a:rPr lang="pt-BR" sz="4900" b="1" dirty="0">
                <a:solidFill>
                  <a:prstClr val="white"/>
                </a:solidFill>
              </a:rPr>
              <a:t>trabalho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531108" y="1284102"/>
            <a:ext cx="9326389" cy="498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72" tIns="50387" rIns="100772" bIns="5038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007943">
              <a:spcAft>
                <a:spcPts val="1323"/>
              </a:spcAft>
              <a:buFont typeface="Wingdings" panose="05000000000000000000" pitchFamily="2" charset="2"/>
              <a:buChar char="q"/>
            </a:pPr>
            <a:r>
              <a:rPr lang="pt-BR" altLang="pt-BR" b="1" u="sng" dirty="0"/>
              <a:t>Obter um </a:t>
            </a:r>
            <a:r>
              <a:rPr lang="pt-BR" altLang="pt-BR" b="1" u="sng" dirty="0" smtClean="0"/>
              <a:t>primeiro retrato </a:t>
            </a:r>
            <a:r>
              <a:rPr lang="pt-BR" altLang="pt-BR" b="1" u="sng" dirty="0"/>
              <a:t>da situação de governança </a:t>
            </a:r>
            <a:r>
              <a:rPr lang="pt-BR" altLang="pt-BR" dirty="0"/>
              <a:t>dos entes públicos em todas as </a:t>
            </a:r>
            <a:r>
              <a:rPr lang="pt-BR" altLang="pt-BR" dirty="0" smtClean="0"/>
              <a:t>esferas;</a:t>
            </a:r>
            <a:endParaRPr lang="pt-BR" altLang="pt-BR" b="1" u="sng" dirty="0" smtClean="0">
              <a:solidFill>
                <a:prstClr val="black"/>
              </a:solidFill>
            </a:endParaRPr>
          </a:p>
          <a:p>
            <a:pPr algn="just" defTabSz="1007943">
              <a:spcAft>
                <a:spcPts val="1323"/>
              </a:spcAft>
              <a:buFont typeface="Wingdings" panose="05000000000000000000" pitchFamily="2" charset="2"/>
              <a:buChar char="q"/>
            </a:pPr>
            <a:r>
              <a:rPr lang="pt-BR" altLang="pt-BR" b="1" u="sng" dirty="0" smtClean="0">
                <a:solidFill>
                  <a:prstClr val="black"/>
                </a:solidFill>
              </a:rPr>
              <a:t>Fornecer</a:t>
            </a:r>
            <a:r>
              <a:rPr lang="pt-BR" altLang="pt-BR" b="1" dirty="0" smtClean="0">
                <a:solidFill>
                  <a:prstClr val="black"/>
                </a:solidFill>
              </a:rPr>
              <a:t> </a:t>
            </a:r>
            <a:r>
              <a:rPr lang="pt-BR" altLang="pt-BR" dirty="0" smtClean="0">
                <a:solidFill>
                  <a:prstClr val="black"/>
                </a:solidFill>
              </a:rPr>
              <a:t>aos gestores </a:t>
            </a:r>
            <a:r>
              <a:rPr lang="pt-BR" altLang="pt-BR" b="1" u="sng" dirty="0" smtClean="0">
                <a:solidFill>
                  <a:prstClr val="black"/>
                </a:solidFill>
              </a:rPr>
              <a:t>subsídios</a:t>
            </a:r>
            <a:r>
              <a:rPr lang="pt-BR" altLang="pt-BR" b="1" dirty="0" smtClean="0">
                <a:solidFill>
                  <a:prstClr val="black"/>
                </a:solidFill>
              </a:rPr>
              <a:t> </a:t>
            </a:r>
            <a:r>
              <a:rPr lang="pt-BR" altLang="pt-BR" dirty="0" smtClean="0">
                <a:solidFill>
                  <a:prstClr val="black"/>
                </a:solidFill>
              </a:rPr>
              <a:t>sobre como amadurecer as estruturas de governança para aumentar a efetividade das ações governamentais; e </a:t>
            </a:r>
          </a:p>
          <a:p>
            <a:pPr algn="just" defTabSz="1007943">
              <a:buFont typeface="Wingdings" panose="05000000000000000000" pitchFamily="2" charset="2"/>
              <a:buChar char="q"/>
            </a:pPr>
            <a:r>
              <a:rPr lang="pt-BR" altLang="pt-BR" dirty="0" smtClean="0">
                <a:solidFill>
                  <a:prstClr val="black"/>
                </a:solidFill>
              </a:rPr>
              <a:t>Subsidiar </a:t>
            </a:r>
            <a:r>
              <a:rPr lang="pt-BR" altLang="pt-BR" b="1" u="sng" dirty="0" smtClean="0">
                <a:solidFill>
                  <a:prstClr val="black"/>
                </a:solidFill>
              </a:rPr>
              <a:t>avaliações de risco</a:t>
            </a:r>
            <a:r>
              <a:rPr lang="pt-BR" altLang="pt-BR" dirty="0" smtClean="0">
                <a:solidFill>
                  <a:prstClr val="black"/>
                </a:solidFill>
              </a:rPr>
              <a:t>, de modo a prevenir o mau uso dos recursos. </a:t>
            </a:r>
          </a:p>
        </p:txBody>
      </p:sp>
    </p:spTree>
    <p:extLst>
      <p:ext uri="{BB962C8B-B14F-4D97-AF65-F5344CB8AC3E}">
        <p14:creationId xmlns:p14="http://schemas.microsoft.com/office/powerpoint/2010/main" val="207440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Conteúdo 2"/>
          <p:cNvSpPr>
            <a:spLocks noGrp="1"/>
          </p:cNvSpPr>
          <p:nvPr>
            <p:ph idx="1"/>
          </p:nvPr>
        </p:nvSpPr>
        <p:spPr>
          <a:xfrm>
            <a:off x="515437" y="1061091"/>
            <a:ext cx="9072563" cy="4603778"/>
          </a:xfrm>
        </p:spPr>
        <p:txBody>
          <a:bodyPr/>
          <a:lstStyle/>
          <a:p>
            <a:pPr algn="just"/>
            <a:r>
              <a:rPr lang="pt-BR" sz="2900" b="1" u="sng" dirty="0"/>
              <a:t>Atuação </a:t>
            </a:r>
            <a:r>
              <a:rPr lang="pt-BR" sz="2900" b="1" u="sng" dirty="0" smtClean="0"/>
              <a:t>coordenada</a:t>
            </a:r>
            <a:r>
              <a:rPr lang="pt-BR" sz="2900" dirty="0" smtClean="0"/>
              <a:t> -  </a:t>
            </a:r>
            <a:r>
              <a:rPr lang="pt-BR" sz="2900" dirty="0"/>
              <a:t>nova vertente de atuação do controle externo;</a:t>
            </a:r>
          </a:p>
          <a:p>
            <a:pPr algn="just"/>
            <a:r>
              <a:rPr lang="pt-BR" sz="2900" b="1" i="1" u="sng" dirty="0" smtClean="0"/>
              <a:t>Benchmarking</a:t>
            </a:r>
            <a:r>
              <a:rPr lang="pt-BR" sz="2900" dirty="0" smtClean="0"/>
              <a:t> para </a:t>
            </a:r>
            <a:r>
              <a:rPr lang="pt-BR" sz="2900" dirty="0"/>
              <a:t>os gestores e percepção dos tribunais de contas como parceiros;</a:t>
            </a:r>
          </a:p>
          <a:p>
            <a:pPr algn="just"/>
            <a:r>
              <a:rPr lang="pt-BR" sz="2900" b="1" u="sng" dirty="0"/>
              <a:t>Aprimoramento da governança na Adm. Pública </a:t>
            </a:r>
            <a:r>
              <a:rPr lang="pt-BR" sz="2900" dirty="0"/>
              <a:t>– a identificação das causas permite a adoção de medidas corretivas.</a:t>
            </a:r>
          </a:p>
          <a:p>
            <a:pPr algn="just"/>
            <a:endParaRPr lang="pt-BR" sz="2900" dirty="0"/>
          </a:p>
          <a:p>
            <a:pPr marL="0" indent="0" algn="just">
              <a:buNone/>
            </a:pPr>
            <a:endParaRPr lang="pt-BR" altLang="pt-BR" sz="2900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56667" y="108587"/>
            <a:ext cx="9580214" cy="793755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2" tIns="50387" rIns="100772" bIns="50387" anchor="ctr"/>
          <a:lstStyle/>
          <a:p>
            <a:pPr algn="ctr" defTabSz="10079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900" b="1" dirty="0">
                <a:solidFill>
                  <a:prstClr val="white"/>
                </a:solidFill>
              </a:rPr>
              <a:t>Importância do trabalho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23" y="4422550"/>
            <a:ext cx="8635018" cy="2484637"/>
          </a:xfrm>
          <a:prstGeom prst="rect">
            <a:avLst/>
          </a:prstGeom>
        </p:spPr>
      </p:pic>
      <p:cxnSp>
        <p:nvCxnSpPr>
          <p:cNvPr id="5" name="Conector de seta reta 4"/>
          <p:cNvCxnSpPr/>
          <p:nvPr/>
        </p:nvCxnSpPr>
        <p:spPr>
          <a:xfrm>
            <a:off x="2579414" y="4263799"/>
            <a:ext cx="793838" cy="54792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99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77283" y="366694"/>
            <a:ext cx="9580214" cy="793755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2" tIns="50387" rIns="100772" bIns="50387" anchor="ctr"/>
          <a:lstStyle/>
          <a:p>
            <a:pPr algn="ctr" defTabSz="10079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900" b="1" dirty="0">
                <a:solidFill>
                  <a:prstClr val="white"/>
                </a:solidFill>
              </a:rPr>
              <a:t>Números - Levantamento nacional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322890"/>
              </p:ext>
            </p:extLst>
          </p:nvPr>
        </p:nvGraphicFramePr>
        <p:xfrm>
          <a:off x="515435" y="1557327"/>
          <a:ext cx="9049756" cy="3196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4878"/>
                <a:gridCol w="4524878"/>
              </a:tblGrid>
              <a:tr h="53757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12.259 convidadas</a:t>
                      </a:r>
                    </a:p>
                  </a:txBody>
                  <a:tcPr marL="75605" marR="75605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3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722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3500" dirty="0">
                          <a:effectLst/>
                        </a:rPr>
                        <a:t>Federal</a:t>
                      </a:r>
                      <a:endParaRPr lang="pt-BR" sz="2200" dirty="0">
                        <a:solidFill>
                          <a:srgbClr val="76923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3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380</a:t>
                      </a:r>
                      <a:endParaRPr lang="pt-BR" sz="3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05" marR="75605" marT="0" marB="0" anchor="ctr"/>
                </a:tc>
              </a:tr>
              <a:tr h="640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3500" dirty="0" smtClean="0">
                          <a:effectLst/>
                        </a:rPr>
                        <a:t>Estadual </a:t>
                      </a:r>
                      <a:endParaRPr lang="pt-BR" sz="2200" dirty="0">
                        <a:solidFill>
                          <a:srgbClr val="76923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893</a:t>
                      </a:r>
                    </a:p>
                  </a:txBody>
                  <a:tcPr marL="75605" marR="75605" marT="0" marB="0" anchor="ctr"/>
                </a:tc>
              </a:tr>
              <a:tr h="6400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5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Municipal</a:t>
                      </a:r>
                      <a:endParaRPr lang="pt-BR" sz="2200" dirty="0">
                        <a:solidFill>
                          <a:srgbClr val="76923C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6.497</a:t>
                      </a:r>
                    </a:p>
                  </a:txBody>
                  <a:tcPr marL="75605" marR="75605" marT="0" marB="0" anchor="ctr"/>
                </a:tc>
              </a:tr>
              <a:tr h="65664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35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pt-BR" sz="35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3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7.770 *</a:t>
                      </a:r>
                      <a:endParaRPr lang="pt-BR" sz="3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605" marR="75605" marT="0" marB="0" anchor="ctr"/>
                </a:tc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277283" y="5605477"/>
            <a:ext cx="9208523" cy="542827"/>
          </a:xfrm>
          <a:prstGeom prst="rect">
            <a:avLst/>
          </a:prstGeom>
        </p:spPr>
        <p:txBody>
          <a:bodyPr wrap="square" lIns="100772" tIns="50387" rIns="100772" bIns="50387">
            <a:spAutoFit/>
          </a:bodyPr>
          <a:lstStyle/>
          <a:p>
            <a:pPr defTabSz="100794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900" dirty="0">
                <a:solidFill>
                  <a:prstClr val="black"/>
                </a:solidFill>
                <a:latin typeface="Arial" charset="0"/>
              </a:rPr>
              <a:t>* Respostas válidas (foram recebidas 8.170 respostas) </a:t>
            </a:r>
            <a:r>
              <a:rPr lang="pt-BR" altLang="pt-BR" sz="2900" b="1" dirty="0">
                <a:solidFill>
                  <a:prstClr val="black"/>
                </a:solidFill>
                <a:latin typeface="Arial" charset="0"/>
              </a:rPr>
              <a:t> </a:t>
            </a:r>
            <a:endParaRPr lang="pt-BR" sz="29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64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818784" indent="-314916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259669" indent="-251934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763534" indent="-251934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267402" indent="-251934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771269" indent="-251934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3275136" indent="-251934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779003" indent="-251934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4282870" indent="-251934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7B7C97E6-2B02-47B5-98F8-C61D9817CE4D}" type="slidenum">
              <a:rPr lang="pt-BR" altLang="pt-BR" sz="13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8</a:t>
            </a:fld>
            <a:endParaRPr lang="pt-BR" altLang="pt-BR" sz="1300">
              <a:solidFill>
                <a:srgbClr val="898989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77283" y="93053"/>
            <a:ext cx="9580214" cy="793755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2" tIns="50387" rIns="100772" bIns="50387" anchor="ctr"/>
          <a:lstStyle/>
          <a:p>
            <a:pPr algn="ctr" defTabSz="10079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900" b="1" dirty="0">
                <a:solidFill>
                  <a:prstClr val="white"/>
                </a:solidFill>
              </a:rPr>
              <a:t>Índice de Governança </a:t>
            </a:r>
            <a:r>
              <a:rPr lang="pt-BR" sz="3500" b="1" dirty="0">
                <a:solidFill>
                  <a:prstClr val="white"/>
                </a:solidFill>
              </a:rPr>
              <a:t>(geral)</a:t>
            </a:r>
          </a:p>
        </p:txBody>
      </p:sp>
      <p:graphicFrame>
        <p:nvGraphicFramePr>
          <p:cNvPr id="5" name="IGG3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5266629"/>
              </p:ext>
            </p:extLst>
          </p:nvPr>
        </p:nvGraphicFramePr>
        <p:xfrm>
          <a:off x="277284" y="1689739"/>
          <a:ext cx="9426582" cy="5359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1"/>
          <p:cNvSpPr/>
          <p:nvPr/>
        </p:nvSpPr>
        <p:spPr>
          <a:xfrm>
            <a:off x="277283" y="1006640"/>
            <a:ext cx="9644574" cy="655756"/>
          </a:xfrm>
          <a:prstGeom prst="rect">
            <a:avLst/>
          </a:prstGeom>
        </p:spPr>
        <p:txBody>
          <a:bodyPr wrap="square" lIns="100772" tIns="50387" rIns="100772" bIns="50387">
            <a:spAutoFit/>
          </a:bodyPr>
          <a:lstStyle/>
          <a:p>
            <a:pPr marL="314916" indent="-314916" defTabSz="100794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t-BR" altLang="pt-BR" b="1" dirty="0" smtClean="0">
                <a:solidFill>
                  <a:prstClr val="black"/>
                </a:solidFill>
                <a:latin typeface="Arial" charset="0"/>
              </a:rPr>
              <a:t>Questionário simplificado: 14 das 32 práticas recomendadas pelo TCU </a:t>
            </a:r>
          </a:p>
          <a:p>
            <a:pPr marL="314916" indent="-314916" defTabSz="100794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t-BR" altLang="pt-BR" b="1" dirty="0" smtClean="0">
                <a:solidFill>
                  <a:prstClr val="black"/>
                </a:solidFill>
                <a:latin typeface="Arial" charset="0"/>
              </a:rPr>
              <a:t>Aponta </a:t>
            </a:r>
            <a:r>
              <a:rPr lang="pt-BR" altLang="pt-BR" b="1" dirty="0" smtClean="0">
                <a:solidFill>
                  <a:prstClr val="black"/>
                </a:solidFill>
                <a:latin typeface="Arial" charset="0"/>
              </a:rPr>
              <a:t>deficiências nos três mecanismos (Liderança, Estratégia, Controle).</a:t>
            </a:r>
            <a:endParaRPr lang="pt-B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77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818784" indent="-314916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259669" indent="-251934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763534" indent="-251934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267402" indent="-251934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771269" indent="-251934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3275136" indent="-251934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779003" indent="-251934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4282870" indent="-251934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7B7C97E6-2B02-47B5-98F8-C61D9817CE4D}" type="slidenum">
              <a:rPr lang="pt-BR" altLang="pt-BR" sz="13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9</a:t>
            </a:fld>
            <a:endParaRPr lang="pt-BR" altLang="pt-BR" sz="1300">
              <a:solidFill>
                <a:srgbClr val="898989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77283" y="93053"/>
            <a:ext cx="9580214" cy="793755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2" tIns="50387" rIns="100772" bIns="50387" anchor="ctr"/>
          <a:lstStyle/>
          <a:p>
            <a:pPr algn="ctr" defTabSz="10079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900" b="1" dirty="0">
                <a:solidFill>
                  <a:prstClr val="white"/>
                </a:solidFill>
              </a:rPr>
              <a:t>Índice de Governança </a:t>
            </a:r>
            <a:r>
              <a:rPr lang="pt-BR" sz="3500" b="1" dirty="0">
                <a:solidFill>
                  <a:prstClr val="white"/>
                </a:solidFill>
              </a:rPr>
              <a:t>(federal)</a:t>
            </a:r>
            <a:endParaRPr lang="pt-BR" sz="4900" b="1" dirty="0">
              <a:solidFill>
                <a:prstClr val="white"/>
              </a:solidFill>
            </a:endParaRPr>
          </a:p>
        </p:txBody>
      </p:sp>
      <p:graphicFrame>
        <p:nvGraphicFramePr>
          <p:cNvPr id="7" name="IGG3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8675296"/>
              </p:ext>
            </p:extLst>
          </p:nvPr>
        </p:nvGraphicFramePr>
        <p:xfrm>
          <a:off x="74427" y="1584251"/>
          <a:ext cx="9783069" cy="5316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277283" y="1018933"/>
            <a:ext cx="9644574" cy="471090"/>
          </a:xfrm>
          <a:prstGeom prst="rect">
            <a:avLst/>
          </a:prstGeom>
        </p:spPr>
        <p:txBody>
          <a:bodyPr wrap="square" lIns="100772" tIns="50387" rIns="100772" bIns="50387">
            <a:spAutoFit/>
          </a:bodyPr>
          <a:lstStyle/>
          <a:p>
            <a:pPr marL="314916" indent="-314916" algn="ctr" defTabSz="100794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t-BR" sz="2400" b="1" dirty="0" smtClean="0">
                <a:solidFill>
                  <a:srgbClr val="FF0000"/>
                </a:solidFill>
                <a:latin typeface="Arial" charset="0"/>
              </a:rPr>
              <a:t>Observação: somente práticas </a:t>
            </a:r>
            <a:r>
              <a:rPr lang="pt-BR" sz="2400" b="1" dirty="0" smtClean="0">
                <a:solidFill>
                  <a:srgbClr val="FF0000"/>
                </a:solidFill>
                <a:latin typeface="Arial" charset="0"/>
              </a:rPr>
              <a:t>do questionário </a:t>
            </a:r>
            <a:r>
              <a:rPr lang="pt-BR" sz="2400" b="1" dirty="0" smtClean="0">
                <a:solidFill>
                  <a:srgbClr val="FF0000"/>
                </a:solidFill>
                <a:latin typeface="Arial" charset="0"/>
              </a:rPr>
              <a:t>simplificado</a:t>
            </a:r>
            <a:endParaRPr lang="pt-BR" sz="24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7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1561</Words>
  <Application>Microsoft Office PowerPoint</Application>
  <PresentationFormat>Personalizar</PresentationFormat>
  <Paragraphs>216</Paragraphs>
  <Slides>21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21</vt:i4>
      </vt:variant>
    </vt:vector>
  </HeadingPairs>
  <TitlesOfParts>
    <vt:vector size="24" baseType="lpstr">
      <vt:lpstr>Office Theme</vt:lpstr>
      <vt:lpstr>Office Theme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Yanny Pollyny do Nascimento Rocha</dc:creator>
  <cp:lastModifiedBy>Claudio Cruz</cp:lastModifiedBy>
  <cp:revision>72</cp:revision>
  <dcterms:modified xsi:type="dcterms:W3CDTF">2015-05-28T12:01:05Z</dcterms:modified>
</cp:coreProperties>
</file>