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7" r:id="rId2"/>
    <p:sldId id="258" r:id="rId3"/>
    <p:sldId id="260" r:id="rId4"/>
    <p:sldId id="259" r:id="rId5"/>
    <p:sldId id="261" r:id="rId6"/>
    <p:sldId id="262" r:id="rId7"/>
    <p:sldId id="265" r:id="rId8"/>
    <p:sldId id="263" r:id="rId9"/>
    <p:sldId id="264" r:id="rId10"/>
    <p:sldId id="266" r:id="rId11"/>
  </p:sldIdLst>
  <p:sldSz cx="9144000" cy="6858000" type="screen4x3"/>
  <p:notesSz cx="6669088" cy="98679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 autoAdjust="0"/>
    <p:restoredTop sz="94587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62B8C-F3F0-432C-9C57-D302CE0DBB4E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37260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4492D-74FC-4E7F-B395-D30EC03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70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38DE-AD44-4FAA-B1B1-5663B01DEE84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FB3-C323-4801-BD92-E773ED5E8705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38DE-AD44-4FAA-B1B1-5663B01DEE84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FB3-C323-4801-BD92-E773ED5E8705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38DE-AD44-4FAA-B1B1-5663B01DEE84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FB3-C323-4801-BD92-E773ED5E8705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38DE-AD44-4FAA-B1B1-5663B01DEE84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FB3-C323-4801-BD92-E773ED5E8705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38DE-AD44-4FAA-B1B1-5663B01DEE84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FB3-C323-4801-BD92-E773ED5E8705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38DE-AD44-4FAA-B1B1-5663B01DEE84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FB3-C323-4801-BD92-E773ED5E8705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38DE-AD44-4FAA-B1B1-5663B01DEE84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FB3-C323-4801-BD92-E773ED5E8705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38DE-AD44-4FAA-B1B1-5663B01DEE84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FB3-C323-4801-BD92-E773ED5E8705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38DE-AD44-4FAA-B1B1-5663B01DEE84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FB3-C323-4801-BD92-E773ED5E8705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38DE-AD44-4FAA-B1B1-5663B01DEE84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FB3-C323-4801-BD92-E773ED5E8705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38DE-AD44-4FAA-B1B1-5663B01DEE84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FB3-C323-4801-BD92-E773ED5E8705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738DE-AD44-4FAA-B1B1-5663B01DEE84}" type="datetimeFigureOut">
              <a:rPr lang="pt-BR" smtClean="0"/>
              <a:pPr/>
              <a:t>12/05/2014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2DFB3-C323-4801-BD92-E773ED5E8705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772400" cy="2160240"/>
          </a:xfrm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</a:pPr>
            <a:r>
              <a:rPr lang="en-US" sz="27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Seminário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controle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interno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governamental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Brasil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Velhos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Desafios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Novas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Perspectivas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3392" y="42930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a 16 de </a:t>
            </a:r>
            <a:r>
              <a:rPr lang="en-US" sz="1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Maio</a:t>
            </a:r>
            <a:endParaRPr lang="en-US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Iguassu Resort – </a:t>
            </a:r>
            <a:r>
              <a:rPr lang="en-US" sz="1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Foz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Iguaçu - Paraná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Reflexão final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Caminhos para fortalecimento:</a:t>
            </a:r>
          </a:p>
          <a:p>
            <a:pPr lvl="1"/>
            <a:r>
              <a:rPr lang="pt-BR" dirty="0" smtClean="0">
                <a:solidFill>
                  <a:schemeClr val="bg1"/>
                </a:solidFill>
              </a:rPr>
              <a:t>apoio político</a:t>
            </a:r>
          </a:p>
          <a:p>
            <a:pPr lvl="1"/>
            <a:r>
              <a:rPr lang="pt-BR" dirty="0" smtClean="0">
                <a:solidFill>
                  <a:schemeClr val="bg1"/>
                </a:solidFill>
              </a:rPr>
              <a:t>modernização</a:t>
            </a:r>
          </a:p>
          <a:p>
            <a:pPr lvl="1"/>
            <a:r>
              <a:rPr lang="pt-BR" dirty="0" smtClean="0">
                <a:solidFill>
                  <a:schemeClr val="bg1"/>
                </a:solidFill>
              </a:rPr>
              <a:t>aliança com gestão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10000"/>
                    </a14:imgEffect>
                  </a14:imgLayer>
                </a14:imgProps>
              </a:ext>
            </a:extLst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800" y="1000108"/>
            <a:ext cx="7772400" cy="2600343"/>
          </a:xfrm>
        </p:spPr>
        <p:txBody>
          <a:bodyPr>
            <a:normAutofit/>
          </a:bodyPr>
          <a:lstStyle/>
          <a:p>
            <a:r>
              <a:rPr lang="pt-BR" sz="4000" dirty="0" smtClean="0">
                <a:solidFill>
                  <a:schemeClr val="bg1"/>
                </a:solidFill>
              </a:rPr>
              <a:t>Evolução institucional e desempenho dos controles internos estaduais</a:t>
            </a: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071702"/>
          </a:xfrm>
        </p:spPr>
        <p:txBody>
          <a:bodyPr>
            <a:normAutofit/>
          </a:bodyPr>
          <a:lstStyle/>
          <a:p>
            <a:r>
              <a:rPr lang="pt-BR" sz="2400" dirty="0" err="1" smtClean="0">
                <a:solidFill>
                  <a:schemeClr val="bg2"/>
                </a:solidFill>
              </a:rPr>
              <a:t>Profª</a:t>
            </a:r>
            <a:r>
              <a:rPr lang="pt-BR" sz="2400" dirty="0" smtClean="0">
                <a:solidFill>
                  <a:schemeClr val="bg2"/>
                </a:solidFill>
              </a:rPr>
              <a:t>. Cecília </a:t>
            </a:r>
            <a:r>
              <a:rPr lang="pt-BR" sz="2400" dirty="0" err="1" smtClean="0">
                <a:solidFill>
                  <a:schemeClr val="bg2"/>
                </a:solidFill>
              </a:rPr>
              <a:t>Olivieri</a:t>
            </a:r>
            <a:endParaRPr lang="pt-BR" sz="2400" dirty="0" smtClean="0">
              <a:solidFill>
                <a:schemeClr val="bg2"/>
              </a:solidFill>
            </a:endParaRPr>
          </a:p>
          <a:p>
            <a:r>
              <a:rPr lang="pt-BR" sz="1800" dirty="0" smtClean="0">
                <a:solidFill>
                  <a:schemeClr val="bg2"/>
                </a:solidFill>
              </a:rPr>
              <a:t>cecilia.olivieri@usp.br</a:t>
            </a:r>
          </a:p>
          <a:p>
            <a:r>
              <a:rPr lang="pt-BR" sz="1800" dirty="0" smtClean="0">
                <a:solidFill>
                  <a:schemeClr val="bg2"/>
                </a:solidFill>
              </a:rPr>
              <a:t>Mestrado em Gestão de Políticas Públicas</a:t>
            </a:r>
          </a:p>
          <a:p>
            <a:r>
              <a:rPr lang="pt-BR" sz="1800" dirty="0" smtClean="0">
                <a:solidFill>
                  <a:schemeClr val="bg2"/>
                </a:solidFill>
              </a:rPr>
              <a:t>EACH/USP   </a:t>
            </a:r>
          </a:p>
          <a:p>
            <a:r>
              <a:rPr lang="pt-BR" sz="1800" dirty="0" smtClean="0">
                <a:solidFill>
                  <a:schemeClr val="bg2"/>
                </a:solidFill>
              </a:rPr>
              <a:t>www.each.usp.br</a:t>
            </a:r>
            <a:endParaRPr lang="pt-BR" sz="18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Importância dos controles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Visão abrangente:</a:t>
            </a:r>
          </a:p>
          <a:p>
            <a:pPr lvl="1"/>
            <a:r>
              <a:rPr lang="pt-BR" dirty="0" smtClean="0">
                <a:solidFill>
                  <a:schemeClr val="bg1"/>
                </a:solidFill>
              </a:rPr>
              <a:t>legalidade da atuação governamental (responsabilização)</a:t>
            </a:r>
          </a:p>
          <a:p>
            <a:pPr lvl="1"/>
            <a:r>
              <a:rPr lang="pt-BR" dirty="0" smtClean="0">
                <a:solidFill>
                  <a:schemeClr val="bg1"/>
                </a:solidFill>
              </a:rPr>
              <a:t>integridade do Estado (coordenação e confiança)</a:t>
            </a:r>
          </a:p>
          <a:p>
            <a:pPr lvl="1"/>
            <a:r>
              <a:rPr lang="pt-BR" dirty="0" smtClean="0">
                <a:solidFill>
                  <a:schemeClr val="bg1"/>
                </a:solidFill>
              </a:rPr>
              <a:t>eficiência da gestão dos recursos e das políticas públicas (legitimação)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Tendência:  ampliação das fronteiras e politização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Antigos e novos desafios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Velhos desafios: </a:t>
            </a:r>
          </a:p>
          <a:p>
            <a:pPr lvl="1"/>
            <a:r>
              <a:rPr lang="pt-BR" dirty="0" smtClean="0">
                <a:solidFill>
                  <a:schemeClr val="bg1"/>
                </a:solidFill>
              </a:rPr>
              <a:t>relação entre política e burocracia (democracia)</a:t>
            </a:r>
          </a:p>
          <a:p>
            <a:pPr lvl="1"/>
            <a:r>
              <a:rPr lang="pt-BR" dirty="0" smtClean="0">
                <a:solidFill>
                  <a:schemeClr val="bg1"/>
                </a:solidFill>
              </a:rPr>
              <a:t>construção institucional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Novas perspectivas: </a:t>
            </a:r>
          </a:p>
          <a:p>
            <a:pPr lvl="1"/>
            <a:r>
              <a:rPr lang="pt-BR" dirty="0" smtClean="0">
                <a:solidFill>
                  <a:schemeClr val="bg1"/>
                </a:solidFill>
              </a:rPr>
              <a:t>diálogo entre controle e gestão</a:t>
            </a:r>
          </a:p>
          <a:p>
            <a:pPr lvl="1"/>
            <a:r>
              <a:rPr lang="pt-BR" dirty="0" smtClean="0">
                <a:solidFill>
                  <a:schemeClr val="bg1"/>
                </a:solidFill>
              </a:rPr>
              <a:t>“descentralização” dos controles</a:t>
            </a:r>
          </a:p>
          <a:p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Controles estaduais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Relevância:</a:t>
            </a:r>
          </a:p>
          <a:p>
            <a:pPr lvl="1"/>
            <a:r>
              <a:rPr lang="pt-BR" dirty="0" smtClean="0">
                <a:solidFill>
                  <a:schemeClr val="bg1"/>
                </a:solidFill>
              </a:rPr>
              <a:t>descentralização das políticas públicas (CF 1988)</a:t>
            </a:r>
          </a:p>
          <a:p>
            <a:pPr lvl="1"/>
            <a:r>
              <a:rPr lang="pt-BR" dirty="0" smtClean="0">
                <a:solidFill>
                  <a:schemeClr val="bg1"/>
                </a:solidFill>
              </a:rPr>
              <a:t>Integridade no nível sub-nacional</a:t>
            </a:r>
          </a:p>
          <a:p>
            <a:pPr lvl="1"/>
            <a:r>
              <a:rPr lang="pt-BR" dirty="0" smtClean="0">
                <a:solidFill>
                  <a:schemeClr val="bg1"/>
                </a:solidFill>
              </a:rPr>
              <a:t>reformas administrativas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Evolução institucional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Avanços:</a:t>
            </a:r>
          </a:p>
          <a:p>
            <a:pPr lvl="1"/>
            <a:r>
              <a:rPr lang="pt-BR" dirty="0" smtClean="0">
                <a:solidFill>
                  <a:schemeClr val="bg1"/>
                </a:solidFill>
              </a:rPr>
              <a:t>16 estados tinham órgão de controle interno em 2004  e 27 os têm desde 2011</a:t>
            </a:r>
          </a:p>
          <a:p>
            <a:pPr lvl="1"/>
            <a:r>
              <a:rPr lang="pt-BR" dirty="0" smtClean="0">
                <a:solidFill>
                  <a:schemeClr val="bg1"/>
                </a:solidFill>
              </a:rPr>
              <a:t>26 órgãos têm site ou página próprios</a:t>
            </a:r>
          </a:p>
          <a:p>
            <a:pPr lvl="1"/>
            <a:r>
              <a:rPr lang="pt-BR" dirty="0" smtClean="0">
                <a:solidFill>
                  <a:schemeClr val="bg1"/>
                </a:solidFill>
              </a:rPr>
              <a:t>designação: 13 </a:t>
            </a:r>
            <a:r>
              <a:rPr lang="pt-BR" dirty="0" err="1" smtClean="0">
                <a:solidFill>
                  <a:schemeClr val="bg1"/>
                </a:solidFill>
              </a:rPr>
              <a:t>CGEs</a:t>
            </a:r>
            <a:r>
              <a:rPr lang="pt-BR" dirty="0" smtClean="0">
                <a:solidFill>
                  <a:schemeClr val="bg1"/>
                </a:solidFill>
              </a:rPr>
              <a:t>, 6 </a:t>
            </a:r>
            <a:r>
              <a:rPr lang="pt-BR" dirty="0" err="1" smtClean="0">
                <a:solidFill>
                  <a:schemeClr val="bg1"/>
                </a:solidFill>
              </a:rPr>
              <a:t>AGEs</a:t>
            </a:r>
            <a:r>
              <a:rPr lang="pt-BR" dirty="0" smtClean="0">
                <a:solidFill>
                  <a:schemeClr val="bg1"/>
                </a:solidFill>
              </a:rPr>
              <a:t>, 5 secretarias, 1 diretoria, 1 contadoria, 1 corregedoria.  </a:t>
            </a:r>
          </a:p>
          <a:p>
            <a:pPr lvl="1"/>
            <a:endParaRPr lang="pt-BR" dirty="0" smtClean="0">
              <a:solidFill>
                <a:schemeClr val="bg1"/>
              </a:solidFill>
            </a:endParaRPr>
          </a:p>
          <a:p>
            <a:pPr lvl="1"/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Evolução institucional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Desafios:</a:t>
            </a:r>
          </a:p>
          <a:p>
            <a:pPr lvl="1"/>
            <a:r>
              <a:rPr lang="pt-BR" dirty="0" smtClean="0">
                <a:solidFill>
                  <a:schemeClr val="bg1"/>
                </a:solidFill>
              </a:rPr>
              <a:t>qualificação e especialização (carreira e quantitativo)</a:t>
            </a:r>
          </a:p>
          <a:p>
            <a:pPr lvl="1"/>
            <a:r>
              <a:rPr lang="pt-BR" dirty="0" smtClean="0">
                <a:solidFill>
                  <a:schemeClr val="bg1"/>
                </a:solidFill>
              </a:rPr>
              <a:t>autonomia</a:t>
            </a:r>
          </a:p>
          <a:p>
            <a:pPr lvl="1"/>
            <a:r>
              <a:rPr lang="pt-BR" dirty="0" smtClean="0">
                <a:solidFill>
                  <a:schemeClr val="bg1"/>
                </a:solidFill>
              </a:rPr>
              <a:t>diálogo com gestão e controle externo</a:t>
            </a:r>
          </a:p>
          <a:p>
            <a:pPr lvl="1"/>
            <a:r>
              <a:rPr lang="pt-BR" dirty="0" smtClean="0">
                <a:solidFill>
                  <a:schemeClr val="bg1"/>
                </a:solidFill>
              </a:rPr>
              <a:t>transparência própria e do respectivo governo</a:t>
            </a:r>
          </a:p>
          <a:p>
            <a:pPr lvl="1"/>
            <a:endParaRPr lang="pt-BR" dirty="0" smtClean="0">
              <a:solidFill>
                <a:schemeClr val="bg1"/>
              </a:solidFill>
            </a:endParaRPr>
          </a:p>
          <a:p>
            <a:pPr lvl="1"/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Desempenho institucional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Atuação: </a:t>
            </a:r>
          </a:p>
          <a:p>
            <a:pPr lvl="1"/>
            <a:r>
              <a:rPr lang="pt-BR" dirty="0" smtClean="0">
                <a:solidFill>
                  <a:schemeClr val="bg1"/>
                </a:solidFill>
              </a:rPr>
              <a:t>concentração na análise de conformidade</a:t>
            </a:r>
          </a:p>
          <a:p>
            <a:pPr lvl="1"/>
            <a:r>
              <a:rPr lang="pt-BR" dirty="0" smtClean="0">
                <a:solidFill>
                  <a:schemeClr val="bg1"/>
                </a:solidFill>
              </a:rPr>
              <a:t>fraquezas na auditoria de gestão, no planejamento e na relação com gestão</a:t>
            </a:r>
          </a:p>
          <a:p>
            <a:pPr lvl="1"/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Desempenho institucional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Baixa transparência dos órgãos de controle, medida pela disponibilidade do relatório de atividades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Regulamentação da LAI: 7 estados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Relatórios de atividades: </a:t>
            </a:r>
          </a:p>
          <a:p>
            <a:pPr lvl="1"/>
            <a:r>
              <a:rPr lang="pt-BR" dirty="0" smtClean="0">
                <a:solidFill>
                  <a:schemeClr val="bg1"/>
                </a:solidFill>
              </a:rPr>
              <a:t>memória institucional (reflexão e identidade)</a:t>
            </a:r>
          </a:p>
          <a:p>
            <a:pPr lvl="1"/>
            <a:r>
              <a:rPr lang="pt-BR" dirty="0" smtClean="0">
                <a:solidFill>
                  <a:schemeClr val="bg1"/>
                </a:solidFill>
              </a:rPr>
              <a:t>acessibilidade das informações ao cidadão</a:t>
            </a:r>
          </a:p>
          <a:p>
            <a:pPr lvl="1"/>
            <a:r>
              <a:rPr lang="pt-BR" dirty="0" smtClean="0">
                <a:solidFill>
                  <a:schemeClr val="bg1"/>
                </a:solidFill>
              </a:rPr>
              <a:t>auto retrato e retrato da gestão estadual</a:t>
            </a:r>
          </a:p>
          <a:p>
            <a:pPr lvl="1">
              <a:buNone/>
            </a:pPr>
            <a:r>
              <a:rPr lang="pt-BR" dirty="0" smtClean="0">
                <a:solidFill>
                  <a:schemeClr val="bg1"/>
                </a:solidFill>
              </a:rPr>
              <a:t> 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274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Tema do Office</vt:lpstr>
      <vt:lpstr>Seminário O controle interno governamental no Brasil Velhos Desafios, Novas Perspectivas</vt:lpstr>
      <vt:lpstr>Evolução institucional e desempenho dos controles internos estaduais</vt:lpstr>
      <vt:lpstr>Importância dos controles</vt:lpstr>
      <vt:lpstr>Antigos e novos desafios</vt:lpstr>
      <vt:lpstr>Controles estaduais</vt:lpstr>
      <vt:lpstr>Evolução institucional</vt:lpstr>
      <vt:lpstr>Evolução institucional</vt:lpstr>
      <vt:lpstr>Desempenho institucional</vt:lpstr>
      <vt:lpstr>Desempenho institucional</vt:lpstr>
      <vt:lpstr>Reflexão final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INOVA10_03</dc:creator>
  <cp:lastModifiedBy>Yanny Pollyny do Nascimento Rocha</cp:lastModifiedBy>
  <cp:revision>53</cp:revision>
  <cp:lastPrinted>2014-05-12T14:02:35Z</cp:lastPrinted>
  <dcterms:created xsi:type="dcterms:W3CDTF">2014-05-02T18:37:31Z</dcterms:created>
  <dcterms:modified xsi:type="dcterms:W3CDTF">2014-05-12T14:03:00Z</dcterms:modified>
</cp:coreProperties>
</file>