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28" r:id="rId2"/>
    <p:sldId id="595" r:id="rId3"/>
    <p:sldId id="602" r:id="rId4"/>
    <p:sldId id="587" r:id="rId5"/>
    <p:sldId id="588" r:id="rId6"/>
    <p:sldId id="596" r:id="rId7"/>
    <p:sldId id="597" r:id="rId8"/>
    <p:sldId id="598" r:id="rId9"/>
    <p:sldId id="651" r:id="rId10"/>
    <p:sldId id="652" r:id="rId11"/>
    <p:sldId id="654" r:id="rId12"/>
    <p:sldId id="653" r:id="rId13"/>
    <p:sldId id="655" r:id="rId14"/>
    <p:sldId id="278" r:id="rId15"/>
  </p:sldIdLst>
  <p:sldSz cx="9144000" cy="6858000" type="screen4x3"/>
  <p:notesSz cx="6858000" cy="9144000"/>
  <p:defaultTextStyle>
    <a:defPPr>
      <a:defRPr lang="pt-BR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15" autoAdjust="0"/>
  </p:normalViewPr>
  <p:slideViewPr>
    <p:cSldViewPr snapToGrid="0">
      <p:cViewPr varScale="1">
        <p:scale>
          <a:sx n="110" d="100"/>
          <a:sy n="110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1902C0CA-5AF7-4934-BF22-ED1D5E39F3CE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pt-BR">
              <a:uFillTx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>
                <a:uFillTx/>
              </a:rPr>
              <a:t>Clique para editar os estilos do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A1BAAAA9-E7C1-40B1-B74D-725982751721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329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2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697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11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385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12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056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13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651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3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977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pt-BR" sz="1200" dirty="0"/>
              <a:t>gefin</a:t>
            </a: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5333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pt-BR" sz="1200" dirty="0"/>
              <a:t>gefin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9258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6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611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7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294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8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873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9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117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AAA9-E7C1-40B1-B74D-725982751721}" type="slidenum">
              <a:rPr lang="pt-BR" smtClean="0">
                <a:uFillTx/>
              </a:rPr>
              <a:pPr/>
              <a:t>10</a:t>
            </a:fld>
            <a:endParaRPr lang="pt-BR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42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pt-BR" smtClean="0">
                <a:uFillTx/>
              </a:rPr>
              <a:t>Clique para editar o estilo do subtítulo mestre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pt-BR" smtClean="0">
                <a:uFillTx/>
              </a:rPr>
              <a:t>Clique no ícone para adicionar uma imagem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>
                <a:uFillTx/>
              </a:rPr>
              <a:t>Clique para editar o título mestre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207DD8F-F61F-468A-9AB0-724916D36BE9}" type="datetimeFigureOut">
              <a:rPr lang="pt-BR" smtClean="0">
                <a:uFillTx/>
              </a:rPr>
              <a:pPr/>
              <a:t>01/06/2015</a:t>
            </a:fld>
            <a:endParaRPr lang="pt-BR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A6E3DAB7-C177-4141-A1E5-8DEC5E23BF54}" type="slidenum">
              <a:rPr lang="pt-BR" smtClean="0">
                <a:uFillTx/>
              </a:rPr>
              <a:pPr/>
              <a:t>‹#›</a:t>
            </a:fld>
            <a:endParaRPr lang="pt-BR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uFillTx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uFillTx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159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7657" y="3444619"/>
            <a:ext cx="6473371" cy="329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 dirty="0" smtClean="0">
              <a:solidFill>
                <a:schemeClr val="tx2"/>
              </a:solidFill>
              <a:uFillTx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2172" y="3856593"/>
            <a:ext cx="62121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A Perspectiva das Administrações Financeiras dos Estados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Brasília/DF</a:t>
            </a:r>
            <a:endParaRPr lang="pt-BR" sz="1600" b="1" dirty="0">
              <a:solidFill>
                <a:schemeClr val="tx2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28/Maio/2015</a:t>
            </a:r>
            <a:endParaRPr lang="pt-BR" sz="1400" b="1" dirty="0">
              <a:solidFill>
                <a:schemeClr val="tx2"/>
              </a:solidFill>
            </a:endParaRPr>
          </a:p>
          <a:p>
            <a:pPr algn="ctr"/>
            <a:endParaRPr lang="pt-BR" b="1" dirty="0" smtClean="0">
              <a:solidFill>
                <a:schemeClr val="tx2"/>
              </a:solidFill>
            </a:endParaRP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Augusto Monteiro (BA)  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Presidente</a:t>
            </a:r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67657" y="211580"/>
            <a:ext cx="58501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Seminário </a:t>
            </a:r>
            <a:endParaRPr lang="pt-BR" sz="28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“O Sistema de Controle Interno no Brasil – Avanço por Mais Eficiência”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300" y="959837"/>
            <a:ext cx="7886700" cy="55570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/>
            <a:r>
              <a:rPr lang="pt-BR" sz="2400" dirty="0" smtClean="0"/>
              <a:t> Distanciamento entre o Controle Interno e as Administrações Financeiras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Conflito de Papeis (“Fogo Amigo”)</a:t>
            </a:r>
          </a:p>
          <a:p>
            <a:pPr marL="457200" lvl="1" indent="0"/>
            <a:r>
              <a:rPr lang="pt-BR" sz="2000" dirty="0" smtClean="0"/>
              <a:t> Orientação Prévia e Preventiva  x</a:t>
            </a:r>
          </a:p>
          <a:p>
            <a:pPr marL="457200" lvl="1" indent="0"/>
            <a:r>
              <a:rPr lang="pt-BR" sz="2000" dirty="0" smtClean="0"/>
              <a:t> Formulação de Denúncias   </a:t>
            </a:r>
          </a:p>
          <a:p>
            <a:pPr marL="457200" lvl="1" indent="0"/>
            <a:r>
              <a:rPr lang="pt-BR" sz="2000" dirty="0" smtClean="0"/>
              <a:t> Órgão Auxiliar do Executivo ou do Controle Externo ?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/>
            <a:r>
              <a:rPr lang="pt-BR" sz="2400" dirty="0" smtClean="0"/>
              <a:t> Pouca Atenção ao Cumprimento das Normas e Políticas das Administrações Financeiras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Menor Ênfase ao Cumprimento das Metas Fiscais</a:t>
            </a:r>
          </a:p>
          <a:p>
            <a:pPr marL="457200" lvl="1" indent="0"/>
            <a:r>
              <a:rPr lang="pt-BR" sz="2000" dirty="0" smtClean="0"/>
              <a:t> Controle de Restos a Pagar</a:t>
            </a:r>
          </a:p>
          <a:p>
            <a:pPr marL="457200" lvl="1" indent="0"/>
            <a:r>
              <a:rPr lang="pt-BR" sz="2000" dirty="0" smtClean="0"/>
              <a:t> Limitação de Despesas de Exercícios Anteriores - </a:t>
            </a:r>
            <a:r>
              <a:rPr lang="pt-BR" sz="2000" dirty="0" err="1" smtClean="0"/>
              <a:t>DEAs</a:t>
            </a:r>
            <a:endParaRPr lang="pt-BR" sz="2000" dirty="0" smtClean="0"/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DIAGNÓSTICO ATUAL</a:t>
            </a: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300" y="959837"/>
            <a:ext cx="7886700" cy="55570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/>
            <a:r>
              <a:rPr lang="pt-BR" sz="2400" dirty="0" smtClean="0"/>
              <a:t> Verificação Tardia/Defasada de Irregularidades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Acompanhamento Não Concomitante e Preventivo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Não Detecta “Problemas de Gestão” em seu Início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Oferece Poucos Subsídios à Modernização da Administração Fazendária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Não Alcança Todas as Esferas da Administração Pública (Descentralizadas, Poderes, ...) (Obs.: Alguns Estados)</a:t>
            </a:r>
          </a:p>
          <a:p>
            <a:pPr marL="0" indent="0"/>
            <a:endParaRPr lang="pt-BR" sz="2400" dirty="0" smtClean="0"/>
          </a:p>
          <a:p>
            <a:pPr marL="0" indent="0"/>
            <a:endParaRPr lang="pt-BR" sz="2000" dirty="0" smtClean="0"/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DIAGNÓSTICO ATUAL</a:t>
            </a: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7013" y="1075952"/>
            <a:ext cx="7886700" cy="55570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/>
            <a:r>
              <a:rPr lang="pt-BR" sz="2400" i="1" dirty="0" smtClean="0"/>
              <a:t> </a:t>
            </a:r>
            <a:r>
              <a:rPr lang="pt-BR" sz="2400" dirty="0" smtClean="0"/>
              <a:t>Alinhamento com as Administrações Fazendárias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Ênfase no Cumprimento das Normas e Políticas das </a:t>
            </a:r>
            <a:r>
              <a:rPr lang="pt-BR" sz="2400" dirty="0" err="1" smtClean="0"/>
              <a:t>Adm</a:t>
            </a:r>
            <a:r>
              <a:rPr lang="pt-BR" sz="2400" dirty="0" smtClean="0"/>
              <a:t>. </a:t>
            </a:r>
            <a:r>
              <a:rPr lang="pt-BR" sz="2400" dirty="0" err="1" smtClean="0"/>
              <a:t>Finaceiras</a:t>
            </a:r>
            <a:r>
              <a:rPr lang="pt-BR" sz="2400" dirty="0" smtClean="0"/>
              <a:t> 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Papel Preventivo e de Orientação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Promotor do Cumprimento das Normas e Políticas Emanadas das Administrações Financeiras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Atuação Sistêmica em Toda a Administração Pública (Ex. Previdência)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Maior Apoio à Gestão de Convênios e Contratos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Apoio ao Cumprimento das Metas Fiscais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</a:p>
          <a:p>
            <a:pPr marL="0" indent="0"/>
            <a:endParaRPr lang="pt-BR" sz="2400" dirty="0" smtClean="0"/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SUGERIDAS</a:t>
            </a:r>
            <a:endParaRPr lang="pt-BR" sz="24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7013" y="1075952"/>
            <a:ext cx="7886700" cy="55570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/>
            <a:r>
              <a:rPr lang="pt-BR" sz="2400" i="1" dirty="0" smtClean="0"/>
              <a:t> </a:t>
            </a:r>
            <a:r>
              <a:rPr lang="pt-BR" sz="2400" dirty="0" smtClean="0"/>
              <a:t>Ação Preventiva para a Manutenção da Regularidade Fiscal dos Estados com a União (</a:t>
            </a:r>
            <a:r>
              <a:rPr lang="pt-BR" sz="2400" dirty="0" err="1" smtClean="0"/>
              <a:t>CAUCs</a:t>
            </a:r>
            <a:r>
              <a:rPr lang="pt-BR" sz="2400" dirty="0" smtClean="0"/>
              <a:t>, </a:t>
            </a:r>
            <a:r>
              <a:rPr lang="pt-BR" sz="2400" dirty="0" err="1" smtClean="0"/>
              <a:t>CADINs</a:t>
            </a:r>
            <a:r>
              <a:rPr lang="pt-BR" sz="2400" dirty="0" smtClean="0"/>
              <a:t>, ...)</a:t>
            </a:r>
          </a:p>
          <a:p>
            <a:pPr marL="457200" lvl="1" indent="0"/>
            <a:r>
              <a:rPr lang="pt-BR" sz="2000" dirty="0" smtClean="0"/>
              <a:t> Articulação com a Administração Federal na Edição de Novas Normas referentes à Regularidade Fiscal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Maior Participação da Elaboração de Políticas Destinadas à Promoção da Qualidade do Gasto Público</a:t>
            </a:r>
          </a:p>
          <a:p>
            <a:pPr marL="0" indent="0"/>
            <a:endParaRPr lang="pt-BR" sz="2400" dirty="0" smtClean="0"/>
          </a:p>
          <a:p>
            <a:pPr marL="0" indent="0"/>
            <a:r>
              <a:rPr lang="pt-BR" sz="2400" dirty="0" smtClean="0"/>
              <a:t> Atuação Efetiva na Adoção de Procedimentos Destinados à Gestão de Custos Públicos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</a:p>
          <a:p>
            <a:pPr marL="0" indent="0"/>
            <a:endParaRPr lang="pt-BR" sz="2400" dirty="0" smtClean="0"/>
          </a:p>
          <a:p>
            <a:pPr marL="0" indent="0"/>
            <a:endParaRPr lang="pt-BR" sz="2400" dirty="0" smtClean="0"/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SUGERIDAS</a:t>
            </a:r>
            <a:endParaRPr lang="pt-BR" sz="24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gefin\GE-003 14 MIV\CRIACAO\@jpgs\PPT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4057" y="981607"/>
            <a:ext cx="7503886" cy="512890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 </a:t>
            </a:r>
          </a:p>
          <a:p>
            <a:pPr marL="0" indent="0" algn="just">
              <a:lnSpc>
                <a:spcPct val="110000"/>
              </a:lnSpc>
            </a:pPr>
            <a:r>
              <a:rPr lang="pt-BR" sz="2400" i="1" dirty="0" smtClean="0"/>
              <a:t>   1- Histórico e Estrutura do GEFIN</a:t>
            </a:r>
          </a:p>
          <a:p>
            <a:pPr marL="0" indent="0" algn="just">
              <a:lnSpc>
                <a:spcPct val="110000"/>
              </a:lnSpc>
            </a:pPr>
            <a:endParaRPr lang="pt-BR" sz="2400" i="1" dirty="0" smtClean="0"/>
          </a:p>
          <a:p>
            <a:pPr marL="0" indent="0" algn="just">
              <a:lnSpc>
                <a:spcPct val="110000"/>
              </a:lnSpc>
            </a:pPr>
            <a:r>
              <a:rPr lang="pt-BR" sz="2400" i="1" dirty="0" smtClean="0"/>
              <a:t>   2- Temas Financeiros Atuais</a:t>
            </a:r>
          </a:p>
          <a:p>
            <a:pPr marL="0" indent="0" algn="just">
              <a:lnSpc>
                <a:spcPct val="110000"/>
              </a:lnSpc>
            </a:pPr>
            <a:endParaRPr lang="pt-BR" sz="2400" i="1" dirty="0" smtClean="0"/>
          </a:p>
          <a:p>
            <a:pPr marL="0" indent="0" algn="just">
              <a:lnSpc>
                <a:spcPct val="110000"/>
              </a:lnSpc>
            </a:pPr>
            <a:r>
              <a:rPr lang="pt-BR" sz="2400" i="1" dirty="0" smtClean="0"/>
              <a:t>   3 - Relevância do Controle Interno para a Administração Financeira</a:t>
            </a:r>
          </a:p>
          <a:p>
            <a:pPr marL="0" indent="0" algn="just">
              <a:lnSpc>
                <a:spcPct val="110000"/>
              </a:lnSpc>
            </a:pPr>
            <a:endParaRPr lang="pt-BR" sz="2400" i="1" dirty="0" smtClean="0"/>
          </a:p>
          <a:p>
            <a:pPr marL="0" indent="0" algn="just">
              <a:lnSpc>
                <a:spcPct val="110000"/>
              </a:lnSpc>
            </a:pPr>
            <a:r>
              <a:rPr lang="pt-BR" sz="2400" i="1" dirty="0" smtClean="0"/>
              <a:t>  4 – Diagnóstico do Controle Interno na Visão das Administrações Financeiras dos Estados</a:t>
            </a:r>
          </a:p>
          <a:p>
            <a:pPr marL="0" indent="0" algn="just">
              <a:lnSpc>
                <a:spcPct val="110000"/>
              </a:lnSpc>
            </a:pPr>
            <a:endParaRPr lang="pt-BR" sz="2400" i="1" dirty="0" smtClean="0"/>
          </a:p>
          <a:p>
            <a:pPr marL="0" indent="0" algn="just">
              <a:lnSpc>
                <a:spcPct val="110000"/>
              </a:lnSpc>
            </a:pPr>
            <a:r>
              <a:rPr lang="pt-BR" sz="2400" i="1" dirty="0" smtClean="0"/>
              <a:t>  5 – Diretrizes Sugeridas para a Modernização do Controle Interno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TEMAS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5154" y="1046922"/>
            <a:ext cx="7886700" cy="55570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 algn="just">
              <a:lnSpc>
                <a:spcPct val="200000"/>
              </a:lnSpc>
            </a:pPr>
            <a:r>
              <a:rPr lang="pt-BR" sz="2400" i="1" dirty="0" smtClean="0"/>
              <a:t>   Instituição em meados de 2004 – CONFAZ-ES </a:t>
            </a:r>
          </a:p>
          <a:p>
            <a:pPr marL="0" indent="0" algn="just">
              <a:lnSpc>
                <a:spcPct val="200000"/>
              </a:lnSpc>
            </a:pPr>
            <a:r>
              <a:rPr lang="pt-BR" sz="2400" i="1" dirty="0" smtClean="0"/>
              <a:t>  Processo de Gradativa Estruturação   </a:t>
            </a:r>
          </a:p>
          <a:p>
            <a:pPr marL="0" indent="0" algn="just">
              <a:lnSpc>
                <a:spcPct val="200000"/>
              </a:lnSpc>
            </a:pPr>
            <a:r>
              <a:rPr lang="pt-BR" sz="2400" i="1" dirty="0" smtClean="0"/>
              <a:t>   Criação dos Grupos de Trabalho</a:t>
            </a:r>
          </a:p>
          <a:p>
            <a:pPr marL="0" indent="0" algn="just">
              <a:lnSpc>
                <a:spcPct val="200000"/>
              </a:lnSpc>
            </a:pPr>
            <a:r>
              <a:rPr lang="pt-BR" sz="2400" i="1" dirty="0" smtClean="0"/>
              <a:t>   Estruturação de um Regimento - 2009</a:t>
            </a:r>
          </a:p>
          <a:p>
            <a:pPr marL="0" indent="0" algn="just">
              <a:lnSpc>
                <a:spcPct val="200000"/>
              </a:lnSpc>
            </a:pPr>
            <a:r>
              <a:rPr lang="pt-BR" sz="2400" i="1" dirty="0" smtClean="0"/>
              <a:t>   Eleição da Atual Equipe de Coordenação: 2015-2016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HISTÓRICO DO GEFIN</a:t>
            </a:r>
            <a:endParaRPr lang="pt-BR" sz="24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1500" y="1552575"/>
            <a:ext cx="8001000" cy="50720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endParaRPr lang="pt-BR" sz="2400" i="1" dirty="0" smtClean="0"/>
          </a:p>
          <a:p>
            <a:pPr>
              <a:buFontTx/>
              <a:buNone/>
              <a:defRPr/>
            </a:pPr>
            <a:endParaRPr lang="pt-BR" sz="2400" i="1" dirty="0" smtClean="0"/>
          </a:p>
          <a:p>
            <a:pPr marL="0" indent="0" eaLnBrk="1" hangingPunct="1">
              <a:buFontTx/>
              <a:buNone/>
              <a:defRPr/>
            </a:pPr>
            <a:endParaRPr lang="pt-BR" sz="2400" i="1" dirty="0" smtClean="0"/>
          </a:p>
          <a:p>
            <a:pPr marL="0" indent="0" eaLnBrk="1" hangingPunct="1">
              <a:buFontTx/>
              <a:buNone/>
              <a:defRPr/>
            </a:pPr>
            <a:endParaRPr lang="pt-BR" sz="24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pt-BR" sz="24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AutoNum type="arabicPeriod"/>
              <a:defRPr/>
            </a:pPr>
            <a:endParaRPr lang="pt-BR" sz="2400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Char char="-"/>
              <a:defRPr/>
            </a:pPr>
            <a:endParaRPr lang="pt-BR" sz="4000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pt-BR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773238"/>
            <a:ext cx="6985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lipse 1"/>
          <p:cNvSpPr/>
          <p:nvPr/>
        </p:nvSpPr>
        <p:spPr>
          <a:xfrm>
            <a:off x="468313" y="1196975"/>
            <a:ext cx="8424862" cy="5472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1"/>
          <p:cNvSpPr>
            <a:spLocks noChangeArrowheads="1"/>
          </p:cNvSpPr>
          <p:nvPr/>
        </p:nvSpPr>
        <p:spPr bwMode="auto">
          <a:xfrm>
            <a:off x="3214688" y="2947988"/>
            <a:ext cx="2663825" cy="57467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b="1">
                <a:latin typeface="Verdana" pitchFamily="34" charset="0"/>
              </a:rPr>
              <a:t>Presidência</a:t>
            </a:r>
          </a:p>
        </p:txBody>
      </p:sp>
      <p:sp>
        <p:nvSpPr>
          <p:cNvPr id="10243" name="Rectangle 52"/>
          <p:cNvSpPr>
            <a:spLocks noChangeArrowheads="1"/>
          </p:cNvSpPr>
          <p:nvPr/>
        </p:nvSpPr>
        <p:spPr bwMode="auto">
          <a:xfrm>
            <a:off x="1214438" y="3643313"/>
            <a:ext cx="2203450" cy="5857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latin typeface="Verdana" pitchFamily="34" charset="0"/>
              </a:rPr>
              <a:t>Coordenação </a:t>
            </a:r>
          </a:p>
          <a:p>
            <a:pPr algn="ctr"/>
            <a:r>
              <a:rPr lang="pt-BR" sz="1200" b="1">
                <a:latin typeface="Verdana" pitchFamily="34" charset="0"/>
              </a:rPr>
              <a:t>Executiva</a:t>
            </a:r>
          </a:p>
        </p:txBody>
      </p:sp>
      <p:sp>
        <p:nvSpPr>
          <p:cNvPr id="10244" name="Rectangle 53"/>
          <p:cNvSpPr>
            <a:spLocks noChangeArrowheads="1"/>
          </p:cNvSpPr>
          <p:nvPr/>
        </p:nvSpPr>
        <p:spPr bwMode="auto">
          <a:xfrm>
            <a:off x="3714750" y="4714875"/>
            <a:ext cx="2087563" cy="649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latin typeface="Verdana" pitchFamily="34" charset="0"/>
              </a:rPr>
              <a:t>Grupo de trabalho</a:t>
            </a:r>
          </a:p>
        </p:txBody>
      </p:sp>
      <p:sp>
        <p:nvSpPr>
          <p:cNvPr id="10245" name="Rectangle 54"/>
          <p:cNvSpPr>
            <a:spLocks noChangeArrowheads="1"/>
          </p:cNvSpPr>
          <p:nvPr/>
        </p:nvSpPr>
        <p:spPr bwMode="auto">
          <a:xfrm>
            <a:off x="1500188" y="4714875"/>
            <a:ext cx="20875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latin typeface="Verdana" pitchFamily="34" charset="0"/>
              </a:rPr>
              <a:t>Grupo de trabalho</a:t>
            </a: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5929313" y="4714875"/>
            <a:ext cx="20875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latin typeface="Verdana" pitchFamily="34" charset="0"/>
              </a:rPr>
              <a:t>Grupo de trabalho</a:t>
            </a:r>
          </a:p>
        </p:txBody>
      </p:sp>
      <p:sp>
        <p:nvSpPr>
          <p:cNvPr id="10247" name="Line 56"/>
          <p:cNvSpPr>
            <a:spLocks noChangeShapeType="1"/>
          </p:cNvSpPr>
          <p:nvPr/>
        </p:nvSpPr>
        <p:spPr bwMode="auto">
          <a:xfrm>
            <a:off x="3429000" y="3935413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8" name="Line 60"/>
          <p:cNvSpPr>
            <a:spLocks noChangeShapeType="1"/>
          </p:cNvSpPr>
          <p:nvPr/>
        </p:nvSpPr>
        <p:spPr bwMode="auto">
          <a:xfrm>
            <a:off x="4572000" y="3500438"/>
            <a:ext cx="0" cy="1000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428625" y="1214438"/>
            <a:ext cx="8215313" cy="5500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2714625" y="4500563"/>
            <a:ext cx="40719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2607469" y="4607719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rot="5400000">
            <a:off x="6679407" y="4607719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2071688" y="1935163"/>
            <a:ext cx="4929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Verdana" pitchFamily="34" charset="0"/>
              </a:rPr>
              <a:t>ESTRUTURA DO GRUPO </a:t>
            </a:r>
          </a:p>
        </p:txBody>
      </p:sp>
      <p:sp>
        <p:nvSpPr>
          <p:cNvPr id="10254" name="Line 56"/>
          <p:cNvSpPr>
            <a:spLocks noChangeShapeType="1"/>
          </p:cNvSpPr>
          <p:nvPr/>
        </p:nvSpPr>
        <p:spPr bwMode="auto">
          <a:xfrm>
            <a:off x="4572000" y="3935413"/>
            <a:ext cx="12144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5" name="Rectangle 52"/>
          <p:cNvSpPr>
            <a:spLocks noChangeArrowheads="1"/>
          </p:cNvSpPr>
          <p:nvPr/>
        </p:nvSpPr>
        <p:spPr bwMode="auto">
          <a:xfrm>
            <a:off x="5797550" y="3629031"/>
            <a:ext cx="2203450" cy="585787"/>
          </a:xfrm>
          <a:prstGeom prst="rect">
            <a:avLst/>
          </a:prstGeom>
          <a:solidFill>
            <a:schemeClr val="accent1"/>
          </a:solidFill>
          <a:ln w="15875" cmpd="dbl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200" b="1" dirty="0">
                <a:latin typeface="Verdana" pitchFamily="34" charset="0"/>
              </a:rPr>
              <a:t>Coordenação</a:t>
            </a:r>
          </a:p>
          <a:p>
            <a:pPr algn="ctr">
              <a:defRPr/>
            </a:pPr>
            <a:r>
              <a:rPr lang="pt-BR" sz="1200" b="1" dirty="0">
                <a:latin typeface="Verdana" pitchFamily="34" charset="0"/>
              </a:rPr>
              <a:t>Adm. Financeira</a:t>
            </a:r>
          </a:p>
        </p:txBody>
      </p:sp>
      <p:cxnSp>
        <p:nvCxnSpPr>
          <p:cNvPr id="17" name="Conector reto 16"/>
          <p:cNvCxnSpPr/>
          <p:nvPr/>
        </p:nvCxnSpPr>
        <p:spPr>
          <a:xfrm rot="5400000">
            <a:off x="4464844" y="4607719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Rectangle 54"/>
          <p:cNvSpPr>
            <a:spLocks noChangeArrowheads="1"/>
          </p:cNvSpPr>
          <p:nvPr/>
        </p:nvSpPr>
        <p:spPr bwMode="auto">
          <a:xfrm>
            <a:off x="3143250" y="5572125"/>
            <a:ext cx="2928938" cy="649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latin typeface="Verdana" pitchFamily="34" charset="0"/>
              </a:rPr>
              <a:t>Responsável por atividade</a:t>
            </a:r>
          </a:p>
          <a:p>
            <a:pPr algn="ctr"/>
            <a:r>
              <a:rPr lang="pt-BR" sz="1200" b="1">
                <a:latin typeface="Verdana" pitchFamily="34" charset="0"/>
              </a:rPr>
              <a:t>de estudo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5642" y="945323"/>
            <a:ext cx="7886700" cy="55570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/>
            <a:r>
              <a:rPr lang="pt-BR" sz="2400" i="1" dirty="0" smtClean="0"/>
              <a:t> </a:t>
            </a:r>
            <a:r>
              <a:rPr lang="pt-BR" sz="2400" dirty="0" smtClean="0"/>
              <a:t>GT - 01 - EDUCAÇÃO </a:t>
            </a:r>
          </a:p>
          <a:p>
            <a:pPr marL="0" indent="0"/>
            <a:r>
              <a:rPr lang="pt-BR" sz="2400" dirty="0" smtClean="0"/>
              <a:t> GT - 02 - SAÚDE </a:t>
            </a:r>
          </a:p>
          <a:p>
            <a:pPr marL="0" indent="0"/>
            <a:r>
              <a:rPr lang="pt-BR" sz="2400" dirty="0" smtClean="0"/>
              <a:t> GT - 03 - SEGURANÇA PÚBLICA </a:t>
            </a:r>
          </a:p>
          <a:p>
            <a:pPr marL="0" indent="0"/>
            <a:r>
              <a:rPr lang="pt-BR" sz="2400" dirty="0" smtClean="0"/>
              <a:t> GT - 04 – DÍVIDA PÚBLICA </a:t>
            </a:r>
          </a:p>
          <a:p>
            <a:pPr marL="0" indent="0"/>
            <a:r>
              <a:rPr lang="pt-BR" sz="2400" dirty="0" smtClean="0"/>
              <a:t> GT - 05 - PRECATÓRIOS  </a:t>
            </a:r>
          </a:p>
          <a:p>
            <a:pPr marL="0" indent="0"/>
            <a:r>
              <a:rPr lang="pt-BR" sz="2400" dirty="0" smtClean="0"/>
              <a:t> GT - 06 - CONTABILIDADE</a:t>
            </a:r>
          </a:p>
          <a:p>
            <a:pPr marL="0" indent="0"/>
            <a:r>
              <a:rPr lang="pt-BR" sz="2400" dirty="0" smtClean="0"/>
              <a:t> GT - 07 – SUSTENTABILIDADE FISCAL</a:t>
            </a:r>
          </a:p>
          <a:p>
            <a:pPr marL="0" indent="0"/>
            <a:r>
              <a:rPr lang="pt-BR" sz="2400" dirty="0" smtClean="0"/>
              <a:t> GT - 08 – RECEITAS DE TRANSFERÊNCIAS </a:t>
            </a:r>
          </a:p>
          <a:p>
            <a:pPr marL="0" indent="0"/>
            <a:r>
              <a:rPr lang="pt-BR" sz="2400" dirty="0" smtClean="0"/>
              <a:t> GT - 09 – QUALIDADE DO GASTO</a:t>
            </a:r>
          </a:p>
          <a:p>
            <a:pPr marL="0" indent="0"/>
            <a:r>
              <a:rPr lang="pt-BR" sz="2400" dirty="0" smtClean="0"/>
              <a:t> GT - 10 – CAPTAÇÃO DE RECURSOS</a:t>
            </a:r>
          </a:p>
          <a:p>
            <a:pPr marL="0" indent="0"/>
            <a:r>
              <a:rPr lang="pt-BR" sz="2400" dirty="0" smtClean="0"/>
              <a:t> GT - 11 – PROCURADORES DA ÁREA FINANCEIRA</a:t>
            </a:r>
          </a:p>
          <a:p>
            <a:pPr marL="0" indent="0"/>
            <a:r>
              <a:rPr lang="pt-BR" sz="2400" dirty="0" smtClean="0"/>
              <a:t> GT - 12 – PREVIDÊNCIA (</a:t>
            </a:r>
            <a:r>
              <a:rPr lang="pt-BR" sz="2400" dirty="0" err="1" smtClean="0"/>
              <a:t>Repres</a:t>
            </a:r>
            <a:r>
              <a:rPr lang="pt-BR" sz="2400" dirty="0" smtClean="0"/>
              <a:t>.)</a:t>
            </a:r>
          </a:p>
          <a:p>
            <a:pPr marL="0" indent="0"/>
            <a:r>
              <a:rPr lang="pt-BR" sz="2400" dirty="0" smtClean="0"/>
              <a:t> GT – 13 – TESOURARIA</a:t>
            </a:r>
          </a:p>
          <a:p>
            <a:pPr marL="0" indent="0"/>
            <a:r>
              <a:rPr lang="pt-BR" sz="2400" dirty="0" smtClean="0"/>
              <a:t>GT – 14 – REGULARIDADE FISCAL</a:t>
            </a:r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GRUPOS TÉCNICOS</a:t>
            </a:r>
            <a:endParaRPr lang="pt-BR" sz="24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300" y="1612980"/>
            <a:ext cx="7886700" cy="55570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>
              <a:spcBef>
                <a:spcPts val="25"/>
              </a:spcBef>
            </a:pPr>
            <a:r>
              <a:rPr lang="pt-BR" sz="2400" i="1" dirty="0" smtClean="0"/>
              <a:t> </a:t>
            </a:r>
            <a:r>
              <a:rPr lang="pt-BR" sz="2400" dirty="0" smtClean="0"/>
              <a:t>Reuniões Ordinárias :  Trimestrais – 15 dias antes do CONFAZ;</a:t>
            </a:r>
          </a:p>
          <a:p>
            <a:pPr marL="0" indent="0">
              <a:spcBef>
                <a:spcPts val="25"/>
              </a:spcBef>
            </a:pPr>
            <a:endParaRPr lang="pt-BR" sz="2400" dirty="0" smtClean="0"/>
          </a:p>
          <a:p>
            <a:pPr marL="0" indent="0">
              <a:spcBef>
                <a:spcPts val="25"/>
              </a:spcBef>
            </a:pPr>
            <a:r>
              <a:rPr lang="pt-BR" sz="2400" dirty="0" smtClean="0"/>
              <a:t> Reuniões Extraordinárias – Conforme necessárias;</a:t>
            </a:r>
          </a:p>
          <a:p>
            <a:pPr marL="0" indent="0">
              <a:spcBef>
                <a:spcPts val="25"/>
              </a:spcBef>
            </a:pPr>
            <a:endParaRPr lang="pt-BR" sz="2400" dirty="0" smtClean="0"/>
          </a:p>
          <a:p>
            <a:pPr marL="0" indent="0">
              <a:spcBef>
                <a:spcPts val="25"/>
              </a:spcBef>
            </a:pPr>
            <a:r>
              <a:rPr lang="pt-BR" sz="2400" dirty="0" smtClean="0"/>
              <a:t> Reuniões dos Grupos Técnicos – </a:t>
            </a:r>
            <a:r>
              <a:rPr lang="pt-BR" sz="2400" dirty="0" err="1" smtClean="0"/>
              <a:t>GTs</a:t>
            </a:r>
            <a:endParaRPr lang="pt-BR" sz="2400" dirty="0" smtClean="0"/>
          </a:p>
          <a:p>
            <a:pPr marL="0" indent="0">
              <a:spcBef>
                <a:spcPts val="25"/>
              </a:spcBef>
            </a:pPr>
            <a:endParaRPr lang="en-US" sz="2400" dirty="0" smtClean="0"/>
          </a:p>
          <a:p>
            <a:pPr marL="0" indent="0">
              <a:spcBef>
                <a:spcPts val="25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Apresentações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en-US" sz="2400" dirty="0" err="1" smtClean="0"/>
              <a:t>Reuni</a:t>
            </a:r>
            <a:r>
              <a:rPr lang="pt-BR" sz="2400" dirty="0" smtClean="0"/>
              <a:t>õ</a:t>
            </a:r>
            <a:r>
              <a:rPr lang="en-US" sz="2400" dirty="0" err="1" smtClean="0"/>
              <a:t>es</a:t>
            </a:r>
            <a:r>
              <a:rPr lang="en-US" sz="2400" dirty="0" smtClean="0"/>
              <a:t> do CONFAZ</a:t>
            </a:r>
            <a:endParaRPr lang="pt-BR" sz="2400" dirty="0" smtClean="0"/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FUNCIONAMENTO DO GRUPO</a:t>
            </a:r>
            <a:endParaRPr lang="pt-BR" sz="24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3471" y="1003380"/>
            <a:ext cx="7886700" cy="555707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>
              <a:lnSpc>
                <a:spcPct val="80000"/>
              </a:lnSpc>
            </a:pPr>
            <a:r>
              <a:rPr lang="pt-BR" sz="2400" i="1" dirty="0" smtClean="0"/>
              <a:t> </a:t>
            </a:r>
            <a:r>
              <a:rPr lang="pt-BR" sz="1800" b="1" dirty="0" smtClean="0"/>
              <a:t>Outros Conselhos Nacionais</a:t>
            </a:r>
          </a:p>
          <a:p>
            <a:pPr marL="0" indent="0">
              <a:lnSpc>
                <a:spcPct val="80000"/>
              </a:lnSpc>
            </a:pPr>
            <a:endParaRPr lang="pt-BR" sz="700" b="1" dirty="0" smtClean="0"/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CONSEPLAN;</a:t>
            </a:r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CONSAD;</a:t>
            </a:r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CONAPREV;</a:t>
            </a:r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CONSED</a:t>
            </a:r>
          </a:p>
          <a:p>
            <a:pPr lvl="1" indent="-342900">
              <a:lnSpc>
                <a:spcPct val="80000"/>
              </a:lnSpc>
            </a:pPr>
            <a:endParaRPr lang="pt-BR" sz="1600" dirty="0" smtClean="0"/>
          </a:p>
          <a:p>
            <a:pPr marL="0" indent="0">
              <a:lnSpc>
                <a:spcPct val="80000"/>
              </a:lnSpc>
            </a:pPr>
            <a:r>
              <a:rPr lang="pt-BR" sz="1800" b="1" dirty="0" smtClean="0"/>
              <a:t> Grupos técnicos da STN  </a:t>
            </a:r>
            <a:endParaRPr lang="pt-BR" sz="700" b="1" dirty="0" smtClean="0"/>
          </a:p>
          <a:p>
            <a:pPr lvl="1" indent="-342900">
              <a:lnSpc>
                <a:spcPct val="80000"/>
              </a:lnSpc>
            </a:pPr>
            <a:endParaRPr lang="pt-BR" sz="1600" dirty="0" smtClean="0"/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GTCON - </a:t>
            </a:r>
            <a:r>
              <a:rPr lang="pt-BR" sz="1600" dirty="0" smtClean="0">
                <a:cs typeface="Arial" charset="0"/>
              </a:rPr>
              <a:t>Padronização de Procedimentos Contábeis</a:t>
            </a:r>
            <a:endParaRPr lang="pt-BR" sz="1600" dirty="0" smtClean="0"/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GTREL – Relatórios da </a:t>
            </a:r>
            <a:r>
              <a:rPr lang="pt-BR" sz="1600" dirty="0" smtClean="0">
                <a:cs typeface="Arial" charset="0"/>
              </a:rPr>
              <a:t>Lei de Responsabilidade Fiscal</a:t>
            </a:r>
            <a:endParaRPr lang="pt-BR" sz="1600" dirty="0" smtClean="0"/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GTSIS  -  </a:t>
            </a:r>
            <a:r>
              <a:rPr lang="pt-BR" sz="1600" dirty="0" smtClean="0">
                <a:cs typeface="Arial" charset="0"/>
              </a:rPr>
              <a:t>Sistemas de Execução Financeira e Orçamentárias</a:t>
            </a:r>
            <a:endParaRPr lang="pt-BR" sz="1600" dirty="0" smtClean="0"/>
          </a:p>
          <a:p>
            <a:pPr lvl="1" indent="-342900">
              <a:lnSpc>
                <a:spcPct val="80000"/>
              </a:lnSpc>
            </a:pPr>
            <a:endParaRPr lang="pt-BR" sz="1000" dirty="0" smtClean="0"/>
          </a:p>
          <a:p>
            <a:pPr marL="0" indent="0">
              <a:lnSpc>
                <a:spcPct val="80000"/>
              </a:lnSpc>
            </a:pPr>
            <a:r>
              <a:rPr lang="pt-BR" sz="1800" b="1" dirty="0" smtClean="0"/>
              <a:t> Outros Grupos de Assessoramento do CONFAZ</a:t>
            </a:r>
          </a:p>
          <a:p>
            <a:pPr lvl="1" indent="-342900">
              <a:lnSpc>
                <a:spcPct val="80000"/>
              </a:lnSpc>
            </a:pPr>
            <a:endParaRPr lang="pt-BR" sz="1600" dirty="0" smtClean="0"/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COTEPE, ENCAT;</a:t>
            </a:r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COGEF;</a:t>
            </a:r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FORUM FISCAL;</a:t>
            </a:r>
          </a:p>
          <a:p>
            <a:pPr lvl="1" indent="-342900">
              <a:lnSpc>
                <a:spcPct val="80000"/>
              </a:lnSpc>
            </a:pPr>
            <a:r>
              <a:rPr lang="pt-BR" sz="1600" dirty="0" smtClean="0"/>
              <a:t>GDFAZ</a:t>
            </a:r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RELACIONAMENTO</a:t>
            </a:r>
            <a:endParaRPr lang="pt-BR" sz="24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1528" y="1003381"/>
            <a:ext cx="7886700" cy="55570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9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i="1" dirty="0" smtClean="0"/>
              <a:t> </a:t>
            </a:r>
          </a:p>
          <a:p>
            <a:pPr marL="0" indent="0"/>
            <a:r>
              <a:rPr lang="pt-BR" sz="2400" i="1" dirty="0" smtClean="0"/>
              <a:t> Zela pela Legalidade na Aplicação dos Recursos Públicos </a:t>
            </a:r>
          </a:p>
          <a:p>
            <a:pPr marL="0" indent="0"/>
            <a:endParaRPr lang="pt-BR" sz="2400" i="1" dirty="0" smtClean="0"/>
          </a:p>
          <a:p>
            <a:pPr marL="0" indent="0"/>
            <a:r>
              <a:rPr lang="pt-BR" sz="2400" i="1" dirty="0" smtClean="0"/>
              <a:t> Assegura o Cumprimento das Normas de Gestão Fiscal</a:t>
            </a:r>
          </a:p>
          <a:p>
            <a:pPr marL="0" indent="0"/>
            <a:endParaRPr lang="pt-BR" sz="2400" i="1" dirty="0" smtClean="0"/>
          </a:p>
          <a:p>
            <a:pPr marL="0" indent="0"/>
            <a:r>
              <a:rPr lang="pt-BR" sz="2400" i="1" dirty="0" smtClean="0"/>
              <a:t> Contribui para a Transparência e Acessibilidade da Gestão Pública</a:t>
            </a:r>
          </a:p>
          <a:p>
            <a:pPr marL="0" indent="0"/>
            <a:endParaRPr lang="pt-BR" sz="2400" i="1" dirty="0" smtClean="0"/>
          </a:p>
          <a:p>
            <a:pPr marL="0" indent="0"/>
            <a:r>
              <a:rPr lang="pt-BR" sz="2400" i="1" dirty="0" smtClean="0"/>
              <a:t>Promove a Qualidade do Gasto Público</a:t>
            </a:r>
          </a:p>
          <a:p>
            <a:pPr marL="0" indent="0"/>
            <a:endParaRPr lang="pt-BR" sz="2400" i="1" dirty="0" smtClean="0"/>
          </a:p>
          <a:p>
            <a:pPr marL="0" indent="0"/>
            <a:r>
              <a:rPr lang="pt-BR" sz="2400" i="1" dirty="0" smtClean="0"/>
              <a:t> Previne o Desperdício de Recursos Públicos </a:t>
            </a:r>
            <a:endParaRPr lang="pt-BR" sz="2400" dirty="0" smtClean="0"/>
          </a:p>
          <a:p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None/>
            </a:pPr>
            <a:endParaRPr lang="en-US" sz="29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8" y="418137"/>
            <a:ext cx="4625008" cy="53563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6065" y="503745"/>
            <a:ext cx="523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DO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C.I.</a:t>
            </a:r>
            <a:endParaRPr lang="pt-BR" sz="24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4536</TotalTime>
  <Words>663</Words>
  <Application>Microsoft Office PowerPoint</Application>
  <PresentationFormat>On-screen Show (4:3)</PresentationFormat>
  <Paragraphs>189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Torres Patel</dc:creator>
  <cp:lastModifiedBy>Yanny Pollyny do Nascimento Rocha</cp:lastModifiedBy>
  <cp:revision>299</cp:revision>
  <dcterms:created xsi:type="dcterms:W3CDTF">2014-04-09T14:01:34Z</dcterms:created>
  <dcterms:modified xsi:type="dcterms:W3CDTF">2015-06-01T19:31:21Z</dcterms:modified>
</cp:coreProperties>
</file>