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6" r:id="rId31"/>
    <p:sldId id="287" r:id="rId32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546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64A59-84A6-4214-A1DF-05197F6BCBCF}" type="doc">
      <dgm:prSet loTypeId="urn:microsoft.com/office/officeart/2005/8/layout/rings+Icon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6EA65-5BF1-4708-8C91-4010B9A0BCFC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1400" dirty="0" err="1" smtClean="0"/>
            <a:t>Padrões</a:t>
          </a:r>
          <a:r>
            <a:rPr lang="en-US" sz="1400" dirty="0" smtClean="0"/>
            <a:t> de Auditoria </a:t>
          </a:r>
          <a:r>
            <a:rPr lang="en-US" sz="1400" dirty="0" err="1" smtClean="0"/>
            <a:t>Interna</a:t>
          </a:r>
          <a:r>
            <a:rPr lang="en-US" sz="1400" dirty="0" smtClean="0"/>
            <a:t> </a:t>
          </a:r>
          <a:r>
            <a:rPr lang="en-US" sz="1400" dirty="0" err="1" smtClean="0"/>
            <a:t>Pública</a:t>
          </a:r>
          <a:endParaRPr lang="en-US" sz="1400" dirty="0"/>
        </a:p>
      </dgm:t>
    </dgm:pt>
    <dgm:pt modelId="{15DF10FB-E3E9-4901-BFB6-67E23920AFBD}" type="parTrans" cxnId="{0C032ED3-DA00-4A9A-91B2-F1F15A4A9669}">
      <dgm:prSet/>
      <dgm:spPr/>
      <dgm:t>
        <a:bodyPr/>
        <a:lstStyle/>
        <a:p>
          <a:endParaRPr lang="en-US"/>
        </a:p>
      </dgm:t>
    </dgm:pt>
    <dgm:pt modelId="{35232D17-4B9F-4AAC-8D73-2594FF3042BA}" type="sibTrans" cxnId="{0C032ED3-DA00-4A9A-91B2-F1F15A4A9669}">
      <dgm:prSet/>
      <dgm:spPr/>
      <dgm:t>
        <a:bodyPr/>
        <a:lstStyle/>
        <a:p>
          <a:endParaRPr lang="en-US"/>
        </a:p>
      </dgm:t>
    </dgm:pt>
    <dgm:pt modelId="{178E7F98-4E78-4670-A356-814487868C9A}">
      <dgm:prSet phldrT="[Text]" custT="1"/>
      <dgm:spPr/>
      <dgm:t>
        <a:bodyPr lIns="64008"/>
        <a:lstStyle/>
        <a:p>
          <a:r>
            <a:rPr lang="en-US" sz="1400" dirty="0" err="1" smtClean="0"/>
            <a:t>Criação</a:t>
          </a:r>
          <a:r>
            <a:rPr lang="en-US" sz="1400" dirty="0" smtClean="0"/>
            <a:t> do </a:t>
          </a:r>
          <a:r>
            <a:rPr lang="en-US" sz="1400" dirty="0" err="1" smtClean="0"/>
            <a:t>Entendimento</a:t>
          </a:r>
          <a:r>
            <a:rPr lang="en-US" sz="1400" dirty="0" smtClean="0"/>
            <a:t> e </a:t>
          </a:r>
          <a:r>
            <a:rPr lang="en-US" sz="1400" dirty="0" err="1" smtClean="0"/>
            <a:t>treinamento</a:t>
          </a:r>
          <a:r>
            <a:rPr lang="en-US" sz="1400" dirty="0" smtClean="0"/>
            <a:t> dos </a:t>
          </a:r>
          <a:r>
            <a:rPr lang="en-US" sz="1400" dirty="0" err="1" smtClean="0"/>
            <a:t>Gerentes</a:t>
          </a:r>
          <a:endParaRPr lang="en-US" sz="1400" dirty="0"/>
        </a:p>
      </dgm:t>
    </dgm:pt>
    <dgm:pt modelId="{64F3D30E-2EBF-4ABD-8DA6-0AE758CDA433}" type="parTrans" cxnId="{F931C7E5-67FF-4246-AA02-00AA6DBF63F0}">
      <dgm:prSet/>
      <dgm:spPr/>
      <dgm:t>
        <a:bodyPr/>
        <a:lstStyle/>
        <a:p>
          <a:endParaRPr lang="en-US"/>
        </a:p>
      </dgm:t>
    </dgm:pt>
    <dgm:pt modelId="{B6C4BA83-B75F-490F-A11E-0E7CC9743910}" type="sibTrans" cxnId="{F931C7E5-67FF-4246-AA02-00AA6DBF63F0}">
      <dgm:prSet/>
      <dgm:spPr/>
      <dgm:t>
        <a:bodyPr/>
        <a:lstStyle/>
        <a:p>
          <a:endParaRPr lang="en-US"/>
        </a:p>
      </dgm:t>
    </dgm:pt>
    <dgm:pt modelId="{46936110-E484-450C-B551-106040347B4C}">
      <dgm:prSet phldrT="[Text]" custT="1"/>
      <dgm:spPr/>
      <dgm:t>
        <a:bodyPr lIns="0"/>
        <a:lstStyle/>
        <a:p>
          <a:r>
            <a:rPr lang="en-US" sz="1400" dirty="0" err="1" smtClean="0"/>
            <a:t>Estabelecimento</a:t>
          </a:r>
          <a:r>
            <a:rPr lang="en-US" sz="1400" dirty="0" smtClean="0"/>
            <a:t> </a:t>
          </a:r>
          <a:r>
            <a:rPr lang="en-US" sz="1400" dirty="0" err="1" smtClean="0"/>
            <a:t>efetivo</a:t>
          </a:r>
          <a:r>
            <a:rPr lang="en-US" sz="1400" dirty="0" smtClean="0"/>
            <a:t> das UHC</a:t>
          </a:r>
        </a:p>
      </dgm:t>
    </dgm:pt>
    <dgm:pt modelId="{F0E7A0E5-CC26-445C-BA52-4002A28D4F81}" type="parTrans" cxnId="{EA3C2F57-6ED4-42FE-A04A-3D786E9E5B4D}">
      <dgm:prSet/>
      <dgm:spPr/>
      <dgm:t>
        <a:bodyPr/>
        <a:lstStyle/>
        <a:p>
          <a:endParaRPr lang="en-US"/>
        </a:p>
      </dgm:t>
    </dgm:pt>
    <dgm:pt modelId="{A131C891-3401-49CA-AE20-54C1693F49FA}" type="sibTrans" cxnId="{EA3C2F57-6ED4-42FE-A04A-3D786E9E5B4D}">
      <dgm:prSet/>
      <dgm:spPr/>
      <dgm:t>
        <a:bodyPr/>
        <a:lstStyle/>
        <a:p>
          <a:endParaRPr lang="en-US"/>
        </a:p>
      </dgm:t>
    </dgm:pt>
    <dgm:pt modelId="{7FF11CC1-F419-4D80-9929-ED236457EE81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dirty="0" err="1" smtClean="0"/>
            <a:t>Apoio</a:t>
          </a:r>
          <a:r>
            <a:rPr lang="en-US" sz="1400" dirty="0" smtClean="0"/>
            <a:t> dos </a:t>
          </a:r>
          <a:r>
            <a:rPr lang="en-US" sz="1400" dirty="0" err="1" smtClean="0"/>
            <a:t>Dirigentes</a:t>
          </a:r>
          <a:r>
            <a:rPr lang="en-US" sz="1400" dirty="0" smtClean="0"/>
            <a:t> dos </a:t>
          </a:r>
          <a:r>
            <a:rPr lang="en-US" sz="1400" dirty="0" err="1" smtClean="0"/>
            <a:t>Órgãos</a:t>
          </a:r>
          <a:r>
            <a:rPr lang="en-US" sz="1400" dirty="0" smtClean="0"/>
            <a:t> para a </a:t>
          </a:r>
          <a:r>
            <a:rPr lang="en-US" sz="1400" dirty="0" err="1" smtClean="0"/>
            <a:t>reforma</a:t>
          </a:r>
          <a:r>
            <a:rPr lang="en-US" sz="1400" dirty="0" smtClean="0"/>
            <a:t> </a:t>
          </a:r>
          <a:r>
            <a:rPr lang="en-US" sz="1800" dirty="0" smtClean="0"/>
            <a:t>da AI</a:t>
          </a:r>
          <a:endParaRPr lang="en-US" sz="1800" dirty="0"/>
        </a:p>
      </dgm:t>
    </dgm:pt>
    <dgm:pt modelId="{755247DC-1827-4EBF-AFA0-D17D19494726}" type="parTrans" cxnId="{A3110C81-308D-4907-A57C-0EEC4C5C5A2E}">
      <dgm:prSet/>
      <dgm:spPr/>
      <dgm:t>
        <a:bodyPr/>
        <a:lstStyle/>
        <a:p>
          <a:endParaRPr lang="en-US"/>
        </a:p>
      </dgm:t>
    </dgm:pt>
    <dgm:pt modelId="{CB675CFB-5EEB-4A8E-8DA4-C5AA7C0CA73E}" type="sibTrans" cxnId="{A3110C81-308D-4907-A57C-0EEC4C5C5A2E}">
      <dgm:prSet/>
      <dgm:spPr/>
      <dgm:t>
        <a:bodyPr/>
        <a:lstStyle/>
        <a:p>
          <a:endParaRPr lang="en-US"/>
        </a:p>
      </dgm:t>
    </dgm:pt>
    <dgm:pt modelId="{615E7093-2347-4F96-973E-EC9FDE8495C8}">
      <dgm:prSet phldrT="[Text]" custT="1"/>
      <dgm:spPr/>
      <dgm:t>
        <a:bodyPr lIns="0" rIns="0"/>
        <a:lstStyle/>
        <a:p>
          <a:r>
            <a:rPr lang="en-US" sz="1400" dirty="0" smtClean="0"/>
            <a:t>Software de </a:t>
          </a:r>
          <a:r>
            <a:rPr lang="en-US" sz="1400" dirty="0" err="1" smtClean="0"/>
            <a:t>Gestão</a:t>
          </a:r>
          <a:r>
            <a:rPr lang="en-US" sz="1400" dirty="0" smtClean="0"/>
            <a:t> de Auditoria</a:t>
          </a:r>
          <a:endParaRPr lang="en-US" sz="1400" dirty="0"/>
        </a:p>
      </dgm:t>
    </dgm:pt>
    <dgm:pt modelId="{EA4A0571-AC07-4F1C-9A24-9C12D558747D}" type="parTrans" cxnId="{08AC4DA2-5DB8-4006-9FDC-28197D81CC32}">
      <dgm:prSet/>
      <dgm:spPr/>
      <dgm:t>
        <a:bodyPr/>
        <a:lstStyle/>
        <a:p>
          <a:endParaRPr lang="en-US"/>
        </a:p>
      </dgm:t>
    </dgm:pt>
    <dgm:pt modelId="{94DD09B9-F324-4206-8070-54CA31743E57}" type="sibTrans" cxnId="{08AC4DA2-5DB8-4006-9FDC-28197D81CC32}">
      <dgm:prSet/>
      <dgm:spPr/>
      <dgm:t>
        <a:bodyPr/>
        <a:lstStyle/>
        <a:p>
          <a:endParaRPr lang="en-US"/>
        </a:p>
      </dgm:t>
    </dgm:pt>
    <dgm:pt modelId="{0C293C50-8CC9-4153-AE8F-EF78F0B64FA9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pPr marL="0" indent="0"/>
          <a:r>
            <a:rPr lang="en-US" sz="1400" dirty="0" smtClean="0"/>
            <a:t>Manual de Auditoria </a:t>
          </a:r>
          <a:r>
            <a:rPr lang="en-US" sz="1400" dirty="0" err="1" smtClean="0"/>
            <a:t>Customizado</a:t>
          </a:r>
          <a:r>
            <a:rPr lang="en-US" sz="1400" dirty="0" smtClean="0"/>
            <a:t> </a:t>
          </a:r>
          <a:endParaRPr lang="en-US" sz="1400" dirty="0"/>
        </a:p>
      </dgm:t>
    </dgm:pt>
    <dgm:pt modelId="{6371527C-5B0F-4783-89DB-514CF309DE61}" type="parTrans" cxnId="{2E91F336-2BCE-49F3-B792-7FFF73C335C4}">
      <dgm:prSet/>
      <dgm:spPr/>
      <dgm:t>
        <a:bodyPr/>
        <a:lstStyle/>
        <a:p>
          <a:endParaRPr lang="en-US"/>
        </a:p>
      </dgm:t>
    </dgm:pt>
    <dgm:pt modelId="{E9AFD057-AD05-4F72-BD39-E130A270D969}" type="sibTrans" cxnId="{2E91F336-2BCE-49F3-B792-7FFF73C335C4}">
      <dgm:prSet/>
      <dgm:spPr/>
      <dgm:t>
        <a:bodyPr/>
        <a:lstStyle/>
        <a:p>
          <a:endParaRPr lang="en-US"/>
        </a:p>
      </dgm:t>
    </dgm:pt>
    <dgm:pt modelId="{5F0C9196-DDD9-46E5-AF82-A6328A05794D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dirty="0" err="1" smtClean="0"/>
            <a:t>Pilotos</a:t>
          </a:r>
          <a:r>
            <a:rPr lang="en-US" sz="1400" dirty="0" smtClean="0"/>
            <a:t> com </a:t>
          </a:r>
          <a:r>
            <a:rPr lang="en-US" sz="1400" dirty="0" err="1" smtClean="0"/>
            <a:t>auditores</a:t>
          </a:r>
          <a:r>
            <a:rPr lang="en-US" sz="1400" dirty="0" smtClean="0"/>
            <a:t> do </a:t>
          </a:r>
          <a:r>
            <a:rPr lang="en-US" sz="1400" dirty="0" err="1" smtClean="0"/>
            <a:t>setor</a:t>
          </a:r>
          <a:r>
            <a:rPr lang="en-US" sz="1400" dirty="0" smtClean="0"/>
            <a:t> </a:t>
          </a:r>
          <a:r>
            <a:rPr lang="en-US" sz="1400" dirty="0" err="1" smtClean="0"/>
            <a:t>privado</a:t>
          </a:r>
          <a:endParaRPr lang="en-US" sz="1400" dirty="0"/>
        </a:p>
      </dgm:t>
    </dgm:pt>
    <dgm:pt modelId="{93BFB771-9A96-4DDD-984E-3CBEC24F9AB8}" type="parTrans" cxnId="{644C9F93-8D20-4B8D-9C47-F2406A9F4777}">
      <dgm:prSet/>
      <dgm:spPr/>
      <dgm:t>
        <a:bodyPr/>
        <a:lstStyle/>
        <a:p>
          <a:endParaRPr lang="en-US"/>
        </a:p>
      </dgm:t>
    </dgm:pt>
    <dgm:pt modelId="{3C6AAF85-DB6C-47FC-8DC7-0A789733B8C3}" type="sibTrans" cxnId="{644C9F93-8D20-4B8D-9C47-F2406A9F4777}">
      <dgm:prSet/>
      <dgm:spPr/>
      <dgm:t>
        <a:bodyPr/>
        <a:lstStyle/>
        <a:p>
          <a:endParaRPr lang="en-US"/>
        </a:p>
      </dgm:t>
    </dgm:pt>
    <dgm:pt modelId="{78EBE4B7-03E6-4C03-9919-D02E4233E9B8}" type="pres">
      <dgm:prSet presAssocID="{FA664A59-84A6-4214-A1DF-05197F6BCBCF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83EFF4-4937-4528-B999-3CAD125B283A}" type="pres">
      <dgm:prSet presAssocID="{FA664A59-84A6-4214-A1DF-05197F6BCBCF}" presName="ellipse1" presStyleLbl="vennNode1" presStyleIdx="0" presStyleCnt="7" custScaleX="119219" custScaleY="119217" custLinFactNeighborY="-18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06435-6CB9-4AC5-B125-A5DC2F067833}" type="pres">
      <dgm:prSet presAssocID="{FA664A59-84A6-4214-A1DF-05197F6BCBCF}" presName="ellipse2" presStyleLbl="vennNode1" presStyleIdx="1" presStyleCnt="7" custScaleX="119219" custScaleY="119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26CDE-A133-4E1D-AB14-35AE5D9DA9A7}" type="pres">
      <dgm:prSet presAssocID="{FA664A59-84A6-4214-A1DF-05197F6BCBCF}" presName="ellipse3" presStyleLbl="vennNode1" presStyleIdx="2" presStyleCnt="7" custScaleX="119219" custScaleY="119217" custLinFactNeighborX="-611" custLinFactNeighborY="-15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880EF-C101-47EE-8AB4-D302215E87B1}" type="pres">
      <dgm:prSet presAssocID="{FA664A59-84A6-4214-A1DF-05197F6BCBCF}" presName="ellipse4" presStyleLbl="vennNode1" presStyleIdx="3" presStyleCnt="7" custScaleX="126058" custScaleY="120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A55B4-1098-432B-BB08-F20FE7E55AAA}" type="pres">
      <dgm:prSet presAssocID="{FA664A59-84A6-4214-A1DF-05197F6BCBCF}" presName="ellipse5" presStyleLbl="vennNode1" presStyleIdx="4" presStyleCnt="7" custScaleX="119219" custScaleY="119217" custLinFactNeighborY="-18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01881-56DA-4482-80F1-51BAB638913C}" type="pres">
      <dgm:prSet presAssocID="{FA664A59-84A6-4214-A1DF-05197F6BCBCF}" presName="ellipse6" presStyleLbl="vennNode1" presStyleIdx="5" presStyleCnt="7" custScaleX="119219" custScaleY="119217" custLinFactNeighborX="5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000D2-88F2-48B5-84D1-AE7824C4D0E5}" type="pres">
      <dgm:prSet presAssocID="{FA664A59-84A6-4214-A1DF-05197F6BCBCF}" presName="ellipse7" presStyleLbl="vennNode1" presStyleIdx="6" presStyleCnt="7" custScaleX="113042" custScaleY="119217" custLinFactNeighborY="-18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166173-AF2B-4868-BBF7-864B897178CF}" type="presOf" srcId="{5F0C9196-DDD9-46E5-AF82-A6328A05794D}" destId="{29801881-56DA-4482-80F1-51BAB638913C}" srcOrd="0" destOrd="0" presId="urn:microsoft.com/office/officeart/2005/8/layout/rings+Icon"/>
    <dgm:cxn modelId="{EA3C2F57-6ED4-42FE-A04A-3D786E9E5B4D}" srcId="{FA664A59-84A6-4214-A1DF-05197F6BCBCF}" destId="{46936110-E484-450C-B551-106040347B4C}" srcOrd="1" destOrd="0" parTransId="{F0E7A0E5-CC26-445C-BA52-4002A28D4F81}" sibTransId="{A131C891-3401-49CA-AE20-54C1693F49FA}"/>
    <dgm:cxn modelId="{A3110C81-308D-4907-A57C-0EEC4C5C5A2E}" srcId="{FA664A59-84A6-4214-A1DF-05197F6BCBCF}" destId="{7FF11CC1-F419-4D80-9929-ED236457EE81}" srcOrd="2" destOrd="0" parTransId="{755247DC-1827-4EBF-AFA0-D17D19494726}" sibTransId="{CB675CFB-5EEB-4A8E-8DA4-C5AA7C0CA73E}"/>
    <dgm:cxn modelId="{CEAA2AC2-7156-4817-8924-97FFC4387297}" type="presOf" srcId="{46936110-E484-450C-B551-106040347B4C}" destId="{F0106435-6CB9-4AC5-B125-A5DC2F067833}" srcOrd="0" destOrd="0" presId="urn:microsoft.com/office/officeart/2005/8/layout/rings+Icon"/>
    <dgm:cxn modelId="{644C9F93-8D20-4B8D-9C47-F2406A9F4777}" srcId="{FA664A59-84A6-4214-A1DF-05197F6BCBCF}" destId="{5F0C9196-DDD9-46E5-AF82-A6328A05794D}" srcOrd="5" destOrd="0" parTransId="{93BFB771-9A96-4DDD-984E-3CBEC24F9AB8}" sibTransId="{3C6AAF85-DB6C-47FC-8DC7-0A789733B8C3}"/>
    <dgm:cxn modelId="{F931C7E5-67FF-4246-AA02-00AA6DBF63F0}" srcId="{FA664A59-84A6-4214-A1DF-05197F6BCBCF}" destId="{178E7F98-4E78-4670-A356-814487868C9A}" srcOrd="6" destOrd="0" parTransId="{64F3D30E-2EBF-4ABD-8DA6-0AE758CDA433}" sibTransId="{B6C4BA83-B75F-490F-A11E-0E7CC9743910}"/>
    <dgm:cxn modelId="{0C032ED3-DA00-4A9A-91B2-F1F15A4A9669}" srcId="{FA664A59-84A6-4214-A1DF-05197F6BCBCF}" destId="{E346EA65-5BF1-4708-8C91-4010B9A0BCFC}" srcOrd="0" destOrd="0" parTransId="{15DF10FB-E3E9-4901-BFB6-67E23920AFBD}" sibTransId="{35232D17-4B9F-4AAC-8D73-2594FF3042BA}"/>
    <dgm:cxn modelId="{143D1EC0-FEFF-46F9-A7E2-5D3FB38BD47B}" type="presOf" srcId="{0C293C50-8CC9-4153-AE8F-EF78F0B64FA9}" destId="{2A3A55B4-1098-432B-BB08-F20FE7E55AAA}" srcOrd="0" destOrd="0" presId="urn:microsoft.com/office/officeart/2005/8/layout/rings+Icon"/>
    <dgm:cxn modelId="{0D773966-DD09-43EA-844A-A77E9B30E83B}" type="presOf" srcId="{FA664A59-84A6-4214-A1DF-05197F6BCBCF}" destId="{78EBE4B7-03E6-4C03-9919-D02E4233E9B8}" srcOrd="0" destOrd="0" presId="urn:microsoft.com/office/officeart/2005/8/layout/rings+Icon"/>
    <dgm:cxn modelId="{08AC4DA2-5DB8-4006-9FDC-28197D81CC32}" srcId="{FA664A59-84A6-4214-A1DF-05197F6BCBCF}" destId="{615E7093-2347-4F96-973E-EC9FDE8495C8}" srcOrd="3" destOrd="0" parTransId="{EA4A0571-AC07-4F1C-9A24-9C12D558747D}" sibTransId="{94DD09B9-F324-4206-8070-54CA31743E57}"/>
    <dgm:cxn modelId="{D4D8A3D2-42CC-48A8-83A2-401FB97714FD}" type="presOf" srcId="{178E7F98-4E78-4670-A356-814487868C9A}" destId="{094000D2-88F2-48B5-84D1-AE7824C4D0E5}" srcOrd="0" destOrd="0" presId="urn:microsoft.com/office/officeart/2005/8/layout/rings+Icon"/>
    <dgm:cxn modelId="{2E91F336-2BCE-49F3-B792-7FFF73C335C4}" srcId="{FA664A59-84A6-4214-A1DF-05197F6BCBCF}" destId="{0C293C50-8CC9-4153-AE8F-EF78F0B64FA9}" srcOrd="4" destOrd="0" parTransId="{6371527C-5B0F-4783-89DB-514CF309DE61}" sibTransId="{E9AFD057-AD05-4F72-BD39-E130A270D969}"/>
    <dgm:cxn modelId="{022E2487-CBAA-4620-B51D-0043D7823FBF}" type="presOf" srcId="{7FF11CC1-F419-4D80-9929-ED236457EE81}" destId="{00E26CDE-A133-4E1D-AB14-35AE5D9DA9A7}" srcOrd="0" destOrd="0" presId="urn:microsoft.com/office/officeart/2005/8/layout/rings+Icon"/>
    <dgm:cxn modelId="{251786A1-8DF9-4E54-AAE1-3906A8C827B8}" type="presOf" srcId="{E346EA65-5BF1-4708-8C91-4010B9A0BCFC}" destId="{5B83EFF4-4937-4528-B999-3CAD125B283A}" srcOrd="0" destOrd="0" presId="urn:microsoft.com/office/officeart/2005/8/layout/rings+Icon"/>
    <dgm:cxn modelId="{B010DDEC-CD6C-4B99-8E1A-3EB061EAFEA2}" type="presOf" srcId="{615E7093-2347-4F96-973E-EC9FDE8495C8}" destId="{356880EF-C101-47EE-8AB4-D302215E87B1}" srcOrd="0" destOrd="0" presId="urn:microsoft.com/office/officeart/2005/8/layout/rings+Icon"/>
    <dgm:cxn modelId="{6D05F6BC-AC24-4B61-9D9F-F8A1EE4005B9}" type="presParOf" srcId="{78EBE4B7-03E6-4C03-9919-D02E4233E9B8}" destId="{5B83EFF4-4937-4528-B999-3CAD125B283A}" srcOrd="0" destOrd="0" presId="urn:microsoft.com/office/officeart/2005/8/layout/rings+Icon"/>
    <dgm:cxn modelId="{8C462EE4-CBF3-4C02-94D6-F3B646597F4C}" type="presParOf" srcId="{78EBE4B7-03E6-4C03-9919-D02E4233E9B8}" destId="{F0106435-6CB9-4AC5-B125-A5DC2F067833}" srcOrd="1" destOrd="0" presId="urn:microsoft.com/office/officeart/2005/8/layout/rings+Icon"/>
    <dgm:cxn modelId="{58AADA7B-0D51-43F7-B8CF-66D90EFFF5E2}" type="presParOf" srcId="{78EBE4B7-03E6-4C03-9919-D02E4233E9B8}" destId="{00E26CDE-A133-4E1D-AB14-35AE5D9DA9A7}" srcOrd="2" destOrd="0" presId="urn:microsoft.com/office/officeart/2005/8/layout/rings+Icon"/>
    <dgm:cxn modelId="{17A1FC56-4484-4611-89E0-ED93B9C27AC7}" type="presParOf" srcId="{78EBE4B7-03E6-4C03-9919-D02E4233E9B8}" destId="{356880EF-C101-47EE-8AB4-D302215E87B1}" srcOrd="3" destOrd="0" presId="urn:microsoft.com/office/officeart/2005/8/layout/rings+Icon"/>
    <dgm:cxn modelId="{FE5084D5-23FF-43E2-A0CA-73B309076783}" type="presParOf" srcId="{78EBE4B7-03E6-4C03-9919-D02E4233E9B8}" destId="{2A3A55B4-1098-432B-BB08-F20FE7E55AAA}" srcOrd="4" destOrd="0" presId="urn:microsoft.com/office/officeart/2005/8/layout/rings+Icon"/>
    <dgm:cxn modelId="{D057929B-EEA1-4681-B030-51684A74F991}" type="presParOf" srcId="{78EBE4B7-03E6-4C03-9919-D02E4233E9B8}" destId="{29801881-56DA-4482-80F1-51BAB638913C}" srcOrd="5" destOrd="0" presId="urn:microsoft.com/office/officeart/2005/8/layout/rings+Icon"/>
    <dgm:cxn modelId="{0173375D-D867-4E3D-83BC-B93C2E819377}" type="presParOf" srcId="{78EBE4B7-03E6-4C03-9919-D02E4233E9B8}" destId="{094000D2-88F2-48B5-84D1-AE7824C4D0E5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64A59-84A6-4214-A1DF-05197F6BCBCF}" type="doc">
      <dgm:prSet loTypeId="urn:microsoft.com/office/officeart/2005/8/layout/rings+Icon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6EA65-5BF1-4708-8C91-4010B9A0BCFC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dirty="0" err="1" smtClean="0"/>
            <a:t>Separação</a:t>
          </a:r>
          <a:r>
            <a:rPr lang="en-US" sz="1400" dirty="0" smtClean="0"/>
            <a:t> da AI da IF e SAI.</a:t>
          </a:r>
          <a:endParaRPr lang="en-US" sz="1400" dirty="0"/>
        </a:p>
      </dgm:t>
    </dgm:pt>
    <dgm:pt modelId="{15DF10FB-E3E9-4901-BFB6-67E23920AFBD}" type="parTrans" cxnId="{0C032ED3-DA00-4A9A-91B2-F1F15A4A9669}">
      <dgm:prSet/>
      <dgm:spPr/>
      <dgm:t>
        <a:bodyPr/>
        <a:lstStyle/>
        <a:p>
          <a:endParaRPr lang="en-US"/>
        </a:p>
      </dgm:t>
    </dgm:pt>
    <dgm:pt modelId="{35232D17-4B9F-4AAC-8D73-2594FF3042BA}" type="sibTrans" cxnId="{0C032ED3-DA00-4A9A-91B2-F1F15A4A9669}">
      <dgm:prSet/>
      <dgm:spPr/>
      <dgm:t>
        <a:bodyPr/>
        <a:lstStyle/>
        <a:p>
          <a:endParaRPr lang="en-US"/>
        </a:p>
      </dgm:t>
    </dgm:pt>
    <dgm:pt modelId="{7FF11CC1-F419-4D80-9929-ED236457EE81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endParaRPr lang="en-US" sz="1800" dirty="0" smtClean="0"/>
        </a:p>
        <a:p>
          <a:r>
            <a:rPr lang="en-US" sz="1400" dirty="0" err="1" smtClean="0"/>
            <a:t>Treinamento</a:t>
          </a:r>
          <a:r>
            <a:rPr lang="en-US" sz="1400" dirty="0" smtClean="0"/>
            <a:t> à </a:t>
          </a:r>
          <a:r>
            <a:rPr lang="en-US" sz="1400" dirty="0" err="1" smtClean="0"/>
            <a:t>distância</a:t>
          </a:r>
          <a:r>
            <a:rPr lang="en-US" sz="1400" dirty="0" smtClean="0"/>
            <a:t> para </a:t>
          </a:r>
          <a:r>
            <a:rPr lang="en-US" sz="1400" dirty="0" err="1" smtClean="0"/>
            <a:t>auditores</a:t>
          </a:r>
          <a:r>
            <a:rPr lang="en-US" sz="1400" dirty="0" smtClean="0"/>
            <a:t> </a:t>
          </a:r>
          <a:r>
            <a:rPr lang="en-US" sz="1400" dirty="0" err="1" smtClean="0"/>
            <a:t>internos</a:t>
          </a:r>
          <a:endParaRPr lang="en-US" sz="1400" dirty="0"/>
        </a:p>
      </dgm:t>
    </dgm:pt>
    <dgm:pt modelId="{755247DC-1827-4EBF-AFA0-D17D19494726}" type="parTrans" cxnId="{A3110C81-308D-4907-A57C-0EEC4C5C5A2E}">
      <dgm:prSet/>
      <dgm:spPr/>
      <dgm:t>
        <a:bodyPr/>
        <a:lstStyle/>
        <a:p>
          <a:endParaRPr lang="en-US"/>
        </a:p>
      </dgm:t>
    </dgm:pt>
    <dgm:pt modelId="{CB675CFB-5EEB-4A8E-8DA4-C5AA7C0CA73E}" type="sibTrans" cxnId="{A3110C81-308D-4907-A57C-0EEC4C5C5A2E}">
      <dgm:prSet/>
      <dgm:spPr/>
      <dgm:t>
        <a:bodyPr/>
        <a:lstStyle/>
        <a:p>
          <a:endParaRPr lang="en-US"/>
        </a:p>
      </dgm:t>
    </dgm:pt>
    <dgm:pt modelId="{0C293C50-8CC9-4153-AE8F-EF78F0B64FA9}">
      <dgm:prSet phldrT="[Text]" custT="1"/>
      <dgm:spPr/>
      <dgm:t>
        <a:bodyPr lIns="0" rIns="0"/>
        <a:lstStyle/>
        <a:p>
          <a:r>
            <a:rPr lang="en-US" sz="1400" dirty="0" err="1" smtClean="0"/>
            <a:t>Treinamento</a:t>
          </a:r>
          <a:r>
            <a:rPr lang="en-US" sz="1800" dirty="0" smtClean="0"/>
            <a:t> </a:t>
          </a:r>
          <a:r>
            <a:rPr lang="en-US" sz="1400" dirty="0" err="1" smtClean="0"/>
            <a:t>Inicial</a:t>
          </a:r>
          <a:r>
            <a:rPr lang="en-US" sz="1400" dirty="0" smtClean="0"/>
            <a:t>, </a:t>
          </a:r>
          <a:r>
            <a:rPr lang="en-US" sz="1400" dirty="0" err="1" smtClean="0"/>
            <a:t>Certificação</a:t>
          </a:r>
          <a:r>
            <a:rPr lang="en-US" sz="1400" dirty="0" smtClean="0"/>
            <a:t> e </a:t>
          </a:r>
          <a:r>
            <a:rPr lang="en-US" sz="1400" dirty="0" err="1" smtClean="0"/>
            <a:t>educação</a:t>
          </a:r>
          <a:r>
            <a:rPr lang="en-US" sz="1400" dirty="0" smtClean="0"/>
            <a:t> </a:t>
          </a:r>
          <a:r>
            <a:rPr lang="en-US" sz="1400" dirty="0" err="1" smtClean="0"/>
            <a:t>continuada</a:t>
          </a:r>
          <a:endParaRPr lang="en-US" sz="1400" dirty="0"/>
        </a:p>
      </dgm:t>
    </dgm:pt>
    <dgm:pt modelId="{6371527C-5B0F-4783-89DB-514CF309DE61}" type="parTrans" cxnId="{2E91F336-2BCE-49F3-B792-7FFF73C335C4}">
      <dgm:prSet/>
      <dgm:spPr/>
      <dgm:t>
        <a:bodyPr/>
        <a:lstStyle/>
        <a:p>
          <a:endParaRPr lang="en-US"/>
        </a:p>
      </dgm:t>
    </dgm:pt>
    <dgm:pt modelId="{E9AFD057-AD05-4F72-BD39-E130A270D969}" type="sibTrans" cxnId="{2E91F336-2BCE-49F3-B792-7FFF73C335C4}">
      <dgm:prSet/>
      <dgm:spPr/>
      <dgm:t>
        <a:bodyPr/>
        <a:lstStyle/>
        <a:p>
          <a:endParaRPr lang="en-US"/>
        </a:p>
      </dgm:t>
    </dgm:pt>
    <dgm:pt modelId="{78EBE4B7-03E6-4C03-9919-D02E4233E9B8}" type="pres">
      <dgm:prSet presAssocID="{FA664A59-84A6-4214-A1DF-05197F6BCBCF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83EFF4-4937-4528-B999-3CAD125B283A}" type="pres">
      <dgm:prSet presAssocID="{FA664A59-84A6-4214-A1DF-05197F6BCBCF}" presName="ellipse1" presStyleLbl="vennNode1" presStyleIdx="0" presStyleCnt="3" custScaleX="111128" custScaleY="111130" custLinFactNeighborX="-35499" custLinFactNeighborY="-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06435-6CB9-4AC5-B125-A5DC2F067833}" type="pres">
      <dgm:prSet presAssocID="{FA664A59-84A6-4214-A1DF-05197F6BCBCF}" presName="ellipse2" presStyleLbl="vennNode1" presStyleIdx="1" presStyleCnt="3" custScaleX="129972" custScaleY="118069" custLinFactNeighborX="-30869" custLinFactNeighborY="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26CDE-A133-4E1D-AB14-35AE5D9DA9A7}" type="pres">
      <dgm:prSet presAssocID="{FA664A59-84A6-4214-A1DF-05197F6BCBCF}" presName="ellipse3" presStyleLbl="vennNode1" presStyleIdx="2" presStyleCnt="3" custScaleX="111128" custScaleY="111130" custLinFactNeighborX="-35209" custLinFactNeighborY="-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6786D-9FEF-4E1E-B03B-F94C0963A4FE}" type="presOf" srcId="{7FF11CC1-F419-4D80-9929-ED236457EE81}" destId="{F0106435-6CB9-4AC5-B125-A5DC2F067833}" srcOrd="0" destOrd="0" presId="urn:microsoft.com/office/officeart/2005/8/layout/rings+Icon"/>
    <dgm:cxn modelId="{A3110C81-308D-4907-A57C-0EEC4C5C5A2E}" srcId="{FA664A59-84A6-4214-A1DF-05197F6BCBCF}" destId="{7FF11CC1-F419-4D80-9929-ED236457EE81}" srcOrd="1" destOrd="0" parTransId="{755247DC-1827-4EBF-AFA0-D17D19494726}" sibTransId="{CB675CFB-5EEB-4A8E-8DA4-C5AA7C0CA73E}"/>
    <dgm:cxn modelId="{1B12FE0B-F3C6-4D69-B264-43362521D844}" type="presOf" srcId="{FA664A59-84A6-4214-A1DF-05197F6BCBCF}" destId="{78EBE4B7-03E6-4C03-9919-D02E4233E9B8}" srcOrd="0" destOrd="0" presId="urn:microsoft.com/office/officeart/2005/8/layout/rings+Icon"/>
    <dgm:cxn modelId="{6EB0D314-17D7-465A-A53E-D85BD4E85A2C}" type="presOf" srcId="{0C293C50-8CC9-4153-AE8F-EF78F0B64FA9}" destId="{00E26CDE-A133-4E1D-AB14-35AE5D9DA9A7}" srcOrd="0" destOrd="0" presId="urn:microsoft.com/office/officeart/2005/8/layout/rings+Icon"/>
    <dgm:cxn modelId="{0C032ED3-DA00-4A9A-91B2-F1F15A4A9669}" srcId="{FA664A59-84A6-4214-A1DF-05197F6BCBCF}" destId="{E346EA65-5BF1-4708-8C91-4010B9A0BCFC}" srcOrd="0" destOrd="0" parTransId="{15DF10FB-E3E9-4901-BFB6-67E23920AFBD}" sibTransId="{35232D17-4B9F-4AAC-8D73-2594FF3042BA}"/>
    <dgm:cxn modelId="{2E91F336-2BCE-49F3-B792-7FFF73C335C4}" srcId="{FA664A59-84A6-4214-A1DF-05197F6BCBCF}" destId="{0C293C50-8CC9-4153-AE8F-EF78F0B64FA9}" srcOrd="2" destOrd="0" parTransId="{6371527C-5B0F-4783-89DB-514CF309DE61}" sibTransId="{E9AFD057-AD05-4F72-BD39-E130A270D969}"/>
    <dgm:cxn modelId="{1E608837-8B40-48C1-A546-F5911D78FBEA}" type="presOf" srcId="{E346EA65-5BF1-4708-8C91-4010B9A0BCFC}" destId="{5B83EFF4-4937-4528-B999-3CAD125B283A}" srcOrd="0" destOrd="0" presId="urn:microsoft.com/office/officeart/2005/8/layout/rings+Icon"/>
    <dgm:cxn modelId="{57FDD1A8-141D-4935-ACD2-65DA02EB1FE4}" type="presParOf" srcId="{78EBE4B7-03E6-4C03-9919-D02E4233E9B8}" destId="{5B83EFF4-4937-4528-B999-3CAD125B283A}" srcOrd="0" destOrd="0" presId="urn:microsoft.com/office/officeart/2005/8/layout/rings+Icon"/>
    <dgm:cxn modelId="{AACDEB8D-F9E8-4837-B100-AA9A23CA750D}" type="presParOf" srcId="{78EBE4B7-03E6-4C03-9919-D02E4233E9B8}" destId="{F0106435-6CB9-4AC5-B125-A5DC2F067833}" srcOrd="1" destOrd="0" presId="urn:microsoft.com/office/officeart/2005/8/layout/rings+Icon"/>
    <dgm:cxn modelId="{C33AAE00-22E7-415B-8C63-FAF280923FCB}" type="presParOf" srcId="{78EBE4B7-03E6-4C03-9919-D02E4233E9B8}" destId="{00E26CDE-A133-4E1D-AB14-35AE5D9DA9A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0B9A4-151A-49A6-9782-03D1AD62A5E5}" type="datetimeFigureOut">
              <a:rPr lang="pt-BR" smtClean="0"/>
              <a:pPr/>
              <a:t>29/05/2015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B2C0-A52E-4794-903C-3160C2476B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78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414141"/>
                </a:solidFill>
              </a:rPr>
              <a:t>who need help to oversee the organization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660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Radically different</a:t>
            </a:r>
            <a:r>
              <a:rPr lang="en-US" baseline="0" dirty="0" smtClean="0"/>
              <a:t> 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88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393775" y="2844722"/>
            <a:ext cx="9293076" cy="187023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26">
                <a:solidFill>
                  <a:srgbClr val="D93E2B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94214789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89855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93" indent="0" algn="ctr">
              <a:buNone/>
              <a:defRPr/>
            </a:lvl2pPr>
            <a:lvl3pPr marL="1007987" indent="0" algn="ctr">
              <a:buNone/>
              <a:defRPr/>
            </a:lvl3pPr>
            <a:lvl4pPr marL="1511980" indent="0" algn="ctr">
              <a:buNone/>
              <a:defRPr/>
            </a:lvl4pPr>
            <a:lvl5pPr marL="2015972" indent="0" algn="ctr">
              <a:buNone/>
              <a:defRPr/>
            </a:lvl5pPr>
            <a:lvl6pPr marL="2519966" indent="0" algn="ctr">
              <a:buNone/>
              <a:defRPr/>
            </a:lvl6pPr>
            <a:lvl7pPr marL="3023959" indent="0" algn="ctr">
              <a:buNone/>
              <a:defRPr/>
            </a:lvl7pPr>
            <a:lvl8pPr marL="3527952" indent="0" algn="ctr">
              <a:buNone/>
              <a:defRPr/>
            </a:lvl8pPr>
            <a:lvl9pPr marL="4031945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4205"/>
            <a:ext cx="2352146" cy="524977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4205"/>
            <a:ext cx="3192198" cy="524977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4205"/>
            <a:ext cx="2352146" cy="5249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4F2DFB-A546-4375-AAB5-B8E72577CAD8}" type="slidenum">
              <a:rPr lang="hr-HR" altLang="en-US"/>
              <a:pPr/>
              <a:t>‹nº›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xmlns="" val="166687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7587" y="3703636"/>
            <a:ext cx="6619448" cy="161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394261" y="379146"/>
            <a:ext cx="9292101" cy="944959"/>
          </a:xfrm>
          <a:prstGeom prst="rect">
            <a:avLst/>
          </a:prstGeom>
        </p:spPr>
        <p:txBody>
          <a:bodyPr>
            <a:normAutofit/>
          </a:bodyPr>
          <a:lstStyle>
            <a:lvl1pPr defTabSz="514095">
              <a:spcBef>
                <a:spcPts val="1400"/>
              </a:spcBef>
              <a:defRPr sz="61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00" dirty="0">
                <a:solidFill>
                  <a:schemeClr val="bg1"/>
                </a:solidFill>
              </a:rPr>
              <a:t>A principal causa – </a:t>
            </a:r>
            <a:r>
              <a:rPr lang="en-US" sz="4200" dirty="0" err="1">
                <a:solidFill>
                  <a:schemeClr val="bg1"/>
                </a:solidFill>
              </a:rPr>
              <a:t>Perspectiva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smtClean="0">
                <a:solidFill>
                  <a:schemeClr val="bg1"/>
                </a:solidFill>
              </a:rPr>
              <a:t>ECA</a:t>
            </a:r>
            <a:endParaRPr sz="4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882" y="5424961"/>
            <a:ext cx="2909480" cy="2941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9373" tIns="39373" rIns="39373" bIns="39373" numCol="1" spcCol="38100" rtlCol="0" anchor="ctr">
            <a:spAutoFit/>
          </a:bodyPr>
          <a:lstStyle/>
          <a:p>
            <a:pPr algn="ctr" defTabSz="452813" latinLnBrk="1" hangingPunct="0"/>
            <a:r>
              <a:rPr lang="en-US" sz="1395" dirty="0" err="1">
                <a:solidFill>
                  <a:srgbClr val="FF0000"/>
                </a:solidFill>
              </a:rPr>
              <a:t>Transparência</a:t>
            </a:r>
            <a:endParaRPr lang="en-US" sz="1395" dirty="0">
              <a:solidFill>
                <a:srgbClr val="FF0000"/>
              </a:solidFill>
              <a:sym typeface="Bodoni SvtyTwo ITC TT-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8641" y="5947503"/>
            <a:ext cx="2865961" cy="2941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9373" tIns="39373" rIns="39373" bIns="39373" numCol="1" spcCol="38100" rtlCol="0" anchor="ctr">
            <a:spAutoFit/>
          </a:bodyPr>
          <a:lstStyle/>
          <a:p>
            <a:pPr algn="ctr" defTabSz="452813" latinLnBrk="1" hangingPunct="0"/>
            <a:r>
              <a:rPr lang="en-US" sz="1395" dirty="0" err="1" smtClean="0">
                <a:solidFill>
                  <a:srgbClr val="FF0000"/>
                </a:solidFill>
              </a:rPr>
              <a:t>Responsabilidade</a:t>
            </a:r>
            <a:r>
              <a:rPr lang="en-US" sz="1395" dirty="0" smtClean="0">
                <a:solidFill>
                  <a:srgbClr val="FF0000"/>
                </a:solidFill>
              </a:rPr>
              <a:t> dos </a:t>
            </a:r>
            <a:r>
              <a:rPr lang="en-US" sz="1395" dirty="0" err="1">
                <a:solidFill>
                  <a:srgbClr val="FF0000"/>
                </a:solidFill>
              </a:rPr>
              <a:t>gestores</a:t>
            </a:r>
            <a:endParaRPr lang="en-US" sz="1395" dirty="0">
              <a:solidFill>
                <a:srgbClr val="FF0000"/>
              </a:solidFill>
              <a:sym typeface="Bodoni SvtyTwo ITC TT-Book"/>
            </a:endParaRP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4119184" y="5572056"/>
            <a:ext cx="2657698" cy="292579"/>
          </a:xfrm>
          <a:prstGeom prst="straightConnector1">
            <a:avLst/>
          </a:prstGeom>
          <a:noFill/>
          <a:ln w="57150" cap="flat">
            <a:solidFill>
              <a:srgbClr val="738FAF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>
            <a:off x="4097424" y="5992979"/>
            <a:ext cx="2701217" cy="157216"/>
          </a:xfrm>
          <a:prstGeom prst="straightConnector1">
            <a:avLst/>
          </a:prstGeom>
          <a:noFill/>
          <a:ln w="57150" cap="flat">
            <a:solidFill>
              <a:srgbClr val="738FAF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833480" y="5764626"/>
            <a:ext cx="2865961" cy="4770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9373" tIns="70872" rIns="39373" bIns="70872" numCol="1" spcCol="38100" rtlCol="0" anchor="t" anchorCtr="1">
            <a:spAutoFit/>
          </a:bodyPr>
          <a:lstStyle/>
          <a:p>
            <a:pPr marL="0" lvl="1" defTabSz="434700"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2170" dirty="0" err="1">
                <a:solidFill>
                  <a:srgbClr val="FF0000"/>
                </a:solidFill>
              </a:rPr>
              <a:t>PI</a:t>
            </a:r>
            <a:r>
              <a:rPr lang="en-US" sz="2170" i="1" dirty="0" err="1">
                <a:solidFill>
                  <a:srgbClr val="FF0000"/>
                </a:solidFill>
              </a:rPr>
              <a:t>f</a:t>
            </a:r>
            <a:r>
              <a:rPr lang="en-US" sz="2170" dirty="0" err="1">
                <a:solidFill>
                  <a:srgbClr val="FF0000"/>
                </a:solidFill>
              </a:rPr>
              <a:t>C</a:t>
            </a:r>
            <a:r>
              <a:rPr lang="en-US" sz="2170" dirty="0">
                <a:solidFill>
                  <a:srgbClr val="FF0000"/>
                </a:solidFill>
              </a:rPr>
              <a:t>=FMC+AI+UHC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261" y="1324105"/>
            <a:ext cx="9016439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347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1700" dirty="0" err="1">
                <a:solidFill>
                  <a:schemeClr val="bg1"/>
                </a:solidFill>
              </a:rPr>
              <a:t>Pressão</a:t>
            </a:r>
            <a:r>
              <a:rPr lang="en-US" sz="1700" dirty="0">
                <a:solidFill>
                  <a:schemeClr val="bg1"/>
                </a:solidFill>
              </a:rPr>
              <a:t> pela </a:t>
            </a:r>
            <a:r>
              <a:rPr lang="en-US" sz="1700" dirty="0" err="1">
                <a:solidFill>
                  <a:schemeClr val="bg1"/>
                </a:solidFill>
              </a:rPr>
              <a:t>melhoria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do </a:t>
            </a:r>
            <a:r>
              <a:rPr lang="en-US" sz="1700" dirty="0" err="1" smtClean="0">
                <a:solidFill>
                  <a:srgbClr val="FF0000"/>
                </a:solidFill>
              </a:rPr>
              <a:t>desempenho</a:t>
            </a:r>
            <a:r>
              <a:rPr lang="en-US" sz="1700" dirty="0" smtClean="0"/>
              <a:t> </a:t>
            </a:r>
            <a:r>
              <a:rPr lang="en-US" sz="1700" dirty="0" err="1">
                <a:solidFill>
                  <a:schemeClr val="bg1"/>
                </a:solidFill>
              </a:rPr>
              <a:t>organizacional</a:t>
            </a:r>
            <a:r>
              <a:rPr lang="en-US" sz="1700" dirty="0">
                <a:solidFill>
                  <a:schemeClr val="bg1"/>
                </a:solidFill>
              </a:rPr>
              <a:t> e </a:t>
            </a:r>
            <a:r>
              <a:rPr lang="en-US" sz="1700" dirty="0" err="1" smtClean="0">
                <a:solidFill>
                  <a:schemeClr val="bg1"/>
                </a:solidFill>
              </a:rPr>
              <a:t>pelo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alcance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 smtClean="0">
                <a:solidFill>
                  <a:srgbClr val="FF0000"/>
                </a:solidFill>
              </a:rPr>
              <a:t>objetivos</a:t>
            </a:r>
            <a:r>
              <a:rPr lang="en-US" sz="1700" dirty="0" smtClean="0"/>
              <a:t>.</a:t>
            </a:r>
          </a:p>
          <a:p>
            <a:pPr marL="342900" indent="-342900" defTabSz="4347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1700" dirty="0" err="1" smtClean="0">
                <a:solidFill>
                  <a:schemeClr val="bg1"/>
                </a:solidFill>
              </a:rPr>
              <a:t>Aumento</a:t>
            </a:r>
            <a:r>
              <a:rPr lang="en-US" sz="1700" dirty="0" smtClean="0">
                <a:solidFill>
                  <a:schemeClr val="bg1"/>
                </a:solidFill>
              </a:rPr>
              <a:t> da “</a:t>
            </a:r>
            <a:r>
              <a:rPr lang="en-US" sz="1700" dirty="0" err="1" smtClean="0">
                <a:solidFill>
                  <a:srgbClr val="FF0000"/>
                </a:solidFill>
              </a:rPr>
              <a:t>responsabilização</a:t>
            </a:r>
            <a:r>
              <a:rPr lang="en-US" sz="1700" dirty="0" smtClean="0">
                <a:solidFill>
                  <a:srgbClr val="FF0000"/>
                </a:solidFill>
              </a:rPr>
              <a:t>/accountability</a:t>
            </a:r>
            <a:r>
              <a:rPr lang="en-US" sz="1700" dirty="0" smtClean="0">
                <a:solidFill>
                  <a:schemeClr val="bg1"/>
                </a:solidFill>
              </a:rPr>
              <a:t>” dos </a:t>
            </a:r>
            <a:r>
              <a:rPr lang="en-US" sz="1700" dirty="0" err="1" smtClean="0">
                <a:solidFill>
                  <a:schemeClr val="bg1"/>
                </a:solidFill>
              </a:rPr>
              <a:t>gestores</a:t>
            </a:r>
            <a:r>
              <a:rPr lang="en-US" sz="1700" dirty="0" smtClean="0">
                <a:solidFill>
                  <a:schemeClr val="bg1"/>
                </a:solidFill>
              </a:rPr>
              <a:t> para </a:t>
            </a:r>
            <a:r>
              <a:rPr lang="en-US" sz="1700" dirty="0" err="1" smtClean="0">
                <a:solidFill>
                  <a:schemeClr val="bg1"/>
                </a:solidFill>
              </a:rPr>
              <a:t>entregarem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os</a:t>
            </a:r>
            <a:r>
              <a:rPr lang="en-US" sz="17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resultados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com </a:t>
            </a:r>
            <a:r>
              <a:rPr lang="en-US" sz="1700" dirty="0" err="1" smtClean="0">
                <a:solidFill>
                  <a:schemeClr val="bg1"/>
                </a:solidFill>
              </a:rPr>
              <a:t>maior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reformas</a:t>
            </a:r>
            <a:r>
              <a:rPr lang="en-US" sz="1700" dirty="0" smtClean="0">
                <a:solidFill>
                  <a:schemeClr val="bg1"/>
                </a:solidFill>
              </a:rPr>
              <a:t> no </a:t>
            </a:r>
            <a:r>
              <a:rPr lang="en-US" sz="1700" dirty="0" err="1" smtClean="0">
                <a:solidFill>
                  <a:schemeClr val="bg1"/>
                </a:solidFill>
              </a:rPr>
              <a:t>Setor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Público</a:t>
            </a:r>
            <a:r>
              <a:rPr lang="en-US" sz="1700" dirty="0" smtClean="0">
                <a:solidFill>
                  <a:schemeClr val="bg1"/>
                </a:solidFill>
              </a:rPr>
              <a:t>:</a:t>
            </a:r>
          </a:p>
          <a:p>
            <a:pPr marL="713870" lvl="1" indent="-349651" defTabSz="4347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1700" dirty="0" err="1" smtClean="0">
                <a:solidFill>
                  <a:schemeClr val="bg1"/>
                </a:solidFill>
              </a:rPr>
              <a:t>Orçamentação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baseada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em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Programa</a:t>
            </a:r>
            <a:r>
              <a:rPr lang="en-US" sz="1700" dirty="0" smtClean="0">
                <a:solidFill>
                  <a:schemeClr val="bg1"/>
                </a:solidFill>
              </a:rPr>
              <a:t>/</a:t>
            </a:r>
            <a:r>
              <a:rPr lang="en-US" sz="1700" dirty="0" err="1" smtClean="0">
                <a:solidFill>
                  <a:srgbClr val="FF0000"/>
                </a:solidFill>
              </a:rPr>
              <a:t>resultados</a:t>
            </a:r>
            <a:r>
              <a:rPr lang="en-US" sz="1700" dirty="0" smtClean="0"/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</a:p>
          <a:p>
            <a:pPr marL="713870" lvl="1" indent="-349651" defTabSz="4347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1700" dirty="0" err="1" smtClean="0">
                <a:solidFill>
                  <a:srgbClr val="FF0000"/>
                </a:solidFill>
              </a:rPr>
              <a:t>Complexidade</a:t>
            </a:r>
            <a:r>
              <a:rPr lang="en-US" sz="1700" dirty="0" smtClean="0">
                <a:solidFill>
                  <a:srgbClr val="C00000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do </a:t>
            </a:r>
            <a:r>
              <a:rPr lang="en-US" sz="1700" dirty="0" err="1" smtClean="0">
                <a:solidFill>
                  <a:schemeClr val="bg1"/>
                </a:solidFill>
              </a:rPr>
              <a:t>egime</a:t>
            </a:r>
            <a:r>
              <a:rPr lang="en-US" sz="1700" dirty="0" smtClean="0">
                <a:solidFill>
                  <a:schemeClr val="bg1"/>
                </a:solidFill>
              </a:rPr>
              <a:t> de </a:t>
            </a:r>
            <a:r>
              <a:rPr lang="en-US" sz="1700" dirty="0" err="1" smtClean="0">
                <a:solidFill>
                  <a:schemeClr val="bg1"/>
                </a:solidFill>
              </a:rPr>
              <a:t>competência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nas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funções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orcamentária</a:t>
            </a:r>
            <a:r>
              <a:rPr lang="en-US" sz="1700" dirty="0" smtClean="0">
                <a:solidFill>
                  <a:schemeClr val="bg1"/>
                </a:solidFill>
              </a:rPr>
              <a:t> e </a:t>
            </a:r>
            <a:r>
              <a:rPr lang="en-US" sz="1700" dirty="0" err="1" smtClean="0">
                <a:solidFill>
                  <a:schemeClr val="bg1"/>
                </a:solidFill>
              </a:rPr>
              <a:t>contábil</a:t>
            </a:r>
            <a:endParaRPr lang="en-US" sz="1700" dirty="0" smtClean="0">
              <a:solidFill>
                <a:schemeClr val="bg1"/>
              </a:solidFill>
            </a:endParaRPr>
          </a:p>
          <a:p>
            <a:pPr marL="713870" lvl="1" indent="-349651" defTabSz="4347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1700" dirty="0" err="1" smtClean="0">
                <a:solidFill>
                  <a:srgbClr val="FF0000"/>
                </a:solidFill>
              </a:rPr>
              <a:t>Transparência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e </a:t>
            </a:r>
            <a:r>
              <a:rPr lang="en-US" sz="1700" dirty="0" err="1">
                <a:solidFill>
                  <a:schemeClr val="bg1"/>
                </a:solidFill>
              </a:rPr>
              <a:t>participação</a:t>
            </a:r>
            <a:r>
              <a:rPr lang="en-US" sz="1700" dirty="0">
                <a:solidFill>
                  <a:schemeClr val="bg1"/>
                </a:solidFill>
              </a:rPr>
              <a:t> da </a:t>
            </a:r>
            <a:r>
              <a:rPr lang="en-US" sz="1700" dirty="0" err="1">
                <a:solidFill>
                  <a:schemeClr val="bg1"/>
                </a:solidFill>
              </a:rPr>
              <a:t>sociedade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  <a:p>
            <a:pPr marL="349651" indent="-349651" defTabSz="4347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1700" dirty="0" err="1">
                <a:solidFill>
                  <a:schemeClr val="bg1"/>
                </a:solidFill>
              </a:rPr>
              <a:t>Excessiva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função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>
                <a:solidFill>
                  <a:schemeClr val="bg1"/>
                </a:solidFill>
              </a:rPr>
              <a:t>controle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com </a:t>
            </a:r>
            <a:r>
              <a:rPr lang="en-US" sz="1700" dirty="0" err="1" smtClean="0">
                <a:solidFill>
                  <a:srgbClr val="FF0000"/>
                </a:solidFill>
              </a:rPr>
              <a:t>duplicação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de </a:t>
            </a:r>
            <a:r>
              <a:rPr lang="en-US" sz="1700" dirty="0" err="1">
                <a:solidFill>
                  <a:schemeClr val="bg1"/>
                </a:solidFill>
              </a:rPr>
              <a:t>atividades</a:t>
            </a:r>
            <a:r>
              <a:rPr lang="en-US" sz="1700" dirty="0">
                <a:solidFill>
                  <a:schemeClr val="bg1"/>
                </a:solidFill>
              </a:rPr>
              <a:t> e </a:t>
            </a:r>
            <a:r>
              <a:rPr lang="en-US" sz="1700" dirty="0" err="1">
                <a:solidFill>
                  <a:srgbClr val="FF0000"/>
                </a:solidFill>
              </a:rPr>
              <a:t>sem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melhoria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aparente</a:t>
            </a:r>
            <a:r>
              <a:rPr lang="en-US" sz="1700" dirty="0" smtClean="0">
                <a:solidFill>
                  <a:schemeClr val="bg1"/>
                </a:solidFill>
              </a:rPr>
              <a:t> no Sistema.</a:t>
            </a:r>
          </a:p>
          <a:p>
            <a:pPr marL="349651" indent="-349651" defTabSz="4347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1700" dirty="0" err="1" smtClean="0">
                <a:solidFill>
                  <a:schemeClr val="bg1"/>
                </a:solidFill>
              </a:rPr>
              <a:t>Muitos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países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vizinhos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adotaram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os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padrões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e as </a:t>
            </a:r>
            <a:r>
              <a:rPr lang="en-US" sz="1700" dirty="0" err="1">
                <a:solidFill>
                  <a:srgbClr val="FF0000"/>
                </a:solidFill>
              </a:rPr>
              <a:t>melhores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práticas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internacionais</a:t>
            </a:r>
            <a:r>
              <a:rPr lang="en-US" sz="1700" dirty="0" smtClean="0">
                <a:solidFill>
                  <a:schemeClr val="bg1"/>
                </a:solidFill>
              </a:rPr>
              <a:t> – </a:t>
            </a:r>
            <a:r>
              <a:rPr lang="en-US" sz="1700" dirty="0" err="1" smtClean="0">
                <a:solidFill>
                  <a:schemeClr val="bg1"/>
                </a:solidFill>
              </a:rPr>
              <a:t>mais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difícil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manter</a:t>
            </a:r>
            <a:r>
              <a:rPr lang="en-US" sz="1700" dirty="0" smtClean="0">
                <a:solidFill>
                  <a:schemeClr val="bg1"/>
                </a:solidFill>
              </a:rPr>
              <a:t>-se</a:t>
            </a:r>
            <a:r>
              <a:rPr lang="en-US" sz="1700" dirty="0" smtClean="0"/>
              <a:t> </a:t>
            </a:r>
            <a:r>
              <a:rPr lang="en-US" sz="1700" dirty="0" err="1">
                <a:solidFill>
                  <a:srgbClr val="FF0000"/>
                </a:solidFill>
              </a:rPr>
              <a:t>isolado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e </a:t>
            </a:r>
            <a:r>
              <a:rPr lang="en-US" sz="1700" dirty="0" err="1" smtClean="0">
                <a:solidFill>
                  <a:schemeClr val="bg1"/>
                </a:solidFill>
              </a:rPr>
              <a:t>continuar</a:t>
            </a:r>
            <a:r>
              <a:rPr lang="en-US" sz="1700" dirty="0" smtClean="0">
                <a:solidFill>
                  <a:schemeClr val="bg1"/>
                </a:solidFill>
              </a:rPr>
              <a:t> a </a:t>
            </a:r>
            <a:r>
              <a:rPr lang="en-US" sz="1700" dirty="0" err="1" smtClean="0">
                <a:solidFill>
                  <a:schemeClr val="bg1"/>
                </a:solidFill>
              </a:rPr>
              <a:t>trabalhar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na</a:t>
            </a:r>
            <a:r>
              <a:rPr lang="en-US" sz="1700" dirty="0" smtClean="0">
                <a:solidFill>
                  <a:schemeClr val="bg1"/>
                </a:solidFill>
              </a:rPr>
              <a:t> forma </a:t>
            </a:r>
            <a:r>
              <a:rPr lang="en-US" sz="1700" dirty="0" err="1" smtClean="0">
                <a:solidFill>
                  <a:schemeClr val="bg1"/>
                </a:solidFill>
              </a:rPr>
              <a:t>antiga</a:t>
            </a:r>
            <a:r>
              <a:rPr lang="en-US" sz="1700" dirty="0" smtClean="0">
                <a:solidFill>
                  <a:schemeClr val="bg1"/>
                </a:solidFill>
              </a:rPr>
              <a:t>.</a:t>
            </a:r>
          </a:p>
          <a:p>
            <a:pPr marL="349651" indent="-349651" defTabSz="4347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1700" dirty="0" err="1" smtClean="0">
                <a:solidFill>
                  <a:srgbClr val="FF0000"/>
                </a:solidFill>
              </a:rPr>
              <a:t>Integração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na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União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Européia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recebimento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de </a:t>
            </a:r>
            <a:r>
              <a:rPr lang="en-US" sz="1700" dirty="0" err="1">
                <a:solidFill>
                  <a:schemeClr val="bg1"/>
                </a:solidFill>
              </a:rPr>
              <a:t>assistência</a:t>
            </a:r>
            <a:r>
              <a:rPr lang="en-US" sz="1700" dirty="0">
                <a:solidFill>
                  <a:schemeClr val="bg1"/>
                </a:solidFill>
              </a:rPr>
              <a:t> para o </a:t>
            </a:r>
            <a:r>
              <a:rPr lang="en-US" sz="1700" dirty="0" err="1" smtClean="0">
                <a:solidFill>
                  <a:schemeClr val="bg1"/>
                </a:solidFill>
              </a:rPr>
              <a:t>desenvolvimento</a:t>
            </a:r>
            <a:r>
              <a:rPr lang="en-US" sz="1700" dirty="0" smtClean="0">
                <a:solidFill>
                  <a:schemeClr val="bg1"/>
                </a:solidFill>
              </a:rPr>
              <a:t>: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71778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62" y="3839415"/>
            <a:ext cx="9292101" cy="1221090"/>
          </a:xfrm>
        </p:spPr>
        <p:txBody>
          <a:bodyPr>
            <a:normAutofit fontScale="90000"/>
          </a:bodyPr>
          <a:lstStyle/>
          <a:p>
            <a:pPr lvl="0"/>
            <a:r>
              <a:rPr lang="en-US" sz="5581" dirty="0" err="1">
                <a:solidFill>
                  <a:schemeClr val="bg1"/>
                </a:solidFill>
              </a:rPr>
              <a:t>Quais</a:t>
            </a:r>
            <a:r>
              <a:rPr lang="en-US" sz="5581" dirty="0">
                <a:solidFill>
                  <a:schemeClr val="bg1"/>
                </a:solidFill>
              </a:rPr>
              <a:t> </a:t>
            </a:r>
            <a:r>
              <a:rPr lang="en-US" sz="5581" dirty="0" err="1">
                <a:solidFill>
                  <a:schemeClr val="bg1"/>
                </a:solidFill>
              </a:rPr>
              <a:t>são</a:t>
            </a:r>
            <a:r>
              <a:rPr lang="en-US" sz="5581" dirty="0">
                <a:solidFill>
                  <a:schemeClr val="bg1"/>
                </a:solidFill>
              </a:rPr>
              <a:t> </a:t>
            </a:r>
            <a:r>
              <a:rPr lang="en-US" sz="5581" dirty="0" err="1">
                <a:solidFill>
                  <a:schemeClr val="bg1"/>
                </a:solidFill>
              </a:rPr>
              <a:t>os</a:t>
            </a:r>
            <a:r>
              <a:rPr lang="en-US" sz="5581" dirty="0">
                <a:solidFill>
                  <a:schemeClr val="bg1"/>
                </a:solidFill>
              </a:rPr>
              <a:t> </a:t>
            </a:r>
            <a:r>
              <a:rPr lang="en-US" sz="5581" dirty="0" err="1">
                <a:solidFill>
                  <a:schemeClr val="bg1"/>
                </a:solidFill>
              </a:rPr>
              <a:t>maiores</a:t>
            </a:r>
            <a:r>
              <a:rPr lang="en-US" sz="5581" dirty="0">
                <a:solidFill>
                  <a:schemeClr val="bg1"/>
                </a:solidFill>
              </a:rPr>
              <a:t> </a:t>
            </a:r>
            <a:r>
              <a:rPr lang="en-US" sz="5581" dirty="0" err="1">
                <a:solidFill>
                  <a:schemeClr val="bg1"/>
                </a:solidFill>
              </a:rPr>
              <a:t>desafios</a:t>
            </a:r>
            <a:r>
              <a:rPr lang="en-US" sz="5581" dirty="0">
                <a:solidFill>
                  <a:schemeClr val="bg1"/>
                </a:solidFill>
              </a:rPr>
              <a:t>?</a:t>
            </a: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328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426" dirty="0" err="1">
                <a:solidFill>
                  <a:schemeClr val="bg1"/>
                </a:solidFill>
              </a:rPr>
              <a:t>Organização</a:t>
            </a:r>
            <a:r>
              <a:rPr lang="en-US" sz="5426" dirty="0">
                <a:solidFill>
                  <a:schemeClr val="bg1"/>
                </a:solidFill>
              </a:rPr>
              <a:t> e </a:t>
            </a:r>
            <a:r>
              <a:rPr lang="en-US" sz="5426" dirty="0" err="1">
                <a:solidFill>
                  <a:schemeClr val="bg1"/>
                </a:solidFill>
              </a:rPr>
              <a:t>Governança</a:t>
            </a:r>
            <a:endParaRPr sz="5426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500" y="1714500"/>
            <a:ext cx="8699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rgbClr val="FF0000"/>
                </a:solidFill>
              </a:rPr>
              <a:t>Convencer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governos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sobre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necessidade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de </a:t>
            </a:r>
            <a:r>
              <a:rPr lang="en-US" sz="2000" dirty="0" err="1" smtClean="0">
                <a:solidFill>
                  <a:schemeClr val="bg1"/>
                </a:solidFill>
              </a:rPr>
              <a:t>ter</a:t>
            </a:r>
            <a:r>
              <a:rPr lang="en-US" sz="2000" dirty="0" smtClean="0">
                <a:solidFill>
                  <a:schemeClr val="bg1"/>
                </a:solidFill>
              </a:rPr>
              <a:t> a </a:t>
            </a:r>
            <a:r>
              <a:rPr lang="en-US" sz="2000" dirty="0">
                <a:solidFill>
                  <a:schemeClr val="bg1"/>
                </a:solidFill>
              </a:rPr>
              <a:t>AI </a:t>
            </a:r>
            <a:r>
              <a:rPr lang="en-US" sz="2000" dirty="0" err="1">
                <a:solidFill>
                  <a:schemeClr val="bg1"/>
                </a:solidFill>
              </a:rPr>
              <a:t>como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parte da </a:t>
            </a:r>
            <a:r>
              <a:rPr lang="en-US" sz="2000" dirty="0" err="1">
                <a:solidFill>
                  <a:schemeClr val="bg1"/>
                </a:solidFill>
              </a:rPr>
              <a:t>reforma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gerenciamento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financeiro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FF0000"/>
                </a:solidFill>
              </a:rPr>
              <a:t>Estabeler</a:t>
            </a:r>
            <a:r>
              <a:rPr lang="en-US" sz="2000" dirty="0" smtClean="0">
                <a:solidFill>
                  <a:schemeClr val="bg1"/>
                </a:solidFill>
              </a:rPr>
              <a:t> as </a:t>
            </a:r>
            <a:r>
              <a:rPr lang="en-US" sz="2000" dirty="0" err="1" smtClean="0">
                <a:solidFill>
                  <a:schemeClr val="bg1"/>
                </a:solidFill>
              </a:rPr>
              <a:t>normas</a:t>
            </a:r>
            <a:r>
              <a:rPr lang="en-US" sz="2000" dirty="0" smtClean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padrões</a:t>
            </a:r>
            <a:r>
              <a:rPr lang="en-US" sz="2000" dirty="0">
                <a:solidFill>
                  <a:schemeClr val="bg1"/>
                </a:solidFill>
              </a:rPr>
              <a:t> para </a:t>
            </a:r>
            <a:r>
              <a:rPr lang="en-US" sz="2000" dirty="0" err="1" smtClean="0">
                <a:solidFill>
                  <a:schemeClr val="bg1"/>
                </a:solidFill>
              </a:rPr>
              <a:t>suportar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dirty="0" err="1" smtClean="0">
                <a:solidFill>
                  <a:schemeClr val="bg1"/>
                </a:solidFill>
              </a:rPr>
              <a:t>função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de AI no </a:t>
            </a:r>
            <a:r>
              <a:rPr lang="en-US" sz="2000" dirty="0" err="1">
                <a:solidFill>
                  <a:schemeClr val="bg1"/>
                </a:solidFill>
              </a:rPr>
              <a:t>setor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público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rgbClr val="FF0000"/>
                </a:solidFill>
              </a:rPr>
              <a:t>Pressão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política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e </a:t>
            </a:r>
            <a:r>
              <a:rPr lang="en-US" sz="2000" dirty="0" err="1">
                <a:solidFill>
                  <a:schemeClr val="bg1"/>
                </a:solidFill>
              </a:rPr>
              <a:t>entraves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criados</a:t>
            </a:r>
            <a:r>
              <a:rPr lang="en-US" sz="2000" dirty="0">
                <a:solidFill>
                  <a:schemeClr val="bg1"/>
                </a:solidFill>
              </a:rPr>
              <a:t> pela </a:t>
            </a:r>
            <a:r>
              <a:rPr lang="en-US" sz="2000" dirty="0" err="1">
                <a:solidFill>
                  <a:schemeClr val="bg1"/>
                </a:solidFill>
              </a:rPr>
              <a:t>função</a:t>
            </a:r>
            <a:r>
              <a:rPr lang="en-US" sz="2000" dirty="0">
                <a:solidFill>
                  <a:schemeClr val="bg1"/>
                </a:solidFill>
              </a:rPr>
              <a:t> de IF.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chemeClr val="bg1"/>
                </a:solidFill>
              </a:rPr>
              <a:t>Ausência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entendimento</a:t>
            </a:r>
            <a:r>
              <a:rPr lang="en-US" sz="2000" dirty="0">
                <a:solidFill>
                  <a:schemeClr val="bg1"/>
                </a:solidFill>
              </a:rPr>
              <a:t> dos </a:t>
            </a:r>
            <a:r>
              <a:rPr lang="en-US" sz="2000" dirty="0" err="1">
                <a:solidFill>
                  <a:schemeClr val="bg1"/>
                </a:solidFill>
              </a:rPr>
              <a:t>gerentes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</a:t>
            </a:r>
            <a:r>
              <a:rPr lang="en-US" sz="2000" dirty="0" err="1" smtClean="0">
                <a:solidFill>
                  <a:schemeClr val="bg1"/>
                </a:solidFill>
              </a:rPr>
              <a:t>cerca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do </a:t>
            </a:r>
            <a:r>
              <a:rPr lang="en-US" sz="2000" dirty="0" err="1" smtClean="0">
                <a:solidFill>
                  <a:schemeClr val="bg1"/>
                </a:solidFill>
              </a:rPr>
              <a:t>papel</a:t>
            </a:r>
            <a:r>
              <a:rPr lang="en-US" sz="2000" dirty="0" smtClean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função</a:t>
            </a:r>
            <a:r>
              <a:rPr lang="en-US" sz="2000" dirty="0">
                <a:solidFill>
                  <a:schemeClr val="bg1"/>
                </a:solidFill>
              </a:rPr>
              <a:t> da AI.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chemeClr val="bg1"/>
                </a:solidFill>
              </a:rPr>
              <a:t>Identificação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estruturas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apropriadas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para a </a:t>
            </a:r>
            <a:r>
              <a:rPr lang="en-US" sz="2000" dirty="0" err="1">
                <a:solidFill>
                  <a:schemeClr val="bg1"/>
                </a:solidFill>
              </a:rPr>
              <a:t>criação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unidades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de AI </a:t>
            </a:r>
            <a:r>
              <a:rPr lang="en-US" sz="2000" dirty="0" err="1" smtClean="0">
                <a:solidFill>
                  <a:schemeClr val="bg1"/>
                </a:solidFill>
              </a:rPr>
              <a:t>descentralizadas</a:t>
            </a:r>
            <a:r>
              <a:rPr lang="en-US" sz="2000" dirty="0" smtClean="0">
                <a:solidFill>
                  <a:schemeClr val="bg1"/>
                </a:solidFill>
              </a:rPr>
              <a:t> e </a:t>
            </a:r>
            <a:r>
              <a:rPr lang="en-US" sz="2000" dirty="0" err="1" smtClean="0">
                <a:solidFill>
                  <a:schemeClr val="bg1"/>
                </a:solidFill>
              </a:rPr>
              <a:t>seus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territórios</a:t>
            </a:r>
            <a:r>
              <a:rPr lang="en-US" sz="2000" dirty="0">
                <a:solidFill>
                  <a:srgbClr val="414141"/>
                </a:solidFill>
              </a:rPr>
              <a:t>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chemeClr val="bg1"/>
                </a:solidFill>
              </a:rPr>
              <a:t>Providenciar</a:t>
            </a:r>
            <a:r>
              <a:rPr lang="en-US" sz="2000" dirty="0" smtClean="0">
                <a:solidFill>
                  <a:srgbClr val="FF0000"/>
                </a:solidFill>
              </a:rPr>
              <a:t> Coordenação </a:t>
            </a:r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>
                <a:solidFill>
                  <a:srgbClr val="41414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apoio</a:t>
            </a:r>
            <a:r>
              <a:rPr lang="en-US" sz="2000" dirty="0" smtClean="0">
                <a:solidFill>
                  <a:srgbClr val="41414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adequado</a:t>
            </a:r>
            <a:r>
              <a:rPr lang="en-US" sz="2000" dirty="0">
                <a:solidFill>
                  <a:schemeClr val="bg1"/>
                </a:solidFill>
              </a:rPr>
              <a:t> para as </a:t>
            </a:r>
            <a:r>
              <a:rPr lang="en-US" sz="2000" dirty="0" err="1">
                <a:solidFill>
                  <a:schemeClr val="bg1"/>
                </a:solidFill>
              </a:rPr>
              <a:t>novas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unidades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criadas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64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426" dirty="0" err="1" smtClean="0">
                <a:solidFill>
                  <a:schemeClr val="bg1"/>
                </a:solidFill>
              </a:rPr>
              <a:t>Pessoas</a:t>
            </a:r>
            <a:r>
              <a:rPr lang="en-US" sz="5426" dirty="0" smtClean="0">
                <a:solidFill>
                  <a:schemeClr val="bg1"/>
                </a:solidFill>
              </a:rPr>
              <a:t>, </a:t>
            </a:r>
            <a:r>
              <a:rPr lang="en-US" sz="5426" dirty="0" err="1" smtClean="0">
                <a:solidFill>
                  <a:schemeClr val="bg1"/>
                </a:solidFill>
              </a:rPr>
              <a:t>talentos</a:t>
            </a:r>
            <a:r>
              <a:rPr lang="en-US" sz="5426" dirty="0" smtClean="0">
                <a:solidFill>
                  <a:schemeClr val="bg1"/>
                </a:solidFill>
              </a:rPr>
              <a:t> </a:t>
            </a:r>
            <a:r>
              <a:rPr lang="en-US" sz="5426" dirty="0">
                <a:solidFill>
                  <a:schemeClr val="bg1"/>
                </a:solidFill>
              </a:rPr>
              <a:t>e </a:t>
            </a:r>
            <a:r>
              <a:rPr lang="en-US" sz="5426" dirty="0" err="1">
                <a:solidFill>
                  <a:schemeClr val="bg1"/>
                </a:solidFill>
              </a:rPr>
              <a:t>Cultura</a:t>
            </a:r>
            <a:endParaRPr sz="5426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900" y="1981200"/>
            <a:ext cx="84201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pt-PT" dirty="0">
                <a:solidFill>
                  <a:schemeClr val="bg1"/>
                </a:solidFill>
              </a:rPr>
              <a:t>Criação de </a:t>
            </a:r>
            <a:r>
              <a:rPr lang="pt-PT" dirty="0" smtClean="0">
                <a:solidFill>
                  <a:schemeClr val="bg1"/>
                </a:solidFill>
              </a:rPr>
              <a:t>uma equipe treinada </a:t>
            </a:r>
            <a:r>
              <a:rPr lang="pt-PT" dirty="0">
                <a:solidFill>
                  <a:schemeClr val="bg1"/>
                </a:solidFill>
              </a:rPr>
              <a:t>de auditores internos.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t-PT" dirty="0" smtClean="0">
                <a:solidFill>
                  <a:schemeClr val="bg1"/>
                </a:solidFill>
              </a:rPr>
              <a:t>Níveis </a:t>
            </a:r>
            <a:r>
              <a:rPr lang="pt-PT" dirty="0">
                <a:solidFill>
                  <a:schemeClr val="bg1"/>
                </a:solidFill>
              </a:rPr>
              <a:t>significativos de treinamento são exigidos.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t-PT" dirty="0" smtClean="0">
                <a:solidFill>
                  <a:schemeClr val="bg1"/>
                </a:solidFill>
              </a:rPr>
              <a:t>Atitude de </a:t>
            </a:r>
            <a:r>
              <a:rPr lang="pt-PT" dirty="0">
                <a:solidFill>
                  <a:schemeClr val="bg1"/>
                </a:solidFill>
              </a:rPr>
              <a:t>inspeção financeira pode ser </a:t>
            </a:r>
            <a:r>
              <a:rPr lang="pt-PT" dirty="0" smtClean="0">
                <a:solidFill>
                  <a:schemeClr val="bg1"/>
                </a:solidFill>
              </a:rPr>
              <a:t>um desafio para a transformação.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pt-PT" dirty="0" smtClean="0">
                <a:solidFill>
                  <a:schemeClr val="bg1"/>
                </a:solidFill>
              </a:rPr>
              <a:t>Mudar de uma visão de conformidade financeira para uma visão de asseguração da efetividade do controle financeiro.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pt-PT" dirty="0" smtClean="0">
                <a:solidFill>
                  <a:schemeClr val="bg1"/>
                </a:solidFill>
              </a:rPr>
              <a:t>Criação da mudança </a:t>
            </a:r>
            <a:r>
              <a:rPr lang="pt-PT" dirty="0">
                <a:solidFill>
                  <a:schemeClr val="bg1"/>
                </a:solidFill>
              </a:rPr>
              <a:t>na </a:t>
            </a:r>
            <a:r>
              <a:rPr lang="pt-PT" dirty="0" smtClean="0">
                <a:solidFill>
                  <a:schemeClr val="bg1"/>
                </a:solidFill>
              </a:rPr>
              <a:t>cultura. </a:t>
            </a:r>
            <a:endParaRPr lang="pt-PT" dirty="0">
              <a:solidFill>
                <a:schemeClr val="bg1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pt-PT" dirty="0" smtClean="0">
                <a:solidFill>
                  <a:schemeClr val="bg1"/>
                </a:solidFill>
              </a:rPr>
              <a:t>Acompanhando as </a:t>
            </a:r>
            <a:r>
              <a:rPr lang="pt-PT" dirty="0">
                <a:solidFill>
                  <a:schemeClr val="bg1"/>
                </a:solidFill>
              </a:rPr>
              <a:t>mudanças na definição orçamentária e </a:t>
            </a:r>
            <a:r>
              <a:rPr lang="pt-PT" dirty="0" smtClean="0">
                <a:solidFill>
                  <a:schemeClr val="bg1"/>
                </a:solidFill>
              </a:rPr>
              <a:t>nos sistemas </a:t>
            </a:r>
            <a:r>
              <a:rPr lang="pt-PT" dirty="0">
                <a:solidFill>
                  <a:schemeClr val="bg1"/>
                </a:solidFill>
              </a:rPr>
              <a:t>de monitoramento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40321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62" y="3839415"/>
            <a:ext cx="9292101" cy="122109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900" dirty="0">
                <a:solidFill>
                  <a:schemeClr val="bg1"/>
                </a:solidFill>
              </a:rPr>
              <a:t>Como </a:t>
            </a:r>
            <a:r>
              <a:rPr lang="en-US" sz="3900" dirty="0" err="1">
                <a:solidFill>
                  <a:schemeClr val="bg1"/>
                </a:solidFill>
              </a:rPr>
              <a:t>conduzir</a:t>
            </a:r>
            <a:r>
              <a:rPr lang="en-US" sz="3900" dirty="0">
                <a:solidFill>
                  <a:schemeClr val="bg1"/>
                </a:solidFill>
              </a:rPr>
              <a:t> </a:t>
            </a:r>
            <a:r>
              <a:rPr lang="en-US" sz="3900" dirty="0" err="1">
                <a:solidFill>
                  <a:schemeClr val="bg1"/>
                </a:solidFill>
              </a:rPr>
              <a:t>uma</a:t>
            </a:r>
            <a:r>
              <a:rPr lang="en-US" sz="3900" dirty="0">
                <a:solidFill>
                  <a:schemeClr val="bg1"/>
                </a:solidFill>
              </a:rPr>
              <a:t> </a:t>
            </a:r>
            <a:r>
              <a:rPr lang="en-US" sz="3900" dirty="0" err="1">
                <a:solidFill>
                  <a:schemeClr val="bg1"/>
                </a:solidFill>
              </a:rPr>
              <a:t>transição</a:t>
            </a:r>
            <a:r>
              <a:rPr lang="en-US" sz="3900" dirty="0">
                <a:solidFill>
                  <a:schemeClr val="bg1"/>
                </a:solidFill>
              </a:rPr>
              <a:t> de </a:t>
            </a:r>
            <a:r>
              <a:rPr lang="en-US" sz="3900" dirty="0" err="1">
                <a:solidFill>
                  <a:schemeClr val="bg1"/>
                </a:solidFill>
              </a:rPr>
              <a:t>sucesso</a:t>
            </a:r>
            <a:r>
              <a:rPr lang="en-US" sz="3900" dirty="0">
                <a:solidFill>
                  <a:schemeClr val="bg1"/>
                </a:solidFill>
              </a:rPr>
              <a:t>? </a:t>
            </a: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9249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72516">
              <a:spcBef>
                <a:spcPts val="1500"/>
              </a:spcBef>
              <a:defRPr sz="68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317" dirty="0" err="1">
                <a:solidFill>
                  <a:schemeClr val="bg1"/>
                </a:solidFill>
              </a:rPr>
              <a:t>Fatores</a:t>
            </a:r>
            <a:r>
              <a:rPr lang="en-US" sz="5317" dirty="0">
                <a:solidFill>
                  <a:schemeClr val="bg1"/>
                </a:solidFill>
              </a:rPr>
              <a:t> </a:t>
            </a:r>
            <a:r>
              <a:rPr lang="en-US" sz="5317" dirty="0" err="1">
                <a:solidFill>
                  <a:schemeClr val="bg1"/>
                </a:solidFill>
              </a:rPr>
              <a:t>chaves</a:t>
            </a:r>
            <a:r>
              <a:rPr lang="en-US" sz="5317" dirty="0">
                <a:solidFill>
                  <a:schemeClr val="bg1"/>
                </a:solidFill>
              </a:rPr>
              <a:t> para o </a:t>
            </a:r>
            <a:r>
              <a:rPr lang="en-US" sz="5317" dirty="0" err="1">
                <a:solidFill>
                  <a:schemeClr val="bg1"/>
                </a:solidFill>
              </a:rPr>
              <a:t>sucesso</a:t>
            </a:r>
            <a:endParaRPr sz="5317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200" y="1563480"/>
            <a:ext cx="8864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403003">
              <a:spcBef>
                <a:spcPts val="1628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Forte </a:t>
            </a:r>
            <a:r>
              <a:rPr lang="en-US" dirty="0" err="1">
                <a:solidFill>
                  <a:srgbClr val="FF0000"/>
                </a:solidFill>
              </a:rPr>
              <a:t>apoio</a:t>
            </a:r>
            <a:r>
              <a:rPr lang="en-US" dirty="0">
                <a:solidFill>
                  <a:srgbClr val="FF0000"/>
                </a:solidFill>
              </a:rPr>
              <a:t> politico </a:t>
            </a:r>
            <a:r>
              <a:rPr lang="en-US" dirty="0" err="1" smtClean="0">
                <a:solidFill>
                  <a:schemeClr val="bg1"/>
                </a:solidFill>
              </a:rPr>
              <a:t>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nível</a:t>
            </a:r>
            <a:r>
              <a:rPr lang="en-US" dirty="0" smtClean="0">
                <a:solidFill>
                  <a:schemeClr val="bg1"/>
                </a:solidFill>
              </a:rPr>
              <a:t> federal </a:t>
            </a:r>
            <a:r>
              <a:rPr lang="en-US" dirty="0">
                <a:solidFill>
                  <a:schemeClr val="bg1"/>
                </a:solidFill>
              </a:rPr>
              <a:t>e </a:t>
            </a:r>
            <a:r>
              <a:rPr lang="en-US" dirty="0" err="1" smtClean="0">
                <a:solidFill>
                  <a:schemeClr val="bg1"/>
                </a:solidFill>
              </a:rPr>
              <a:t>estadual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para a </a:t>
            </a:r>
            <a:r>
              <a:rPr lang="en-US" dirty="0" err="1">
                <a:solidFill>
                  <a:schemeClr val="bg1"/>
                </a:solidFill>
              </a:rPr>
              <a:t>criação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nova </a:t>
            </a:r>
            <a:r>
              <a:rPr lang="en-US" dirty="0" err="1">
                <a:solidFill>
                  <a:schemeClr val="bg1"/>
                </a:solidFill>
              </a:rPr>
              <a:t>função</a:t>
            </a:r>
            <a:r>
              <a:rPr lang="en-US" dirty="0">
                <a:solidFill>
                  <a:schemeClr val="bg1"/>
                </a:solidFill>
              </a:rPr>
              <a:t> de AI (</a:t>
            </a:r>
            <a:r>
              <a:rPr lang="en-US" dirty="0" err="1">
                <a:solidFill>
                  <a:schemeClr val="bg1"/>
                </a:solidFill>
              </a:rPr>
              <a:t>disponibilize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tempo </a:t>
            </a:r>
            <a:r>
              <a:rPr lang="en-US" dirty="0">
                <a:solidFill>
                  <a:schemeClr val="bg1"/>
                </a:solidFill>
              </a:rPr>
              <a:t>para </a:t>
            </a:r>
            <a:r>
              <a:rPr lang="en-US" dirty="0">
                <a:solidFill>
                  <a:srgbClr val="FF0000"/>
                </a:solidFill>
              </a:rPr>
              <a:t>vender </a:t>
            </a:r>
            <a:r>
              <a:rPr lang="en-US" dirty="0" err="1">
                <a:solidFill>
                  <a:srgbClr val="FF0000"/>
                </a:solidFill>
              </a:rPr>
              <a:t>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benefícios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mudança</a:t>
            </a:r>
            <a:r>
              <a:rPr lang="en-US" dirty="0">
                <a:solidFill>
                  <a:schemeClr val="bg1"/>
                </a:solidFill>
              </a:rPr>
              <a:t> para a </a:t>
            </a:r>
            <a:r>
              <a:rPr lang="en-US" dirty="0" err="1">
                <a:solidFill>
                  <a:schemeClr val="bg1"/>
                </a:solidFill>
              </a:rPr>
              <a:t>função</a:t>
            </a:r>
            <a:r>
              <a:rPr lang="en-US" dirty="0">
                <a:solidFill>
                  <a:schemeClr val="bg1"/>
                </a:solidFill>
              </a:rPr>
              <a:t> de AI).</a:t>
            </a:r>
          </a:p>
          <a:p>
            <a:pPr marL="285750" indent="-285750" algn="just" defTabSz="403003">
              <a:spcBef>
                <a:spcPts val="1628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visão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baseada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Nota </a:t>
            </a:r>
            <a:r>
              <a:rPr lang="en-US" dirty="0" err="1" smtClean="0">
                <a:solidFill>
                  <a:srgbClr val="FF0000"/>
                </a:solidFill>
              </a:rPr>
              <a:t>Conceitual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desenvolvida</a:t>
            </a:r>
            <a:r>
              <a:rPr lang="en-US" dirty="0">
                <a:solidFill>
                  <a:schemeClr val="bg1"/>
                </a:solidFill>
              </a:rPr>
              <a:t> para o </a:t>
            </a:r>
            <a:r>
              <a:rPr lang="en-US" dirty="0" err="1">
                <a:solidFill>
                  <a:schemeClr val="bg1"/>
                </a:solidFill>
              </a:rPr>
              <a:t>país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 defTabSz="403003">
              <a:spcBef>
                <a:spcPts val="1628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Uma </a:t>
            </a:r>
            <a:r>
              <a:rPr lang="en-US" dirty="0" err="1">
                <a:solidFill>
                  <a:schemeClr val="bg1"/>
                </a:solidFill>
              </a:rPr>
              <a:t>estratégia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sequencial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liderança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 </a:t>
            </a:r>
            <a:r>
              <a:rPr lang="en-US" dirty="0" err="1">
                <a:solidFill>
                  <a:schemeClr val="bg1"/>
                </a:solidFill>
              </a:rPr>
              <a:t>recursos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definidos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 defTabSz="403003">
              <a:spcBef>
                <a:spcPts val="1628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Unidade</a:t>
            </a:r>
            <a:r>
              <a:rPr lang="en-US" dirty="0" smtClean="0">
                <a:solidFill>
                  <a:srgbClr val="FF0000"/>
                </a:solidFill>
              </a:rPr>
              <a:t> Central </a:t>
            </a:r>
            <a:r>
              <a:rPr lang="en-US" dirty="0" err="1">
                <a:solidFill>
                  <a:schemeClr val="bg1"/>
                </a:solidFill>
              </a:rPr>
              <a:t>instalada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ministério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fazenda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 smtClean="0">
                <a:solidFill>
                  <a:schemeClr val="bg1"/>
                </a:solidFill>
              </a:rPr>
              <a:t>desenvolver</a:t>
            </a:r>
            <a:r>
              <a:rPr lang="en-US" dirty="0" smtClean="0">
                <a:solidFill>
                  <a:schemeClr val="bg1"/>
                </a:solidFill>
              </a:rPr>
              <a:t> as </a:t>
            </a:r>
            <a:r>
              <a:rPr lang="en-US" dirty="0" err="1">
                <a:solidFill>
                  <a:schemeClr val="bg1"/>
                </a:solidFill>
              </a:rPr>
              <a:t>normas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políticas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procedimentos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 </a:t>
            </a:r>
            <a:r>
              <a:rPr lang="en-US" dirty="0" err="1">
                <a:solidFill>
                  <a:schemeClr val="bg1"/>
                </a:solidFill>
              </a:rPr>
              <a:t>metodologias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 para </a:t>
            </a:r>
            <a:r>
              <a:rPr lang="en-US" dirty="0" err="1">
                <a:solidFill>
                  <a:srgbClr val="FF0000"/>
                </a:solidFill>
              </a:rPr>
              <a:t>supervisionar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 </a:t>
            </a:r>
            <a:r>
              <a:rPr lang="en-US" dirty="0" err="1">
                <a:solidFill>
                  <a:schemeClr val="bg1"/>
                </a:solidFill>
              </a:rPr>
              <a:t>processo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implementação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 defTabSz="403003">
              <a:spcBef>
                <a:spcPts val="1628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 err="1" smtClean="0">
                <a:solidFill>
                  <a:srgbClr val="FF0000"/>
                </a:solidFill>
              </a:rPr>
              <a:t>Metodologias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Unidades</a:t>
            </a:r>
            <a:r>
              <a:rPr lang="en-US" dirty="0" smtClean="0">
                <a:solidFill>
                  <a:srgbClr val="FF0000"/>
                </a:solidFill>
              </a:rPr>
              <a:t> de AI </a:t>
            </a:r>
            <a:r>
              <a:rPr lang="en-US" dirty="0" err="1">
                <a:solidFill>
                  <a:srgbClr val="FF0000"/>
                </a:solidFill>
              </a:rPr>
              <a:t>piloto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unidades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federais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estatuais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seleccionadas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onde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gerentes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vejam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 </a:t>
            </a:r>
            <a:r>
              <a:rPr lang="en-US" dirty="0">
                <a:solidFill>
                  <a:srgbClr val="FF0000"/>
                </a:solidFill>
              </a:rPr>
              <a:t>valor </a:t>
            </a:r>
            <a:r>
              <a:rPr lang="en-US" dirty="0" err="1">
                <a:solidFill>
                  <a:srgbClr val="FF0000"/>
                </a:solidFill>
              </a:rPr>
              <a:t>adicionado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pela </a:t>
            </a:r>
            <a:r>
              <a:rPr lang="en-US" dirty="0" err="1">
                <a:solidFill>
                  <a:schemeClr val="bg1"/>
                </a:solidFill>
              </a:rPr>
              <a:t>função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 defTabSz="403003">
              <a:spcBef>
                <a:spcPts val="1628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 err="1">
                <a:solidFill>
                  <a:srgbClr val="FF0000"/>
                </a:solidFill>
              </a:rPr>
              <a:t>Automação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do </a:t>
            </a:r>
            <a:r>
              <a:rPr lang="en-US" dirty="0" err="1">
                <a:solidFill>
                  <a:schemeClr val="bg1"/>
                </a:solidFill>
              </a:rPr>
              <a:t>fluxo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processo</a:t>
            </a:r>
            <a:r>
              <a:rPr lang="en-US" dirty="0">
                <a:solidFill>
                  <a:schemeClr val="bg1"/>
                </a:solidFill>
              </a:rPr>
              <a:t> de auditoria e </a:t>
            </a:r>
            <a:r>
              <a:rPr lang="en-US" dirty="0" err="1" smtClean="0">
                <a:solidFill>
                  <a:schemeClr val="bg1"/>
                </a:solidFill>
              </a:rPr>
              <a:t>asseguração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rgbClr val="FF0000"/>
                </a:solidFill>
              </a:rPr>
              <a:t>qualidade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285750" indent="-285750" algn="just" defTabSz="403003">
              <a:spcBef>
                <a:spcPts val="1628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dirty="0" err="1">
                <a:solidFill>
                  <a:schemeClr val="bg1"/>
                </a:solidFill>
              </a:rPr>
              <a:t>Acompanhamento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papel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futuro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função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controle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inspeção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financeira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58676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12" y="2934540"/>
            <a:ext cx="9292101" cy="122109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Como </a:t>
            </a:r>
            <a:r>
              <a:rPr lang="en-US" dirty="0" err="1">
                <a:solidFill>
                  <a:schemeClr val="bg1"/>
                </a:solidFill>
              </a:rPr>
              <a:t>devemos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proceder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mapa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 </a:t>
            </a:r>
            <a:r>
              <a:rPr lang="en-US" dirty="0" err="1" smtClean="0">
                <a:solidFill>
                  <a:schemeClr val="bg1"/>
                </a:solidFill>
              </a:rPr>
              <a:t>sequência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da </a:t>
            </a:r>
            <a:r>
              <a:rPr lang="en-US" dirty="0" err="1">
                <a:solidFill>
                  <a:schemeClr val="bg1"/>
                </a:solidFill>
              </a:rPr>
              <a:t>reforma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919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spcBef>
                <a:spcPts val="1400"/>
              </a:spcBef>
              <a:defRPr sz="61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116" dirty="0" err="1">
                <a:solidFill>
                  <a:schemeClr val="bg1"/>
                </a:solidFill>
              </a:rPr>
              <a:t>Mapa</a:t>
            </a:r>
            <a:r>
              <a:rPr lang="en-US" sz="5116" dirty="0">
                <a:solidFill>
                  <a:schemeClr val="bg1"/>
                </a:solidFill>
              </a:rPr>
              <a:t> e </a:t>
            </a:r>
            <a:r>
              <a:rPr lang="en-US" sz="5116" dirty="0" err="1">
                <a:solidFill>
                  <a:schemeClr val="bg1"/>
                </a:solidFill>
              </a:rPr>
              <a:t>sequência</a:t>
            </a:r>
            <a:r>
              <a:rPr lang="en-US" sz="5116" dirty="0">
                <a:solidFill>
                  <a:schemeClr val="bg1"/>
                </a:solidFill>
              </a:rPr>
              <a:t> da </a:t>
            </a:r>
            <a:r>
              <a:rPr lang="en-US" sz="5116" dirty="0" err="1">
                <a:solidFill>
                  <a:schemeClr val="bg1"/>
                </a:solidFill>
              </a:rPr>
              <a:t>reforma</a:t>
            </a:r>
            <a:endParaRPr sz="4775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050" y="1411080"/>
            <a:ext cx="88519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dirty="0" err="1" smtClean="0">
                <a:solidFill>
                  <a:schemeClr val="bg1"/>
                </a:solidFill>
              </a:rPr>
              <a:t>Começar</a:t>
            </a:r>
            <a:r>
              <a:rPr lang="en-US" dirty="0" smtClean="0">
                <a:solidFill>
                  <a:schemeClr val="bg1"/>
                </a:solidFill>
              </a:rPr>
              <a:t> com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avaliação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rgbClr val="41414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consenso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quanto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smtClean="0">
                <a:solidFill>
                  <a:schemeClr val="bg1"/>
                </a:solidFill>
              </a:rPr>
              <a:t>nota </a:t>
            </a:r>
            <a:r>
              <a:rPr lang="en-US" dirty="0" err="1" smtClean="0">
                <a:solidFill>
                  <a:schemeClr val="bg1"/>
                </a:solidFill>
              </a:rPr>
              <a:t>conceitual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pt-BR" dirty="0" smtClean="0">
                <a:solidFill>
                  <a:schemeClr val="bg1"/>
                </a:solidFill>
              </a:rPr>
              <a:t>Estabeleçer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UHC </a:t>
            </a:r>
            <a:r>
              <a:rPr lang="en-US" dirty="0">
                <a:solidFill>
                  <a:schemeClr val="bg1"/>
                </a:solidFill>
              </a:rPr>
              <a:t>e a </a:t>
            </a:r>
            <a:r>
              <a:rPr lang="en-US" dirty="0" err="1">
                <a:solidFill>
                  <a:schemeClr val="bg1"/>
                </a:solidFill>
              </a:rPr>
              <a:t>função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coordenação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dirty="0" err="1" smtClean="0">
                <a:solidFill>
                  <a:schemeClr val="bg1"/>
                </a:solidFill>
              </a:rPr>
              <a:t>Desenvolva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rgbClr val="FF0000"/>
                </a:solidFill>
              </a:rPr>
              <a:t>estratégia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da </a:t>
            </a:r>
            <a:r>
              <a:rPr lang="en-US" dirty="0" err="1">
                <a:solidFill>
                  <a:schemeClr val="bg1"/>
                </a:solidFill>
              </a:rPr>
              <a:t>reforma</a:t>
            </a:r>
            <a:r>
              <a:rPr lang="en-US" dirty="0">
                <a:solidFill>
                  <a:schemeClr val="bg1"/>
                </a:solidFill>
              </a:rPr>
              <a:t> e um </a:t>
            </a:r>
            <a:r>
              <a:rPr lang="en-US" dirty="0" err="1">
                <a:solidFill>
                  <a:srgbClr val="FF0000"/>
                </a:solidFill>
              </a:rPr>
              <a:t>plano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ação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com </a:t>
            </a:r>
            <a:r>
              <a:rPr lang="en-US" dirty="0" err="1" smtClean="0">
                <a:solidFill>
                  <a:schemeClr val="bg1"/>
                </a:solidFill>
              </a:rPr>
              <a:t>datas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definidas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dirty="0" err="1" smtClean="0">
                <a:solidFill>
                  <a:schemeClr val="bg1"/>
                </a:solidFill>
              </a:rPr>
              <a:t>Treine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gerentes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para </a:t>
            </a:r>
            <a:r>
              <a:rPr lang="en-US" dirty="0" err="1">
                <a:solidFill>
                  <a:schemeClr val="bg1"/>
                </a:solidFill>
              </a:rPr>
              <a:t>melhorar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entendimento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demanda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dirty="0" err="1" smtClean="0">
                <a:solidFill>
                  <a:srgbClr val="FF0000"/>
                </a:solidFill>
              </a:rPr>
              <a:t>Diferencie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claramente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 err="1">
                <a:solidFill>
                  <a:schemeClr val="bg1"/>
                </a:solidFill>
              </a:rPr>
              <a:t>papel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da </a:t>
            </a:r>
            <a:r>
              <a:rPr lang="en-US" dirty="0">
                <a:solidFill>
                  <a:schemeClr val="bg1"/>
                </a:solidFill>
              </a:rPr>
              <a:t>IF e da </a:t>
            </a:r>
            <a:r>
              <a:rPr lang="en-US" dirty="0" smtClean="0">
                <a:solidFill>
                  <a:schemeClr val="bg1"/>
                </a:solidFill>
              </a:rPr>
              <a:t>AI, </a:t>
            </a:r>
            <a:r>
              <a:rPr lang="en-US" dirty="0" err="1" smtClean="0">
                <a:solidFill>
                  <a:schemeClr val="bg1"/>
                </a:solidFill>
              </a:rPr>
              <a:t>preferencialmente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 </a:t>
            </a:r>
            <a:r>
              <a:rPr lang="en-US" dirty="0" err="1">
                <a:solidFill>
                  <a:schemeClr val="bg1"/>
                </a:solidFill>
              </a:rPr>
              <a:t>papel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 err="1" smtClean="0">
                <a:solidFill>
                  <a:schemeClr val="bg1"/>
                </a:solidFill>
              </a:rPr>
              <a:t>deve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estabelecido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separadamente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dirty="0" err="1" smtClean="0">
                <a:solidFill>
                  <a:schemeClr val="bg1"/>
                </a:solidFill>
              </a:rPr>
              <a:t>Desenvolva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 prepare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metodologia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piloto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auditoria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padrões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código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conduta</a:t>
            </a:r>
            <a:r>
              <a:rPr lang="en-US" dirty="0">
                <a:solidFill>
                  <a:schemeClr val="bg1"/>
                </a:solidFill>
              </a:rPr>
              <a:t>, e manual de auditoria).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dirty="0" err="1" smtClean="0">
                <a:solidFill>
                  <a:schemeClr val="bg1"/>
                </a:solidFill>
              </a:rPr>
              <a:t>Adote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legislação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sobre</a:t>
            </a:r>
            <a:r>
              <a:rPr lang="en-US" dirty="0" smtClean="0">
                <a:solidFill>
                  <a:schemeClr val="bg1"/>
                </a:solidFill>
              </a:rPr>
              <a:t> a Auditoria </a:t>
            </a:r>
            <a:r>
              <a:rPr lang="en-US" dirty="0" err="1" smtClean="0">
                <a:solidFill>
                  <a:schemeClr val="bg1"/>
                </a:solidFill>
              </a:rPr>
              <a:t>Interna</a:t>
            </a:r>
            <a:r>
              <a:rPr lang="en-US" dirty="0" smtClean="0">
                <a:solidFill>
                  <a:schemeClr val="bg1"/>
                </a:solidFill>
              </a:rPr>
              <a:t> no </a:t>
            </a:r>
            <a:r>
              <a:rPr lang="en-US" dirty="0" err="1" smtClean="0">
                <a:solidFill>
                  <a:schemeClr val="bg1"/>
                </a:solidFill>
              </a:rPr>
              <a:t>Setor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Público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ajude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aplicação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0000"/>
                </a:solidFill>
              </a:rPr>
              <a:t>Automatize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 auditoria </a:t>
            </a:r>
            <a:r>
              <a:rPr lang="en-US" dirty="0" smtClean="0">
                <a:solidFill>
                  <a:schemeClr val="bg1"/>
                </a:solidFill>
              </a:rPr>
              <a:t>e o </a:t>
            </a:r>
            <a:r>
              <a:rPr lang="en-US" dirty="0" err="1" smtClean="0">
                <a:solidFill>
                  <a:schemeClr val="bg1"/>
                </a:solidFill>
              </a:rPr>
              <a:t>processo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asseguração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 err="1" smtClean="0">
                <a:solidFill>
                  <a:srgbClr val="FF0000"/>
                </a:solidFill>
              </a:rPr>
              <a:t>qualidade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dirty="0" err="1" smtClean="0">
                <a:solidFill>
                  <a:schemeClr val="bg1"/>
                </a:solidFill>
              </a:rPr>
              <a:t>Defina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um </a:t>
            </a:r>
            <a:r>
              <a:rPr lang="en-US" dirty="0" err="1">
                <a:solidFill>
                  <a:schemeClr val="bg1"/>
                </a:solidFill>
              </a:rPr>
              <a:t>sistema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certificação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efetivo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seguido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Desenvolvimento</a:t>
            </a:r>
            <a:r>
              <a:rPr lang="en-US" dirty="0" smtClean="0">
                <a:solidFill>
                  <a:schemeClr val="bg1"/>
                </a:solidFill>
              </a:rPr>
              <a:t> professional </a:t>
            </a:r>
            <a:r>
              <a:rPr lang="en-US" dirty="0" err="1">
                <a:solidFill>
                  <a:schemeClr val="bg1"/>
                </a:solidFill>
              </a:rPr>
              <a:t>continuado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372621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62" y="3839415"/>
            <a:ext cx="9292101" cy="122109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581" dirty="0" err="1">
                <a:solidFill>
                  <a:schemeClr val="bg1"/>
                </a:solidFill>
              </a:rPr>
              <a:t>Quem</a:t>
            </a:r>
            <a:r>
              <a:rPr lang="en-US" sz="5581" dirty="0">
                <a:solidFill>
                  <a:schemeClr val="bg1"/>
                </a:solidFill>
              </a:rPr>
              <a:t> </a:t>
            </a:r>
            <a:r>
              <a:rPr lang="en-US" sz="5581" dirty="0" err="1">
                <a:solidFill>
                  <a:schemeClr val="bg1"/>
                </a:solidFill>
              </a:rPr>
              <a:t>são</a:t>
            </a:r>
            <a:r>
              <a:rPr lang="en-US" sz="5581" dirty="0">
                <a:solidFill>
                  <a:schemeClr val="bg1"/>
                </a:solidFill>
              </a:rPr>
              <a:t> as </a:t>
            </a:r>
            <a:r>
              <a:rPr lang="en-US" sz="5581" dirty="0" err="1">
                <a:solidFill>
                  <a:schemeClr val="bg1"/>
                </a:solidFill>
              </a:rPr>
              <a:t>pessoas</a:t>
            </a:r>
            <a:r>
              <a:rPr lang="en-US" sz="5581" dirty="0">
                <a:solidFill>
                  <a:schemeClr val="bg1"/>
                </a:solidFill>
              </a:rPr>
              <a:t> </a:t>
            </a:r>
            <a:r>
              <a:rPr lang="en-US" sz="5581" dirty="0" err="1">
                <a:solidFill>
                  <a:schemeClr val="bg1"/>
                </a:solidFill>
              </a:rPr>
              <a:t>chaves</a:t>
            </a:r>
            <a:r>
              <a:rPr lang="en-US" sz="5581" dirty="0">
                <a:solidFill>
                  <a:schemeClr val="bg1"/>
                </a:solidFill>
              </a:rPr>
              <a:t>?</a:t>
            </a:r>
            <a:br>
              <a:rPr lang="en-US" sz="5581" dirty="0">
                <a:solidFill>
                  <a:schemeClr val="bg1"/>
                </a:solidFill>
              </a:rPr>
            </a:br>
            <a:r>
              <a:rPr lang="en-US" sz="5581" dirty="0">
                <a:solidFill>
                  <a:schemeClr val="bg1"/>
                </a:solidFill>
              </a:rPr>
              <a:t/>
            </a:r>
            <a:br>
              <a:rPr lang="en-US" sz="5581" dirty="0">
                <a:solidFill>
                  <a:schemeClr val="bg1"/>
                </a:solidFill>
              </a:rPr>
            </a:b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34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426" dirty="0">
                <a:solidFill>
                  <a:schemeClr val="bg1"/>
                </a:solidFill>
              </a:rPr>
              <a:t>O </a:t>
            </a:r>
            <a:r>
              <a:rPr lang="en-US" sz="5426" dirty="0" err="1">
                <a:solidFill>
                  <a:schemeClr val="bg1"/>
                </a:solidFill>
              </a:rPr>
              <a:t>Papel</a:t>
            </a:r>
            <a:r>
              <a:rPr lang="en-US" sz="5426" dirty="0">
                <a:solidFill>
                  <a:schemeClr val="bg1"/>
                </a:solidFill>
              </a:rPr>
              <a:t> do UHC</a:t>
            </a:r>
            <a:endParaRPr sz="5426" dirty="0">
              <a:solidFill>
                <a:schemeClr val="bg1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4294967295"/>
          </p:nvPr>
        </p:nvSpPr>
        <p:spPr>
          <a:xfrm>
            <a:off x="394262" y="1720998"/>
            <a:ext cx="9292101" cy="52563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79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 </a:t>
            </a:r>
            <a:r>
              <a:rPr lang="en-US" sz="2000" dirty="0" err="1" smtClean="0">
                <a:solidFill>
                  <a:schemeClr val="bg1"/>
                </a:solidFill>
              </a:rPr>
              <a:t>Chefe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da </a:t>
            </a:r>
            <a:r>
              <a:rPr lang="en-US" sz="2000" dirty="0" err="1">
                <a:solidFill>
                  <a:schemeClr val="bg1"/>
                </a:solidFill>
              </a:rPr>
              <a:t>Unidade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Harmonização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Central</a:t>
            </a:r>
          </a:p>
          <a:p>
            <a:pPr marL="0" lvl="0" indent="0" algn="l">
              <a:buNone/>
              <a:defRPr sz="1800">
                <a:solidFill>
                  <a:srgbClr val="000000"/>
                </a:solidFill>
              </a:defRPr>
            </a:pPr>
            <a:endParaRPr sz="2000" dirty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chemeClr val="bg1"/>
                </a:solidFill>
              </a:rPr>
              <a:t>Deve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dinâmico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e </a:t>
            </a:r>
            <a:r>
              <a:rPr lang="en-US" sz="2000" dirty="0" err="1">
                <a:solidFill>
                  <a:schemeClr val="bg1"/>
                </a:solidFill>
              </a:rPr>
              <a:t>capaz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trabalhar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conjunto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com </a:t>
            </a:r>
            <a:r>
              <a:rPr lang="en-US" sz="2000" dirty="0" err="1">
                <a:solidFill>
                  <a:schemeClr val="bg1"/>
                </a:solidFill>
              </a:rPr>
              <a:t>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ministérios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chemeClr val="bg1"/>
                </a:solidFill>
              </a:rPr>
              <a:t>Deve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possuir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habilidades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técnicas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>
                <a:solidFill>
                  <a:srgbClr val="41414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políticas</a:t>
            </a:r>
            <a:r>
              <a:rPr lang="en-US" sz="2000" dirty="0">
                <a:solidFill>
                  <a:srgbClr val="414141"/>
                </a:solidFill>
              </a:rPr>
              <a:t>. </a:t>
            </a:r>
            <a:endParaRPr lang="en-US" sz="2000" dirty="0" smtClean="0">
              <a:solidFill>
                <a:srgbClr val="414141"/>
              </a:solidFill>
            </a:endParaRP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chemeClr val="bg1"/>
                </a:solidFill>
              </a:rPr>
              <a:t>Deve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estar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aberto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aprender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dirty="0" err="1">
                <a:solidFill>
                  <a:schemeClr val="bg1"/>
                </a:solidFill>
              </a:rPr>
              <a:t>partir</a:t>
            </a:r>
            <a:r>
              <a:rPr lang="en-US" sz="2000" dirty="0">
                <a:solidFill>
                  <a:schemeClr val="bg1"/>
                </a:solidFill>
              </a:rPr>
              <a:t> dos outros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chemeClr val="bg1"/>
                </a:solidFill>
              </a:rPr>
              <a:t>Necessita</a:t>
            </a:r>
            <a:r>
              <a:rPr lang="en-US" sz="2000" dirty="0">
                <a:solidFill>
                  <a:srgbClr val="41414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coordenar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e </a:t>
            </a:r>
            <a:r>
              <a:rPr lang="en-US" sz="2000" dirty="0" err="1">
                <a:solidFill>
                  <a:schemeClr val="bg1"/>
                </a:solidFill>
              </a:rPr>
              <a:t>guiar</a:t>
            </a:r>
            <a:r>
              <a:rPr lang="en-US" sz="2000" dirty="0">
                <a:solidFill>
                  <a:schemeClr val="bg1"/>
                </a:solidFill>
              </a:rPr>
              <a:t> as </a:t>
            </a:r>
            <a:r>
              <a:rPr lang="en-US" sz="2000" dirty="0" err="1">
                <a:solidFill>
                  <a:schemeClr val="bg1"/>
                </a:solidFill>
              </a:rPr>
              <a:t>respectivas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unidades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hamonização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dos </a:t>
            </a: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estados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chemeClr val="bg1"/>
                </a:solidFill>
              </a:rPr>
              <a:t>Necessita</a:t>
            </a:r>
            <a:r>
              <a:rPr lang="en-US" sz="2000" dirty="0">
                <a:solidFill>
                  <a:srgbClr val="41414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colaborar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com o</a:t>
            </a:r>
            <a:r>
              <a:rPr lang="en-US" sz="2000" dirty="0">
                <a:solidFill>
                  <a:srgbClr val="414141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CONACI</a:t>
            </a:r>
            <a:endParaRPr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79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00" y="728450"/>
            <a:ext cx="9072000" cy="1667180"/>
          </a:xfrm>
        </p:spPr>
        <p:txBody>
          <a:bodyPr/>
          <a:lstStyle/>
          <a:p>
            <a:r>
              <a:rPr lang="en-US" sz="5000" dirty="0" err="1">
                <a:solidFill>
                  <a:schemeClr val="bg1"/>
                </a:solidFill>
              </a:rPr>
              <a:t>Modernizando</a:t>
            </a:r>
            <a:r>
              <a:rPr lang="en-US" sz="5000" dirty="0">
                <a:solidFill>
                  <a:schemeClr val="bg1"/>
                </a:solidFill>
              </a:rPr>
              <a:t> a Auditoria </a:t>
            </a:r>
            <a:r>
              <a:rPr lang="en-US" sz="5000" dirty="0" err="1">
                <a:solidFill>
                  <a:schemeClr val="bg1"/>
                </a:solidFill>
              </a:rPr>
              <a:t>Interna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02300" y="3637907"/>
            <a:ext cx="9072000" cy="1262160"/>
          </a:xfrm>
        </p:spPr>
        <p:txBody>
          <a:bodyPr/>
          <a:lstStyle/>
          <a:p>
            <a:pPr lvl="0"/>
            <a:endParaRPr lang="pt-BR" dirty="0" smtClean="0">
              <a:solidFill>
                <a:schemeClr val="bg1"/>
              </a:solidFill>
            </a:endParaRPr>
          </a:p>
          <a:p>
            <a:pPr lvl="0"/>
            <a:r>
              <a:rPr lang="pt-BR" sz="3600" dirty="0" smtClean="0">
                <a:solidFill>
                  <a:schemeClr val="bg1"/>
                </a:solidFill>
              </a:rPr>
              <a:t>Experiência </a:t>
            </a:r>
            <a:r>
              <a:rPr lang="pt-BR" sz="3600" dirty="0">
                <a:solidFill>
                  <a:schemeClr val="bg1"/>
                </a:solidFill>
              </a:rPr>
              <a:t>da Região da Europa e </a:t>
            </a:r>
            <a:endParaRPr lang="pt-BR" sz="3600" dirty="0" smtClean="0">
              <a:solidFill>
                <a:schemeClr val="bg1"/>
              </a:solidFill>
            </a:endParaRPr>
          </a:p>
          <a:p>
            <a:pPr lvl="0"/>
            <a:r>
              <a:rPr lang="pt-BR" sz="3600" dirty="0" smtClean="0">
                <a:solidFill>
                  <a:schemeClr val="bg1"/>
                </a:solidFill>
              </a:rPr>
              <a:t>da </a:t>
            </a:r>
            <a:r>
              <a:rPr lang="pt-BR" sz="3600" dirty="0">
                <a:solidFill>
                  <a:schemeClr val="bg1"/>
                </a:solidFill>
              </a:rPr>
              <a:t>Ásia Central (ECA</a:t>
            </a:r>
            <a:r>
              <a:rPr lang="pt-BR" sz="3600" dirty="0" smtClean="0">
                <a:solidFill>
                  <a:schemeClr val="bg1"/>
                </a:solidFill>
              </a:rPr>
              <a:t>)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Arman </a:t>
            </a:r>
            <a:r>
              <a:rPr lang="en-US" sz="2400" dirty="0">
                <a:solidFill>
                  <a:schemeClr val="bg1"/>
                </a:solidFill>
              </a:rPr>
              <a:t>Vatyan, PhD, FCCA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chemeClr val="bg1"/>
                </a:solidFill>
              </a:rPr>
              <a:t>World Bank</a:t>
            </a:r>
          </a:p>
          <a:p>
            <a:pPr lvl="0"/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00" dirty="0">
                <a:solidFill>
                  <a:schemeClr val="bg1"/>
                </a:solidFill>
              </a:rPr>
              <a:t>O </a:t>
            </a:r>
            <a:r>
              <a:rPr lang="en-US" sz="4200" dirty="0" err="1">
                <a:solidFill>
                  <a:schemeClr val="bg1"/>
                </a:solidFill>
              </a:rPr>
              <a:t>papel</a:t>
            </a:r>
            <a:r>
              <a:rPr lang="en-US" sz="4200" dirty="0">
                <a:solidFill>
                  <a:schemeClr val="bg1"/>
                </a:solidFill>
              </a:rPr>
              <a:t> da </a:t>
            </a:r>
            <a:r>
              <a:rPr lang="en-US" sz="4200" dirty="0" err="1">
                <a:solidFill>
                  <a:schemeClr val="bg1"/>
                </a:solidFill>
              </a:rPr>
              <a:t>unidade</a:t>
            </a:r>
            <a:r>
              <a:rPr lang="en-US" sz="4200" dirty="0">
                <a:solidFill>
                  <a:schemeClr val="bg1"/>
                </a:solidFill>
              </a:rPr>
              <a:t> de auditoria </a:t>
            </a:r>
            <a:r>
              <a:rPr lang="en-US" sz="4200" dirty="0" err="1">
                <a:solidFill>
                  <a:schemeClr val="bg1"/>
                </a:solidFill>
              </a:rPr>
              <a:t>interna</a:t>
            </a:r>
            <a:endParaRPr sz="4200" dirty="0">
              <a:solidFill>
                <a:schemeClr val="bg1"/>
              </a:solidFill>
            </a:endParaRPr>
          </a:p>
        </p:txBody>
      </p:sp>
      <p:sp>
        <p:nvSpPr>
          <p:cNvPr id="74" name="Shape 74"/>
          <p:cNvSpPr>
            <a:spLocks noGrp="1"/>
          </p:cNvSpPr>
          <p:nvPr>
            <p:ph type="body" idx="4294967295"/>
          </p:nvPr>
        </p:nvSpPr>
        <p:spPr>
          <a:xfrm>
            <a:off x="283899" y="1563480"/>
            <a:ext cx="9292101" cy="52563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1800" dirty="0" err="1">
                <a:solidFill>
                  <a:schemeClr val="bg1"/>
                </a:solidFill>
              </a:rPr>
              <a:t>Chefes</a:t>
            </a:r>
            <a:r>
              <a:rPr lang="en-US" sz="1800" dirty="0">
                <a:solidFill>
                  <a:schemeClr val="bg1"/>
                </a:solidFill>
              </a:rPr>
              <a:t> das </a:t>
            </a:r>
            <a:r>
              <a:rPr lang="en-US" sz="1800" dirty="0" err="1">
                <a:solidFill>
                  <a:schemeClr val="bg1"/>
                </a:solidFill>
              </a:rPr>
              <a:t>novas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unidades</a:t>
            </a:r>
            <a:r>
              <a:rPr lang="en-US" sz="1800" dirty="0">
                <a:solidFill>
                  <a:schemeClr val="bg1"/>
                </a:solidFill>
              </a:rPr>
              <a:t> de auditoria </a:t>
            </a:r>
            <a:r>
              <a:rPr lang="en-US" sz="1800" dirty="0" err="1">
                <a:solidFill>
                  <a:schemeClr val="bg1"/>
                </a:solidFill>
              </a:rPr>
              <a:t>interna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criadas</a:t>
            </a:r>
            <a:r>
              <a:rPr lang="en-US" sz="1800" dirty="0" smtClean="0">
                <a:solidFill>
                  <a:schemeClr val="bg1"/>
                </a:solidFill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rgbClr val="000000"/>
                </a:solidFill>
              </a:defRPr>
            </a:pPr>
            <a:r>
              <a:rPr lang="en-US" sz="1800" dirty="0" err="1" smtClean="0">
                <a:solidFill>
                  <a:schemeClr val="bg1"/>
                </a:solidFill>
              </a:rPr>
              <a:t>Devem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estar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dispostos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rgbClr val="FF0000"/>
                </a:solidFill>
              </a:rPr>
              <a:t>aprender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novas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formas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de </a:t>
            </a:r>
            <a:r>
              <a:rPr lang="en-US" sz="1800" dirty="0" err="1">
                <a:solidFill>
                  <a:schemeClr val="bg1"/>
                </a:solidFill>
              </a:rPr>
              <a:t>trabalhar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endParaRPr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rgbClr val="000000"/>
                </a:solidFill>
              </a:defRPr>
            </a:pPr>
            <a:r>
              <a:rPr lang="en-US" sz="1800" dirty="0" err="1">
                <a:solidFill>
                  <a:schemeClr val="bg1"/>
                </a:solidFill>
              </a:rPr>
              <a:t>Capazes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estabelecer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relação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forte com </a:t>
            </a:r>
            <a:r>
              <a:rPr lang="en-US" sz="1800" dirty="0" err="1">
                <a:solidFill>
                  <a:schemeClr val="bg1"/>
                </a:solidFill>
              </a:rPr>
              <a:t>os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gerentes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em</a:t>
            </a:r>
            <a:r>
              <a:rPr lang="en-US" sz="1800" dirty="0">
                <a:solidFill>
                  <a:schemeClr val="bg1"/>
                </a:solidFill>
              </a:rPr>
              <a:t> um </a:t>
            </a:r>
            <a:r>
              <a:rPr lang="en-US" sz="1800" dirty="0" err="1">
                <a:solidFill>
                  <a:schemeClr val="bg1"/>
                </a:solidFill>
              </a:rPr>
              <a:t>nível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mais</a:t>
            </a:r>
            <a:r>
              <a:rPr lang="en-US" sz="1800" dirty="0">
                <a:solidFill>
                  <a:schemeClr val="bg1"/>
                </a:solidFill>
              </a:rPr>
              <a:t> alto. </a:t>
            </a:r>
            <a:endParaRPr lang="en-US" sz="1800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rgbClr val="000000"/>
                </a:solidFill>
              </a:defRPr>
            </a:pPr>
            <a:r>
              <a:rPr lang="en-US" sz="1800" dirty="0" err="1">
                <a:solidFill>
                  <a:srgbClr val="FF0000"/>
                </a:solidFill>
              </a:rPr>
              <a:t>Treinar</a:t>
            </a:r>
            <a:r>
              <a:rPr lang="en-US" sz="1800" dirty="0">
                <a:solidFill>
                  <a:srgbClr val="FF0000"/>
                </a:solidFill>
              </a:rPr>
              <a:t> e </a:t>
            </a:r>
            <a:r>
              <a:rPr lang="en-US" sz="1800" dirty="0" err="1">
                <a:solidFill>
                  <a:srgbClr val="FF0000"/>
                </a:solidFill>
              </a:rPr>
              <a:t>aconselhar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as </a:t>
            </a:r>
            <a:r>
              <a:rPr lang="en-US" sz="1800" dirty="0" err="1">
                <a:solidFill>
                  <a:schemeClr val="bg1"/>
                </a:solidFill>
              </a:rPr>
              <a:t>equipes</a:t>
            </a:r>
            <a:r>
              <a:rPr lang="en-US" sz="1800" dirty="0">
                <a:solidFill>
                  <a:schemeClr val="bg1"/>
                </a:solidFill>
              </a:rPr>
              <a:t> de auditoria. 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rgbClr val="000000"/>
                </a:solidFill>
              </a:defRPr>
            </a:pPr>
            <a:r>
              <a:rPr lang="en-US" sz="1800" dirty="0" err="1">
                <a:solidFill>
                  <a:schemeClr val="bg1"/>
                </a:solidFill>
              </a:rPr>
              <a:t>Contribuir</a:t>
            </a:r>
            <a:r>
              <a:rPr lang="en-US" sz="1800" dirty="0">
                <a:solidFill>
                  <a:schemeClr val="bg1"/>
                </a:solidFill>
              </a:rPr>
              <a:t> para a </a:t>
            </a:r>
            <a:r>
              <a:rPr lang="en-US" sz="1800" dirty="0">
                <a:solidFill>
                  <a:srgbClr val="FF0000"/>
                </a:solidFill>
              </a:rPr>
              <a:t>UHC e a </a:t>
            </a:r>
            <a:r>
              <a:rPr lang="en-US" sz="1800" dirty="0" err="1">
                <a:solidFill>
                  <a:srgbClr val="FF0000"/>
                </a:solidFill>
              </a:rPr>
              <a:t>profissão</a:t>
            </a:r>
            <a:r>
              <a:rPr lang="en-US" sz="1800" dirty="0">
                <a:solidFill>
                  <a:srgbClr val="FF0000"/>
                </a:solidFill>
              </a:rPr>
              <a:t>. 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FF0000"/>
              </a:solidFill>
            </a:endParaRPr>
          </a:p>
          <a:p>
            <a:pPr defTabSz="43017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bg1"/>
                </a:solidFill>
              </a:rPr>
              <a:t>   </a:t>
            </a:r>
            <a:r>
              <a:rPr lang="en-US" sz="1800" dirty="0" err="1" smtClean="0">
                <a:solidFill>
                  <a:schemeClr val="bg1"/>
                </a:solidFill>
              </a:rPr>
              <a:t>Gerenciar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dois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tipos</a:t>
            </a:r>
            <a:r>
              <a:rPr lang="en-US" sz="1800" dirty="0">
                <a:solidFill>
                  <a:schemeClr val="bg1"/>
                </a:solidFill>
              </a:rPr>
              <a:t> de auditoria</a:t>
            </a:r>
            <a:r>
              <a:rPr lang="en-US" sz="1800" dirty="0" smtClean="0">
                <a:solidFill>
                  <a:schemeClr val="bg1"/>
                </a:solidFill>
              </a:rPr>
              <a:t>: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 defTabSz="43017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FF0000"/>
                </a:solidFill>
              </a:rPr>
              <a:t>Auditoria de </a:t>
            </a:r>
            <a:r>
              <a:rPr lang="en-US" sz="1800" dirty="0" err="1">
                <a:solidFill>
                  <a:srgbClr val="FF0000"/>
                </a:solidFill>
              </a:rPr>
              <a:t>serviços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</a:t>
            </a:r>
            <a:r>
              <a:rPr lang="en-US" sz="1800" dirty="0" err="1">
                <a:solidFill>
                  <a:schemeClr val="bg1"/>
                </a:solidFill>
              </a:rPr>
              <a:t>uma</a:t>
            </a:r>
            <a:r>
              <a:rPr lang="en-US" sz="1800" dirty="0">
                <a:solidFill>
                  <a:schemeClr val="bg1"/>
                </a:solidFill>
              </a:rPr>
              <a:t> auditoria </a:t>
            </a:r>
            <a:r>
              <a:rPr lang="en-US" sz="1800" dirty="0" err="1">
                <a:solidFill>
                  <a:schemeClr val="bg1"/>
                </a:solidFill>
              </a:rPr>
              <a:t>independente</a:t>
            </a:r>
            <a:r>
              <a:rPr lang="en-US" sz="1800" dirty="0">
                <a:solidFill>
                  <a:schemeClr val="bg1"/>
                </a:solidFill>
              </a:rPr>
              <a:t> da </a:t>
            </a:r>
            <a:r>
              <a:rPr lang="en-US" sz="1800" dirty="0" err="1">
                <a:solidFill>
                  <a:schemeClr val="bg1"/>
                </a:solidFill>
              </a:rPr>
              <a:t>governança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gerenciamento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 defTabSz="43017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bg1"/>
                </a:solidFill>
              </a:rPr>
              <a:t>       de </a:t>
            </a:r>
            <a:r>
              <a:rPr lang="en-US" sz="1800" dirty="0" err="1" smtClean="0">
                <a:solidFill>
                  <a:schemeClr val="bg1"/>
                </a:solidFill>
              </a:rPr>
              <a:t>risco</a:t>
            </a:r>
            <a:r>
              <a:rPr lang="en-US" sz="1800" dirty="0" smtClean="0">
                <a:solidFill>
                  <a:schemeClr val="bg1"/>
                </a:solidFill>
              </a:rPr>
              <a:t> e </a:t>
            </a:r>
            <a:r>
              <a:rPr lang="en-US" sz="1800" dirty="0" err="1" smtClean="0">
                <a:solidFill>
                  <a:schemeClr val="bg1"/>
                </a:solidFill>
              </a:rPr>
              <a:t>controle</a:t>
            </a:r>
            <a:r>
              <a:rPr lang="en-US" sz="1800" dirty="0" smtClean="0">
                <a:solidFill>
                  <a:schemeClr val="bg1"/>
                </a:solidFill>
              </a:rPr>
              <a:t> dos </a:t>
            </a:r>
            <a:r>
              <a:rPr lang="en-US" sz="1800" dirty="0" err="1" smtClean="0">
                <a:solidFill>
                  <a:schemeClr val="bg1"/>
                </a:solidFill>
              </a:rPr>
              <a:t>processos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</a:p>
          <a:p>
            <a:pPr lvl="1" defTabSz="43017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 sz="1800">
                <a:solidFill>
                  <a:srgbClr val="000000"/>
                </a:solidFill>
              </a:defRPr>
            </a:pPr>
            <a:r>
              <a:rPr lang="en-US" sz="1800" dirty="0" err="1" smtClean="0">
                <a:solidFill>
                  <a:srgbClr val="FF0000"/>
                </a:solidFill>
              </a:rPr>
              <a:t>Serviços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de </a:t>
            </a:r>
            <a:r>
              <a:rPr lang="en-US" sz="1800" dirty="0" err="1">
                <a:solidFill>
                  <a:srgbClr val="FF0000"/>
                </a:solidFill>
              </a:rPr>
              <a:t>Consultoria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</a:t>
            </a:r>
            <a:r>
              <a:rPr lang="en-US" sz="1800" dirty="0" err="1">
                <a:solidFill>
                  <a:schemeClr val="bg1"/>
                </a:solidFill>
              </a:rPr>
              <a:t>assessoria</a:t>
            </a:r>
            <a:r>
              <a:rPr lang="en-US" sz="1800" dirty="0">
                <a:solidFill>
                  <a:schemeClr val="bg1"/>
                </a:solidFill>
              </a:rPr>
              <a:t> e </a:t>
            </a:r>
            <a:r>
              <a:rPr lang="en-US" sz="1800" dirty="0" err="1">
                <a:solidFill>
                  <a:schemeClr val="bg1"/>
                </a:solidFill>
              </a:rPr>
              <a:t>serviços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relacionados</a:t>
            </a:r>
            <a:r>
              <a:rPr lang="en-US" sz="1800" dirty="0">
                <a:solidFill>
                  <a:schemeClr val="bg1"/>
                </a:solidFill>
              </a:rPr>
              <a:t> as </a:t>
            </a:r>
            <a:r>
              <a:rPr lang="en-US" sz="1800" dirty="0" err="1">
                <a:solidFill>
                  <a:schemeClr val="bg1"/>
                </a:solidFill>
              </a:rPr>
              <a:t>atividades</a:t>
            </a:r>
            <a:r>
              <a:rPr lang="en-US" sz="1800" dirty="0">
                <a:solidFill>
                  <a:schemeClr val="bg1"/>
                </a:solidFill>
              </a:rPr>
              <a:t> do </a:t>
            </a:r>
            <a:r>
              <a:rPr lang="en-US" sz="1800" dirty="0" err="1">
                <a:solidFill>
                  <a:schemeClr val="bg1"/>
                </a:solidFill>
              </a:rPr>
              <a:t>cliente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sz="180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34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 err="1" smtClean="0">
                <a:solidFill>
                  <a:schemeClr val="bg1"/>
                </a:solidFill>
              </a:rPr>
              <a:t>papel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 err="1" smtClean="0">
                <a:solidFill>
                  <a:schemeClr val="bg1"/>
                </a:solidFill>
              </a:rPr>
              <a:t>Inspeção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Financeira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900" y="1563480"/>
            <a:ext cx="8839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Encarregue</a:t>
            </a:r>
            <a:r>
              <a:rPr lang="en-US" dirty="0" smtClean="0">
                <a:solidFill>
                  <a:schemeClr val="bg1"/>
                </a:solidFill>
              </a:rPr>
              <a:t> dos </a:t>
            </a:r>
            <a:r>
              <a:rPr lang="en-US" dirty="0" err="1">
                <a:solidFill>
                  <a:srgbClr val="FF0000"/>
                </a:solidFill>
              </a:rPr>
              <a:t>controles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financeiros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posteriores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através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exame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documentos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fatos</a:t>
            </a:r>
            <a:r>
              <a:rPr lang="en-US" dirty="0" smtClean="0">
                <a:solidFill>
                  <a:schemeClr val="bg1"/>
                </a:solidFill>
              </a:rPr>
              <a:t>, e do </a:t>
            </a:r>
            <a:r>
              <a:rPr lang="en-US" dirty="0" err="1">
                <a:solidFill>
                  <a:schemeClr val="bg1"/>
                </a:solidFill>
              </a:rPr>
              <a:t>acompanhamento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das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irregularidades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e </a:t>
            </a:r>
            <a:r>
              <a:rPr lang="en-US" dirty="0" err="1" smtClean="0">
                <a:solidFill>
                  <a:schemeClr val="bg1"/>
                </a:solidFill>
              </a:rPr>
              <a:t>aplicação</a:t>
            </a:r>
            <a:r>
              <a:rPr lang="en-US" dirty="0" smtClean="0">
                <a:solidFill>
                  <a:schemeClr val="bg1"/>
                </a:solidFill>
              </a:rPr>
              <a:t> das </a:t>
            </a:r>
            <a:r>
              <a:rPr lang="en-US" dirty="0" err="1">
                <a:solidFill>
                  <a:srgbClr val="FF0000"/>
                </a:solidFill>
              </a:rPr>
              <a:t>penalidades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administrativas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inspeção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financeira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é </a:t>
            </a:r>
            <a:r>
              <a:rPr lang="en-US" dirty="0" err="1">
                <a:solidFill>
                  <a:schemeClr val="bg1"/>
                </a:solidFill>
              </a:rPr>
              <a:t>responsável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ações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legais</a:t>
            </a:r>
            <a:r>
              <a:rPr lang="en-US" dirty="0">
                <a:solidFill>
                  <a:schemeClr val="bg1"/>
                </a:solidFill>
              </a:rPr>
              <a:t>, mas </a:t>
            </a:r>
            <a:r>
              <a:rPr lang="en-US" dirty="0" err="1" smtClean="0">
                <a:solidFill>
                  <a:schemeClr val="bg1"/>
                </a:solidFill>
              </a:rPr>
              <a:t>sim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fornecer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evidências</a:t>
            </a:r>
            <a:r>
              <a:rPr lang="en-US" dirty="0">
                <a:solidFill>
                  <a:schemeClr val="bg1"/>
                </a:solidFill>
              </a:rPr>
              <a:t> para as </a:t>
            </a:r>
            <a:r>
              <a:rPr lang="en-US" dirty="0" err="1">
                <a:solidFill>
                  <a:schemeClr val="bg1"/>
                </a:solidFill>
              </a:rPr>
              <a:t>autoridades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julgadoras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</a:rPr>
              <a:t>Desenvolver</a:t>
            </a:r>
            <a:r>
              <a:rPr lang="en-US" dirty="0" smtClean="0">
                <a:solidFill>
                  <a:schemeClr val="bg1"/>
                </a:solidFill>
              </a:rPr>
              <a:t> as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habilidades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necessárias</a:t>
            </a:r>
            <a:r>
              <a:rPr lang="en-US" dirty="0">
                <a:solidFill>
                  <a:schemeClr val="bg1"/>
                </a:solidFill>
              </a:rPr>
              <a:t> para a </a:t>
            </a:r>
            <a:r>
              <a:rPr lang="en-US" dirty="0" err="1">
                <a:solidFill>
                  <a:schemeClr val="bg1"/>
                </a:solidFill>
              </a:rPr>
              <a:t>inspeção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Fazer o </a:t>
            </a:r>
            <a:r>
              <a:rPr lang="en-US" dirty="0" err="1" smtClean="0">
                <a:solidFill>
                  <a:schemeClr val="bg1"/>
                </a:solidFill>
              </a:rPr>
              <a:t>acompanhamento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rgbClr val="FF0000"/>
                </a:solidFill>
              </a:rPr>
              <a:t>fraude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corrupção</a:t>
            </a:r>
            <a:r>
              <a:rPr lang="en-US" dirty="0" smtClean="0">
                <a:solidFill>
                  <a:srgbClr val="FF0000"/>
                </a:solidFill>
              </a:rPr>
              <a:t>, e </a:t>
            </a:r>
            <a:r>
              <a:rPr lang="en-US" dirty="0" err="1">
                <a:solidFill>
                  <a:srgbClr val="FF0000"/>
                </a:solidFill>
              </a:rPr>
              <a:t>irregularidades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identificadas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auditores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internos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tribunais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contas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 outros </a:t>
            </a:r>
            <a:r>
              <a:rPr lang="en-US" dirty="0" err="1">
                <a:solidFill>
                  <a:schemeClr val="bg1"/>
                </a:solidFill>
              </a:rPr>
              <a:t>agentes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públicos</a:t>
            </a:r>
            <a:r>
              <a:rPr lang="en-US" dirty="0" smtClean="0">
                <a:solidFill>
                  <a:schemeClr val="bg1"/>
                </a:solidFill>
              </a:rPr>
              <a:t>, e </a:t>
            </a:r>
            <a:r>
              <a:rPr lang="en-US" dirty="0" err="1">
                <a:solidFill>
                  <a:schemeClr val="bg1"/>
                </a:solidFill>
              </a:rPr>
              <a:t>através</a:t>
            </a:r>
            <a:r>
              <a:rPr lang="en-US" dirty="0">
                <a:solidFill>
                  <a:schemeClr val="bg1"/>
                </a:solidFill>
              </a:rPr>
              <a:t> do canal de </a:t>
            </a:r>
            <a:r>
              <a:rPr lang="en-US" dirty="0" err="1" smtClean="0">
                <a:solidFill>
                  <a:srgbClr val="FF0000"/>
                </a:solidFill>
              </a:rPr>
              <a:t>denúncias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 </a:t>
            </a:r>
            <a:r>
              <a:rPr lang="en-US" dirty="0" err="1">
                <a:solidFill>
                  <a:schemeClr val="bg1"/>
                </a:solidFill>
              </a:rPr>
              <a:t>ouvidorias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bg1"/>
                </a:solidFill>
              </a:rPr>
              <a:t>Apoiar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 err="1" smtClean="0">
                <a:solidFill>
                  <a:schemeClr val="bg1"/>
                </a:solidFill>
              </a:rPr>
              <a:t>pessoal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ser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treinado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 </a:t>
            </a:r>
            <a:r>
              <a:rPr lang="en-US" dirty="0" err="1" smtClean="0">
                <a:solidFill>
                  <a:srgbClr val="FF0000"/>
                </a:solidFill>
              </a:rPr>
              <a:t>trasitado</a:t>
            </a:r>
            <a:r>
              <a:rPr lang="en-US" dirty="0" smtClean="0">
                <a:solidFill>
                  <a:schemeClr val="bg1"/>
                </a:solidFill>
              </a:rPr>
              <a:t> para as </a:t>
            </a:r>
            <a:r>
              <a:rPr lang="en-US" dirty="0" err="1" smtClean="0">
                <a:solidFill>
                  <a:schemeClr val="bg1"/>
                </a:solidFill>
              </a:rPr>
              <a:t>unidades</a:t>
            </a:r>
            <a:r>
              <a:rPr lang="en-US" dirty="0" smtClean="0">
                <a:solidFill>
                  <a:schemeClr val="bg1"/>
                </a:solidFill>
              </a:rPr>
              <a:t> de auditoria </a:t>
            </a:r>
            <a:r>
              <a:rPr lang="en-US" dirty="0" err="1" smtClean="0">
                <a:solidFill>
                  <a:schemeClr val="bg1"/>
                </a:solidFill>
              </a:rPr>
              <a:t>interna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Durante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err="1" smtClean="0">
                <a:solidFill>
                  <a:schemeClr val="bg1"/>
                </a:solidFill>
              </a:rPr>
              <a:t>transição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do </a:t>
            </a:r>
            <a:r>
              <a:rPr lang="en-US" dirty="0" err="1">
                <a:solidFill>
                  <a:schemeClr val="bg1"/>
                </a:solidFill>
              </a:rPr>
              <a:t>modelo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Francês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para o </a:t>
            </a:r>
            <a:r>
              <a:rPr lang="en-US" dirty="0" err="1">
                <a:solidFill>
                  <a:schemeClr val="bg1"/>
                </a:solidFill>
              </a:rPr>
              <a:t>modelo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Inglês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o </a:t>
            </a:r>
            <a:r>
              <a:rPr lang="en-US" dirty="0" err="1">
                <a:solidFill>
                  <a:schemeClr val="bg1"/>
                </a:solidFill>
              </a:rPr>
              <a:t>papel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longo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prazo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da </a:t>
            </a:r>
            <a:r>
              <a:rPr lang="en-US" dirty="0">
                <a:solidFill>
                  <a:schemeClr val="bg1"/>
                </a:solidFill>
              </a:rPr>
              <a:t>IF </a:t>
            </a:r>
            <a:r>
              <a:rPr lang="en-US" dirty="0" err="1">
                <a:solidFill>
                  <a:schemeClr val="bg1"/>
                </a:solidFill>
              </a:rPr>
              <a:t>requer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revisões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regulares</a:t>
            </a:r>
            <a:r>
              <a:rPr lang="en-US" dirty="0"/>
              <a:t>. </a:t>
            </a:r>
            <a:r>
              <a:rPr lang="en-US" dirty="0" err="1">
                <a:solidFill>
                  <a:schemeClr val="bg1"/>
                </a:solidFill>
              </a:rPr>
              <a:t>Isto</a:t>
            </a:r>
            <a:r>
              <a:rPr lang="en-US" dirty="0">
                <a:solidFill>
                  <a:schemeClr val="bg1"/>
                </a:solidFill>
              </a:rPr>
              <a:t> é </a:t>
            </a:r>
            <a:r>
              <a:rPr lang="en-US" dirty="0" err="1">
                <a:solidFill>
                  <a:schemeClr val="bg1"/>
                </a:solidFill>
              </a:rPr>
              <a:t>necessário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assegurar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equilíbrio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entre 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papéis</a:t>
            </a:r>
            <a:r>
              <a:rPr lang="en-US" dirty="0">
                <a:solidFill>
                  <a:schemeClr val="bg1"/>
                </a:solidFill>
              </a:rPr>
              <a:t> da auditoria </a:t>
            </a:r>
            <a:r>
              <a:rPr lang="en-US" dirty="0" err="1" smtClean="0">
                <a:solidFill>
                  <a:schemeClr val="bg1"/>
                </a:solidFill>
              </a:rPr>
              <a:t>interna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inspeção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financeira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56399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394262" y="620129"/>
            <a:ext cx="9292101" cy="94495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500" dirty="0" err="1" smtClean="0">
                <a:solidFill>
                  <a:schemeClr val="bg1"/>
                </a:solidFill>
              </a:rPr>
              <a:t>Evitar</a:t>
            </a:r>
            <a:r>
              <a:rPr lang="en-US" sz="4500" dirty="0" smtClean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sobreposição</a:t>
            </a:r>
            <a:r>
              <a:rPr lang="en-US" sz="4500" dirty="0">
                <a:solidFill>
                  <a:schemeClr val="bg1"/>
                </a:solidFill>
              </a:rPr>
              <a:t> e </a:t>
            </a:r>
            <a:r>
              <a:rPr lang="en-US" sz="4500" dirty="0" err="1" smtClean="0">
                <a:solidFill>
                  <a:schemeClr val="bg1"/>
                </a:solidFill>
              </a:rPr>
              <a:t>confusão</a:t>
            </a:r>
            <a:endParaRPr sz="45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725" y="2000250"/>
            <a:ext cx="91059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4363" indent="-557213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pt-PT" dirty="0">
                <a:solidFill>
                  <a:srgbClr val="FF0000"/>
                </a:solidFill>
              </a:rPr>
              <a:t>Auditorias múltiplas </a:t>
            </a:r>
            <a:r>
              <a:rPr lang="pt-PT" dirty="0">
                <a:solidFill>
                  <a:schemeClr val="bg1"/>
                </a:solidFill>
              </a:rPr>
              <a:t>de uma mesma instituição</a:t>
            </a:r>
          </a:p>
          <a:p>
            <a:pPr marL="614363" indent="-557213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pt-PT" dirty="0">
                <a:solidFill>
                  <a:schemeClr val="bg1"/>
                </a:solidFill>
              </a:rPr>
              <a:t>Revisões das </a:t>
            </a:r>
            <a:r>
              <a:rPr lang="pt-PT" dirty="0">
                <a:solidFill>
                  <a:srgbClr val="FF0000"/>
                </a:solidFill>
              </a:rPr>
              <a:t>mesmas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>
                <a:solidFill>
                  <a:srgbClr val="FF0000"/>
                </a:solidFill>
              </a:rPr>
              <a:t>transações </a:t>
            </a:r>
            <a:r>
              <a:rPr lang="pt-PT" dirty="0" smtClean="0">
                <a:solidFill>
                  <a:schemeClr val="bg1"/>
                </a:solidFill>
              </a:rPr>
              <a:t>financeiras por </a:t>
            </a:r>
            <a:r>
              <a:rPr lang="pt-PT" dirty="0">
                <a:solidFill>
                  <a:schemeClr val="bg1"/>
                </a:solidFill>
              </a:rPr>
              <a:t>diferentes </a:t>
            </a:r>
            <a:r>
              <a:rPr lang="pt-PT" dirty="0" smtClean="0">
                <a:solidFill>
                  <a:schemeClr val="bg1"/>
                </a:solidFill>
              </a:rPr>
              <a:t>entidades</a:t>
            </a:r>
            <a:r>
              <a:rPr lang="pt-PT" dirty="0">
                <a:solidFill>
                  <a:schemeClr val="bg1"/>
                </a:solidFill>
              </a:rPr>
              <a:t>. </a:t>
            </a:r>
          </a:p>
          <a:p>
            <a:pPr marL="614363" indent="-557213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pt-PT" dirty="0">
                <a:solidFill>
                  <a:srgbClr val="FF0000"/>
                </a:solidFill>
              </a:rPr>
              <a:t>Todas </a:t>
            </a:r>
            <a:r>
              <a:rPr lang="pt-PT" dirty="0">
                <a:solidFill>
                  <a:schemeClr val="bg1"/>
                </a:solidFill>
              </a:rPr>
              <a:t>as </a:t>
            </a:r>
            <a:r>
              <a:rPr lang="pt-PT" dirty="0" smtClean="0">
                <a:solidFill>
                  <a:schemeClr val="bg1"/>
                </a:solidFill>
              </a:rPr>
              <a:t>instituições </a:t>
            </a:r>
            <a:r>
              <a:rPr lang="pt-PT" dirty="0">
                <a:solidFill>
                  <a:schemeClr val="bg1"/>
                </a:solidFill>
              </a:rPr>
              <a:t>podem vir a </a:t>
            </a:r>
            <a:r>
              <a:rPr lang="pt-PT" dirty="0">
                <a:solidFill>
                  <a:srgbClr val="FF0000"/>
                </a:solidFill>
              </a:rPr>
              <a:t>identificar </a:t>
            </a:r>
            <a:r>
              <a:rPr lang="pt-PT" dirty="0" smtClean="0">
                <a:solidFill>
                  <a:schemeClr val="bg1"/>
                </a:solidFill>
              </a:rPr>
              <a:t>casos potenciais de </a:t>
            </a:r>
            <a:r>
              <a:rPr lang="pt-PT" dirty="0">
                <a:solidFill>
                  <a:schemeClr val="bg1"/>
                </a:solidFill>
              </a:rPr>
              <a:t>fraude e corrupção.</a:t>
            </a:r>
          </a:p>
          <a:p>
            <a:pPr marL="614363" indent="-557213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pt-PT" dirty="0" smtClean="0">
                <a:solidFill>
                  <a:schemeClr val="bg1"/>
                </a:solidFill>
              </a:rPr>
              <a:t>Alguma sobreposição pode </a:t>
            </a:r>
            <a:r>
              <a:rPr lang="pt-PT" dirty="0">
                <a:solidFill>
                  <a:schemeClr val="bg1"/>
                </a:solidFill>
              </a:rPr>
              <a:t>ser </a:t>
            </a:r>
            <a:r>
              <a:rPr lang="pt-PT" dirty="0" smtClean="0">
                <a:solidFill>
                  <a:schemeClr val="bg1"/>
                </a:solidFill>
              </a:rPr>
              <a:t>inevitável mas pode não </a:t>
            </a:r>
            <a:r>
              <a:rPr lang="pt-PT" dirty="0">
                <a:solidFill>
                  <a:schemeClr val="bg1"/>
                </a:solidFill>
              </a:rPr>
              <a:t>causar problemas onde existem os </a:t>
            </a:r>
            <a:r>
              <a:rPr lang="pt-PT" dirty="0" smtClean="0">
                <a:solidFill>
                  <a:srgbClr val="FF0000"/>
                </a:solidFill>
              </a:rPr>
              <a:t>normas para cooperação</a:t>
            </a:r>
            <a:r>
              <a:rPr lang="pt-PT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ex. entre auditoria interna e externa. </a:t>
            </a:r>
            <a:r>
              <a:rPr lang="pt-PT" dirty="0">
                <a:solidFill>
                  <a:schemeClr val="bg1"/>
                </a:solidFill>
              </a:rPr>
              <a:t>externa.</a:t>
            </a:r>
          </a:p>
          <a:p>
            <a:pPr marL="614363" indent="-557213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pt-PT" dirty="0" smtClean="0">
                <a:solidFill>
                  <a:srgbClr val="FF0000"/>
                </a:solidFill>
              </a:rPr>
              <a:t>Confusão </a:t>
            </a:r>
            <a:r>
              <a:rPr lang="pt-PT" dirty="0" smtClean="0">
                <a:solidFill>
                  <a:schemeClr val="bg1"/>
                </a:solidFill>
              </a:rPr>
              <a:t>entre </a:t>
            </a:r>
            <a:r>
              <a:rPr lang="pt-PT" dirty="0">
                <a:solidFill>
                  <a:schemeClr val="bg1"/>
                </a:solidFill>
              </a:rPr>
              <a:t>os papéis das entidades de </a:t>
            </a:r>
            <a:r>
              <a:rPr lang="pt-PT" dirty="0" smtClean="0">
                <a:solidFill>
                  <a:schemeClr val="bg1"/>
                </a:solidFill>
              </a:rPr>
              <a:t>controle</a:t>
            </a:r>
            <a:r>
              <a:rPr lang="pt-PT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e </a:t>
            </a:r>
            <a:r>
              <a:rPr lang="pt-PT" dirty="0">
                <a:solidFill>
                  <a:srgbClr val="FF0000"/>
                </a:solidFill>
              </a:rPr>
              <a:t>frustração </a:t>
            </a:r>
            <a:r>
              <a:rPr lang="pt-PT" dirty="0" smtClean="0">
                <a:solidFill>
                  <a:schemeClr val="bg1"/>
                </a:solidFill>
              </a:rPr>
              <a:t> da lado dos </a:t>
            </a:r>
            <a:r>
              <a:rPr lang="pt-PT" dirty="0" err="1" smtClean="0">
                <a:solidFill>
                  <a:srgbClr val="FF0000"/>
                </a:solidFill>
              </a:rPr>
              <a:t>stakeholders</a:t>
            </a:r>
            <a:r>
              <a:rPr lang="pt-PT" dirty="0" smtClean="0">
                <a:solidFill>
                  <a:srgbClr val="FF0000"/>
                </a:solidFill>
              </a:rPr>
              <a:t>/partes </a:t>
            </a:r>
            <a:r>
              <a:rPr lang="pt-PT" dirty="0">
                <a:solidFill>
                  <a:srgbClr val="FF0000"/>
                </a:solidFill>
              </a:rPr>
              <a:t>interessadas</a:t>
            </a:r>
            <a:r>
              <a:rPr lang="pt-PT" dirty="0">
                <a:solidFill>
                  <a:schemeClr val="bg1"/>
                </a:solidFill>
              </a:rPr>
              <a:t>.</a:t>
            </a:r>
            <a:r>
              <a:rPr lang="pt-PT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89450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39415"/>
            <a:ext cx="9152963" cy="1221090"/>
          </a:xfrm>
        </p:spPr>
        <p:txBody>
          <a:bodyPr>
            <a:normAutofit fontScale="90000"/>
          </a:bodyPr>
          <a:lstStyle/>
          <a:p>
            <a:pPr lvl="0"/>
            <a:r>
              <a:rPr lang="en-US" sz="5581" dirty="0" smtClean="0">
                <a:solidFill>
                  <a:schemeClr val="bg1"/>
                </a:solidFill>
              </a:rPr>
              <a:t>As </a:t>
            </a:r>
            <a:r>
              <a:rPr lang="en-US" sz="5581" dirty="0" err="1" smtClean="0">
                <a:solidFill>
                  <a:schemeClr val="bg1"/>
                </a:solidFill>
              </a:rPr>
              <a:t>Lições-chave</a:t>
            </a:r>
            <a:r>
              <a:rPr lang="en-US" sz="5581" dirty="0" smtClean="0">
                <a:solidFill>
                  <a:schemeClr val="bg1"/>
                </a:solidFill>
              </a:rPr>
              <a:t> </a:t>
            </a:r>
            <a:r>
              <a:rPr lang="en-US" sz="5581" dirty="0" err="1" smtClean="0">
                <a:solidFill>
                  <a:schemeClr val="bg1"/>
                </a:solidFill>
              </a:rPr>
              <a:t>aprendidas</a:t>
            </a: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005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394262" y="620129"/>
            <a:ext cx="9292101" cy="94495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426" dirty="0" err="1">
                <a:solidFill>
                  <a:schemeClr val="bg1"/>
                </a:solidFill>
              </a:rPr>
              <a:t>Lições</a:t>
            </a:r>
            <a:r>
              <a:rPr lang="en-US" sz="5426" dirty="0">
                <a:solidFill>
                  <a:schemeClr val="bg1"/>
                </a:solidFill>
              </a:rPr>
              <a:t> </a:t>
            </a:r>
            <a:r>
              <a:rPr lang="en-US" sz="5426" dirty="0" err="1">
                <a:solidFill>
                  <a:schemeClr val="bg1"/>
                </a:solidFill>
              </a:rPr>
              <a:t>importantes</a:t>
            </a:r>
            <a:endParaRPr sz="5426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022007892"/>
              </p:ext>
            </p:extLst>
          </p:nvPr>
        </p:nvGraphicFramePr>
        <p:xfrm>
          <a:off x="2747369" y="1238708"/>
          <a:ext cx="4842917" cy="336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815768831"/>
              </p:ext>
            </p:extLst>
          </p:nvPr>
        </p:nvGraphicFramePr>
        <p:xfrm>
          <a:off x="3278909" y="3915138"/>
          <a:ext cx="4783857" cy="212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17457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62" y="3839415"/>
            <a:ext cx="9292101" cy="122109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000" dirty="0">
                <a:solidFill>
                  <a:schemeClr val="bg1"/>
                </a:solidFill>
              </a:rPr>
              <a:t>PEMPAL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 err="1">
                <a:solidFill>
                  <a:schemeClr val="bg1"/>
                </a:solidFill>
              </a:rPr>
              <a:t>Comunidade</a:t>
            </a:r>
            <a:r>
              <a:rPr lang="en-US" sz="5000" dirty="0">
                <a:solidFill>
                  <a:schemeClr val="bg1"/>
                </a:solidFill>
              </a:rPr>
              <a:t> de </a:t>
            </a:r>
            <a:r>
              <a:rPr lang="en-US" sz="5000" dirty="0" err="1">
                <a:solidFill>
                  <a:schemeClr val="bg1"/>
                </a:solidFill>
              </a:rPr>
              <a:t>Práticas</a:t>
            </a:r>
            <a:r>
              <a:rPr lang="en-US" sz="5000" dirty="0">
                <a:solidFill>
                  <a:schemeClr val="bg1"/>
                </a:solidFill>
              </a:rPr>
              <a:t> de Auditoria </a:t>
            </a:r>
            <a:r>
              <a:rPr lang="en-US" sz="5000" dirty="0" smtClean="0">
                <a:solidFill>
                  <a:schemeClr val="bg1"/>
                </a:solidFill>
              </a:rPr>
              <a:t/>
            </a:r>
            <a:br>
              <a:rPr lang="en-US" sz="5000" dirty="0" smtClean="0">
                <a:solidFill>
                  <a:schemeClr val="bg1"/>
                </a:solidFill>
              </a:rPr>
            </a:br>
            <a:r>
              <a:rPr lang="en-US" sz="5000" dirty="0" err="1" smtClean="0">
                <a:solidFill>
                  <a:schemeClr val="bg1"/>
                </a:solidFill>
              </a:rPr>
              <a:t>Interna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>
                <a:solidFill>
                  <a:schemeClr val="bg1"/>
                </a:solidFill>
              </a:rPr>
              <a:t>(similar </a:t>
            </a:r>
            <a:r>
              <a:rPr lang="en-US" sz="5000" dirty="0" err="1" smtClean="0">
                <a:solidFill>
                  <a:schemeClr val="bg1"/>
                </a:solidFill>
              </a:rPr>
              <a:t>ao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>
                <a:solidFill>
                  <a:schemeClr val="bg1"/>
                </a:solidFill>
              </a:rPr>
              <a:t>CONACI)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581" dirty="0">
                <a:solidFill>
                  <a:schemeClr val="bg1"/>
                </a:solidFill>
              </a:rPr>
              <a:t/>
            </a:r>
            <a:br>
              <a:rPr lang="en-US" sz="5581" dirty="0">
                <a:solidFill>
                  <a:schemeClr val="bg1"/>
                </a:solidFill>
              </a:rPr>
            </a:b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7371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577" y="447981"/>
            <a:ext cx="713969" cy="48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287" y="635224"/>
            <a:ext cx="794466" cy="39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6998" y="1081453"/>
            <a:ext cx="874962" cy="44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0" y="2112160"/>
            <a:ext cx="953708" cy="47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9899" y="2668636"/>
            <a:ext cx="87321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9142" y="3382605"/>
            <a:ext cx="792716" cy="397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112" y="4495606"/>
            <a:ext cx="951959" cy="48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0276" y="5073032"/>
            <a:ext cx="794466" cy="531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349" y="5451016"/>
            <a:ext cx="792716" cy="52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764" y="5813159"/>
            <a:ext cx="794466" cy="53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302" y="6002242"/>
            <a:ext cx="713969" cy="4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598" y="6002242"/>
            <a:ext cx="713969" cy="4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645" y="5764253"/>
            <a:ext cx="873212" cy="4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938" y="5367019"/>
            <a:ext cx="953710" cy="4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8717" y="4731796"/>
            <a:ext cx="874962" cy="48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51" y="3302109"/>
            <a:ext cx="951959" cy="477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4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93" y="2430646"/>
            <a:ext cx="1030706" cy="51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4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453" y="1636180"/>
            <a:ext cx="794466" cy="53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4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918" y="1081454"/>
            <a:ext cx="869713" cy="47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4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874" y="596725"/>
            <a:ext cx="869713" cy="43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47" descr="Russia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737" y="4017828"/>
            <a:ext cx="873212" cy="537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28" descr="flag_hungary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707" y="1478688"/>
            <a:ext cx="873213" cy="55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Rectangle 2"/>
          <p:cNvSpPr txBox="1">
            <a:spLocks noChangeArrowheads="1"/>
          </p:cNvSpPr>
          <p:nvPr/>
        </p:nvSpPr>
        <p:spPr bwMode="auto">
          <a:xfrm>
            <a:off x="2420675" y="2668636"/>
            <a:ext cx="5398518" cy="162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3969">
                <a:solidFill>
                  <a:schemeClr val="tx2"/>
                </a:solidFill>
              </a:rPr>
              <a:t/>
            </a:r>
            <a:br>
              <a:rPr lang="hr-HR" altLang="en-US" sz="3969">
                <a:solidFill>
                  <a:schemeClr val="tx2"/>
                </a:solidFill>
              </a:rPr>
            </a:br>
            <a:endParaRPr lang="hr-HR" altLang="en-US" sz="3969">
              <a:solidFill>
                <a:schemeClr val="tx2"/>
              </a:solidFill>
            </a:endParaRPr>
          </a:p>
        </p:txBody>
      </p:sp>
      <p:sp>
        <p:nvSpPr>
          <p:cNvPr id="13337" name="Rectangle 2"/>
          <p:cNvSpPr txBox="1">
            <a:spLocks noChangeArrowheads="1"/>
          </p:cNvSpPr>
          <p:nvPr/>
        </p:nvSpPr>
        <p:spPr bwMode="auto">
          <a:xfrm>
            <a:off x="2420675" y="2668636"/>
            <a:ext cx="5398518" cy="162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3969" dirty="0">
                <a:solidFill>
                  <a:schemeClr val="tx2"/>
                </a:solidFill>
              </a:rPr>
              <a:t/>
            </a:r>
            <a:br>
              <a:rPr lang="hr-HR" altLang="en-US" sz="3969" dirty="0">
                <a:solidFill>
                  <a:schemeClr val="tx2"/>
                </a:solidFill>
              </a:rPr>
            </a:br>
            <a:r>
              <a:rPr lang="hr-HR" altLang="en-US" sz="279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en-US" altLang="en-US" sz="2790" dirty="0">
                <a:solidFill>
                  <a:schemeClr val="bg1"/>
                </a:solidFill>
                <a:latin typeface="Algerian" panose="04020705040A02060702" pitchFamily="82" charset="0"/>
              </a:rPr>
              <a:t>23 </a:t>
            </a:r>
            <a:r>
              <a:rPr lang="en-US" altLang="en-US" sz="2790" dirty="0" err="1">
                <a:solidFill>
                  <a:schemeClr val="bg1"/>
                </a:solidFill>
                <a:latin typeface="Algerian" panose="04020705040A02060702" pitchFamily="82" charset="0"/>
              </a:rPr>
              <a:t>Países</a:t>
            </a:r>
            <a:endParaRPr lang="en-US" altLang="en-US" sz="279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 eaLnBrk="1" hangingPunct="1"/>
            <a:r>
              <a:rPr lang="en-US" altLang="en-US" sz="3969" dirty="0" err="1">
                <a:solidFill>
                  <a:schemeClr val="bg1"/>
                </a:solidFill>
                <a:latin typeface="Algerian" panose="04020705040A02060702" pitchFamily="82" charset="0"/>
              </a:rPr>
              <a:t>Comunidade</a:t>
            </a:r>
            <a:r>
              <a:rPr lang="en-US" altLang="en-US" sz="3969" dirty="0">
                <a:solidFill>
                  <a:schemeClr val="bg1"/>
                </a:solidFill>
                <a:latin typeface="Algerian" panose="04020705040A02060702" pitchFamily="82" charset="0"/>
              </a:rPr>
              <a:t> de </a:t>
            </a:r>
            <a:r>
              <a:rPr lang="en-US" altLang="en-US" sz="3969" dirty="0" err="1">
                <a:solidFill>
                  <a:schemeClr val="bg1"/>
                </a:solidFill>
                <a:latin typeface="Algerian" panose="04020705040A02060702" pitchFamily="82" charset="0"/>
              </a:rPr>
              <a:t>práticas</a:t>
            </a:r>
            <a:r>
              <a:rPr lang="en-US" altLang="en-US" sz="3969" dirty="0">
                <a:solidFill>
                  <a:schemeClr val="bg1"/>
                </a:solidFill>
                <a:latin typeface="Algerian" panose="04020705040A02060702" pitchFamily="82" charset="0"/>
              </a:rPr>
              <a:t> de Auditoria </a:t>
            </a:r>
            <a:r>
              <a:rPr lang="en-US" altLang="en-US" sz="3969" dirty="0" err="1">
                <a:solidFill>
                  <a:schemeClr val="bg1"/>
                </a:solidFill>
                <a:latin typeface="Algerian" panose="04020705040A02060702" pitchFamily="82" charset="0"/>
              </a:rPr>
              <a:t>interna</a:t>
            </a:r>
            <a:endParaRPr lang="en-US" altLang="en-US" sz="3969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3338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3156" y="47248"/>
            <a:ext cx="1407469" cy="84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9" name="Picture 2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1031" y="3856977"/>
            <a:ext cx="817215" cy="5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872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468717" y="2509392"/>
            <a:ext cx="7038197" cy="3650343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645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endParaRPr lang="en-US" sz="2645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endParaRPr lang="en-US" sz="2645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endParaRPr lang="en-US" sz="2645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endParaRPr lang="en-US" sz="2645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endParaRPr lang="en-US" sz="2645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endParaRPr lang="en-US" sz="2645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endParaRPr lang="en-US" sz="2645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992737" y="-110246"/>
            <a:ext cx="8095152" cy="12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969" dirty="0">
                <a:solidFill>
                  <a:schemeClr val="bg1"/>
                </a:solidFill>
              </a:rPr>
              <a:t>PEMPAL </a:t>
            </a:r>
            <a:r>
              <a:rPr lang="en-US" altLang="en-US" sz="3969" dirty="0" err="1" smtClean="0">
                <a:solidFill>
                  <a:schemeClr val="bg1"/>
                </a:solidFill>
              </a:rPr>
              <a:t>CdP</a:t>
            </a:r>
            <a:r>
              <a:rPr lang="en-US" altLang="en-US" sz="3969" dirty="0" smtClean="0">
                <a:solidFill>
                  <a:schemeClr val="bg1"/>
                </a:solidFill>
              </a:rPr>
              <a:t> Auditoria </a:t>
            </a:r>
            <a:r>
              <a:rPr lang="en-US" altLang="en-US" sz="3969" dirty="0" err="1" smtClean="0">
                <a:solidFill>
                  <a:schemeClr val="bg1"/>
                </a:solidFill>
              </a:rPr>
              <a:t>Interna</a:t>
            </a:r>
            <a:endParaRPr lang="en-US" altLang="en-US" sz="3969" dirty="0">
              <a:solidFill>
                <a:schemeClr val="bg1"/>
              </a:solidFill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3055898" y="1000958"/>
            <a:ext cx="3809587" cy="794466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645" dirty="0">
                <a:solidFill>
                  <a:srgbClr val="FFFFFF"/>
                </a:solidFill>
                <a:latin typeface="Arial" charset="0"/>
              </a:rPr>
              <a:t>PEMPAL </a:t>
            </a:r>
          </a:p>
          <a:p>
            <a:pPr algn="ctr">
              <a:defRPr/>
            </a:pPr>
            <a:r>
              <a:rPr lang="en-US" sz="2645" dirty="0" err="1">
                <a:solidFill>
                  <a:srgbClr val="FFFFFF"/>
                </a:solidFill>
                <a:latin typeface="Arial" charset="0"/>
              </a:rPr>
              <a:t>Comitê</a:t>
            </a:r>
            <a:r>
              <a:rPr lang="en-US" sz="2645" dirty="0">
                <a:solidFill>
                  <a:srgbClr val="FFFFFF"/>
                </a:solidFill>
                <a:latin typeface="Arial" charset="0"/>
              </a:rPr>
              <a:t> de </a:t>
            </a:r>
            <a:r>
              <a:rPr lang="en-US" sz="2645" dirty="0" err="1">
                <a:solidFill>
                  <a:srgbClr val="FFFFFF"/>
                </a:solidFill>
                <a:latin typeface="Arial" charset="0"/>
              </a:rPr>
              <a:t>Supervisão</a:t>
            </a:r>
            <a:endParaRPr lang="en-US" sz="2645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353385" y="2747382"/>
            <a:ext cx="3274110" cy="713968"/>
          </a:xfrm>
          <a:prstGeom prst="rect">
            <a:avLst/>
          </a:prstGeom>
          <a:noFill/>
          <a:ln w="9525">
            <a:solidFill>
              <a:srgbClr val="F8C842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80" b="1" dirty="0" err="1">
                <a:solidFill>
                  <a:srgbClr val="B9FC24"/>
                </a:solidFill>
                <a:latin typeface="Arial" charset="0"/>
              </a:rPr>
              <a:t>Comitê</a:t>
            </a:r>
            <a:r>
              <a:rPr lang="en-US" sz="2480" b="1" dirty="0">
                <a:solidFill>
                  <a:srgbClr val="B9FC24"/>
                </a:solidFill>
                <a:latin typeface="Arial" charset="0"/>
              </a:rPr>
              <a:t> </a:t>
            </a:r>
            <a:r>
              <a:rPr lang="en-US" sz="2480" b="1" dirty="0" err="1">
                <a:solidFill>
                  <a:srgbClr val="B9FC24"/>
                </a:solidFill>
                <a:latin typeface="Arial" charset="0"/>
              </a:rPr>
              <a:t>Executivo</a:t>
            </a:r>
            <a:endParaRPr lang="en-US" sz="2480" b="1" dirty="0">
              <a:solidFill>
                <a:srgbClr val="DDFC24"/>
              </a:solidFill>
              <a:latin typeface="Arial" charset="0"/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 rot="16200000">
            <a:off x="-2171128" y="4085757"/>
            <a:ext cx="5556012" cy="49936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45" dirty="0">
                <a:solidFill>
                  <a:srgbClr val="000000"/>
                </a:solidFill>
              </a:rPr>
              <a:t>Secretaria – CEF</a:t>
            </a: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 rot="16200000">
            <a:off x="6595996" y="4085757"/>
            <a:ext cx="5556012" cy="49936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45" dirty="0">
                <a:solidFill>
                  <a:srgbClr val="000000"/>
                </a:solidFill>
              </a:rPr>
              <a:t>Banco Mundial</a:t>
            </a:r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1091351" y="6419264"/>
            <a:ext cx="2619638" cy="906787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764" dirty="0" err="1">
                <a:solidFill>
                  <a:srgbClr val="000000"/>
                </a:solidFill>
              </a:rPr>
              <a:t>Rússia</a:t>
            </a:r>
            <a:r>
              <a:rPr lang="en-US" sz="1764" dirty="0">
                <a:solidFill>
                  <a:srgbClr val="000000"/>
                </a:solidFill>
              </a:rPr>
              <a:t>, SECO, Academia </a:t>
            </a:r>
            <a:r>
              <a:rPr lang="en-US" sz="1764" dirty="0" err="1">
                <a:solidFill>
                  <a:srgbClr val="000000"/>
                </a:solidFill>
              </a:rPr>
              <a:t>Holandesa</a:t>
            </a:r>
            <a:r>
              <a:rPr lang="en-US" sz="1764" dirty="0">
                <a:solidFill>
                  <a:srgbClr val="000000"/>
                </a:solidFill>
              </a:rPr>
              <a:t> e </a:t>
            </a:r>
            <a:r>
              <a:rPr lang="en-US" sz="1764" dirty="0" err="1">
                <a:solidFill>
                  <a:srgbClr val="000000"/>
                </a:solidFill>
              </a:rPr>
              <a:t>outras</a:t>
            </a:r>
            <a:endParaRPr lang="en-US" sz="1764" dirty="0">
              <a:solidFill>
                <a:srgbClr val="000000"/>
              </a:solidFill>
            </a:endParaRP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4073582" y="6525866"/>
            <a:ext cx="5001285" cy="635302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764" dirty="0" err="1">
                <a:solidFill>
                  <a:srgbClr val="000000"/>
                </a:solidFill>
              </a:rPr>
              <a:t>Organizações</a:t>
            </a:r>
            <a:r>
              <a:rPr lang="en-US" sz="1764" dirty="0">
                <a:solidFill>
                  <a:srgbClr val="000000"/>
                </a:solidFill>
              </a:rPr>
              <a:t> e </a:t>
            </a:r>
            <a:r>
              <a:rPr lang="en-US" sz="1764" dirty="0" err="1">
                <a:solidFill>
                  <a:srgbClr val="000000"/>
                </a:solidFill>
              </a:rPr>
              <a:t>associações</a:t>
            </a:r>
            <a:r>
              <a:rPr lang="en-US" sz="1764" dirty="0">
                <a:solidFill>
                  <a:srgbClr val="000000"/>
                </a:solidFill>
              </a:rPr>
              <a:t> </a:t>
            </a:r>
            <a:r>
              <a:rPr lang="en-US" sz="1764" dirty="0" err="1">
                <a:solidFill>
                  <a:srgbClr val="000000"/>
                </a:solidFill>
              </a:rPr>
              <a:t>profissionais</a:t>
            </a:r>
            <a:r>
              <a:rPr lang="en-US" sz="1764" dirty="0">
                <a:solidFill>
                  <a:srgbClr val="000000"/>
                </a:solidFill>
              </a:rPr>
              <a:t> (the IIA, CIPFA, etc</a:t>
            </a:r>
            <a:r>
              <a:rPr lang="en-US" sz="1764" dirty="0" smtClean="0">
                <a:solidFill>
                  <a:srgbClr val="000000"/>
                </a:solidFill>
              </a:rPr>
              <a:t>.) e outros </a:t>
            </a:r>
            <a:r>
              <a:rPr lang="en-US" sz="1764" dirty="0" err="1" smtClean="0">
                <a:solidFill>
                  <a:srgbClr val="000000"/>
                </a:solidFill>
              </a:rPr>
              <a:t>recursos</a:t>
            </a:r>
            <a:endParaRPr lang="en-US" sz="1764" dirty="0">
              <a:solidFill>
                <a:srgbClr val="000000"/>
              </a:solidFill>
            </a:endParaRP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2340328" y="5764253"/>
            <a:ext cx="477580" cy="6300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645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829280" y="5638304"/>
            <a:ext cx="1718426" cy="80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543" dirty="0" err="1"/>
              <a:t>Financiamento</a:t>
            </a:r>
            <a:r>
              <a:rPr lang="en-US" sz="1543" dirty="0"/>
              <a:t> e </a:t>
            </a:r>
            <a:r>
              <a:rPr lang="en-US" sz="1543" dirty="0" err="1"/>
              <a:t>suporte</a:t>
            </a:r>
            <a:r>
              <a:rPr lang="en-US" sz="1543" dirty="0"/>
              <a:t> </a:t>
            </a:r>
            <a:r>
              <a:rPr lang="en-US" sz="1543" dirty="0" err="1" smtClean="0"/>
              <a:t>profissional</a:t>
            </a:r>
            <a:endParaRPr lang="en-US" sz="1543" dirty="0"/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 flipV="1">
            <a:off x="6151515" y="6080989"/>
            <a:ext cx="0" cy="5564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645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4673984" y="6033624"/>
            <a:ext cx="1508435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543" dirty="0" err="1" smtClean="0">
                <a:solidFill>
                  <a:srgbClr val="000000"/>
                </a:solidFill>
              </a:rPr>
              <a:t>Apoio</a:t>
            </a:r>
            <a:r>
              <a:rPr lang="en-US" sz="1543" dirty="0" smtClean="0">
                <a:solidFill>
                  <a:srgbClr val="000000"/>
                </a:solidFill>
              </a:rPr>
              <a:t> Professional</a:t>
            </a:r>
            <a:endParaRPr lang="en-US" sz="1543" dirty="0">
              <a:solidFill>
                <a:srgbClr val="000000"/>
              </a:solidFill>
            </a:endParaRPr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833494" y="4255817"/>
            <a:ext cx="63522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645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 rot="16200000">
            <a:off x="-379196" y="4077882"/>
            <a:ext cx="2829621" cy="49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45" dirty="0" err="1">
                <a:solidFill>
                  <a:srgbClr val="FFC000"/>
                </a:solidFill>
                <a:latin typeface="Arial" charset="0"/>
              </a:rPr>
              <a:t>Suporte</a:t>
            </a:r>
            <a:r>
              <a:rPr lang="en-US" sz="2645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645" dirty="0" err="1">
                <a:solidFill>
                  <a:srgbClr val="FFC000"/>
                </a:solidFill>
                <a:latin typeface="Arial" charset="0"/>
              </a:rPr>
              <a:t>Logístico</a:t>
            </a:r>
            <a:endParaRPr lang="en-US" sz="2645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H="1">
            <a:off x="5992271" y="2192657"/>
            <a:ext cx="0" cy="554726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645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564332" y="1795423"/>
            <a:ext cx="0" cy="95195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645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 flipH="1">
            <a:off x="4802322" y="1795423"/>
            <a:ext cx="0" cy="95195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645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6" name="Rectangle 23"/>
          <p:cNvSpPr>
            <a:spLocks noChangeArrowheads="1"/>
          </p:cNvSpPr>
          <p:nvPr/>
        </p:nvSpPr>
        <p:spPr bwMode="auto">
          <a:xfrm rot="16200000">
            <a:off x="7917064" y="3257259"/>
            <a:ext cx="1793925" cy="5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95" dirty="0" err="1">
                <a:solidFill>
                  <a:schemeClr val="bg1"/>
                </a:solidFill>
                <a:latin typeface="Arial" charset="0"/>
              </a:rPr>
              <a:t>Lidenrança</a:t>
            </a:r>
            <a:r>
              <a:rPr lang="en-US" sz="1395" dirty="0">
                <a:solidFill>
                  <a:schemeClr val="bg1"/>
                </a:solidFill>
                <a:latin typeface="Arial" charset="0"/>
              </a:rPr>
              <a:t>+ </a:t>
            </a:r>
            <a:r>
              <a:rPr lang="en-US" sz="1395" dirty="0" err="1">
                <a:solidFill>
                  <a:schemeClr val="bg1"/>
                </a:solidFill>
                <a:latin typeface="Arial" charset="0"/>
              </a:rPr>
              <a:t>Financiamento</a:t>
            </a:r>
            <a:endParaRPr lang="en-US" sz="1395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835150" y="6073597"/>
            <a:ext cx="1508435" cy="3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543" dirty="0" err="1" smtClean="0"/>
              <a:t>Informação</a:t>
            </a:r>
            <a:endParaRPr lang="en-US" sz="1543" dirty="0"/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 flipH="1">
            <a:off x="2639415" y="5843000"/>
            <a:ext cx="495229" cy="5310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645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4874183" y="1797173"/>
            <a:ext cx="2326278" cy="3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64" dirty="0" err="1" smtClean="0">
                <a:solidFill>
                  <a:sysClr val="windowText" lastClr="000000"/>
                </a:solidFill>
                <a:latin typeface="Arial" charset="0"/>
              </a:rPr>
              <a:t>Orientação</a:t>
            </a:r>
            <a:r>
              <a:rPr lang="en-US" sz="1764" dirty="0" smtClean="0">
                <a:solidFill>
                  <a:sysClr val="windowText" lastClr="000000"/>
                </a:solidFill>
                <a:latin typeface="Arial" charset="0"/>
              </a:rPr>
              <a:t>/</a:t>
            </a:r>
            <a:r>
              <a:rPr lang="en-US" sz="1764" dirty="0" err="1" smtClean="0">
                <a:solidFill>
                  <a:sysClr val="windowText" lastClr="000000"/>
                </a:solidFill>
                <a:latin typeface="Arial" charset="0"/>
              </a:rPr>
              <a:t>Fiduciário</a:t>
            </a:r>
            <a:endParaRPr lang="en-US" sz="1764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6590746" y="6080989"/>
            <a:ext cx="1508435" cy="3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543" dirty="0" err="1">
                <a:solidFill>
                  <a:srgbClr val="000000"/>
                </a:solidFill>
              </a:rPr>
              <a:t>Informação</a:t>
            </a:r>
            <a:endParaRPr lang="en-US" sz="1543" dirty="0">
              <a:solidFill>
                <a:srgbClr val="000000"/>
              </a:solidFill>
            </a:endParaRPr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6627494" y="6002243"/>
            <a:ext cx="0" cy="6352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645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2" name="Rectangle 30"/>
          <p:cNvSpPr>
            <a:spLocks noChangeArrowheads="1"/>
          </p:cNvSpPr>
          <p:nvPr/>
        </p:nvSpPr>
        <p:spPr bwMode="auto">
          <a:xfrm>
            <a:off x="7341464" y="1716677"/>
            <a:ext cx="2222405" cy="63522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764" dirty="0" err="1">
                <a:solidFill>
                  <a:sysClr val="windowText" lastClr="000000"/>
                </a:solidFill>
                <a:latin typeface="Arial" charset="0"/>
              </a:rPr>
              <a:t>Líder</a:t>
            </a:r>
            <a:r>
              <a:rPr lang="en-US" sz="1764" dirty="0">
                <a:solidFill>
                  <a:sysClr val="windowText" lastClr="000000"/>
                </a:solidFill>
                <a:latin typeface="Arial" charset="0"/>
              </a:rPr>
              <a:t> da</a:t>
            </a:r>
          </a:p>
          <a:p>
            <a:pPr algn="ctr">
              <a:defRPr/>
            </a:pPr>
            <a:r>
              <a:rPr lang="en-US" sz="1764" dirty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1764" dirty="0" err="1">
                <a:solidFill>
                  <a:sysClr val="windowText" lastClr="000000"/>
                </a:solidFill>
                <a:latin typeface="Arial" charset="0"/>
              </a:rPr>
              <a:t>Comunidade</a:t>
            </a:r>
            <a:r>
              <a:rPr lang="en-US" sz="1764" dirty="0">
                <a:solidFill>
                  <a:sysClr val="windowText" lastClr="000000"/>
                </a:solidFill>
                <a:latin typeface="Arial" charset="0"/>
              </a:rPr>
              <a:t> (Arman)</a:t>
            </a:r>
          </a:p>
        </p:txBody>
      </p:sp>
      <p:sp>
        <p:nvSpPr>
          <p:cNvPr id="113" name="Line 34"/>
          <p:cNvSpPr>
            <a:spLocks noChangeShapeType="1"/>
          </p:cNvSpPr>
          <p:nvPr/>
        </p:nvSpPr>
        <p:spPr bwMode="auto">
          <a:xfrm flipV="1">
            <a:off x="833493" y="1636180"/>
            <a:ext cx="222240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645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 rot="21443490">
            <a:off x="4231848" y="4059825"/>
            <a:ext cx="1879419" cy="1783174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783" b="1" dirty="0" err="1">
                <a:solidFill>
                  <a:srgbClr val="FFFF00"/>
                </a:solidFill>
                <a:latin typeface="Arial" charset="0"/>
              </a:rPr>
              <a:t>Gerenciamento</a:t>
            </a:r>
            <a:r>
              <a:rPr lang="en-US" sz="1783" b="1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1783" b="1" dirty="0" err="1">
                <a:solidFill>
                  <a:srgbClr val="FFFF00"/>
                </a:solidFill>
                <a:latin typeface="Arial" charset="0"/>
              </a:rPr>
              <a:t>Financeiro</a:t>
            </a:r>
            <a:r>
              <a:rPr lang="en-US" sz="1783" b="1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1783" b="1" dirty="0" smtClean="0">
                <a:solidFill>
                  <a:srgbClr val="FFFF00"/>
                </a:solidFill>
                <a:latin typeface="Arial" charset="0"/>
              </a:rPr>
              <a:t>e</a:t>
            </a:r>
            <a:endParaRPr lang="en-US" sz="1783" b="1" dirty="0">
              <a:solidFill>
                <a:srgbClr val="FFFF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1783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783" b="1" dirty="0" err="1">
                <a:solidFill>
                  <a:srgbClr val="FFFF00"/>
                </a:solidFill>
                <a:latin typeface="Arial" charset="0"/>
              </a:rPr>
              <a:t>Controle</a:t>
            </a:r>
            <a:endParaRPr lang="en-US" sz="1783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auto">
          <a:xfrm rot="971252">
            <a:off x="2510796" y="3544036"/>
            <a:ext cx="1912668" cy="1774424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645" b="1" dirty="0">
                <a:solidFill>
                  <a:srgbClr val="FFFF00"/>
                </a:solidFill>
                <a:latin typeface="Arial" charset="0"/>
              </a:rPr>
              <a:t>RIFIX</a:t>
            </a:r>
          </a:p>
        </p:txBody>
      </p:sp>
      <p:cxnSp>
        <p:nvCxnSpPr>
          <p:cNvPr id="16414" name="Straight Connector 125"/>
          <p:cNvCxnSpPr>
            <a:cxnSpLocks noChangeShapeType="1"/>
          </p:cNvCxnSpPr>
          <p:nvPr/>
        </p:nvCxnSpPr>
        <p:spPr bwMode="auto">
          <a:xfrm>
            <a:off x="5992272" y="2192656"/>
            <a:ext cx="1270446" cy="0"/>
          </a:xfrm>
          <a:prstGeom prst="line">
            <a:avLst/>
          </a:prstGeom>
          <a:noFill/>
          <a:ln w="222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7" name="Line 19"/>
          <p:cNvSpPr>
            <a:spLocks noChangeShapeType="1"/>
          </p:cNvSpPr>
          <p:nvPr/>
        </p:nvSpPr>
        <p:spPr bwMode="auto">
          <a:xfrm flipH="1">
            <a:off x="8533162" y="4493807"/>
            <a:ext cx="635223" cy="5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645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9" name="Rectangle 30"/>
          <p:cNvSpPr>
            <a:spLocks noChangeArrowheads="1"/>
          </p:cNvSpPr>
          <p:nvPr/>
        </p:nvSpPr>
        <p:spPr bwMode="auto">
          <a:xfrm>
            <a:off x="7355463" y="1000958"/>
            <a:ext cx="2222405" cy="55647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764" dirty="0" err="1">
                <a:solidFill>
                  <a:sysClr val="windowText" lastClr="000000"/>
                </a:solidFill>
                <a:latin typeface="Arial" charset="0"/>
              </a:rPr>
              <a:t>Chefe</a:t>
            </a:r>
            <a:r>
              <a:rPr lang="en-US" sz="1764" dirty="0">
                <a:solidFill>
                  <a:sysClr val="windowText" lastClr="000000"/>
                </a:solidFill>
                <a:latin typeface="Arial" charset="0"/>
              </a:rPr>
              <a:t> </a:t>
            </a:r>
            <a:endParaRPr lang="en-US" sz="1764" dirty="0" smtClean="0">
              <a:solidFill>
                <a:sysClr val="windowText" lastClr="0000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1764" dirty="0" smtClean="0">
                <a:solidFill>
                  <a:sysClr val="windowText" lastClr="000000"/>
                </a:solidFill>
                <a:latin typeface="Arial" charset="0"/>
              </a:rPr>
              <a:t>Banco </a:t>
            </a:r>
            <a:r>
              <a:rPr lang="en-US" sz="1764" dirty="0">
                <a:solidFill>
                  <a:sysClr val="windowText" lastClr="000000"/>
                </a:solidFill>
                <a:latin typeface="Arial" charset="0"/>
              </a:rPr>
              <a:t>TL</a:t>
            </a: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6865484" y="1319442"/>
            <a:ext cx="47598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645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 rot="20189959">
            <a:off x="5931838" y="3644473"/>
            <a:ext cx="2271624" cy="1699177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093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93" b="1" dirty="0" smtClean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US" sz="2093" b="1" dirty="0" err="1" smtClean="0">
                <a:solidFill>
                  <a:srgbClr val="FFFF00"/>
                </a:solidFill>
                <a:latin typeface="Arial" charset="0"/>
              </a:rPr>
              <a:t>Asseguração</a:t>
            </a:r>
            <a:r>
              <a:rPr lang="en-US" sz="2093" b="1" dirty="0" smtClean="0">
                <a:solidFill>
                  <a:srgbClr val="FFFF00"/>
                </a:solidFill>
                <a:latin typeface="Arial" charset="0"/>
              </a:rPr>
              <a:t>  </a:t>
            </a:r>
          </a:p>
          <a:p>
            <a:pPr algn="ctr">
              <a:defRPr/>
            </a:pPr>
            <a:r>
              <a:rPr lang="en-US" sz="2093" b="1" dirty="0" smtClean="0">
                <a:solidFill>
                  <a:srgbClr val="FFFF00"/>
                </a:solidFill>
                <a:latin typeface="Arial" charset="0"/>
              </a:rPr>
              <a:t>de</a:t>
            </a:r>
            <a:endParaRPr lang="en-US" sz="2093" b="1" dirty="0">
              <a:solidFill>
                <a:srgbClr val="FFFF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093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93" b="1" dirty="0" err="1">
                <a:solidFill>
                  <a:srgbClr val="FFFF00"/>
                </a:solidFill>
                <a:latin typeface="Arial" charset="0"/>
              </a:rPr>
              <a:t>Qualidade</a:t>
            </a:r>
            <a:endParaRPr lang="en-US" sz="2093" b="1" dirty="0">
              <a:solidFill>
                <a:srgbClr val="FFFF00"/>
              </a:solidFill>
              <a:latin typeface="Arial" charset="0"/>
            </a:endParaRPr>
          </a:p>
          <a:p>
            <a:pPr>
              <a:defRPr/>
            </a:pPr>
            <a:endParaRPr lang="en-US" sz="2645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641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3156" y="47248"/>
            <a:ext cx="1328094" cy="84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807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52164" y="68903"/>
            <a:ext cx="5510686" cy="8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410" dirty="0" err="1" smtClean="0">
                <a:solidFill>
                  <a:schemeClr val="bg1"/>
                </a:solidFill>
              </a:rPr>
              <a:t>Criação</a:t>
            </a:r>
            <a:r>
              <a:rPr lang="en-US" altLang="en-US" sz="3410" dirty="0" smtClean="0">
                <a:solidFill>
                  <a:schemeClr val="bg1"/>
                </a:solidFill>
              </a:rPr>
              <a:t> do </a:t>
            </a:r>
            <a:r>
              <a:rPr lang="en-US" altLang="en-US" sz="3410" dirty="0" err="1" smtClean="0">
                <a:solidFill>
                  <a:schemeClr val="bg1"/>
                </a:solidFill>
              </a:rPr>
              <a:t>Conhecimento</a:t>
            </a:r>
            <a:endParaRPr lang="en-US" altLang="en-US" sz="341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4610" y="862263"/>
            <a:ext cx="8781383" cy="35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4376" indent="-354376">
              <a:buFont typeface="+mj-lt"/>
              <a:buAutoNum type="arabicPeriod"/>
              <a:defRPr/>
            </a:pPr>
            <a:r>
              <a:rPr lang="en-US" sz="2480" kern="0" dirty="0" err="1" smtClean="0">
                <a:solidFill>
                  <a:schemeClr val="bg1"/>
                </a:solidFill>
              </a:rPr>
              <a:t>Modelo</a:t>
            </a:r>
            <a:r>
              <a:rPr lang="en-US" sz="2480" kern="0" dirty="0" smtClean="0">
                <a:solidFill>
                  <a:schemeClr val="bg1"/>
                </a:solidFill>
              </a:rPr>
              <a:t> do </a:t>
            </a:r>
            <a:r>
              <a:rPr lang="en-US" sz="2480" kern="0" dirty="0" err="1" smtClean="0">
                <a:solidFill>
                  <a:schemeClr val="bg1"/>
                </a:solidFill>
              </a:rPr>
              <a:t>Manula</a:t>
            </a:r>
            <a:r>
              <a:rPr lang="en-US" sz="2480" kern="0" dirty="0" smtClean="0">
                <a:solidFill>
                  <a:schemeClr val="bg1"/>
                </a:solidFill>
              </a:rPr>
              <a:t> de Boas </a:t>
            </a:r>
            <a:r>
              <a:rPr lang="en-US" sz="2480" kern="0" dirty="0" err="1" smtClean="0">
                <a:solidFill>
                  <a:schemeClr val="bg1"/>
                </a:solidFill>
              </a:rPr>
              <a:t>Páticas</a:t>
            </a:r>
            <a:r>
              <a:rPr lang="en-US" sz="2480" kern="0" dirty="0" smtClean="0">
                <a:solidFill>
                  <a:schemeClr val="bg1"/>
                </a:solidFill>
              </a:rPr>
              <a:t> de AI</a:t>
            </a:r>
          </a:p>
          <a:p>
            <a:pPr marL="354376" indent="-354376">
              <a:buFont typeface="+mj-lt"/>
              <a:buAutoNum type="arabicPeriod"/>
              <a:defRPr/>
            </a:pPr>
            <a:r>
              <a:rPr lang="en-US" sz="2480" kern="0" dirty="0" smtClean="0">
                <a:solidFill>
                  <a:schemeClr val="bg1"/>
                </a:solidFill>
              </a:rPr>
              <a:t>Manual de Boas </a:t>
            </a:r>
            <a:r>
              <a:rPr lang="en-US" sz="2480" kern="0" dirty="0" err="1" smtClean="0">
                <a:solidFill>
                  <a:schemeClr val="bg1"/>
                </a:solidFill>
              </a:rPr>
              <a:t>Práticas</a:t>
            </a:r>
            <a:r>
              <a:rPr lang="en-US" sz="2480" kern="0" dirty="0" smtClean="0">
                <a:solidFill>
                  <a:schemeClr val="bg1"/>
                </a:solidFill>
              </a:rPr>
              <a:t> de </a:t>
            </a:r>
            <a:r>
              <a:rPr lang="en-US" sz="2480" kern="0" dirty="0" err="1" smtClean="0">
                <a:solidFill>
                  <a:schemeClr val="bg1"/>
                </a:solidFill>
              </a:rPr>
              <a:t>Educação</a:t>
            </a:r>
            <a:r>
              <a:rPr lang="en-US" sz="2480" kern="0" dirty="0" smtClean="0">
                <a:solidFill>
                  <a:schemeClr val="bg1"/>
                </a:solidFill>
              </a:rPr>
              <a:t> </a:t>
            </a:r>
            <a:r>
              <a:rPr lang="en-US" sz="2480" kern="0" dirty="0" err="1" smtClean="0">
                <a:solidFill>
                  <a:schemeClr val="bg1"/>
                </a:solidFill>
              </a:rPr>
              <a:t>Continuada</a:t>
            </a:r>
            <a:endParaRPr lang="en-US" sz="2480" kern="0" dirty="0" smtClean="0">
              <a:solidFill>
                <a:schemeClr val="bg1"/>
              </a:solidFill>
            </a:endParaRPr>
          </a:p>
          <a:p>
            <a:pPr marL="354376" indent="-354376">
              <a:buFont typeface="+mj-lt"/>
              <a:buAutoNum type="arabicPeriod"/>
              <a:defRPr/>
            </a:pPr>
            <a:r>
              <a:rPr lang="en-US" sz="2480" kern="0" dirty="0" err="1" smtClean="0">
                <a:solidFill>
                  <a:schemeClr val="bg1"/>
                </a:solidFill>
              </a:rPr>
              <a:t>Corpo</a:t>
            </a:r>
            <a:r>
              <a:rPr lang="en-US" sz="2480" kern="0" dirty="0" smtClean="0">
                <a:solidFill>
                  <a:schemeClr val="bg1"/>
                </a:solidFill>
              </a:rPr>
              <a:t> de </a:t>
            </a:r>
            <a:r>
              <a:rPr lang="en-US" sz="2480" kern="0" dirty="0" err="1" smtClean="0">
                <a:solidFill>
                  <a:schemeClr val="bg1"/>
                </a:solidFill>
              </a:rPr>
              <a:t>Conhecimento</a:t>
            </a:r>
            <a:r>
              <a:rPr lang="en-US" sz="2480" kern="0" dirty="0" smtClean="0">
                <a:solidFill>
                  <a:schemeClr val="bg1"/>
                </a:solidFill>
              </a:rPr>
              <a:t> de AI</a:t>
            </a:r>
          </a:p>
          <a:p>
            <a:pPr marL="354376" indent="-354376">
              <a:buFont typeface="+mj-lt"/>
              <a:buAutoNum type="arabicPeriod"/>
              <a:defRPr/>
            </a:pPr>
            <a:r>
              <a:rPr lang="en-US" sz="2480" kern="0" dirty="0" err="1" smtClean="0">
                <a:solidFill>
                  <a:schemeClr val="bg1"/>
                </a:solidFill>
              </a:rPr>
              <a:t>Avaliação</a:t>
            </a:r>
            <a:r>
              <a:rPr lang="en-US" sz="2480" kern="0" dirty="0" smtClean="0">
                <a:solidFill>
                  <a:schemeClr val="bg1"/>
                </a:solidFill>
              </a:rPr>
              <a:t> de </a:t>
            </a:r>
            <a:r>
              <a:rPr lang="en-US" sz="2480" kern="0" dirty="0" err="1" smtClean="0">
                <a:solidFill>
                  <a:schemeClr val="bg1"/>
                </a:solidFill>
              </a:rPr>
              <a:t>risco</a:t>
            </a:r>
            <a:r>
              <a:rPr lang="en-US" sz="2480" kern="0" dirty="0" smtClean="0">
                <a:solidFill>
                  <a:schemeClr val="bg1"/>
                </a:solidFill>
              </a:rPr>
              <a:t> </a:t>
            </a:r>
            <a:r>
              <a:rPr lang="en-US" sz="2480" kern="0" dirty="0" err="1" smtClean="0">
                <a:solidFill>
                  <a:schemeClr val="bg1"/>
                </a:solidFill>
              </a:rPr>
              <a:t>em</a:t>
            </a:r>
            <a:r>
              <a:rPr lang="en-US" sz="2480" kern="0" dirty="0" smtClean="0">
                <a:solidFill>
                  <a:schemeClr val="bg1"/>
                </a:solidFill>
              </a:rPr>
              <a:t> </a:t>
            </a:r>
            <a:r>
              <a:rPr lang="en-US" sz="2480" kern="0" dirty="0" err="1" smtClean="0">
                <a:solidFill>
                  <a:schemeClr val="bg1"/>
                </a:solidFill>
              </a:rPr>
              <a:t>Planejamento</a:t>
            </a:r>
            <a:r>
              <a:rPr lang="en-US" sz="2480" kern="0" dirty="0" smtClean="0">
                <a:solidFill>
                  <a:schemeClr val="bg1"/>
                </a:solidFill>
              </a:rPr>
              <a:t> de Auditoria</a:t>
            </a:r>
          </a:p>
          <a:p>
            <a:pPr marL="354376" indent="-354376">
              <a:buFont typeface="+mj-lt"/>
              <a:buAutoNum type="arabicPeriod"/>
              <a:defRPr/>
            </a:pPr>
            <a:r>
              <a:rPr lang="en-US" sz="2480" dirty="0" smtClean="0">
                <a:solidFill>
                  <a:schemeClr val="bg1"/>
                </a:solidFill>
              </a:rPr>
              <a:t>Nota </a:t>
            </a:r>
            <a:r>
              <a:rPr lang="en-US" sz="2480" dirty="0" err="1" smtClean="0">
                <a:solidFill>
                  <a:schemeClr val="bg1"/>
                </a:solidFill>
              </a:rPr>
              <a:t>Conceitual</a:t>
            </a:r>
            <a:r>
              <a:rPr lang="en-US" sz="2480" dirty="0" smtClean="0">
                <a:solidFill>
                  <a:schemeClr val="bg1"/>
                </a:solidFill>
              </a:rPr>
              <a:t> </a:t>
            </a:r>
            <a:r>
              <a:rPr lang="en-US" sz="2480" dirty="0" err="1" smtClean="0">
                <a:solidFill>
                  <a:schemeClr val="bg1"/>
                </a:solidFill>
              </a:rPr>
              <a:t>sobre</a:t>
            </a:r>
            <a:r>
              <a:rPr lang="en-US" sz="2480" dirty="0" smtClean="0">
                <a:solidFill>
                  <a:schemeClr val="bg1"/>
                </a:solidFill>
              </a:rPr>
              <a:t> RIFIX </a:t>
            </a:r>
            <a:r>
              <a:rPr lang="en-US" sz="1860" dirty="0" smtClean="0">
                <a:solidFill>
                  <a:schemeClr val="bg1"/>
                </a:solidFill>
              </a:rPr>
              <a:t>(</a:t>
            </a:r>
            <a:r>
              <a:rPr lang="en-US" sz="1860" dirty="0" err="1" smtClean="0">
                <a:solidFill>
                  <a:srgbClr val="FF0000"/>
                </a:solidFill>
              </a:rPr>
              <a:t>R</a:t>
            </a:r>
            <a:r>
              <a:rPr lang="en-US" sz="1860" dirty="0" err="1" smtClean="0">
                <a:solidFill>
                  <a:schemeClr val="bg1"/>
                </a:solidFill>
              </a:rPr>
              <a:t>elacionamento</a:t>
            </a:r>
            <a:r>
              <a:rPr lang="en-US" sz="1860" dirty="0" smtClean="0">
                <a:solidFill>
                  <a:schemeClr val="bg1"/>
                </a:solidFill>
              </a:rPr>
              <a:t> da Auditoria </a:t>
            </a:r>
            <a:r>
              <a:rPr lang="en-US" sz="1860" dirty="0" err="1" smtClean="0">
                <a:solidFill>
                  <a:srgbClr val="FF0000"/>
                </a:solidFill>
              </a:rPr>
              <a:t>I</a:t>
            </a:r>
            <a:r>
              <a:rPr lang="en-US" sz="1860" dirty="0" err="1" smtClean="0">
                <a:solidFill>
                  <a:schemeClr val="bg1"/>
                </a:solidFill>
              </a:rPr>
              <a:t>nterna</a:t>
            </a:r>
            <a:r>
              <a:rPr lang="en-US" sz="1860" dirty="0" smtClean="0">
                <a:solidFill>
                  <a:schemeClr val="bg1"/>
                </a:solidFill>
              </a:rPr>
              <a:t> com a </a:t>
            </a:r>
            <a:r>
              <a:rPr lang="en-US" sz="1860" dirty="0" err="1" smtClean="0">
                <a:solidFill>
                  <a:srgbClr val="FF0000"/>
                </a:solidFill>
              </a:rPr>
              <a:t>I</a:t>
            </a:r>
            <a:r>
              <a:rPr lang="en-US" sz="1860" dirty="0" err="1" smtClean="0">
                <a:solidFill>
                  <a:schemeClr val="bg1"/>
                </a:solidFill>
              </a:rPr>
              <a:t>nspeção</a:t>
            </a:r>
            <a:r>
              <a:rPr lang="en-US" sz="1860" dirty="0" smtClean="0">
                <a:solidFill>
                  <a:schemeClr val="bg1"/>
                </a:solidFill>
              </a:rPr>
              <a:t> </a:t>
            </a:r>
            <a:r>
              <a:rPr lang="en-US" sz="1860" dirty="0" err="1" smtClean="0">
                <a:solidFill>
                  <a:srgbClr val="FF0000"/>
                </a:solidFill>
              </a:rPr>
              <a:t>F</a:t>
            </a:r>
            <a:r>
              <a:rPr lang="en-US" sz="1860" dirty="0" err="1" smtClean="0">
                <a:solidFill>
                  <a:schemeClr val="bg1"/>
                </a:solidFill>
              </a:rPr>
              <a:t>inanceira</a:t>
            </a:r>
            <a:r>
              <a:rPr lang="en-US" sz="1860" dirty="0" smtClean="0">
                <a:solidFill>
                  <a:schemeClr val="bg1"/>
                </a:solidFill>
              </a:rPr>
              <a:t> e a Auditoria </a:t>
            </a:r>
            <a:r>
              <a:rPr lang="en-US" sz="1860" dirty="0" err="1" smtClean="0">
                <a:solidFill>
                  <a:schemeClr val="bg1"/>
                </a:solidFill>
              </a:rPr>
              <a:t>E</a:t>
            </a:r>
            <a:r>
              <a:rPr lang="en-US" sz="1860" dirty="0" err="1" smtClean="0">
                <a:solidFill>
                  <a:srgbClr val="FF0000"/>
                </a:solidFill>
              </a:rPr>
              <a:t>x</a:t>
            </a:r>
            <a:r>
              <a:rPr lang="en-US" sz="1860" dirty="0" err="1" smtClean="0">
                <a:solidFill>
                  <a:schemeClr val="bg1"/>
                </a:solidFill>
              </a:rPr>
              <a:t>terna</a:t>
            </a:r>
            <a:r>
              <a:rPr lang="en-US" sz="1860" dirty="0" smtClean="0">
                <a:solidFill>
                  <a:schemeClr val="bg1"/>
                </a:solidFill>
              </a:rPr>
              <a:t>)</a:t>
            </a:r>
          </a:p>
          <a:p>
            <a:pPr marL="354376" indent="-354376">
              <a:buFont typeface="+mj-lt"/>
              <a:buAutoNum type="arabicPeriod"/>
              <a:defRPr/>
            </a:pPr>
            <a:r>
              <a:rPr lang="en-US" sz="2480" kern="0" dirty="0" err="1" smtClean="0">
                <a:solidFill>
                  <a:schemeClr val="bg1"/>
                </a:solidFill>
              </a:rPr>
              <a:t>Guia</a:t>
            </a:r>
            <a:r>
              <a:rPr lang="en-US" sz="2480" kern="0" dirty="0" smtClean="0">
                <a:solidFill>
                  <a:schemeClr val="bg1"/>
                </a:solidFill>
              </a:rPr>
              <a:t> de </a:t>
            </a:r>
            <a:r>
              <a:rPr lang="en-US" sz="2480" kern="0" dirty="0" err="1" smtClean="0">
                <a:solidFill>
                  <a:schemeClr val="bg1"/>
                </a:solidFill>
              </a:rPr>
              <a:t>Asseguração</a:t>
            </a:r>
            <a:r>
              <a:rPr lang="en-US" sz="2480" kern="0" dirty="0" smtClean="0">
                <a:solidFill>
                  <a:schemeClr val="bg1"/>
                </a:solidFill>
              </a:rPr>
              <a:t> e </a:t>
            </a:r>
            <a:r>
              <a:rPr lang="en-US" sz="2480" kern="0" dirty="0" err="1" smtClean="0">
                <a:solidFill>
                  <a:schemeClr val="bg1"/>
                </a:solidFill>
              </a:rPr>
              <a:t>Melhoria</a:t>
            </a:r>
            <a:r>
              <a:rPr lang="en-US" sz="2480" kern="0" dirty="0" smtClean="0">
                <a:solidFill>
                  <a:schemeClr val="bg1"/>
                </a:solidFill>
              </a:rPr>
              <a:t> da </a:t>
            </a:r>
            <a:r>
              <a:rPr lang="en-US" sz="2480" kern="0" dirty="0" err="1" smtClean="0">
                <a:solidFill>
                  <a:schemeClr val="bg1"/>
                </a:solidFill>
              </a:rPr>
              <a:t>Qualidade</a:t>
            </a:r>
            <a:r>
              <a:rPr lang="en-US" sz="2480" kern="0" dirty="0" smtClean="0">
                <a:solidFill>
                  <a:schemeClr val="bg1"/>
                </a:solidFill>
              </a:rPr>
              <a:t> e</a:t>
            </a:r>
          </a:p>
          <a:p>
            <a:pPr marL="354376" indent="-354376">
              <a:buFont typeface="+mj-lt"/>
              <a:buAutoNum type="arabicPeriod"/>
              <a:defRPr/>
            </a:pPr>
            <a:r>
              <a:rPr lang="en-US" sz="2480" kern="0" dirty="0" err="1" smtClean="0">
                <a:solidFill>
                  <a:schemeClr val="bg1"/>
                </a:solidFill>
              </a:rPr>
              <a:t>Communicações</a:t>
            </a:r>
            <a:endParaRPr lang="en-US" sz="2480" kern="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288" y="4344389"/>
            <a:ext cx="1746670" cy="261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5835" y="4369901"/>
            <a:ext cx="1720913" cy="263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365" y="4404267"/>
            <a:ext cx="1723672" cy="26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2240" y="68904"/>
            <a:ext cx="1338075" cy="8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7127" y="4413954"/>
            <a:ext cx="1758363" cy="26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763688" y="4401522"/>
            <a:ext cx="1419291" cy="166133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u-HU" sz="1395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65763" y="7006611"/>
            <a:ext cx="996640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95" dirty="0">
                <a:latin typeface="+mn-lt"/>
              </a:rPr>
              <a:t>2011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484361" y="7006611"/>
            <a:ext cx="996640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95" dirty="0">
                <a:latin typeface="+mn-lt"/>
              </a:rPr>
              <a:t>2012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453113" y="7006611"/>
            <a:ext cx="996640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95" dirty="0">
                <a:latin typeface="+mn-lt"/>
              </a:rPr>
              <a:t>2013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76785" y="7006611"/>
            <a:ext cx="996640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95" dirty="0">
                <a:latin typeface="+mn-lt"/>
              </a:rPr>
              <a:t>2014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779333" y="4533926"/>
            <a:ext cx="1501844" cy="8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5" b="1" dirty="0" smtClean="0">
                <a:solidFill>
                  <a:schemeClr val="bg1"/>
                </a:solidFill>
              </a:rPr>
              <a:t>Nota </a:t>
            </a:r>
            <a:r>
              <a:rPr lang="en-US" sz="1705" b="1" dirty="0" err="1" smtClean="0">
                <a:solidFill>
                  <a:schemeClr val="bg1"/>
                </a:solidFill>
              </a:rPr>
              <a:t>Conceitual</a:t>
            </a:r>
            <a:r>
              <a:rPr lang="en-US" sz="1705" b="1" dirty="0" smtClean="0">
                <a:solidFill>
                  <a:schemeClr val="bg1"/>
                </a:solidFill>
              </a:rPr>
              <a:t> </a:t>
            </a:r>
            <a:r>
              <a:rPr lang="en-US" sz="1705" b="1" dirty="0" err="1" smtClean="0">
                <a:solidFill>
                  <a:schemeClr val="bg1"/>
                </a:solidFill>
              </a:rPr>
              <a:t>sobre</a:t>
            </a:r>
            <a:r>
              <a:rPr lang="en-US" sz="1705" b="1" dirty="0" smtClean="0">
                <a:solidFill>
                  <a:schemeClr val="bg1"/>
                </a:solidFill>
              </a:rPr>
              <a:t> RIFIX</a:t>
            </a:r>
            <a:endParaRPr lang="en-US" sz="170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970516" y="5413398"/>
            <a:ext cx="1517490" cy="154347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u-HU" sz="1395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70517" y="5483327"/>
            <a:ext cx="1584780" cy="1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5" b="1" dirty="0" err="1" smtClean="0">
                <a:solidFill>
                  <a:schemeClr val="bg1"/>
                </a:solidFill>
              </a:rPr>
              <a:t>Guia</a:t>
            </a:r>
            <a:r>
              <a:rPr lang="en-US" sz="1705" b="1" dirty="0" smtClean="0">
                <a:solidFill>
                  <a:schemeClr val="bg1"/>
                </a:solidFill>
              </a:rPr>
              <a:t> de </a:t>
            </a:r>
            <a:r>
              <a:rPr lang="en-US" sz="1705" b="1" dirty="0" err="1" smtClean="0">
                <a:solidFill>
                  <a:schemeClr val="bg1"/>
                </a:solidFill>
              </a:rPr>
              <a:t>Asseguração</a:t>
            </a:r>
            <a:r>
              <a:rPr lang="en-US" sz="1705" b="1" dirty="0" smtClean="0">
                <a:solidFill>
                  <a:schemeClr val="bg1"/>
                </a:solidFill>
              </a:rPr>
              <a:t> e </a:t>
            </a:r>
            <a:r>
              <a:rPr lang="en-US" sz="1705" b="1" dirty="0" err="1" smtClean="0">
                <a:solidFill>
                  <a:schemeClr val="bg1"/>
                </a:solidFill>
              </a:rPr>
              <a:t>Melhoria</a:t>
            </a:r>
            <a:r>
              <a:rPr lang="en-US" sz="1705" b="1" dirty="0" smtClean="0">
                <a:solidFill>
                  <a:schemeClr val="bg1"/>
                </a:solidFill>
              </a:rPr>
              <a:t> da </a:t>
            </a:r>
            <a:r>
              <a:rPr lang="en-US" sz="1705" b="1" dirty="0" err="1" smtClean="0">
                <a:solidFill>
                  <a:schemeClr val="bg1"/>
                </a:solidFill>
              </a:rPr>
              <a:t>Qualidade</a:t>
            </a:r>
            <a:endParaRPr lang="en-US" sz="170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037150" y="7006611"/>
            <a:ext cx="996640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95" dirty="0">
                <a:latin typeface="+mn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65040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52164" y="68903"/>
            <a:ext cx="5835798" cy="8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410" dirty="0" err="1" smtClean="0">
                <a:solidFill>
                  <a:schemeClr val="bg1"/>
                </a:solidFill>
              </a:rPr>
              <a:t>Criação</a:t>
            </a:r>
            <a:r>
              <a:rPr lang="en-US" altLang="en-US" sz="3410" dirty="0" smtClean="0">
                <a:solidFill>
                  <a:schemeClr val="bg1"/>
                </a:solidFill>
              </a:rPr>
              <a:t> de </a:t>
            </a:r>
            <a:r>
              <a:rPr lang="en-US" altLang="en-US" sz="3410" dirty="0" err="1">
                <a:solidFill>
                  <a:schemeClr val="bg1"/>
                </a:solidFill>
              </a:rPr>
              <a:t>Conhecimento</a:t>
            </a:r>
            <a:endParaRPr lang="en-US" altLang="en-US" sz="341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548" y="3364288"/>
            <a:ext cx="1746670" cy="261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379" y="3362325"/>
            <a:ext cx="1720913" cy="263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7765" y="3364288"/>
            <a:ext cx="1723672" cy="26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2241" y="330982"/>
            <a:ext cx="863752" cy="5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910" y="3366845"/>
            <a:ext cx="1758363" cy="26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760415" y="3362325"/>
            <a:ext cx="1419291" cy="166133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u-HU" sz="1395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74147" y="6002612"/>
            <a:ext cx="996640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95" dirty="0" smtClean="0">
                <a:solidFill>
                  <a:schemeClr val="bg1"/>
                </a:solidFill>
                <a:latin typeface="+mn-lt"/>
              </a:rPr>
              <a:t>2011</a:t>
            </a:r>
            <a:endParaRPr lang="en-US" sz="139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543919" y="6002612"/>
            <a:ext cx="996640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95" dirty="0">
                <a:solidFill>
                  <a:schemeClr val="bg1"/>
                </a:solidFill>
                <a:latin typeface="+mn-lt"/>
              </a:rPr>
              <a:t>2012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471743" y="6008595"/>
            <a:ext cx="996640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95" dirty="0">
                <a:solidFill>
                  <a:schemeClr val="bg1"/>
                </a:solidFill>
                <a:latin typeface="+mn-lt"/>
              </a:rPr>
              <a:t>2013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99567" y="6002612"/>
            <a:ext cx="996640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95" dirty="0">
                <a:solidFill>
                  <a:schemeClr val="bg1"/>
                </a:solidFill>
                <a:latin typeface="+mn-lt"/>
              </a:rPr>
              <a:t>2014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00072" y="3423763"/>
            <a:ext cx="1295017" cy="1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5" b="1" dirty="0" smtClean="0">
                <a:solidFill>
                  <a:schemeClr val="bg1"/>
                </a:solidFill>
              </a:rPr>
              <a:t>Nota </a:t>
            </a:r>
            <a:r>
              <a:rPr lang="en-US" sz="1705" b="1" dirty="0" err="1" smtClean="0">
                <a:solidFill>
                  <a:schemeClr val="bg1"/>
                </a:solidFill>
              </a:rPr>
              <a:t>Conceitual</a:t>
            </a:r>
            <a:r>
              <a:rPr lang="en-US" sz="1705" b="1" dirty="0" smtClean="0">
                <a:solidFill>
                  <a:schemeClr val="bg1"/>
                </a:solidFill>
              </a:rPr>
              <a:t> </a:t>
            </a:r>
            <a:r>
              <a:rPr lang="en-US" sz="1705" b="1" dirty="0" err="1" smtClean="0">
                <a:solidFill>
                  <a:schemeClr val="bg1"/>
                </a:solidFill>
              </a:rPr>
              <a:t>quanto</a:t>
            </a:r>
            <a:r>
              <a:rPr lang="en-US" sz="1705" b="1" dirty="0" smtClean="0">
                <a:solidFill>
                  <a:schemeClr val="bg1"/>
                </a:solidFill>
              </a:rPr>
              <a:t> </a:t>
            </a:r>
            <a:r>
              <a:rPr lang="en-US" sz="1705" b="1" dirty="0" err="1" smtClean="0">
                <a:solidFill>
                  <a:schemeClr val="bg1"/>
                </a:solidFill>
              </a:rPr>
              <a:t>ao</a:t>
            </a:r>
            <a:r>
              <a:rPr lang="en-US" sz="1705" b="1" dirty="0" smtClean="0">
                <a:solidFill>
                  <a:schemeClr val="bg1"/>
                </a:solidFill>
              </a:rPr>
              <a:t> </a:t>
            </a:r>
            <a:r>
              <a:rPr lang="en-US" sz="1705" b="1" dirty="0">
                <a:solidFill>
                  <a:schemeClr val="bg1"/>
                </a:solidFill>
              </a:rPr>
              <a:t>RIFIX</a:t>
            </a:r>
            <a:endParaRPr lang="en-US" sz="170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059780" y="4601587"/>
            <a:ext cx="1517490" cy="1401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u-HU" sz="1395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77205" y="4647596"/>
            <a:ext cx="1584780" cy="1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5" b="1" dirty="0" err="1" smtClean="0">
                <a:solidFill>
                  <a:schemeClr val="bg1"/>
                </a:solidFill>
              </a:rPr>
              <a:t>Guia</a:t>
            </a:r>
            <a:r>
              <a:rPr lang="en-US" sz="1705" b="1" dirty="0" smtClean="0">
                <a:solidFill>
                  <a:schemeClr val="bg1"/>
                </a:solidFill>
              </a:rPr>
              <a:t> de </a:t>
            </a:r>
            <a:r>
              <a:rPr lang="en-US" sz="1705" b="1" dirty="0" err="1" smtClean="0">
                <a:solidFill>
                  <a:schemeClr val="bg1"/>
                </a:solidFill>
              </a:rPr>
              <a:t>Asseguração</a:t>
            </a:r>
            <a:r>
              <a:rPr lang="en-US" sz="1705" b="1" dirty="0" smtClean="0">
                <a:solidFill>
                  <a:schemeClr val="bg1"/>
                </a:solidFill>
              </a:rPr>
              <a:t> e </a:t>
            </a:r>
            <a:r>
              <a:rPr lang="en-US" sz="1705" b="1" dirty="0" err="1" smtClean="0">
                <a:solidFill>
                  <a:schemeClr val="bg1"/>
                </a:solidFill>
              </a:rPr>
              <a:t>Melhoria</a:t>
            </a:r>
            <a:r>
              <a:rPr lang="en-US" sz="1705" b="1" dirty="0" smtClean="0">
                <a:solidFill>
                  <a:schemeClr val="bg1"/>
                </a:solidFill>
              </a:rPr>
              <a:t> da </a:t>
            </a:r>
            <a:r>
              <a:rPr lang="en-US" sz="1705" b="1" dirty="0" err="1" smtClean="0">
                <a:solidFill>
                  <a:schemeClr val="bg1"/>
                </a:solidFill>
              </a:rPr>
              <a:t>Qualidade</a:t>
            </a:r>
            <a:endParaRPr lang="en-US" sz="170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53850" y="6002612"/>
            <a:ext cx="996640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95" dirty="0">
                <a:solidFill>
                  <a:schemeClr val="bg1"/>
                </a:solidFill>
                <a:latin typeface="+mn-lt"/>
              </a:rPr>
              <a:t>2015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825" y="1076325"/>
            <a:ext cx="86748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376" indent="-354376">
              <a:buFont typeface="+mj-lt"/>
              <a:buAutoNum type="arabicPeriod"/>
              <a:defRPr/>
            </a:pPr>
            <a:r>
              <a:rPr lang="en-US" kern="0" dirty="0" err="1">
                <a:solidFill>
                  <a:schemeClr val="bg1"/>
                </a:solidFill>
              </a:rPr>
              <a:t>Modelo</a:t>
            </a:r>
            <a:r>
              <a:rPr lang="en-US" kern="0" dirty="0">
                <a:solidFill>
                  <a:schemeClr val="bg1"/>
                </a:solidFill>
              </a:rPr>
              <a:t> de Manual de Boas </a:t>
            </a:r>
            <a:r>
              <a:rPr lang="en-US" kern="0" dirty="0" err="1">
                <a:solidFill>
                  <a:schemeClr val="bg1"/>
                </a:solidFill>
              </a:rPr>
              <a:t>Práticas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em</a:t>
            </a:r>
            <a:r>
              <a:rPr lang="en-US" kern="0" dirty="0">
                <a:solidFill>
                  <a:schemeClr val="bg1"/>
                </a:solidFill>
              </a:rPr>
              <a:t> AI.</a:t>
            </a:r>
          </a:p>
          <a:p>
            <a:pPr marL="354376" indent="-354376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/>
                </a:solidFill>
              </a:rPr>
              <a:t>Modelo</a:t>
            </a:r>
            <a:r>
              <a:rPr lang="en-US" dirty="0">
                <a:solidFill>
                  <a:schemeClr val="bg1"/>
                </a:solidFill>
              </a:rPr>
              <a:t> de Manual de Boas </a:t>
            </a:r>
            <a:r>
              <a:rPr lang="en-US" dirty="0" err="1">
                <a:solidFill>
                  <a:schemeClr val="bg1"/>
                </a:solidFill>
              </a:rPr>
              <a:t>Práticas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Educação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Continuada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54376" indent="-354376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Manual de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endParaRPr lang="en-US" kern="0" dirty="0">
              <a:solidFill>
                <a:schemeClr val="bg1"/>
              </a:solidFill>
            </a:endParaRPr>
          </a:p>
          <a:p>
            <a:pPr marL="354376" indent="-354376">
              <a:buFont typeface="+mj-lt"/>
              <a:buAutoNum type="arabicPeriod"/>
              <a:defRPr/>
            </a:pPr>
            <a:r>
              <a:rPr lang="en-US" kern="0" dirty="0" err="1">
                <a:solidFill>
                  <a:schemeClr val="bg1"/>
                </a:solidFill>
              </a:rPr>
              <a:t>Avaliação</a:t>
            </a:r>
            <a:r>
              <a:rPr lang="en-US" kern="0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R</a:t>
            </a:r>
            <a:r>
              <a:rPr lang="en-US" kern="0" dirty="0" err="1">
                <a:solidFill>
                  <a:schemeClr val="bg1"/>
                </a:solidFill>
              </a:rPr>
              <a:t>isco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em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Planejamento</a:t>
            </a:r>
            <a:r>
              <a:rPr lang="en-US" kern="0" dirty="0">
                <a:solidFill>
                  <a:schemeClr val="bg1"/>
                </a:solidFill>
              </a:rPr>
              <a:t> de Auditoria</a:t>
            </a:r>
          </a:p>
          <a:p>
            <a:pPr marL="354376" indent="-354376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Nota </a:t>
            </a:r>
            <a:r>
              <a:rPr lang="en-US" dirty="0" err="1">
                <a:solidFill>
                  <a:schemeClr val="bg1"/>
                </a:solidFill>
              </a:rPr>
              <a:t>Conceitual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RIFIX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chemeClr val="bg1"/>
                </a:solidFill>
              </a:rPr>
              <a:t>elacionamento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Auditoria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>
                <a:solidFill>
                  <a:schemeClr val="bg1"/>
                </a:solidFill>
              </a:rPr>
              <a:t>nterna</a:t>
            </a:r>
            <a:r>
              <a:rPr lang="en-US" dirty="0">
                <a:solidFill>
                  <a:schemeClr val="bg1"/>
                </a:solidFill>
              </a:rPr>
              <a:t> com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>
                <a:solidFill>
                  <a:schemeClr val="bg1"/>
                </a:solidFill>
              </a:rPr>
              <a:t>nspeção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dirty="0" err="1">
                <a:solidFill>
                  <a:schemeClr val="bg1"/>
                </a:solidFill>
              </a:rPr>
              <a:t>inanceira</a:t>
            </a:r>
            <a:r>
              <a:rPr lang="en-US" dirty="0">
                <a:solidFill>
                  <a:schemeClr val="bg1"/>
                </a:solidFill>
              </a:rPr>
              <a:t> e Auditoria 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 err="1">
                <a:solidFill>
                  <a:schemeClr val="bg1"/>
                </a:solidFill>
              </a:rPr>
              <a:t>terna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354376" indent="-354376">
              <a:buFont typeface="+mj-lt"/>
              <a:buAutoNum type="arabicPeriod"/>
              <a:defRPr/>
            </a:pPr>
            <a:r>
              <a:rPr lang="en-US" kern="0" dirty="0" err="1">
                <a:solidFill>
                  <a:schemeClr val="bg1"/>
                </a:solidFill>
              </a:rPr>
              <a:t>Guia</a:t>
            </a:r>
            <a:r>
              <a:rPr lang="en-US" kern="0" dirty="0">
                <a:solidFill>
                  <a:schemeClr val="bg1"/>
                </a:solidFill>
              </a:rPr>
              <a:t> de </a:t>
            </a:r>
            <a:r>
              <a:rPr lang="en-US" kern="0" dirty="0" err="1" smtClean="0">
                <a:solidFill>
                  <a:schemeClr val="bg1"/>
                </a:solidFill>
              </a:rPr>
              <a:t>Asseguração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>
                <a:solidFill>
                  <a:schemeClr val="bg1"/>
                </a:solidFill>
              </a:rPr>
              <a:t>e </a:t>
            </a:r>
            <a:r>
              <a:rPr lang="en-US" kern="0" dirty="0" err="1">
                <a:solidFill>
                  <a:schemeClr val="bg1"/>
                </a:solidFill>
              </a:rPr>
              <a:t>Melhoria</a:t>
            </a:r>
            <a:r>
              <a:rPr lang="en-US" kern="0" dirty="0">
                <a:solidFill>
                  <a:schemeClr val="bg1"/>
                </a:solidFill>
              </a:rPr>
              <a:t> da </a:t>
            </a:r>
            <a:r>
              <a:rPr lang="en-US" kern="0" dirty="0" err="1">
                <a:solidFill>
                  <a:schemeClr val="bg1"/>
                </a:solidFill>
              </a:rPr>
              <a:t>Qualidade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</a:p>
          <a:p>
            <a:pPr marL="354376" indent="-354376">
              <a:buFont typeface="+mj-lt"/>
              <a:buAutoNum type="arabicPeriod"/>
              <a:defRPr/>
            </a:pPr>
            <a:r>
              <a:rPr lang="en-US" kern="0" dirty="0" err="1">
                <a:solidFill>
                  <a:schemeClr val="bg1"/>
                </a:solidFill>
              </a:rPr>
              <a:t>Comunicações</a:t>
            </a:r>
            <a:endParaRPr lang="en-US" kern="0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72650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394262" y="620129"/>
            <a:ext cx="9292101" cy="94495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426" dirty="0" smtClean="0">
                <a:solidFill>
                  <a:schemeClr val="bg1"/>
                </a:solidFill>
              </a:rPr>
              <a:t>Do </a:t>
            </a:r>
            <a:r>
              <a:rPr lang="en-US" sz="5426" dirty="0" err="1" smtClean="0">
                <a:solidFill>
                  <a:schemeClr val="bg1"/>
                </a:solidFill>
              </a:rPr>
              <a:t>que</a:t>
            </a:r>
            <a:r>
              <a:rPr lang="en-US" sz="5426" dirty="0" smtClean="0">
                <a:solidFill>
                  <a:schemeClr val="bg1"/>
                </a:solidFill>
              </a:rPr>
              <a:t> </a:t>
            </a:r>
            <a:r>
              <a:rPr lang="en-US" sz="5426" dirty="0" err="1" smtClean="0">
                <a:solidFill>
                  <a:schemeClr val="bg1"/>
                </a:solidFill>
              </a:rPr>
              <a:t>falarei</a:t>
            </a:r>
            <a:endParaRPr sz="5426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100" y="2082800"/>
            <a:ext cx="86741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06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pt-PT" dirty="0" err="1">
                <a:solidFill>
                  <a:schemeClr val="bg1"/>
                </a:solidFill>
              </a:rPr>
              <a:t>Aspectos</a:t>
            </a:r>
            <a:r>
              <a:rPr lang="pt-PT" dirty="0">
                <a:solidFill>
                  <a:schemeClr val="bg1"/>
                </a:solidFill>
              </a:rPr>
              <a:t> preliminares dos países da ECA (Europa e Asia Central) </a:t>
            </a:r>
          </a:p>
          <a:p>
            <a:pPr marL="457200" lvl="0" indent="-406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pt-PT" dirty="0">
                <a:solidFill>
                  <a:schemeClr val="bg1"/>
                </a:solidFill>
              </a:rPr>
              <a:t>Porquê as reformas de auditoria interna foram necessárias – </a:t>
            </a:r>
            <a:r>
              <a:rPr lang="pt-PT" dirty="0" err="1">
                <a:solidFill>
                  <a:schemeClr val="bg1"/>
                </a:solidFill>
              </a:rPr>
              <a:t>perspectiva</a:t>
            </a:r>
            <a:r>
              <a:rPr lang="pt-PT" dirty="0">
                <a:solidFill>
                  <a:schemeClr val="bg1"/>
                </a:solidFill>
              </a:rPr>
              <a:t> da ECA</a:t>
            </a:r>
          </a:p>
          <a:p>
            <a:pPr marL="457200" lvl="0" indent="-406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pt-PT" dirty="0">
                <a:solidFill>
                  <a:schemeClr val="bg1"/>
                </a:solidFill>
              </a:rPr>
              <a:t>Quais foram os desafios chave nas reformas? </a:t>
            </a:r>
          </a:p>
          <a:p>
            <a:pPr marL="457200" lvl="0" indent="-406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pt-PT" dirty="0">
                <a:solidFill>
                  <a:schemeClr val="bg1"/>
                </a:solidFill>
              </a:rPr>
              <a:t>Como realizar uma transição de sucesso?</a:t>
            </a:r>
          </a:p>
          <a:p>
            <a:pPr marL="457200" lvl="0" indent="-406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pt-PT" dirty="0">
                <a:solidFill>
                  <a:schemeClr val="bg1"/>
                </a:solidFill>
              </a:rPr>
              <a:t>Ações necessárias: mapa e sequência de atividades </a:t>
            </a:r>
          </a:p>
          <a:p>
            <a:pPr marL="457200" lvl="0" indent="-406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pt-PT" dirty="0">
                <a:solidFill>
                  <a:schemeClr val="bg1"/>
                </a:solidFill>
              </a:rPr>
              <a:t>Quais são os principais agentes para o sucesso?</a:t>
            </a:r>
          </a:p>
          <a:p>
            <a:pPr marL="457200" lvl="0" indent="-406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pt-PT" dirty="0">
                <a:solidFill>
                  <a:schemeClr val="bg1"/>
                </a:solidFill>
              </a:rPr>
              <a:t>As principais lições aprendidas </a:t>
            </a:r>
          </a:p>
          <a:p>
            <a:pPr marL="457200" lvl="0" indent="-406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pt-PT" dirty="0">
                <a:solidFill>
                  <a:schemeClr val="bg1"/>
                </a:solidFill>
              </a:rPr>
              <a:t>Abordagem da ECA - PEMPAL IACOP (instituição equivalente ao CONACI)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96086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Obrigado!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84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5581" dirty="0" err="1">
                <a:solidFill>
                  <a:schemeClr val="bg1"/>
                </a:solidFill>
              </a:rPr>
              <a:t>Aspectos</a:t>
            </a:r>
            <a:r>
              <a:rPr lang="en-US" sz="5581" dirty="0">
                <a:solidFill>
                  <a:schemeClr val="bg1"/>
                </a:solidFill>
              </a:rPr>
              <a:t> </a:t>
            </a:r>
            <a:r>
              <a:rPr lang="en-US" sz="5581" dirty="0" err="1">
                <a:solidFill>
                  <a:schemeClr val="bg1"/>
                </a:solidFill>
              </a:rPr>
              <a:t>preliminares</a:t>
            </a:r>
            <a:r>
              <a:rPr lang="en-US" sz="5581" dirty="0">
                <a:solidFill>
                  <a:schemeClr val="bg1"/>
                </a:solidFill>
              </a:rPr>
              <a:t> dos </a:t>
            </a:r>
            <a:r>
              <a:rPr lang="en-US" sz="5581" dirty="0" err="1" smtClean="0">
                <a:solidFill>
                  <a:schemeClr val="bg1"/>
                </a:solidFill>
              </a:rPr>
              <a:t>países</a:t>
            </a:r>
            <a:r>
              <a:rPr lang="en-US" sz="5581" dirty="0" smtClean="0">
                <a:solidFill>
                  <a:schemeClr val="bg1"/>
                </a:solidFill>
              </a:rPr>
              <a:t/>
            </a:r>
            <a:br>
              <a:rPr lang="en-US" sz="5581" dirty="0" smtClean="0">
                <a:solidFill>
                  <a:schemeClr val="bg1"/>
                </a:solidFill>
              </a:rPr>
            </a:br>
            <a:r>
              <a:rPr lang="en-US" sz="5581" dirty="0" smtClean="0">
                <a:solidFill>
                  <a:schemeClr val="bg1"/>
                </a:solidFill>
              </a:rPr>
              <a:t> </a:t>
            </a:r>
            <a:r>
              <a:rPr lang="en-US" sz="5581" dirty="0">
                <a:solidFill>
                  <a:schemeClr val="bg1"/>
                </a:solidFill>
              </a:rPr>
              <a:t>da Europa e Asia Central</a:t>
            </a: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r>
              <a:rPr lang="en-US" sz="5581" dirty="0">
                <a:solidFill>
                  <a:srgbClr val="414141"/>
                </a:solidFill>
              </a:rPr>
              <a:t/>
            </a:r>
            <a:br>
              <a:rPr lang="en-US" sz="5581" dirty="0">
                <a:solidFill>
                  <a:srgbClr val="41414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0326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err="1" smtClean="0">
                <a:solidFill>
                  <a:schemeClr val="bg1"/>
                </a:solidFill>
              </a:rPr>
              <a:t>Sistemas</a:t>
            </a:r>
            <a:r>
              <a:rPr lang="en-US" sz="4200" dirty="0" smtClean="0">
                <a:solidFill>
                  <a:schemeClr val="bg1"/>
                </a:solidFill>
              </a:rPr>
              <a:t> de </a:t>
            </a:r>
            <a:r>
              <a:rPr lang="en-US" sz="4200" dirty="0" err="1" smtClean="0">
                <a:solidFill>
                  <a:schemeClr val="bg1"/>
                </a:solidFill>
              </a:rPr>
              <a:t>Gerenciamento</a:t>
            </a:r>
            <a:r>
              <a:rPr lang="en-US" sz="4200" dirty="0" smtClean="0">
                <a:solidFill>
                  <a:schemeClr val="bg1"/>
                </a:solidFill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</a:rPr>
              <a:t>Financeiro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94262" y="1771798"/>
            <a:ext cx="9292101" cy="52563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Muitos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países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pertenciam</a:t>
            </a:r>
            <a:r>
              <a:rPr lang="en-US" sz="2000" dirty="0" smtClean="0">
                <a:solidFill>
                  <a:schemeClr val="bg1"/>
                </a:solidFill>
              </a:rPr>
              <a:t> à </a:t>
            </a:r>
            <a:r>
              <a:rPr lang="en-US" sz="2000" dirty="0" smtClean="0">
                <a:solidFill>
                  <a:srgbClr val="FF0000"/>
                </a:solidFill>
              </a:rPr>
              <a:t>Ex-</a:t>
            </a:r>
            <a:r>
              <a:rPr lang="en-US" sz="2000" dirty="0" err="1" smtClean="0">
                <a:solidFill>
                  <a:srgbClr val="FF0000"/>
                </a:solidFill>
              </a:rPr>
              <a:t>União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Soviética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 smtClean="0">
                <a:solidFill>
                  <a:schemeClr val="bg1"/>
                </a:solidFill>
              </a:rPr>
              <a:t>Herdaram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uma</a:t>
            </a:r>
            <a:r>
              <a:rPr lang="en-US" sz="2000" dirty="0" smtClean="0">
                <a:solidFill>
                  <a:schemeClr val="bg1"/>
                </a:solidFill>
              </a:rPr>
              <a:t> forte </a:t>
            </a:r>
            <a:r>
              <a:rPr lang="en-US" sz="2000" dirty="0" err="1" smtClean="0">
                <a:solidFill>
                  <a:schemeClr val="bg1"/>
                </a:solidFill>
              </a:rPr>
              <a:t>função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rgbClr val="FF0000"/>
                </a:solidFill>
              </a:rPr>
              <a:t>controle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governamental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geralmente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ligados</a:t>
            </a:r>
            <a:r>
              <a:rPr lang="en-US" sz="2000" dirty="0" smtClean="0">
                <a:solidFill>
                  <a:schemeClr val="bg1"/>
                </a:solidFill>
              </a:rPr>
              <a:t> a </a:t>
            </a:r>
          </a:p>
          <a:p>
            <a:pPr marL="0" indent="0">
              <a:buNone/>
            </a:pPr>
            <a:r>
              <a:rPr lang="en-US" sz="2000" dirty="0" smtClean="0"/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serviço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rgbClr val="FF0000"/>
                </a:solidFill>
              </a:rPr>
              <a:t>inspeção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verificação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nível</a:t>
            </a:r>
            <a:r>
              <a:rPr lang="en-US" sz="2000" dirty="0" smtClean="0">
                <a:solidFill>
                  <a:schemeClr val="bg1"/>
                </a:solidFill>
              </a:rPr>
              <a:t> de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transações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</a:rPr>
              <a:t>Os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sistemas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gerenciamento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financeiro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foram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principalmente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desenvolvidos</a:t>
            </a:r>
            <a:r>
              <a:rPr lang="en-US" sz="2000" dirty="0" smtClean="0">
                <a:solidFill>
                  <a:schemeClr val="bg1"/>
                </a:solidFill>
              </a:rPr>
              <a:t> a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partir</a:t>
            </a:r>
            <a:r>
              <a:rPr lang="en-US" sz="2000" dirty="0" smtClean="0">
                <a:solidFill>
                  <a:schemeClr val="bg1"/>
                </a:solidFill>
              </a:rPr>
              <a:t> do </a:t>
            </a:r>
            <a:r>
              <a:rPr lang="en-US" sz="2000" dirty="0" err="1" smtClean="0">
                <a:solidFill>
                  <a:srgbClr val="FF0000"/>
                </a:solidFill>
              </a:rPr>
              <a:t>modelo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Francês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de </a:t>
            </a:r>
            <a:r>
              <a:rPr lang="en-US" sz="2000" dirty="0" err="1" smtClean="0">
                <a:solidFill>
                  <a:schemeClr val="bg1"/>
                </a:solidFill>
              </a:rPr>
              <a:t>controle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financeiro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altamente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centralizado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funções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como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Alocação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orçamentária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às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unidades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gestoras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de </a:t>
            </a:r>
            <a:r>
              <a:rPr lang="en-US" sz="2000" dirty="0" err="1" smtClean="0">
                <a:solidFill>
                  <a:schemeClr val="bg1"/>
                </a:solidFill>
              </a:rPr>
              <a:t>recursos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financeiros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000" dirty="0" err="1" smtClean="0">
                <a:solidFill>
                  <a:srgbClr val="FF0000"/>
                </a:solidFill>
              </a:rPr>
              <a:t>Inspeção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Financeira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como</a:t>
            </a:r>
            <a:r>
              <a:rPr lang="en-US" sz="2000" dirty="0" smtClean="0">
                <a:solidFill>
                  <a:schemeClr val="bg1"/>
                </a:solidFill>
              </a:rPr>
              <a:t> parte do </a:t>
            </a:r>
            <a:r>
              <a:rPr lang="en-US" sz="2000" dirty="0" err="1" smtClean="0">
                <a:solidFill>
                  <a:schemeClr val="bg1"/>
                </a:solidFill>
              </a:rPr>
              <a:t>controle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orçamentário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forma de </a:t>
            </a:r>
            <a:r>
              <a:rPr lang="en-US" sz="2000" dirty="0" err="1" smtClean="0">
                <a:solidFill>
                  <a:srgbClr val="FF0000"/>
                </a:solidFill>
              </a:rPr>
              <a:t>pensar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e 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cultura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organizacional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impediam</a:t>
            </a:r>
            <a:r>
              <a:rPr lang="en-US" sz="2000" dirty="0" smtClean="0">
                <a:solidFill>
                  <a:schemeClr val="bg1"/>
                </a:solidFill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</a:rPr>
              <a:t>aceitação</a:t>
            </a:r>
            <a:r>
              <a:rPr lang="en-US" sz="2000" dirty="0" smtClean="0">
                <a:solidFill>
                  <a:schemeClr val="bg1"/>
                </a:solidFill>
              </a:rPr>
              <a:t> do </a:t>
            </a:r>
            <a:r>
              <a:rPr lang="en-US" sz="2000" dirty="0" err="1" smtClean="0">
                <a:solidFill>
                  <a:schemeClr val="bg1"/>
                </a:solidFill>
              </a:rPr>
              <a:t>papel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uma</a:t>
            </a:r>
            <a:r>
              <a:rPr lang="en-US" sz="2000" dirty="0" smtClean="0">
                <a:solidFill>
                  <a:schemeClr val="bg1"/>
                </a:solidFill>
              </a:rPr>
              <a:t> auditoria </a:t>
            </a:r>
            <a:r>
              <a:rPr lang="en-US" sz="2000" dirty="0" err="1" smtClean="0">
                <a:solidFill>
                  <a:schemeClr val="bg1"/>
                </a:solidFill>
              </a:rPr>
              <a:t>interna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moderna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que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considerasse</a:t>
            </a:r>
            <a:r>
              <a:rPr lang="en-US" sz="2000" dirty="0" smtClean="0">
                <a:solidFill>
                  <a:schemeClr val="bg1"/>
                </a:solidFill>
              </a:rPr>
              <a:t> o </a:t>
            </a:r>
            <a:r>
              <a:rPr lang="en-US" sz="2000" dirty="0" err="1" smtClean="0">
                <a:solidFill>
                  <a:schemeClr val="bg1"/>
                </a:solidFill>
              </a:rPr>
              <a:t>gerenciamento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risco</a:t>
            </a:r>
            <a:r>
              <a:rPr lang="en-US" sz="2000" dirty="0" smtClean="0">
                <a:solidFill>
                  <a:schemeClr val="bg1"/>
                </a:solidFill>
              </a:rPr>
              <a:t> e a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avaliação</a:t>
            </a:r>
            <a:r>
              <a:rPr lang="en-US" sz="2000" dirty="0" smtClean="0">
                <a:solidFill>
                  <a:schemeClr val="bg1"/>
                </a:solidFill>
              </a:rPr>
              <a:t> da </a:t>
            </a:r>
            <a:r>
              <a:rPr lang="en-US" sz="2000" dirty="0" err="1" smtClean="0">
                <a:solidFill>
                  <a:schemeClr val="bg1"/>
                </a:solidFill>
              </a:rPr>
              <a:t>eficiência</a:t>
            </a:r>
            <a:r>
              <a:rPr lang="en-US" sz="2000" dirty="0" smtClean="0">
                <a:solidFill>
                  <a:schemeClr val="bg1"/>
                </a:solidFill>
              </a:rPr>
              <a:t> e </a:t>
            </a:r>
            <a:r>
              <a:rPr lang="en-US" sz="2000" dirty="0" err="1" smtClean="0">
                <a:solidFill>
                  <a:schemeClr val="bg1"/>
                </a:solidFill>
              </a:rPr>
              <a:t>efetividade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suas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operações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9068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err="1" smtClean="0">
                <a:solidFill>
                  <a:schemeClr val="bg1"/>
                </a:solidFill>
              </a:rPr>
              <a:t>Mudando</a:t>
            </a:r>
            <a:r>
              <a:rPr lang="en-US" sz="4200" dirty="0" smtClean="0">
                <a:solidFill>
                  <a:schemeClr val="bg1"/>
                </a:solidFill>
              </a:rPr>
              <a:t> de “</a:t>
            </a:r>
            <a:r>
              <a:rPr lang="en-US" sz="4200" dirty="0" err="1" smtClean="0">
                <a:solidFill>
                  <a:schemeClr val="bg1"/>
                </a:solidFill>
              </a:rPr>
              <a:t>Controle</a:t>
            </a:r>
            <a:r>
              <a:rPr lang="en-US" sz="4200" dirty="0" smtClean="0">
                <a:solidFill>
                  <a:schemeClr val="bg1"/>
                </a:solidFill>
              </a:rPr>
              <a:t>” para Auditoria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7852" y="4895727"/>
            <a:ext cx="3017404" cy="4134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9373" tIns="39373" rIns="39373" bIns="39373" numCol="1" spcCol="38100" rtlCol="0" anchor="ctr">
            <a:spAutoFit/>
          </a:bodyPr>
          <a:lstStyle/>
          <a:p>
            <a:pPr algn="ctr" defTabSz="452813" latinLnBrk="1" hangingPunct="0"/>
            <a:r>
              <a:rPr lang="en-US" sz="2170" dirty="0">
                <a:solidFill>
                  <a:srgbClr val="FF0000"/>
                </a:solidFill>
              </a:rPr>
              <a:t>Auditoria </a:t>
            </a:r>
            <a:r>
              <a:rPr lang="en-US" sz="2170" dirty="0" err="1">
                <a:solidFill>
                  <a:srgbClr val="FF0000"/>
                </a:solidFill>
              </a:rPr>
              <a:t>Interna</a:t>
            </a:r>
            <a:endParaRPr lang="en-US" sz="2170" dirty="0">
              <a:solidFill>
                <a:srgbClr val="FF0000"/>
              </a:solidFill>
              <a:sym typeface="Bodoni SvtyTwo ITC TT-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7852" y="5792206"/>
            <a:ext cx="3017404" cy="4134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9373" tIns="39373" rIns="39373" bIns="39373" numCol="1" spcCol="38100" rtlCol="0" anchor="ctr">
            <a:spAutoFit/>
          </a:bodyPr>
          <a:lstStyle/>
          <a:p>
            <a:pPr defTabSz="452813" latinLnBrk="1" hangingPunct="0"/>
            <a:r>
              <a:rPr lang="en-US" sz="2170" dirty="0" err="1">
                <a:solidFill>
                  <a:srgbClr val="FF0000"/>
                </a:solidFill>
              </a:rPr>
              <a:t>Investigação</a:t>
            </a:r>
            <a:r>
              <a:rPr lang="en-US" sz="2170" dirty="0">
                <a:solidFill>
                  <a:srgbClr val="FF0000"/>
                </a:solidFill>
              </a:rPr>
              <a:t> </a:t>
            </a:r>
            <a:r>
              <a:rPr lang="en-US" sz="2170" dirty="0" err="1">
                <a:solidFill>
                  <a:srgbClr val="FF0000"/>
                </a:solidFill>
              </a:rPr>
              <a:t>Financeira</a:t>
            </a:r>
            <a:endParaRPr lang="en-US" sz="2170" dirty="0">
              <a:solidFill>
                <a:srgbClr val="FF0000"/>
              </a:solidFill>
              <a:sym typeface="Bodoni SvtyTwo ITC TT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344" y="5304136"/>
            <a:ext cx="2909480" cy="4134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9373" tIns="39373" rIns="39373" bIns="39373" numCol="1" spcCol="38100" rtlCol="0" anchor="ctr">
            <a:spAutoFit/>
          </a:bodyPr>
          <a:lstStyle/>
          <a:p>
            <a:pPr defTabSz="452813" latinLnBrk="1" hangingPunct="0"/>
            <a:r>
              <a:rPr lang="en-US" sz="2170" dirty="0">
                <a:solidFill>
                  <a:srgbClr val="FF0000"/>
                </a:solidFill>
              </a:rPr>
              <a:t>“</a:t>
            </a:r>
            <a:r>
              <a:rPr lang="en-US" sz="2170" dirty="0" err="1">
                <a:solidFill>
                  <a:srgbClr val="FF0000"/>
                </a:solidFill>
              </a:rPr>
              <a:t>Inspeção</a:t>
            </a:r>
            <a:r>
              <a:rPr lang="en-US" sz="2170" dirty="0">
                <a:solidFill>
                  <a:srgbClr val="FF0000"/>
                </a:solidFill>
              </a:rPr>
              <a:t> </a:t>
            </a:r>
            <a:r>
              <a:rPr lang="en-US" sz="2170" dirty="0" err="1">
                <a:solidFill>
                  <a:srgbClr val="FF0000"/>
                </a:solidFill>
              </a:rPr>
              <a:t>Financeira</a:t>
            </a:r>
            <a:r>
              <a:rPr lang="en-US" sz="2170" dirty="0">
                <a:solidFill>
                  <a:srgbClr val="FF0000"/>
                </a:solidFill>
              </a:rPr>
              <a:t>”</a:t>
            </a:r>
            <a:endParaRPr lang="en-US" sz="2170" dirty="0">
              <a:solidFill>
                <a:srgbClr val="FF0000"/>
              </a:solidFill>
              <a:sym typeface="Bodoni SvtyTwo ITC TT-Book"/>
            </a:endParaRPr>
          </a:p>
        </p:txBody>
      </p:sp>
      <p:cxnSp>
        <p:nvCxnSpPr>
          <p:cNvPr id="9" name="Straight Arrow Connector 8"/>
          <p:cNvCxnSpPr>
            <a:stCxn id="7" idx="3"/>
            <a:endCxn id="5" idx="1"/>
          </p:cNvCxnSpPr>
          <p:nvPr/>
        </p:nvCxnSpPr>
        <p:spPr>
          <a:xfrm flipV="1">
            <a:off x="3507824" y="5102454"/>
            <a:ext cx="2150028" cy="408409"/>
          </a:xfrm>
          <a:prstGeom prst="straightConnector1">
            <a:avLst/>
          </a:prstGeom>
          <a:noFill/>
          <a:ln w="57150" cap="flat">
            <a:solidFill>
              <a:srgbClr val="738FAF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>
            <a:stCxn id="7" idx="3"/>
            <a:endCxn id="6" idx="1"/>
          </p:cNvCxnSpPr>
          <p:nvPr/>
        </p:nvCxnSpPr>
        <p:spPr>
          <a:xfrm>
            <a:off x="3507824" y="5510863"/>
            <a:ext cx="2150028" cy="488070"/>
          </a:xfrm>
          <a:prstGeom prst="straightConnector1">
            <a:avLst/>
          </a:prstGeom>
          <a:noFill/>
          <a:ln w="57150" cap="flat">
            <a:solidFill>
              <a:srgbClr val="738FAF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 rot="20936080">
            <a:off x="3731287" y="4919579"/>
            <a:ext cx="1690980" cy="3657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373" tIns="39373" rIns="39373" bIns="39373" numCol="1" spcCol="38100" rtlCol="0" anchor="ctr">
            <a:spAutoFit/>
          </a:bodyPr>
          <a:lstStyle/>
          <a:p>
            <a:pPr algn="ctr" defTabSz="452813" latinLnBrk="1" hangingPunct="0"/>
            <a:r>
              <a:rPr lang="en-US" sz="186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Criação</a:t>
            </a:r>
            <a:endParaRPr lang="en-US" sz="186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18" name="TextBox 17"/>
          <p:cNvSpPr txBox="1"/>
          <p:nvPr/>
        </p:nvSpPr>
        <p:spPr>
          <a:xfrm rot="776848">
            <a:off x="3737349" y="5785464"/>
            <a:ext cx="1690980" cy="3565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373" tIns="39373" rIns="39373" bIns="39373" numCol="1" spcCol="38100" rtlCol="0" anchor="ctr">
            <a:spAutoFit/>
          </a:bodyPr>
          <a:lstStyle/>
          <a:p>
            <a:pPr rtl="0" latinLnBrk="1" hangingPunct="0"/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Transformação</a:t>
            </a:r>
            <a:endParaRPr lang="en-US" dirty="0">
              <a:solidFill>
                <a:schemeClr val="bg1"/>
              </a:solidFill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344" y="1739900"/>
            <a:ext cx="887585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Muitos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países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hoje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envolvidos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transição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sistema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gerenciamento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financeiro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do </a:t>
            </a:r>
            <a:r>
              <a:rPr lang="en-US" dirty="0" err="1">
                <a:solidFill>
                  <a:srgbClr val="FF0000"/>
                </a:solidFill>
              </a:rPr>
              <a:t>modelo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francês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para 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modelo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inglês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com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função</a:t>
            </a:r>
            <a:r>
              <a:rPr lang="en-US" dirty="0">
                <a:solidFill>
                  <a:schemeClr val="bg1"/>
                </a:solidFill>
              </a:rPr>
              <a:t> de auditoria </a:t>
            </a:r>
            <a:r>
              <a:rPr lang="en-US" dirty="0" err="1" smtClean="0">
                <a:solidFill>
                  <a:schemeClr val="bg1"/>
                </a:solidFill>
              </a:rPr>
              <a:t>externa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(SAI) e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DESCENTRALIZADA</a:t>
            </a:r>
            <a:r>
              <a:rPr lang="en-US" dirty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Estes </a:t>
            </a:r>
            <a:r>
              <a:rPr lang="en-US" dirty="0" err="1">
                <a:solidFill>
                  <a:schemeClr val="bg1"/>
                </a:solidFill>
              </a:rPr>
              <a:t>requisitos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mudam</a:t>
            </a:r>
            <a:r>
              <a:rPr lang="en-US" dirty="0">
                <a:solidFill>
                  <a:schemeClr val="bg1"/>
                </a:solidFill>
              </a:rPr>
              <a:t> a forma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Tribunais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Contas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(SAI) </a:t>
            </a:r>
            <a:r>
              <a:rPr lang="en-US" dirty="0" err="1">
                <a:solidFill>
                  <a:schemeClr val="bg1"/>
                </a:solidFill>
              </a:rPr>
              <a:t>operam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de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controle</a:t>
            </a:r>
            <a:r>
              <a:rPr lang="en-US" dirty="0"/>
              <a:t> </a:t>
            </a:r>
            <a:r>
              <a:rPr lang="en-US" dirty="0" err="1">
                <a:solidFill>
                  <a:schemeClr val="bg1"/>
                </a:solidFill>
              </a:rPr>
              <a:t>financeiro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externo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>
                <a:solidFill>
                  <a:srgbClr val="FF0000"/>
                </a:solidFill>
              </a:rPr>
              <a:t>auditoria</a:t>
            </a:r>
            <a:r>
              <a:rPr lang="en-US" dirty="0"/>
              <a:t> </a:t>
            </a:r>
            <a:r>
              <a:rPr lang="en-US" dirty="0" err="1">
                <a:solidFill>
                  <a:schemeClr val="bg1"/>
                </a:solidFill>
              </a:rPr>
              <a:t>financeira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externa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Isto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requer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criação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>
                <a:solidFill>
                  <a:srgbClr val="FF0000"/>
                </a:solidFill>
              </a:rPr>
              <a:t>Auditoria </a:t>
            </a:r>
            <a:r>
              <a:rPr lang="en-US" dirty="0" err="1">
                <a:solidFill>
                  <a:srgbClr val="FF0000"/>
                </a:solidFill>
              </a:rPr>
              <a:t>Interna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 a </a:t>
            </a:r>
            <a:r>
              <a:rPr lang="en-US" dirty="0" err="1">
                <a:solidFill>
                  <a:schemeClr val="bg1"/>
                </a:solidFill>
              </a:rPr>
              <a:t>decisão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sobre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fazer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com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função</a:t>
            </a:r>
            <a:r>
              <a:rPr lang="en-US" dirty="0">
                <a:solidFill>
                  <a:schemeClr val="bg1"/>
                </a:solidFill>
              </a:rPr>
              <a:t> de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Inspeção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Financeira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Sendo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necessário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gerenciar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confusão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do </a:t>
            </a:r>
            <a:r>
              <a:rPr lang="en-US" dirty="0" err="1">
                <a:solidFill>
                  <a:schemeClr val="bg1"/>
                </a:solidFill>
              </a:rPr>
              <a:t>termo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rgbClr val="FF0000"/>
                </a:solidFill>
              </a:rPr>
              <a:t>controle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financeiro</a:t>
            </a:r>
            <a:r>
              <a:rPr lang="en-US" dirty="0">
                <a:solidFill>
                  <a:schemeClr val="bg1"/>
                </a:solidFill>
              </a:rPr>
              <a:t>”, e a </a:t>
            </a:r>
            <a:r>
              <a:rPr lang="en-US" dirty="0" err="1">
                <a:solidFill>
                  <a:schemeClr val="bg1"/>
                </a:solidFill>
              </a:rPr>
              <a:t>mudança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forma de </a:t>
            </a:r>
            <a:r>
              <a:rPr lang="en-US" dirty="0" err="1">
                <a:solidFill>
                  <a:srgbClr val="FF0000"/>
                </a:solidFill>
              </a:rPr>
              <a:t>pensar</a:t>
            </a:r>
            <a:r>
              <a:rPr lang="en-US" dirty="0"/>
              <a:t>: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26665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5"/>
          <p:cNvGrpSpPr/>
          <p:nvPr/>
        </p:nvGrpSpPr>
        <p:grpSpPr>
          <a:xfrm>
            <a:off x="1035082" y="2038391"/>
            <a:ext cx="2228222" cy="1621288"/>
            <a:chOff x="-74" y="-36"/>
            <a:chExt cx="2294036" cy="1803456"/>
          </a:xfrm>
        </p:grpSpPr>
        <p:sp>
          <p:nvSpPr>
            <p:cNvPr id="103" name="Shape 103"/>
            <p:cNvSpPr/>
            <p:nvPr/>
          </p:nvSpPr>
          <p:spPr>
            <a:xfrm>
              <a:off x="-74" y="-36"/>
              <a:ext cx="2294036" cy="180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657" h="15999" extrusionOk="0">
                  <a:moveTo>
                    <a:pt x="5328" y="3849"/>
                  </a:moveTo>
                  <a:cubicBezTo>
                    <a:pt x="7532" y="-5601"/>
                    <a:pt x="16128" y="3849"/>
                    <a:pt x="5328" y="15999"/>
                  </a:cubicBezTo>
                  <a:cubicBezTo>
                    <a:pt x="-5472" y="3849"/>
                    <a:pt x="3124" y="-5601"/>
                    <a:pt x="5328" y="3849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C00000"/>
                </a:gs>
                <a:gs pos="100000">
                  <a:srgbClr val="ECB0B0"/>
                </a:gs>
              </a:gsLst>
              <a:lin ang="5400000" scaled="0"/>
            </a:gradFill>
            <a:ln w="12700" cap="flat">
              <a:solidFill>
                <a:srgbClr val="BC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 sz="2480"/>
            </a:p>
          </p:txBody>
        </p:sp>
        <p:sp>
          <p:nvSpPr>
            <p:cNvPr id="104" name="Shape 104"/>
            <p:cNvSpPr/>
            <p:nvPr/>
          </p:nvSpPr>
          <p:spPr>
            <a:xfrm>
              <a:off x="387885" y="451695"/>
              <a:ext cx="1518334" cy="725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9373" tIns="39373" rIns="39373" bIns="39373" numCol="1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sz="1860" dirty="0" err="1" smtClean="0">
                  <a:solidFill>
                    <a:schemeClr val="bg1"/>
                  </a:solidFill>
                </a:rPr>
                <a:t>Próximo</a:t>
              </a:r>
              <a:r>
                <a:rPr lang="en-US" sz="1860" dirty="0" smtClean="0">
                  <a:solidFill>
                    <a:schemeClr val="bg1"/>
                  </a:solidFill>
                </a:rPr>
                <a:t> da </a:t>
              </a:r>
              <a:r>
                <a:rPr lang="en-US" sz="1860" dirty="0">
                  <a:solidFill>
                    <a:schemeClr val="bg1"/>
                  </a:solidFill>
                </a:rPr>
                <a:t>IF</a:t>
              </a:r>
              <a:endParaRPr sz="1860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Shape 106"/>
          <p:cNvSpPr/>
          <p:nvPr/>
        </p:nvSpPr>
        <p:spPr>
          <a:xfrm>
            <a:off x="782997" y="3833288"/>
            <a:ext cx="2678248" cy="65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373" tIns="39373" rIns="39373" bIns="39373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860" dirty="0" err="1">
                <a:solidFill>
                  <a:schemeClr val="bg1"/>
                </a:solidFill>
              </a:rPr>
              <a:t>Trabalho</a:t>
            </a:r>
            <a:r>
              <a:rPr lang="en-US" sz="1860" dirty="0">
                <a:solidFill>
                  <a:schemeClr val="bg1"/>
                </a:solidFill>
              </a:rPr>
              <a:t> </a:t>
            </a:r>
            <a:r>
              <a:rPr lang="en-US" sz="1860" dirty="0" err="1">
                <a:solidFill>
                  <a:schemeClr val="bg1"/>
                </a:solidFill>
              </a:rPr>
              <a:t>focado</a:t>
            </a:r>
            <a:r>
              <a:rPr lang="en-US" sz="1860" dirty="0">
                <a:solidFill>
                  <a:schemeClr val="bg1"/>
                </a:solidFill>
              </a:rPr>
              <a:t> </a:t>
            </a:r>
            <a:r>
              <a:rPr lang="en-US" sz="1860" dirty="0" err="1">
                <a:solidFill>
                  <a:schemeClr val="bg1"/>
                </a:solidFill>
              </a:rPr>
              <a:t>em</a:t>
            </a:r>
            <a:r>
              <a:rPr lang="en-US" sz="1860" dirty="0">
                <a:solidFill>
                  <a:schemeClr val="bg1"/>
                </a:solidFill>
              </a:rPr>
              <a:t> </a:t>
            </a:r>
            <a:r>
              <a:rPr lang="en-US" sz="1860" dirty="0" err="1">
                <a:solidFill>
                  <a:schemeClr val="bg1"/>
                </a:solidFill>
              </a:rPr>
              <a:t>conformidade</a:t>
            </a:r>
            <a:endParaRPr sz="1860" dirty="0">
              <a:solidFill>
                <a:schemeClr val="bg1"/>
              </a:solidFill>
            </a:endParaRPr>
          </a:p>
        </p:txBody>
      </p:sp>
      <p:grpSp>
        <p:nvGrpSpPr>
          <p:cNvPr id="109" name="Group 109"/>
          <p:cNvGrpSpPr/>
          <p:nvPr/>
        </p:nvGrpSpPr>
        <p:grpSpPr>
          <a:xfrm>
            <a:off x="4121732" y="3735570"/>
            <a:ext cx="2678251" cy="2465364"/>
            <a:chOff x="-2" y="-2"/>
            <a:chExt cx="3455516" cy="3180846"/>
          </a:xfrm>
        </p:grpSpPr>
        <p:sp>
          <p:nvSpPr>
            <p:cNvPr id="107" name="Shape 107"/>
            <p:cNvSpPr/>
            <p:nvPr/>
          </p:nvSpPr>
          <p:spPr>
            <a:xfrm>
              <a:off x="-2" y="-2"/>
              <a:ext cx="3455516" cy="318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000000"/>
                </a:gs>
                <a:gs pos="100000">
                  <a:srgbClr val="BABABA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 sz="1705">
                <a:solidFill>
                  <a:schemeClr val="bg1"/>
                </a:solidFill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740216" y="1247854"/>
              <a:ext cx="1931730" cy="48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9373" tIns="39373" rIns="39373" bIns="39373" numCol="1" anchor="ctr">
              <a:spAutoFit/>
            </a:bodyPr>
            <a:lstStyle>
              <a:lvl1pPr>
                <a:defRPr sz="2500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1938" dirty="0" err="1">
                  <a:solidFill>
                    <a:schemeClr val="bg1"/>
                  </a:solidFill>
                </a:rPr>
                <a:t>Competição</a:t>
              </a:r>
              <a:endParaRPr sz="1938" dirty="0">
                <a:solidFill>
                  <a:schemeClr val="bg1"/>
                </a:solidFill>
              </a:endParaRPr>
            </a:p>
          </p:txBody>
        </p:sp>
      </p:grpSp>
      <p:sp>
        <p:nvSpPr>
          <p:cNvPr id="110" name="Shape 110"/>
          <p:cNvSpPr/>
          <p:nvPr/>
        </p:nvSpPr>
        <p:spPr>
          <a:xfrm>
            <a:off x="5964363" y="1236508"/>
            <a:ext cx="3997718" cy="2018507"/>
          </a:xfrm>
          <a:prstGeom prst="rect">
            <a:avLst/>
          </a:prstGeom>
          <a:ln>
            <a:prstDash val="sysDash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9373" tIns="39373" rIns="39373" bIns="39373" anchor="ctr">
            <a:spAutoFit/>
          </a:bodyPr>
          <a:lstStyle/>
          <a:p>
            <a:pPr marL="265782" indent="-26578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SAI </a:t>
            </a:r>
            <a:r>
              <a:rPr lang="en-US" dirty="0" err="1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próximo</a:t>
            </a:r>
            <a:r>
              <a:rPr lang="en-US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de IF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, com </a:t>
            </a:r>
            <a:r>
              <a:rPr lang="en-US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estratégias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parecidas</a:t>
            </a:r>
            <a:endParaRPr lang="en-US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65782" indent="-26578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IF 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é </a:t>
            </a:r>
            <a:r>
              <a:rPr lang="en-US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provavelmente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maior</a:t>
            </a:r>
            <a:r>
              <a:rPr lang="en-US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e </a:t>
            </a:r>
            <a:r>
              <a:rPr lang="en-US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mais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forte </a:t>
            </a:r>
            <a:r>
              <a:rPr lang="en-US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que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AI</a:t>
            </a:r>
            <a:endParaRPr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65782" indent="-265782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Existe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uma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competição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e </a:t>
            </a:r>
            <a:r>
              <a:rPr lang="en-US" dirty="0" err="1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confusão</a:t>
            </a:r>
            <a:r>
              <a:rPr lang="en-US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entre a </a:t>
            </a:r>
            <a:r>
              <a:rPr lang="en-US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AI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e</a:t>
            </a:r>
            <a:r>
              <a:rPr lang="en-US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r>
              <a:rPr lang="en-US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IF 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(e </a:t>
            </a:r>
            <a:r>
              <a:rPr lang="en-US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também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SAI) </a:t>
            </a:r>
            <a:r>
              <a:rPr lang="en-US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quando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o AI </a:t>
            </a:r>
            <a:r>
              <a:rPr lang="en-US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tenta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estabelecer</a:t>
            </a:r>
            <a:r>
              <a:rPr lang="en-US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-se</a:t>
            </a:r>
            <a:endParaRPr dirty="0">
              <a:solidFill>
                <a:srgbClr val="C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3263304" y="374310"/>
            <a:ext cx="3554016" cy="381643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80" dirty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Antes da </a:t>
            </a:r>
            <a:r>
              <a:rPr lang="en-US" sz="2480" dirty="0" err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Transição</a:t>
            </a:r>
            <a:endParaRPr sz="2480" b="1" dirty="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114" name="Group 114"/>
          <p:cNvGrpSpPr/>
          <p:nvPr/>
        </p:nvGrpSpPr>
        <p:grpSpPr>
          <a:xfrm>
            <a:off x="572315" y="4582368"/>
            <a:ext cx="3099611" cy="1601185"/>
            <a:chOff x="0" y="-1"/>
            <a:chExt cx="3999161" cy="2065870"/>
          </a:xfrm>
        </p:grpSpPr>
        <p:sp>
          <p:nvSpPr>
            <p:cNvPr id="112" name="Shape 112"/>
            <p:cNvSpPr/>
            <p:nvPr/>
          </p:nvSpPr>
          <p:spPr>
            <a:xfrm>
              <a:off x="0" y="-1"/>
              <a:ext cx="3999161" cy="2065870"/>
            </a:xfrm>
            <a:prstGeom prst="rect">
              <a:avLst/>
            </a:prstGeom>
            <a:blipFill rotWithShape="1">
              <a:blip r:embed="rId3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1395"/>
            </a:p>
          </p:txBody>
        </p:sp>
        <p:sp>
          <p:nvSpPr>
            <p:cNvPr id="113" name="Shape 113"/>
            <p:cNvSpPr/>
            <p:nvPr/>
          </p:nvSpPr>
          <p:spPr>
            <a:xfrm>
              <a:off x="0" y="427687"/>
              <a:ext cx="3999161" cy="1210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9373" tIns="39373" rIns="39373" bIns="39373" numCol="1" anchor="ctr">
              <a:spAutoFit/>
            </a:bodyPr>
            <a:lstStyle>
              <a:lvl1pPr>
                <a:defRPr sz="3600" b="1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  <a:effectLst/>
                </a:defRPr>
              </a:pPr>
              <a:r>
                <a:rPr lang="en-US" sz="2790" dirty="0" err="1">
                  <a:solidFill>
                    <a:schemeClr val="bg1"/>
                  </a:solidFill>
                </a:rPr>
                <a:t>Inspeção</a:t>
              </a:r>
              <a:r>
                <a:rPr lang="en-US" sz="2790" dirty="0">
                  <a:solidFill>
                    <a:schemeClr val="bg1"/>
                  </a:solidFill>
                </a:rPr>
                <a:t> </a:t>
              </a:r>
              <a:r>
                <a:rPr lang="en-US" sz="2790" dirty="0" err="1">
                  <a:solidFill>
                    <a:schemeClr val="bg1"/>
                  </a:solidFill>
                </a:rPr>
                <a:t>Financeira</a:t>
              </a:r>
              <a:endParaRPr sz="279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7175255" y="4333556"/>
            <a:ext cx="2678250" cy="722075"/>
            <a:chOff x="-1" y="0"/>
            <a:chExt cx="3455515" cy="931629"/>
          </a:xfrm>
        </p:grpSpPr>
        <p:sp>
          <p:nvSpPr>
            <p:cNvPr id="115" name="Shape 115"/>
            <p:cNvSpPr/>
            <p:nvPr/>
          </p:nvSpPr>
          <p:spPr>
            <a:xfrm>
              <a:off x="-1" y="0"/>
              <a:ext cx="3455515" cy="931629"/>
            </a:xfrm>
            <a:prstGeom prst="rect">
              <a:avLst/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1395"/>
            </a:p>
          </p:txBody>
        </p:sp>
        <p:sp>
          <p:nvSpPr>
            <p:cNvPr id="116" name="Shape 116"/>
            <p:cNvSpPr/>
            <p:nvPr/>
          </p:nvSpPr>
          <p:spPr>
            <a:xfrm>
              <a:off x="-1" y="168318"/>
              <a:ext cx="3455515" cy="59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9373" tIns="39373" rIns="39373" bIns="39373" numCol="1" anchor="ctr">
              <a:spAutoFit/>
            </a:bodyPr>
            <a:lstStyle>
              <a:lvl1pPr>
                <a:defRPr sz="3200" b="1">
                  <a:solidFill>
                    <a:srgbClr val="000000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 b="0">
                  <a:effectLst/>
                </a:defRPr>
              </a:pPr>
              <a:r>
                <a:rPr lang="en-US" sz="2480" dirty="0"/>
                <a:t>Auditoria </a:t>
              </a:r>
              <a:r>
                <a:rPr lang="en-US" sz="2480" dirty="0" err="1"/>
                <a:t>Interna</a:t>
              </a:r>
              <a:endParaRPr sz="2480" dirty="0"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551043" y="755953"/>
            <a:ext cx="3142156" cy="984336"/>
            <a:chOff x="0" y="-1"/>
            <a:chExt cx="4054053" cy="1270003"/>
          </a:xfrm>
        </p:grpSpPr>
        <p:sp>
          <p:nvSpPr>
            <p:cNvPr id="118" name="Shape 118"/>
            <p:cNvSpPr/>
            <p:nvPr/>
          </p:nvSpPr>
          <p:spPr>
            <a:xfrm>
              <a:off x="0" y="-1"/>
              <a:ext cx="4054053" cy="1270003"/>
            </a:xfrm>
            <a:prstGeom prst="rect">
              <a:avLst/>
            </a:prstGeom>
            <a:gradFill flip="none" rotWithShape="1">
              <a:gsLst>
                <a:gs pos="0">
                  <a:srgbClr val="6C7C4E"/>
                </a:gs>
                <a:gs pos="100000">
                  <a:srgbClr val="C5D0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1395"/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91303"/>
              <a:ext cx="4054053" cy="1087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9373" tIns="39373" rIns="39373" bIns="39373" numCol="1" anchor="ctr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480" dirty="0">
                  <a:solidFill>
                    <a:srgbClr val="414141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rPr>
                <a:t>SAI </a:t>
              </a:r>
              <a:br>
                <a:rPr sz="2480" dirty="0">
                  <a:solidFill>
                    <a:srgbClr val="414141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rPr>
              </a:br>
              <a:r>
                <a:rPr sz="2480" dirty="0">
                  <a:solidFill>
                    <a:srgbClr val="414141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rPr>
                <a:t>(</a:t>
              </a:r>
              <a:r>
                <a:rPr lang="en-US" sz="2480" dirty="0" err="1">
                  <a:solidFill>
                    <a:srgbClr val="414141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rPr>
                <a:t>Controle</a:t>
              </a:r>
              <a:r>
                <a:rPr lang="en-US" sz="2480" dirty="0">
                  <a:solidFill>
                    <a:srgbClr val="414141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rPr>
                <a:t> </a:t>
              </a:r>
              <a:r>
                <a:rPr lang="en-US" sz="2480" dirty="0" err="1">
                  <a:solidFill>
                    <a:srgbClr val="414141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rPr>
                <a:t>Externo</a:t>
              </a:r>
              <a:r>
                <a:rPr sz="2480" dirty="0">
                  <a:solidFill>
                    <a:srgbClr val="414141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550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4"/>
          <p:cNvGrpSpPr/>
          <p:nvPr/>
        </p:nvGrpSpPr>
        <p:grpSpPr>
          <a:xfrm>
            <a:off x="7539167" y="1922225"/>
            <a:ext cx="1996077" cy="1651837"/>
            <a:chOff x="-75" y="-36"/>
            <a:chExt cx="2294036" cy="1803455"/>
          </a:xfrm>
        </p:grpSpPr>
        <p:sp>
          <p:nvSpPr>
            <p:cNvPr id="122" name="Shape 122"/>
            <p:cNvSpPr/>
            <p:nvPr/>
          </p:nvSpPr>
          <p:spPr>
            <a:xfrm>
              <a:off x="-75" y="-36"/>
              <a:ext cx="2294036" cy="180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657" h="15999" extrusionOk="0">
                  <a:moveTo>
                    <a:pt x="5328" y="3849"/>
                  </a:moveTo>
                  <a:cubicBezTo>
                    <a:pt x="7532" y="-5601"/>
                    <a:pt x="16128" y="3849"/>
                    <a:pt x="5328" y="15999"/>
                  </a:cubicBezTo>
                  <a:cubicBezTo>
                    <a:pt x="-5472" y="3849"/>
                    <a:pt x="3124" y="-5601"/>
                    <a:pt x="5328" y="3849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C00000"/>
                </a:gs>
                <a:gs pos="100000">
                  <a:srgbClr val="ECB0B0"/>
                </a:gs>
              </a:gsLst>
              <a:lin ang="5400000" scaled="0"/>
            </a:gradFill>
            <a:ln w="12700" cap="flat">
              <a:solidFill>
                <a:srgbClr val="BC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 sz="2480"/>
            </a:p>
          </p:txBody>
        </p:sp>
        <p:sp>
          <p:nvSpPr>
            <p:cNvPr id="123" name="Shape 123"/>
            <p:cNvSpPr/>
            <p:nvPr/>
          </p:nvSpPr>
          <p:spPr>
            <a:xfrm>
              <a:off x="387884" y="458402"/>
              <a:ext cx="1518334" cy="711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9373" tIns="39373" rIns="39373" bIns="39373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sz="1860" dirty="0" err="1" smtClean="0">
                  <a:solidFill>
                    <a:schemeClr val="bg1"/>
                  </a:solidFill>
                </a:rPr>
                <a:t>Próximo</a:t>
              </a:r>
              <a:r>
                <a:rPr lang="en-US" sz="1860" dirty="0" smtClean="0">
                  <a:solidFill>
                    <a:schemeClr val="bg1"/>
                  </a:solidFill>
                </a:rPr>
                <a:t> </a:t>
              </a:r>
              <a:r>
                <a:rPr lang="en-US" sz="1860" dirty="0">
                  <a:solidFill>
                    <a:schemeClr val="bg1"/>
                  </a:solidFill>
                </a:rPr>
                <a:t>da AI</a:t>
              </a:r>
              <a:endParaRPr sz="186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4186493" y="4297734"/>
            <a:ext cx="2678251" cy="2465364"/>
            <a:chOff x="-2" y="-2"/>
            <a:chExt cx="3455516" cy="3180846"/>
          </a:xfrm>
        </p:grpSpPr>
        <p:sp>
          <p:nvSpPr>
            <p:cNvPr id="125" name="Shape 125"/>
            <p:cNvSpPr/>
            <p:nvPr/>
          </p:nvSpPr>
          <p:spPr>
            <a:xfrm>
              <a:off x="-2" y="-2"/>
              <a:ext cx="3455516" cy="318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000000"/>
                </a:gs>
                <a:gs pos="100000">
                  <a:srgbClr val="BABABA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 sz="1705">
                <a:solidFill>
                  <a:schemeClr val="bg1"/>
                </a:solidFill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740216" y="1247854"/>
              <a:ext cx="1931730" cy="48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9373" tIns="39373" rIns="39373" bIns="39373" numCol="1" anchor="ctr">
              <a:spAutoFit/>
            </a:bodyPr>
            <a:lstStyle>
              <a:lvl1pPr>
                <a:defRPr sz="2500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1938" dirty="0" err="1">
                  <a:solidFill>
                    <a:schemeClr val="bg1"/>
                  </a:solidFill>
                </a:rPr>
                <a:t>Competição</a:t>
              </a:r>
              <a:endParaRPr sz="1938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Shape 128"/>
          <p:cNvSpPr/>
          <p:nvPr/>
        </p:nvSpPr>
        <p:spPr>
          <a:xfrm>
            <a:off x="3263304" y="464296"/>
            <a:ext cx="3601440" cy="381643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200" b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  <a:effectLst/>
              </a:defRPr>
            </a:pPr>
            <a:r>
              <a:rPr sz="2480" dirty="0" err="1">
                <a:solidFill>
                  <a:schemeClr val="bg1"/>
                </a:solidFill>
              </a:rPr>
              <a:t>A</a:t>
            </a:r>
            <a:r>
              <a:rPr lang="en-US" sz="2480" dirty="0" err="1">
                <a:solidFill>
                  <a:schemeClr val="bg1"/>
                </a:solidFill>
              </a:rPr>
              <a:t>pós</a:t>
            </a:r>
            <a:r>
              <a:rPr lang="en-US" sz="2480" dirty="0">
                <a:solidFill>
                  <a:schemeClr val="bg1"/>
                </a:solidFill>
              </a:rPr>
              <a:t> a </a:t>
            </a:r>
            <a:r>
              <a:rPr lang="en-US" sz="2480" dirty="0" err="1">
                <a:solidFill>
                  <a:schemeClr val="bg1"/>
                </a:solidFill>
              </a:rPr>
              <a:t>Transição</a:t>
            </a:r>
            <a:endParaRPr sz="2480" dirty="0">
              <a:solidFill>
                <a:schemeClr val="bg1"/>
              </a:solidFill>
            </a:endParaRPr>
          </a:p>
        </p:txBody>
      </p:sp>
      <p:grpSp>
        <p:nvGrpSpPr>
          <p:cNvPr id="131" name="Group 131"/>
          <p:cNvGrpSpPr/>
          <p:nvPr/>
        </p:nvGrpSpPr>
        <p:grpSpPr>
          <a:xfrm>
            <a:off x="7341525" y="4873514"/>
            <a:ext cx="2678250" cy="1419557"/>
            <a:chOff x="-1" y="-1"/>
            <a:chExt cx="3455515" cy="1967978"/>
          </a:xfrm>
        </p:grpSpPr>
        <p:sp>
          <p:nvSpPr>
            <p:cNvPr id="129" name="Shape 129"/>
            <p:cNvSpPr/>
            <p:nvPr/>
          </p:nvSpPr>
          <p:spPr>
            <a:xfrm>
              <a:off x="-1" y="-1"/>
              <a:ext cx="3455515" cy="1967978"/>
            </a:xfrm>
            <a:prstGeom prst="rect">
              <a:avLst/>
            </a:prstGeom>
            <a:blipFill rotWithShape="1">
              <a:blip r:embed="rId3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1395"/>
            </a:p>
          </p:txBody>
        </p:sp>
        <p:sp>
          <p:nvSpPr>
            <p:cNvPr id="130" name="Shape 130"/>
            <p:cNvSpPr/>
            <p:nvPr/>
          </p:nvSpPr>
          <p:spPr>
            <a:xfrm>
              <a:off x="-1" y="686492"/>
              <a:ext cx="3455515" cy="594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9373" tIns="39373" rIns="39373" bIns="39373" numCol="1" anchor="ctr">
              <a:spAutoFit/>
            </a:bodyPr>
            <a:lstStyle>
              <a:lvl1pPr>
                <a:defRPr sz="3200" b="1"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  <a:effectLst/>
                </a:defRPr>
              </a:pPr>
              <a:r>
                <a:rPr lang="en-US" sz="2480" dirty="0">
                  <a:solidFill>
                    <a:srgbClr val="414141"/>
                  </a:solidFill>
                </a:rPr>
                <a:t>Auditoria </a:t>
              </a:r>
              <a:r>
                <a:rPr lang="en-US" sz="2480" dirty="0" err="1">
                  <a:solidFill>
                    <a:srgbClr val="414141"/>
                  </a:solidFill>
                </a:rPr>
                <a:t>Interna</a:t>
              </a:r>
              <a:endParaRPr sz="2480" dirty="0">
                <a:solidFill>
                  <a:srgbClr val="414141"/>
                </a:solidFill>
              </a:endParaRPr>
            </a:p>
          </p:txBody>
        </p:sp>
      </p:grpSp>
      <p:sp>
        <p:nvSpPr>
          <p:cNvPr id="132" name="Shape 132"/>
          <p:cNvSpPr/>
          <p:nvPr/>
        </p:nvSpPr>
        <p:spPr>
          <a:xfrm>
            <a:off x="451868" y="1165915"/>
            <a:ext cx="3731001" cy="3514301"/>
          </a:xfrm>
          <a:prstGeom prst="rect">
            <a:avLst/>
          </a:prstGeom>
          <a:ln>
            <a:prstDash val="sysDash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9373" tIns="39373" rIns="39373" bIns="39373" anchor="ctr">
            <a:spAutoFit/>
          </a:bodyPr>
          <a:lstStyle/>
          <a:p>
            <a:pPr marL="265782" indent="-265782"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6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SAI </a:t>
            </a:r>
            <a:r>
              <a:rPr lang="en-US" sz="1860" dirty="0" err="1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mais</a:t>
            </a:r>
            <a:r>
              <a:rPr lang="en-US" sz="186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próximo</a:t>
            </a:r>
            <a:r>
              <a:rPr lang="en-US" sz="186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da AI </a:t>
            </a:r>
            <a:r>
              <a:rPr lang="en-US" sz="186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uma</a:t>
            </a:r>
            <a:r>
              <a:rPr lang="en-US" sz="186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vez</a:t>
            </a:r>
            <a:r>
              <a:rPr lang="en-US" sz="1860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que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ambas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realizam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auditoria.</a:t>
            </a:r>
          </a:p>
          <a:p>
            <a:pPr marL="265782" indent="-265782"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IF se </a:t>
            </a:r>
            <a:r>
              <a:rPr lang="en-US" sz="186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torna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menor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quando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a </a:t>
            </a:r>
            <a:r>
              <a:rPr lang="en-US" sz="186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AI 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assume </a:t>
            </a:r>
            <a:r>
              <a:rPr lang="en-US" sz="186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mais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trabalhos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de </a:t>
            </a:r>
            <a:r>
              <a:rPr lang="en-US" sz="1860" dirty="0" err="1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conformidade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. </a:t>
            </a:r>
            <a:endParaRPr sz="1395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65782" indent="-265782"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6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AI </a:t>
            </a:r>
            <a:r>
              <a:rPr lang="en-US" sz="1860" dirty="0" err="1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torna</a:t>
            </a:r>
            <a:r>
              <a:rPr lang="en-US" sz="186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-se </a:t>
            </a:r>
            <a:r>
              <a:rPr lang="en-US" sz="1860" dirty="0" err="1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maior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, à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medida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que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 o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papel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 da Auditoria no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governo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começa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 a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ser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melhor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entendido</a:t>
            </a:r>
            <a:r>
              <a:rPr lang="en-US" sz="1860" dirty="0">
                <a:solidFill>
                  <a:srgbClr val="C00000"/>
                </a:solidFill>
                <a:latin typeface="Palatino"/>
                <a:ea typeface="Palatino"/>
                <a:cs typeface="Palatino"/>
                <a:sym typeface="Palatino"/>
              </a:rPr>
              <a:t>. </a:t>
            </a:r>
          </a:p>
          <a:p>
            <a:pPr marL="265782" indent="-265782"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60" dirty="0" err="1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Competição</a:t>
            </a:r>
            <a:r>
              <a:rPr lang="en-US" sz="186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entre a </a:t>
            </a:r>
            <a:r>
              <a:rPr lang="en-US" sz="186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IF </a:t>
            </a:r>
            <a:r>
              <a:rPr lang="en-US" sz="186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e a</a:t>
            </a:r>
            <a:r>
              <a:rPr lang="en-US" sz="186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AI 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a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medida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que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 a IF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luta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 pela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sobrevivência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institucional</a:t>
            </a:r>
            <a:r>
              <a:rPr lang="en-US" sz="1860" dirty="0">
                <a:solidFill>
                  <a:schemeClr val="tx1">
                    <a:lumMod val="75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.</a:t>
            </a:r>
          </a:p>
        </p:txBody>
      </p:sp>
      <p:grpSp>
        <p:nvGrpSpPr>
          <p:cNvPr id="135" name="Group 135"/>
          <p:cNvGrpSpPr/>
          <p:nvPr/>
        </p:nvGrpSpPr>
        <p:grpSpPr>
          <a:xfrm>
            <a:off x="6749667" y="867120"/>
            <a:ext cx="3142157" cy="984337"/>
            <a:chOff x="0" y="-1"/>
            <a:chExt cx="4054053" cy="1270003"/>
          </a:xfrm>
        </p:grpSpPr>
        <p:sp>
          <p:nvSpPr>
            <p:cNvPr id="133" name="Shape 133"/>
            <p:cNvSpPr/>
            <p:nvPr/>
          </p:nvSpPr>
          <p:spPr>
            <a:xfrm>
              <a:off x="0" y="-1"/>
              <a:ext cx="4054053" cy="1270003"/>
            </a:xfrm>
            <a:prstGeom prst="rect">
              <a:avLst/>
            </a:prstGeom>
            <a:gradFill flip="none" rotWithShape="1">
              <a:gsLst>
                <a:gs pos="0">
                  <a:srgbClr val="6C7C4E"/>
                </a:gs>
                <a:gs pos="100000">
                  <a:srgbClr val="C5D07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1395"/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91305"/>
              <a:ext cx="4054053" cy="1087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9373" tIns="39373" rIns="39373" bIns="39373" numCol="1" anchor="ctr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480" b="1" dirty="0">
                  <a:solidFill>
                    <a:srgbClr val="414141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rPr>
                <a:t>SAI </a:t>
              </a:r>
              <a:endParaRPr sz="1395" dirty="0">
                <a:latin typeface="Palatino"/>
                <a:ea typeface="Palatino"/>
                <a:cs typeface="Palatino"/>
                <a:sym typeface="Palatino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sz="2480" b="1" dirty="0">
                  <a:solidFill>
                    <a:srgbClr val="414141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rPr>
                <a:t>(Auditoria </a:t>
              </a:r>
              <a:r>
                <a:rPr lang="en-US" sz="2480" b="1" dirty="0" err="1">
                  <a:solidFill>
                    <a:srgbClr val="414141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rPr>
                <a:t>Externa</a:t>
              </a:r>
              <a:r>
                <a:rPr lang="en-US" sz="2480" b="1" dirty="0">
                  <a:solidFill>
                    <a:srgbClr val="414141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rPr>
                <a:t>)</a:t>
              </a:r>
              <a:endParaRPr sz="2480" b="1" dirty="0">
                <a:solidFill>
                  <a:srgbClr val="414141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endParaRPr>
            </a:p>
          </p:txBody>
        </p:sp>
      </p:grpSp>
      <p:sp>
        <p:nvSpPr>
          <p:cNvPr id="136" name="Shape 136"/>
          <p:cNvSpPr/>
          <p:nvPr/>
        </p:nvSpPr>
        <p:spPr>
          <a:xfrm>
            <a:off x="6936169" y="3621053"/>
            <a:ext cx="3202071" cy="1224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373" tIns="39373" rIns="39373" bIns="39373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1860" dirty="0" err="1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Padrões</a:t>
            </a:r>
            <a:r>
              <a:rPr lang="en-US" sz="1860" dirty="0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 de Auditoria e  </a:t>
            </a:r>
            <a:r>
              <a:rPr lang="en-US" sz="1860" dirty="0" err="1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Estratégias</a:t>
            </a:r>
            <a:r>
              <a:rPr lang="en-US" sz="1860" dirty="0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 de auditoria </a:t>
            </a:r>
            <a:r>
              <a:rPr lang="en-US" sz="1860" dirty="0" err="1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similares</a:t>
            </a:r>
            <a:r>
              <a:rPr lang="en-US" sz="1860" dirty="0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 para ambos </a:t>
            </a:r>
            <a:r>
              <a:rPr lang="en-US" sz="1860" dirty="0" err="1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os</a:t>
            </a:r>
            <a:r>
              <a:rPr lang="en-US" sz="1860" dirty="0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n-US" sz="1860" dirty="0" err="1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trabalhos</a:t>
            </a:r>
            <a:r>
              <a:rPr lang="en-US" sz="1860" dirty="0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.</a:t>
            </a:r>
            <a:endParaRPr sz="1860" dirty="0">
              <a:solidFill>
                <a:schemeClr val="bg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139" name="Group 139"/>
          <p:cNvGrpSpPr/>
          <p:nvPr/>
        </p:nvGrpSpPr>
        <p:grpSpPr>
          <a:xfrm>
            <a:off x="697561" y="5193387"/>
            <a:ext cx="3202074" cy="674062"/>
            <a:chOff x="-1" y="0"/>
            <a:chExt cx="4131359" cy="869682"/>
          </a:xfrm>
        </p:grpSpPr>
        <p:sp>
          <p:nvSpPr>
            <p:cNvPr id="137" name="Shape 137"/>
            <p:cNvSpPr/>
            <p:nvPr/>
          </p:nvSpPr>
          <p:spPr>
            <a:xfrm>
              <a:off x="-1" y="0"/>
              <a:ext cx="4131359" cy="869682"/>
            </a:xfrm>
            <a:prstGeom prst="rect">
              <a:avLst/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1395"/>
            </a:p>
          </p:txBody>
        </p:sp>
        <p:sp>
          <p:nvSpPr>
            <p:cNvPr id="138" name="Shape 138"/>
            <p:cNvSpPr/>
            <p:nvPr/>
          </p:nvSpPr>
          <p:spPr>
            <a:xfrm>
              <a:off x="-1" y="137343"/>
              <a:ext cx="4131359" cy="594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9373" tIns="39373" rIns="39373" bIns="39373" numCol="1" anchor="ctr">
              <a:spAutoFit/>
            </a:bodyPr>
            <a:lstStyle>
              <a:lvl1pPr>
                <a:defRPr sz="3200" b="1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  <a:effectLst/>
                </a:defRPr>
              </a:pPr>
              <a:r>
                <a:rPr lang="en-US" sz="2480" dirty="0" err="1">
                  <a:solidFill>
                    <a:schemeClr val="bg1"/>
                  </a:solidFill>
                </a:rPr>
                <a:t>Inspeção</a:t>
              </a:r>
              <a:r>
                <a:rPr lang="en-US" sz="2480" dirty="0">
                  <a:solidFill>
                    <a:schemeClr val="bg1"/>
                  </a:solidFill>
                </a:rPr>
                <a:t> </a:t>
              </a:r>
              <a:r>
                <a:rPr lang="en-US" sz="2480" dirty="0" err="1">
                  <a:solidFill>
                    <a:schemeClr val="bg1"/>
                  </a:solidFill>
                </a:rPr>
                <a:t>Financeira</a:t>
              </a:r>
              <a:endParaRPr sz="248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596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62" y="3839415"/>
            <a:ext cx="9292101" cy="1221090"/>
          </a:xfrm>
        </p:spPr>
        <p:txBody>
          <a:bodyPr>
            <a:normAutofit fontScale="90000"/>
          </a:bodyPr>
          <a:lstStyle/>
          <a:p>
            <a:pPr lvl="0"/>
            <a:r>
              <a:rPr lang="en-US" sz="4700" dirty="0" err="1" smtClean="0">
                <a:solidFill>
                  <a:schemeClr val="bg1"/>
                </a:solidFill>
              </a:rPr>
              <a:t>Porque</a:t>
            </a:r>
            <a:r>
              <a:rPr lang="en-US" sz="4700" dirty="0" smtClean="0">
                <a:solidFill>
                  <a:schemeClr val="bg1"/>
                </a:solidFill>
              </a:rPr>
              <a:t> </a:t>
            </a:r>
            <a:r>
              <a:rPr lang="en-US" sz="4700" dirty="0" err="1">
                <a:solidFill>
                  <a:schemeClr val="bg1"/>
                </a:solidFill>
              </a:rPr>
              <a:t>mudar</a:t>
            </a:r>
            <a:r>
              <a:rPr lang="en-US" sz="4700" dirty="0">
                <a:solidFill>
                  <a:schemeClr val="bg1"/>
                </a:solidFill>
              </a:rPr>
              <a:t> para </a:t>
            </a:r>
            <a:r>
              <a:rPr lang="en-US" sz="4700" dirty="0" smtClean="0">
                <a:solidFill>
                  <a:schemeClr val="bg1"/>
                </a:solidFill>
              </a:rPr>
              <a:t>auditoria </a:t>
            </a:r>
            <a:r>
              <a:rPr lang="en-US" sz="4700" dirty="0" err="1">
                <a:solidFill>
                  <a:schemeClr val="bg1"/>
                </a:solidFill>
              </a:rPr>
              <a:t>interna</a:t>
            </a:r>
            <a:r>
              <a:rPr lang="en-US" sz="4700" dirty="0">
                <a:solidFill>
                  <a:schemeClr val="bg1"/>
                </a:solidFill>
              </a:rPr>
              <a:t>? </a:t>
            </a: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r>
              <a:rPr lang="en-US" sz="5581" dirty="0">
                <a:solidFill>
                  <a:srgbClr val="C00000"/>
                </a:solidFill>
              </a:rPr>
              <a:t/>
            </a:r>
            <a:br>
              <a:rPr lang="en-US" sz="558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813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1700</Words>
  <Application>Microsoft Office PowerPoint</Application>
  <PresentationFormat>Personalizar</PresentationFormat>
  <Paragraphs>231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Office Theme</vt:lpstr>
      <vt:lpstr>Office Theme</vt:lpstr>
      <vt:lpstr>Slide 1</vt:lpstr>
      <vt:lpstr>Modernizando a Auditoria Interna</vt:lpstr>
      <vt:lpstr>Do que falarei</vt:lpstr>
      <vt:lpstr>Aspectos preliminares dos países  da Europa e Asia Central  </vt:lpstr>
      <vt:lpstr>Sistemas de Gerenciamento Financeiro</vt:lpstr>
      <vt:lpstr>Mudando de “Controle” para Auditoria</vt:lpstr>
      <vt:lpstr>Slide 7</vt:lpstr>
      <vt:lpstr>Slide 8</vt:lpstr>
      <vt:lpstr>Porque mudar para auditoria interna?    </vt:lpstr>
      <vt:lpstr>A principal causa – Perspectiva ECA</vt:lpstr>
      <vt:lpstr>Quais são os maiores desafios?  </vt:lpstr>
      <vt:lpstr>Organização e Governança</vt:lpstr>
      <vt:lpstr>Pessoas, talentos e Cultura</vt:lpstr>
      <vt:lpstr>Como conduzir uma transição de sucesso?    </vt:lpstr>
      <vt:lpstr>Fatores chaves para o sucesso</vt:lpstr>
      <vt:lpstr> Como devemos proceder:  mapa e sequência da reforma    </vt:lpstr>
      <vt:lpstr>Mapa e sequência da reforma</vt:lpstr>
      <vt:lpstr>Quem são as pessoas chaves?   </vt:lpstr>
      <vt:lpstr>O Papel do UHC</vt:lpstr>
      <vt:lpstr>O papel da unidade de auditoria interna</vt:lpstr>
      <vt:lpstr>O papel da Inspeção Financeira</vt:lpstr>
      <vt:lpstr>Evitar sobreposição e confusão</vt:lpstr>
      <vt:lpstr>As Lições-chave aprendidas   </vt:lpstr>
      <vt:lpstr>Lições importantes</vt:lpstr>
      <vt:lpstr>PEMPAL  Comunidade de Práticas de Auditoria  Interna (similar ao CONACI)   </vt:lpstr>
      <vt:lpstr>Slide 26</vt:lpstr>
      <vt:lpstr>Slide 27</vt:lpstr>
      <vt:lpstr>Slide 28</vt:lpstr>
      <vt:lpstr>Slide 29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Hoffmann01i3</cp:lastModifiedBy>
  <cp:revision>51</cp:revision>
  <dcterms:modified xsi:type="dcterms:W3CDTF">2015-05-29T10:57:11Z</dcterms:modified>
</cp:coreProperties>
</file>