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57" r:id="rId2"/>
    <p:sldId id="259" r:id="rId3"/>
    <p:sldId id="298" r:id="rId4"/>
    <p:sldId id="258" r:id="rId5"/>
    <p:sldId id="262" r:id="rId6"/>
    <p:sldId id="260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300" r:id="rId15"/>
    <p:sldId id="274" r:id="rId16"/>
    <p:sldId id="275" r:id="rId17"/>
    <p:sldId id="276" r:id="rId18"/>
    <p:sldId id="278" r:id="rId19"/>
    <p:sldId id="277" r:id="rId20"/>
    <p:sldId id="271" r:id="rId21"/>
    <p:sldId id="280" r:id="rId22"/>
    <p:sldId id="281" r:id="rId23"/>
    <p:sldId id="279" r:id="rId24"/>
    <p:sldId id="282" r:id="rId25"/>
    <p:sldId id="283" r:id="rId26"/>
    <p:sldId id="284" r:id="rId27"/>
    <p:sldId id="285" r:id="rId28"/>
    <p:sldId id="286" r:id="rId29"/>
    <p:sldId id="287" r:id="rId30"/>
    <p:sldId id="292" r:id="rId31"/>
    <p:sldId id="291" r:id="rId32"/>
    <p:sldId id="294" r:id="rId33"/>
    <p:sldId id="302" r:id="rId34"/>
    <p:sldId id="299" r:id="rId35"/>
    <p:sldId id="297" r:id="rId36"/>
    <p:sldId id="303" r:id="rId37"/>
    <p:sldId id="301" r:id="rId38"/>
    <p:sldId id="304" r:id="rId39"/>
  </p:sldIdLst>
  <p:sldSz cx="9144000" cy="6858000" type="screen4x3"/>
  <p:notesSz cx="6669088" cy="98679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1" autoAdjust="0"/>
    <p:restoredTop sz="94587" autoAdjust="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C703AC-5104-4907-AD4A-9908D0CBA02D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F3BDBD68-CEB9-46A1-A7AA-96AA1A39D6C2}">
      <dgm:prSet custT="1"/>
      <dgm:spPr>
        <a:solidFill>
          <a:srgbClr val="003300"/>
        </a:solidFill>
        <a:ln>
          <a:noFill/>
        </a:ln>
      </dgm:spPr>
      <dgm:t>
        <a:bodyPr/>
        <a:lstStyle/>
        <a:p>
          <a:pPr algn="l" rtl="0"/>
          <a:r>
            <a:rPr lang="pt-BR" sz="2400" b="1" dirty="0" smtClean="0">
              <a:latin typeface="Arial Narrow" pitchFamily="34" charset="0"/>
            </a:rPr>
            <a:t>Constituição Federal</a:t>
          </a:r>
        </a:p>
        <a:p>
          <a:pPr algn="l" rtl="0"/>
          <a:r>
            <a:rPr lang="pt-BR" sz="2400" dirty="0" smtClean="0">
              <a:latin typeface="Arial Narrow" pitchFamily="34" charset="0"/>
            </a:rPr>
            <a:t>Art. 70. </a:t>
          </a:r>
          <a:r>
            <a:rPr lang="pt-BR" sz="2400" dirty="0" smtClean="0">
              <a:solidFill>
                <a:srgbClr val="FFFF00"/>
              </a:solidFill>
              <a:latin typeface="Arial Narrow" pitchFamily="34" charset="0"/>
            </a:rPr>
            <a:t>A fiscalização </a:t>
          </a:r>
          <a:r>
            <a:rPr lang="pt-BR" sz="2400" dirty="0" smtClean="0">
              <a:latin typeface="Arial Narrow" pitchFamily="34" charset="0"/>
            </a:rPr>
            <a:t>contábil, financeira, orçamentária, operacional e patrimonial da União [...] </a:t>
          </a:r>
          <a:r>
            <a:rPr lang="pt-BR" sz="2400" dirty="0" smtClean="0">
              <a:solidFill>
                <a:schemeClr val="bg1"/>
              </a:solidFill>
              <a:latin typeface="Arial Narrow" pitchFamily="34" charset="0"/>
            </a:rPr>
            <a:t>será exercida </a:t>
          </a:r>
          <a:r>
            <a:rPr lang="pt-BR" sz="2400" dirty="0" smtClean="0">
              <a:latin typeface="Arial Narrow" pitchFamily="34" charset="0"/>
            </a:rPr>
            <a:t>pelo </a:t>
          </a:r>
          <a:r>
            <a:rPr lang="pt-BR" sz="2400" dirty="0" smtClean="0">
              <a:solidFill>
                <a:srgbClr val="FFFF00"/>
              </a:solidFill>
              <a:latin typeface="Arial Narrow" pitchFamily="34" charset="0"/>
            </a:rPr>
            <a:t>Congresso Nacional</a:t>
          </a:r>
          <a:r>
            <a:rPr lang="pt-BR" sz="2400" dirty="0" smtClean="0">
              <a:latin typeface="Arial Narrow" pitchFamily="34" charset="0"/>
            </a:rPr>
            <a:t>, mediante </a:t>
          </a:r>
          <a:r>
            <a:rPr lang="pt-BR" sz="2400" dirty="0" smtClean="0">
              <a:solidFill>
                <a:srgbClr val="FFFF00"/>
              </a:solidFill>
              <a:latin typeface="Arial Narrow" pitchFamily="34" charset="0"/>
            </a:rPr>
            <a:t>controle externo</a:t>
          </a:r>
          <a:r>
            <a:rPr lang="pt-BR" sz="2400" dirty="0" smtClean="0">
              <a:latin typeface="Arial Narrow" pitchFamily="34" charset="0"/>
            </a:rPr>
            <a:t>, e </a:t>
          </a:r>
          <a:r>
            <a:rPr lang="pt-BR" sz="2400" dirty="0" smtClean="0">
              <a:solidFill>
                <a:schemeClr val="bg1"/>
              </a:solidFill>
              <a:latin typeface="Arial Narrow" pitchFamily="34" charset="0"/>
            </a:rPr>
            <a:t>pelo</a:t>
          </a:r>
          <a:r>
            <a:rPr lang="pt-BR" sz="2400" dirty="0" smtClean="0">
              <a:solidFill>
                <a:srgbClr val="FFFF00"/>
              </a:solidFill>
              <a:latin typeface="Arial Narrow" pitchFamily="34" charset="0"/>
            </a:rPr>
            <a:t> </a:t>
          </a:r>
          <a:r>
            <a:rPr lang="pt-BR" sz="2400" dirty="0" smtClean="0">
              <a:solidFill>
                <a:schemeClr val="bg1"/>
              </a:solidFill>
              <a:latin typeface="Arial Narrow" pitchFamily="34" charset="0"/>
            </a:rPr>
            <a:t>sistema de </a:t>
          </a:r>
          <a:r>
            <a:rPr lang="pt-BR" sz="2400" dirty="0" smtClean="0">
              <a:solidFill>
                <a:srgbClr val="FFFF00"/>
              </a:solidFill>
              <a:latin typeface="Arial Narrow" pitchFamily="34" charset="0"/>
            </a:rPr>
            <a:t>controle interno de cada Poder</a:t>
          </a:r>
          <a:r>
            <a:rPr lang="pt-BR" sz="2400" dirty="0" smtClean="0">
              <a:latin typeface="Arial Narrow" pitchFamily="34" charset="0"/>
            </a:rPr>
            <a:t>.</a:t>
          </a:r>
          <a:endParaRPr lang="pt-BR" sz="2400" dirty="0">
            <a:latin typeface="Arial Narrow" pitchFamily="34" charset="0"/>
          </a:endParaRPr>
        </a:p>
      </dgm:t>
    </dgm:pt>
    <dgm:pt modelId="{31002DD1-6228-433E-8AE6-DBC7F0B49518}" type="parTrans" cxnId="{EEB8FCB3-7C18-4BAA-9EE6-373D62B1F424}">
      <dgm:prSet/>
      <dgm:spPr/>
      <dgm:t>
        <a:bodyPr/>
        <a:lstStyle/>
        <a:p>
          <a:endParaRPr lang="pt-BR"/>
        </a:p>
      </dgm:t>
    </dgm:pt>
    <dgm:pt modelId="{089CCD7C-AB17-4ED5-97B9-E0187F8AF362}" type="sibTrans" cxnId="{EEB8FCB3-7C18-4BAA-9EE6-373D62B1F424}">
      <dgm:prSet/>
      <dgm:spPr>
        <a:solidFill>
          <a:srgbClr val="FFFF00"/>
        </a:solidFill>
      </dgm:spPr>
      <dgm:t>
        <a:bodyPr/>
        <a:lstStyle/>
        <a:p>
          <a:endParaRPr lang="pt-BR" dirty="0"/>
        </a:p>
      </dgm:t>
    </dgm:pt>
    <dgm:pt modelId="{F33A7909-8479-4719-94CC-91B8EE8D3142}">
      <dgm:prSet custT="1"/>
      <dgm:spPr>
        <a:solidFill>
          <a:srgbClr val="FFFF00"/>
        </a:solidFill>
        <a:ln>
          <a:solidFill>
            <a:srgbClr val="003300"/>
          </a:solidFill>
        </a:ln>
      </dgm:spPr>
      <dgm:t>
        <a:bodyPr/>
        <a:lstStyle/>
        <a:p>
          <a:pPr algn="l" rtl="0"/>
          <a:r>
            <a:rPr lang="pt-BR" sz="2400" dirty="0" smtClean="0">
              <a:solidFill>
                <a:schemeClr val="tx1"/>
              </a:solidFill>
              <a:latin typeface="Arial Narrow" pitchFamily="34" charset="0"/>
            </a:rPr>
            <a:t>Parágrafo único. </a:t>
          </a:r>
          <a:r>
            <a:rPr lang="pt-BR" sz="2400" b="1" dirty="0" smtClean="0">
              <a:solidFill>
                <a:schemeClr val="tx1"/>
              </a:solidFill>
              <a:latin typeface="Arial Narrow" pitchFamily="34" charset="0"/>
            </a:rPr>
            <a:t>Prestará contas</a:t>
          </a:r>
          <a:r>
            <a:rPr lang="pt-BR" sz="2400" dirty="0" smtClean="0">
              <a:solidFill>
                <a:schemeClr val="tx1"/>
              </a:solidFill>
              <a:latin typeface="Arial Narrow" pitchFamily="34" charset="0"/>
            </a:rPr>
            <a:t> qualquer pessoa física ou jurídica, pública ou privada, que utilize, arrecade, guarde, gerencie, ou administre dinheiros, bens e valores públicos ou pelos quais a União responda, ou que em nome desta, assuma obrigações de natureza pecuniária.</a:t>
          </a:r>
          <a:endParaRPr lang="pt-BR" sz="2400" dirty="0">
            <a:solidFill>
              <a:schemeClr val="tx1"/>
            </a:solidFill>
            <a:latin typeface="Arial Narrow" pitchFamily="34" charset="0"/>
          </a:endParaRPr>
        </a:p>
      </dgm:t>
    </dgm:pt>
    <dgm:pt modelId="{160216EB-4A21-4124-9E68-81D582D2535B}" type="parTrans" cxnId="{405DC7F6-0563-4E91-943A-A7035F95B845}">
      <dgm:prSet/>
      <dgm:spPr/>
      <dgm:t>
        <a:bodyPr/>
        <a:lstStyle/>
        <a:p>
          <a:endParaRPr lang="pt-BR"/>
        </a:p>
      </dgm:t>
    </dgm:pt>
    <dgm:pt modelId="{601D0BD4-F912-4A11-86AE-02398104D230}" type="sibTrans" cxnId="{405DC7F6-0563-4E91-943A-A7035F95B845}">
      <dgm:prSet/>
      <dgm:spPr/>
      <dgm:t>
        <a:bodyPr/>
        <a:lstStyle/>
        <a:p>
          <a:endParaRPr lang="pt-BR"/>
        </a:p>
      </dgm:t>
    </dgm:pt>
    <dgm:pt modelId="{956DD91E-AED3-4A2F-8942-9FEBFA8A0AE2}" type="pres">
      <dgm:prSet presAssocID="{87C703AC-5104-4907-AD4A-9908D0CBA02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B3118C6B-321F-44B0-88E3-9FAA884E2126}" type="pres">
      <dgm:prSet presAssocID="{F3BDBD68-CEB9-46A1-A7AA-96AA1A39D6C2}" presName="node" presStyleLbl="node1" presStyleIdx="0" presStyleCnt="2" custLinFactNeighborY="96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471DD9F-8037-4340-8631-97AE3D33F87B}" type="pres">
      <dgm:prSet presAssocID="{089CCD7C-AB17-4ED5-97B9-E0187F8AF362}" presName="sibTrans" presStyleLbl="sibTrans2D1" presStyleIdx="0" presStyleCnt="1"/>
      <dgm:spPr/>
      <dgm:t>
        <a:bodyPr/>
        <a:lstStyle/>
        <a:p>
          <a:endParaRPr lang="pt-BR"/>
        </a:p>
      </dgm:t>
    </dgm:pt>
    <dgm:pt modelId="{E5715312-FD52-46A7-B74E-5420DC76AFE3}" type="pres">
      <dgm:prSet presAssocID="{089CCD7C-AB17-4ED5-97B9-E0187F8AF362}" presName="connectorText" presStyleLbl="sibTrans2D1" presStyleIdx="0" presStyleCnt="1"/>
      <dgm:spPr/>
      <dgm:t>
        <a:bodyPr/>
        <a:lstStyle/>
        <a:p>
          <a:endParaRPr lang="pt-BR"/>
        </a:p>
      </dgm:t>
    </dgm:pt>
    <dgm:pt modelId="{81225C89-3576-4A55-8E18-8C332B05BDDD}" type="pres">
      <dgm:prSet presAssocID="{F33A7909-8479-4719-94CC-91B8EE8D3142}" presName="node" presStyleLbl="node1" presStyleIdx="1" presStyleCnt="2" custLinFactNeighborY="96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F04875F0-1095-4CA7-8A55-5B6AA2D1316B}" type="presOf" srcId="{089CCD7C-AB17-4ED5-97B9-E0187F8AF362}" destId="{2471DD9F-8037-4340-8631-97AE3D33F87B}" srcOrd="0" destOrd="0" presId="urn:microsoft.com/office/officeart/2005/8/layout/process1"/>
    <dgm:cxn modelId="{EEB8FCB3-7C18-4BAA-9EE6-373D62B1F424}" srcId="{87C703AC-5104-4907-AD4A-9908D0CBA02D}" destId="{F3BDBD68-CEB9-46A1-A7AA-96AA1A39D6C2}" srcOrd="0" destOrd="0" parTransId="{31002DD1-6228-433E-8AE6-DBC7F0B49518}" sibTransId="{089CCD7C-AB17-4ED5-97B9-E0187F8AF362}"/>
    <dgm:cxn modelId="{405DC7F6-0563-4E91-943A-A7035F95B845}" srcId="{87C703AC-5104-4907-AD4A-9908D0CBA02D}" destId="{F33A7909-8479-4719-94CC-91B8EE8D3142}" srcOrd="1" destOrd="0" parTransId="{160216EB-4A21-4124-9E68-81D582D2535B}" sibTransId="{601D0BD4-F912-4A11-86AE-02398104D230}"/>
    <dgm:cxn modelId="{640C36A9-0021-463D-BA00-A7E5AC0976FC}" type="presOf" srcId="{F33A7909-8479-4719-94CC-91B8EE8D3142}" destId="{81225C89-3576-4A55-8E18-8C332B05BDDD}" srcOrd="0" destOrd="0" presId="urn:microsoft.com/office/officeart/2005/8/layout/process1"/>
    <dgm:cxn modelId="{3AAE8A8C-5DA5-4F3F-B7DC-E62C69A18BA6}" type="presOf" srcId="{089CCD7C-AB17-4ED5-97B9-E0187F8AF362}" destId="{E5715312-FD52-46A7-B74E-5420DC76AFE3}" srcOrd="1" destOrd="0" presId="urn:microsoft.com/office/officeart/2005/8/layout/process1"/>
    <dgm:cxn modelId="{07E0D842-B613-4664-8522-8D3FB90DA49D}" type="presOf" srcId="{F3BDBD68-CEB9-46A1-A7AA-96AA1A39D6C2}" destId="{B3118C6B-321F-44B0-88E3-9FAA884E2126}" srcOrd="0" destOrd="0" presId="urn:microsoft.com/office/officeart/2005/8/layout/process1"/>
    <dgm:cxn modelId="{12F707F3-0CA3-4B32-B6F5-3DCB38CBE7D1}" type="presOf" srcId="{87C703AC-5104-4907-AD4A-9908D0CBA02D}" destId="{956DD91E-AED3-4A2F-8942-9FEBFA8A0AE2}" srcOrd="0" destOrd="0" presId="urn:microsoft.com/office/officeart/2005/8/layout/process1"/>
    <dgm:cxn modelId="{1963AEC7-57C7-4376-AE5D-C194B625A81C}" type="presParOf" srcId="{956DD91E-AED3-4A2F-8942-9FEBFA8A0AE2}" destId="{B3118C6B-321F-44B0-88E3-9FAA884E2126}" srcOrd="0" destOrd="0" presId="urn:microsoft.com/office/officeart/2005/8/layout/process1"/>
    <dgm:cxn modelId="{485AD59D-BFFE-458B-9AED-9A85574BF996}" type="presParOf" srcId="{956DD91E-AED3-4A2F-8942-9FEBFA8A0AE2}" destId="{2471DD9F-8037-4340-8631-97AE3D33F87B}" srcOrd="1" destOrd="0" presId="urn:microsoft.com/office/officeart/2005/8/layout/process1"/>
    <dgm:cxn modelId="{ED7B752D-0077-4B7D-A584-D2E38AF9008A}" type="presParOf" srcId="{2471DD9F-8037-4340-8631-97AE3D33F87B}" destId="{E5715312-FD52-46A7-B74E-5420DC76AFE3}" srcOrd="0" destOrd="0" presId="urn:microsoft.com/office/officeart/2005/8/layout/process1"/>
    <dgm:cxn modelId="{4F12E00F-41AE-4C3B-8769-951F2D65A120}" type="presParOf" srcId="{956DD91E-AED3-4A2F-8942-9FEBFA8A0AE2}" destId="{81225C89-3576-4A55-8E18-8C332B05BDDD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48C3ED8-5CC4-412F-9F2D-7441CAD375EF}" type="doc">
      <dgm:prSet loTypeId="urn:microsoft.com/office/officeart/2005/8/layout/arrow2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pt-BR"/>
        </a:p>
      </dgm:t>
    </dgm:pt>
    <dgm:pt modelId="{84DD4935-B5A7-4449-B304-F8EB5D3794C5}">
      <dgm:prSet/>
      <dgm:spPr/>
      <dgm:t>
        <a:bodyPr/>
        <a:lstStyle/>
        <a:p>
          <a:pPr rtl="0"/>
          <a:r>
            <a:rPr lang="pt-BR" b="1" dirty="0" smtClean="0">
              <a:solidFill>
                <a:schemeClr val="bg1"/>
              </a:solidFill>
            </a:rPr>
            <a:t>Enfoque de conferência</a:t>
          </a:r>
          <a:endParaRPr lang="pt-BR" b="1" dirty="0">
            <a:solidFill>
              <a:schemeClr val="bg1"/>
            </a:solidFill>
          </a:endParaRPr>
        </a:p>
      </dgm:t>
    </dgm:pt>
    <dgm:pt modelId="{FF32B085-7171-4542-9FD2-B966E83338C4}" type="parTrans" cxnId="{67E57BC6-9792-4CD3-85E3-BBB889337C06}">
      <dgm:prSet/>
      <dgm:spPr/>
      <dgm:t>
        <a:bodyPr/>
        <a:lstStyle/>
        <a:p>
          <a:endParaRPr lang="pt-BR"/>
        </a:p>
      </dgm:t>
    </dgm:pt>
    <dgm:pt modelId="{44BA93ED-1070-4B34-8BD3-3DFE870B1250}" type="sibTrans" cxnId="{67E57BC6-9792-4CD3-85E3-BBB889337C06}">
      <dgm:prSet/>
      <dgm:spPr/>
      <dgm:t>
        <a:bodyPr/>
        <a:lstStyle/>
        <a:p>
          <a:endParaRPr lang="pt-BR"/>
        </a:p>
      </dgm:t>
    </dgm:pt>
    <dgm:pt modelId="{792B69E8-EF4F-407A-B14F-4B9E3D4D63ED}">
      <dgm:prSet/>
      <dgm:spPr/>
      <dgm:t>
        <a:bodyPr/>
        <a:lstStyle/>
        <a:p>
          <a:pPr rtl="0"/>
          <a:r>
            <a:rPr lang="pt-BR" b="1" dirty="0" smtClean="0">
              <a:solidFill>
                <a:schemeClr val="bg1"/>
              </a:solidFill>
            </a:rPr>
            <a:t>Identificação de irregularidades e fraudes</a:t>
          </a:r>
          <a:endParaRPr lang="pt-BR" b="1" dirty="0">
            <a:solidFill>
              <a:schemeClr val="bg1"/>
            </a:solidFill>
          </a:endParaRPr>
        </a:p>
      </dgm:t>
    </dgm:pt>
    <dgm:pt modelId="{60EA44DF-8410-4C76-AF4A-A3F0B1C1648A}" type="parTrans" cxnId="{2EE798F8-AA2D-4440-A520-7DCB129FFACE}">
      <dgm:prSet/>
      <dgm:spPr/>
      <dgm:t>
        <a:bodyPr/>
        <a:lstStyle/>
        <a:p>
          <a:endParaRPr lang="pt-BR"/>
        </a:p>
      </dgm:t>
    </dgm:pt>
    <dgm:pt modelId="{835F8904-2D1D-45B8-A8C7-6A7F2E9EA25A}" type="sibTrans" cxnId="{2EE798F8-AA2D-4440-A520-7DCB129FFACE}">
      <dgm:prSet/>
      <dgm:spPr/>
      <dgm:t>
        <a:bodyPr/>
        <a:lstStyle/>
        <a:p>
          <a:endParaRPr lang="pt-BR"/>
        </a:p>
      </dgm:t>
    </dgm:pt>
    <dgm:pt modelId="{D623D283-AC31-4E15-9476-77B5E46C51A0}">
      <dgm:prSet/>
      <dgm:spPr/>
      <dgm:t>
        <a:bodyPr/>
        <a:lstStyle/>
        <a:p>
          <a:pPr rtl="0"/>
          <a:r>
            <a:rPr lang="pt-BR" b="1" dirty="0" smtClean="0">
              <a:solidFill>
                <a:schemeClr val="bg1"/>
              </a:solidFill>
            </a:rPr>
            <a:t>Enfoque nos </a:t>
          </a:r>
          <a:r>
            <a:rPr lang="pt-BR" b="1" dirty="0" smtClean="0">
              <a:solidFill>
                <a:srgbClr val="FFFF00"/>
              </a:solidFill>
            </a:rPr>
            <a:t>riscos</a:t>
          </a:r>
          <a:r>
            <a:rPr lang="pt-BR" b="1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pt-BR" b="1" dirty="0" smtClean="0">
              <a:solidFill>
                <a:schemeClr val="bg1"/>
              </a:solidFill>
            </a:rPr>
            <a:t>do negócio e nos </a:t>
          </a:r>
          <a:r>
            <a:rPr lang="pt-BR" b="1" dirty="0" smtClean="0">
              <a:solidFill>
                <a:srgbClr val="FFFF00"/>
              </a:solidFill>
            </a:rPr>
            <a:t>controles internos </a:t>
          </a:r>
          <a:r>
            <a:rPr lang="pt-BR" b="1" dirty="0" smtClean="0">
              <a:solidFill>
                <a:schemeClr val="bg1"/>
              </a:solidFill>
            </a:rPr>
            <a:t>implantados pelos gestores para assegurar o alcance dos </a:t>
          </a:r>
          <a:r>
            <a:rPr lang="pt-BR" b="1" dirty="0" smtClean="0">
              <a:solidFill>
                <a:srgbClr val="FFFF00"/>
              </a:solidFill>
            </a:rPr>
            <a:t>objetivos</a:t>
          </a:r>
          <a:r>
            <a:rPr lang="pt-BR" b="1" dirty="0" smtClean="0">
              <a:solidFill>
                <a:schemeClr val="bg1"/>
              </a:solidFill>
            </a:rPr>
            <a:t>.</a:t>
          </a:r>
          <a:endParaRPr lang="pt-BR" b="1" dirty="0">
            <a:solidFill>
              <a:schemeClr val="bg1"/>
            </a:solidFill>
          </a:endParaRPr>
        </a:p>
      </dgm:t>
    </dgm:pt>
    <dgm:pt modelId="{0D7C0754-5C96-40FC-AFFC-0F454A9BEAD0}" type="parTrans" cxnId="{B893B09D-02B3-46F5-B98A-60F09AFD2764}">
      <dgm:prSet/>
      <dgm:spPr/>
      <dgm:t>
        <a:bodyPr/>
        <a:lstStyle/>
        <a:p>
          <a:endParaRPr lang="pt-BR"/>
        </a:p>
      </dgm:t>
    </dgm:pt>
    <dgm:pt modelId="{4A95ABD7-4936-4670-A454-BB98B4EC5D94}" type="sibTrans" cxnId="{B893B09D-02B3-46F5-B98A-60F09AFD2764}">
      <dgm:prSet/>
      <dgm:spPr/>
      <dgm:t>
        <a:bodyPr/>
        <a:lstStyle/>
        <a:p>
          <a:endParaRPr lang="pt-BR"/>
        </a:p>
      </dgm:t>
    </dgm:pt>
    <dgm:pt modelId="{C2AE1C36-7C93-4847-8661-4FCA527A5852}" type="pres">
      <dgm:prSet presAssocID="{348C3ED8-5CC4-412F-9F2D-7441CAD375EF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2BC92EBF-92BE-4746-9152-FBE0FCFB2335}" type="pres">
      <dgm:prSet presAssocID="{348C3ED8-5CC4-412F-9F2D-7441CAD375EF}" presName="arrow" presStyleLbl="bgShp" presStyleIdx="0" presStyleCnt="1"/>
      <dgm:spPr/>
      <dgm:t>
        <a:bodyPr/>
        <a:lstStyle/>
        <a:p>
          <a:endParaRPr lang="pt-BR"/>
        </a:p>
      </dgm:t>
    </dgm:pt>
    <dgm:pt modelId="{2C588971-2C71-4E92-B6E4-0B8FA4397A85}" type="pres">
      <dgm:prSet presAssocID="{348C3ED8-5CC4-412F-9F2D-7441CAD375EF}" presName="arrowDiagram3" presStyleCnt="0"/>
      <dgm:spPr/>
      <dgm:t>
        <a:bodyPr/>
        <a:lstStyle/>
        <a:p>
          <a:endParaRPr lang="pt-BR"/>
        </a:p>
      </dgm:t>
    </dgm:pt>
    <dgm:pt modelId="{9EB56FD3-942C-4D27-81D0-D940EAA916AA}" type="pres">
      <dgm:prSet presAssocID="{84DD4935-B5A7-4449-B304-F8EB5D3794C5}" presName="bullet3a" presStyleLbl="node1" presStyleIdx="0" presStyleCnt="3"/>
      <dgm:spPr/>
      <dgm:t>
        <a:bodyPr/>
        <a:lstStyle/>
        <a:p>
          <a:endParaRPr lang="pt-BR"/>
        </a:p>
      </dgm:t>
    </dgm:pt>
    <dgm:pt modelId="{BB3E490F-AC00-49BF-8392-E40629597ECC}" type="pres">
      <dgm:prSet presAssocID="{84DD4935-B5A7-4449-B304-F8EB5D3794C5}" presName="textBox3a" presStyleLbl="revTx" presStyleIdx="0" presStyleCnt="3" custScaleY="61749" custLinFactNeighborY="-401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C759AE0-AE58-4231-B2CE-368AAE959D31}" type="pres">
      <dgm:prSet presAssocID="{792B69E8-EF4F-407A-B14F-4B9E3D4D63ED}" presName="bullet3b" presStyleLbl="node1" presStyleIdx="1" presStyleCnt="3"/>
      <dgm:spPr/>
      <dgm:t>
        <a:bodyPr/>
        <a:lstStyle/>
        <a:p>
          <a:endParaRPr lang="pt-BR"/>
        </a:p>
      </dgm:t>
    </dgm:pt>
    <dgm:pt modelId="{6347B3DE-63EB-4C39-A201-9253ED72CECF}" type="pres">
      <dgm:prSet presAssocID="{792B69E8-EF4F-407A-B14F-4B9E3D4D63ED}" presName="textBox3b" presStyleLbl="revTx" presStyleIdx="1" presStyleCnt="3" custScaleX="135388" custScaleY="71545" custLinFactNeighborY="474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80C4AB9-C78B-4D39-952C-FAE0A249C8EB}" type="pres">
      <dgm:prSet presAssocID="{D623D283-AC31-4E15-9476-77B5E46C51A0}" presName="bullet3c" presStyleLbl="node1" presStyleIdx="2" presStyleCnt="3"/>
      <dgm:spPr/>
      <dgm:t>
        <a:bodyPr/>
        <a:lstStyle/>
        <a:p>
          <a:endParaRPr lang="pt-BR"/>
        </a:p>
      </dgm:t>
    </dgm:pt>
    <dgm:pt modelId="{7901EB11-F65D-4F78-A511-6C8640EC1063}" type="pres">
      <dgm:prSet presAssocID="{D623D283-AC31-4E15-9476-77B5E46C51A0}" presName="textBox3c" presStyleLbl="revTx" presStyleIdx="2" presStyleCnt="3" custScaleX="158377" custScaleY="74908" custLinFactNeighborX="25116" custLinFactNeighborY="1392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387D1372-35E4-43B1-B898-1379113FD342}" type="presOf" srcId="{D623D283-AC31-4E15-9476-77B5E46C51A0}" destId="{7901EB11-F65D-4F78-A511-6C8640EC1063}" srcOrd="0" destOrd="0" presId="urn:microsoft.com/office/officeart/2005/8/layout/arrow2"/>
    <dgm:cxn modelId="{67E57BC6-9792-4CD3-85E3-BBB889337C06}" srcId="{348C3ED8-5CC4-412F-9F2D-7441CAD375EF}" destId="{84DD4935-B5A7-4449-B304-F8EB5D3794C5}" srcOrd="0" destOrd="0" parTransId="{FF32B085-7171-4542-9FD2-B966E83338C4}" sibTransId="{44BA93ED-1070-4B34-8BD3-3DFE870B1250}"/>
    <dgm:cxn modelId="{2EE798F8-AA2D-4440-A520-7DCB129FFACE}" srcId="{348C3ED8-5CC4-412F-9F2D-7441CAD375EF}" destId="{792B69E8-EF4F-407A-B14F-4B9E3D4D63ED}" srcOrd="1" destOrd="0" parTransId="{60EA44DF-8410-4C76-AF4A-A3F0B1C1648A}" sibTransId="{835F8904-2D1D-45B8-A8C7-6A7F2E9EA25A}"/>
    <dgm:cxn modelId="{5C5771F1-763B-48E6-A0DA-0096378A5E59}" type="presOf" srcId="{84DD4935-B5A7-4449-B304-F8EB5D3794C5}" destId="{BB3E490F-AC00-49BF-8392-E40629597ECC}" srcOrd="0" destOrd="0" presId="urn:microsoft.com/office/officeart/2005/8/layout/arrow2"/>
    <dgm:cxn modelId="{5BE93C00-F97E-4DD1-B1DF-26187A136AD2}" type="presOf" srcId="{348C3ED8-5CC4-412F-9F2D-7441CAD375EF}" destId="{C2AE1C36-7C93-4847-8661-4FCA527A5852}" srcOrd="0" destOrd="0" presId="urn:microsoft.com/office/officeart/2005/8/layout/arrow2"/>
    <dgm:cxn modelId="{B893B09D-02B3-46F5-B98A-60F09AFD2764}" srcId="{348C3ED8-5CC4-412F-9F2D-7441CAD375EF}" destId="{D623D283-AC31-4E15-9476-77B5E46C51A0}" srcOrd="2" destOrd="0" parTransId="{0D7C0754-5C96-40FC-AFFC-0F454A9BEAD0}" sibTransId="{4A95ABD7-4936-4670-A454-BB98B4EC5D94}"/>
    <dgm:cxn modelId="{087CEA30-5871-4349-A803-1346EF6B9BEA}" type="presOf" srcId="{792B69E8-EF4F-407A-B14F-4B9E3D4D63ED}" destId="{6347B3DE-63EB-4C39-A201-9253ED72CECF}" srcOrd="0" destOrd="0" presId="urn:microsoft.com/office/officeart/2005/8/layout/arrow2"/>
    <dgm:cxn modelId="{5A66D53F-E1DC-450A-A0AC-FB52A9D1B259}" type="presParOf" srcId="{C2AE1C36-7C93-4847-8661-4FCA527A5852}" destId="{2BC92EBF-92BE-4746-9152-FBE0FCFB2335}" srcOrd="0" destOrd="0" presId="urn:microsoft.com/office/officeart/2005/8/layout/arrow2"/>
    <dgm:cxn modelId="{77343B14-B78B-4B9C-A0E3-C5B1B15C7A1A}" type="presParOf" srcId="{C2AE1C36-7C93-4847-8661-4FCA527A5852}" destId="{2C588971-2C71-4E92-B6E4-0B8FA4397A85}" srcOrd="1" destOrd="0" presId="urn:microsoft.com/office/officeart/2005/8/layout/arrow2"/>
    <dgm:cxn modelId="{ABE17313-18BC-4F0F-8D66-F1F6645AF101}" type="presParOf" srcId="{2C588971-2C71-4E92-B6E4-0B8FA4397A85}" destId="{9EB56FD3-942C-4D27-81D0-D940EAA916AA}" srcOrd="0" destOrd="0" presId="urn:microsoft.com/office/officeart/2005/8/layout/arrow2"/>
    <dgm:cxn modelId="{A5E5BFB9-9C42-492B-A9F0-BD76106597DE}" type="presParOf" srcId="{2C588971-2C71-4E92-B6E4-0B8FA4397A85}" destId="{BB3E490F-AC00-49BF-8392-E40629597ECC}" srcOrd="1" destOrd="0" presId="urn:microsoft.com/office/officeart/2005/8/layout/arrow2"/>
    <dgm:cxn modelId="{AFFD54DC-2FE0-458A-A232-14B200E3C5B2}" type="presParOf" srcId="{2C588971-2C71-4E92-B6E4-0B8FA4397A85}" destId="{AC759AE0-AE58-4231-B2CE-368AAE959D31}" srcOrd="2" destOrd="0" presId="urn:microsoft.com/office/officeart/2005/8/layout/arrow2"/>
    <dgm:cxn modelId="{F76EC7E5-C367-4314-B36F-F7AEBC06CFE7}" type="presParOf" srcId="{2C588971-2C71-4E92-B6E4-0B8FA4397A85}" destId="{6347B3DE-63EB-4C39-A201-9253ED72CECF}" srcOrd="3" destOrd="0" presId="urn:microsoft.com/office/officeart/2005/8/layout/arrow2"/>
    <dgm:cxn modelId="{5110267F-5268-4420-8E67-0763AF63A217}" type="presParOf" srcId="{2C588971-2C71-4E92-B6E4-0B8FA4397A85}" destId="{F80C4AB9-C78B-4D39-952C-FAE0A249C8EB}" srcOrd="4" destOrd="0" presId="urn:microsoft.com/office/officeart/2005/8/layout/arrow2"/>
    <dgm:cxn modelId="{8166F25E-A280-4603-B222-41D254BDB7A5}" type="presParOf" srcId="{2C588971-2C71-4E92-B6E4-0B8FA4397A85}" destId="{7901EB11-F65D-4F78-A511-6C8640EC1063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4E1F9D8-B022-4CE8-87B5-5F3596545FA1}" type="doc">
      <dgm:prSet loTypeId="urn:microsoft.com/office/officeart/2005/8/layout/h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pt-BR"/>
        </a:p>
      </dgm:t>
    </dgm:pt>
    <dgm:pt modelId="{B245FCAE-72E3-4A6E-B2B3-935682AB31F1}">
      <dgm:prSet custT="1"/>
      <dgm:spPr>
        <a:solidFill>
          <a:srgbClr val="003366"/>
        </a:solidFill>
      </dgm:spPr>
      <dgm:t>
        <a:bodyPr/>
        <a:lstStyle/>
        <a:p>
          <a:pPr rtl="0"/>
          <a:r>
            <a:rPr lang="pt-BR" sz="2400" b="1" dirty="0" smtClean="0">
              <a:latin typeface="Arial Narrow" pitchFamily="34" charset="0"/>
            </a:rPr>
            <a:t>Conceito</a:t>
          </a:r>
          <a:endParaRPr lang="pt-BR" sz="2400" b="1" dirty="0">
            <a:latin typeface="Arial Narrow" pitchFamily="34" charset="0"/>
          </a:endParaRPr>
        </a:p>
      </dgm:t>
    </dgm:pt>
    <dgm:pt modelId="{76D25D8E-8C1E-4172-84AB-2408DDA70F37}" type="parTrans" cxnId="{678901DA-2308-43DB-8F20-9E1748E15502}">
      <dgm:prSet/>
      <dgm:spPr/>
      <dgm:t>
        <a:bodyPr/>
        <a:lstStyle/>
        <a:p>
          <a:endParaRPr lang="pt-BR"/>
        </a:p>
      </dgm:t>
    </dgm:pt>
    <dgm:pt modelId="{042628FE-0D0A-4431-BE6F-FBD6DAE0A341}" type="sibTrans" cxnId="{678901DA-2308-43DB-8F20-9E1748E15502}">
      <dgm:prSet/>
      <dgm:spPr/>
      <dgm:t>
        <a:bodyPr/>
        <a:lstStyle/>
        <a:p>
          <a:endParaRPr lang="pt-BR"/>
        </a:p>
      </dgm:t>
    </dgm:pt>
    <dgm:pt modelId="{C54D5B35-12EA-4804-8B0E-A905191C5849}">
      <dgm:prSet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 rtl="0">
            <a:spcBef>
              <a:spcPct val="0"/>
            </a:spcBef>
            <a:spcAft>
              <a:spcPts val="600"/>
            </a:spcAft>
          </a:pPr>
          <a:endParaRPr lang="pt-BR" sz="2400" dirty="0">
            <a:solidFill>
              <a:schemeClr val="tx2">
                <a:lumMod val="50000"/>
              </a:schemeClr>
            </a:solidFill>
            <a:latin typeface="Arial Narrow" pitchFamily="34" charset="0"/>
          </a:endParaRPr>
        </a:p>
      </dgm:t>
    </dgm:pt>
    <dgm:pt modelId="{5584F6AD-4977-40EA-8D8B-7C0E1B92968A}" type="parTrans" cxnId="{8AEE9A6D-2DD1-49C4-9658-89EB5560058B}">
      <dgm:prSet/>
      <dgm:spPr/>
      <dgm:t>
        <a:bodyPr/>
        <a:lstStyle/>
        <a:p>
          <a:endParaRPr lang="pt-BR"/>
        </a:p>
      </dgm:t>
    </dgm:pt>
    <dgm:pt modelId="{0620D7EA-7759-4077-979A-D2DC1416A6E3}" type="sibTrans" cxnId="{8AEE9A6D-2DD1-49C4-9658-89EB5560058B}">
      <dgm:prSet/>
      <dgm:spPr/>
      <dgm:t>
        <a:bodyPr/>
        <a:lstStyle/>
        <a:p>
          <a:endParaRPr lang="pt-BR"/>
        </a:p>
      </dgm:t>
    </dgm:pt>
    <dgm:pt modelId="{BC22EDD7-CBF7-4DB9-8D01-2716C8719F57}">
      <dgm:prSet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 rtl="0">
            <a:spcBef>
              <a:spcPct val="0"/>
            </a:spcBef>
            <a:spcAft>
              <a:spcPts val="600"/>
            </a:spcAft>
          </a:pPr>
          <a:endParaRPr lang="pt-BR" sz="2400" dirty="0">
            <a:solidFill>
              <a:schemeClr val="tx2">
                <a:lumMod val="50000"/>
              </a:schemeClr>
            </a:solidFill>
            <a:latin typeface="Arial Narrow" pitchFamily="34" charset="0"/>
          </a:endParaRPr>
        </a:p>
      </dgm:t>
    </dgm:pt>
    <dgm:pt modelId="{CFA1FEBB-805A-46B6-8FD3-A523CA825254}" type="parTrans" cxnId="{762CF28A-C7F0-4666-8209-2261CABB18BD}">
      <dgm:prSet/>
      <dgm:spPr/>
      <dgm:t>
        <a:bodyPr/>
        <a:lstStyle/>
        <a:p>
          <a:endParaRPr lang="pt-BR"/>
        </a:p>
      </dgm:t>
    </dgm:pt>
    <dgm:pt modelId="{FE1785DC-08E8-4909-8FF9-66BFD61EA823}" type="sibTrans" cxnId="{762CF28A-C7F0-4666-8209-2261CABB18BD}">
      <dgm:prSet/>
      <dgm:spPr/>
      <dgm:t>
        <a:bodyPr/>
        <a:lstStyle/>
        <a:p>
          <a:endParaRPr lang="pt-BR"/>
        </a:p>
      </dgm:t>
    </dgm:pt>
    <dgm:pt modelId="{90D0C71D-5AB3-4555-AC9B-5EFA43D9715F}">
      <dgm:prSet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 rtl="0">
            <a:spcBef>
              <a:spcPct val="0"/>
            </a:spcBef>
            <a:spcAft>
              <a:spcPts val="600"/>
            </a:spcAft>
          </a:pPr>
          <a:endParaRPr lang="pt-BR" sz="2400" dirty="0">
            <a:solidFill>
              <a:schemeClr val="tx2">
                <a:lumMod val="50000"/>
              </a:schemeClr>
            </a:solidFill>
            <a:latin typeface="Arial Narrow" pitchFamily="34" charset="0"/>
          </a:endParaRPr>
        </a:p>
      </dgm:t>
    </dgm:pt>
    <dgm:pt modelId="{FE82783F-904A-4936-90D9-2C69D9F0E514}" type="parTrans" cxnId="{A83FE66A-333F-4B02-A30B-DD607517BFDD}">
      <dgm:prSet/>
      <dgm:spPr/>
      <dgm:t>
        <a:bodyPr/>
        <a:lstStyle/>
        <a:p>
          <a:endParaRPr lang="pt-BR"/>
        </a:p>
      </dgm:t>
    </dgm:pt>
    <dgm:pt modelId="{5E618F9B-D5FA-4263-8291-3E7186DC6F29}" type="sibTrans" cxnId="{A83FE66A-333F-4B02-A30B-DD607517BFDD}">
      <dgm:prSet/>
      <dgm:spPr/>
      <dgm:t>
        <a:bodyPr/>
        <a:lstStyle/>
        <a:p>
          <a:endParaRPr lang="pt-BR"/>
        </a:p>
      </dgm:t>
    </dgm:pt>
    <dgm:pt modelId="{DFC66ABB-9B8F-4709-93A6-5047F51E16A5}">
      <dgm:prSet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 rtl="0">
            <a:spcBef>
              <a:spcPct val="0"/>
            </a:spcBef>
            <a:spcAft>
              <a:spcPts val="600"/>
            </a:spcAft>
          </a:pPr>
          <a:r>
            <a:rPr lang="pt-BR" sz="2400" b="1" dirty="0" smtClean="0">
              <a:solidFill>
                <a:schemeClr val="tx2">
                  <a:lumMod val="50000"/>
                </a:schemeClr>
              </a:solidFill>
              <a:latin typeface="Arial Narrow" pitchFamily="34" charset="0"/>
            </a:rPr>
            <a:t>Governança no setor público compreende essencialmente os mecanismos de </a:t>
          </a:r>
          <a:r>
            <a:rPr lang="pt-BR" sz="2400" b="1" u="none" dirty="0" smtClean="0">
              <a:solidFill>
                <a:srgbClr val="0000FF"/>
              </a:solidFill>
              <a:latin typeface="Arial Narrow" pitchFamily="34" charset="0"/>
            </a:rPr>
            <a:t>liderança</a:t>
          </a:r>
          <a:r>
            <a:rPr lang="pt-BR" sz="2400" b="1" dirty="0" smtClean="0">
              <a:solidFill>
                <a:schemeClr val="tx2">
                  <a:lumMod val="50000"/>
                </a:schemeClr>
              </a:solidFill>
              <a:latin typeface="Arial Narrow" pitchFamily="34" charset="0"/>
            </a:rPr>
            <a:t>, </a:t>
          </a:r>
          <a:r>
            <a:rPr lang="pt-BR" sz="2400" b="1" u="none" dirty="0" smtClean="0">
              <a:solidFill>
                <a:srgbClr val="0000FF"/>
              </a:solidFill>
              <a:latin typeface="Arial Narrow" pitchFamily="34" charset="0"/>
            </a:rPr>
            <a:t>estratégia</a:t>
          </a:r>
          <a:r>
            <a:rPr lang="pt-BR" sz="2400" b="1" dirty="0" smtClean="0">
              <a:solidFill>
                <a:schemeClr val="tx2">
                  <a:lumMod val="50000"/>
                </a:schemeClr>
              </a:solidFill>
              <a:latin typeface="Arial Narrow" pitchFamily="34" charset="0"/>
            </a:rPr>
            <a:t> e </a:t>
          </a:r>
          <a:r>
            <a:rPr lang="pt-BR" sz="2400" b="1" u="none" dirty="0" smtClean="0">
              <a:solidFill>
                <a:srgbClr val="0000FF"/>
              </a:solidFill>
              <a:latin typeface="Arial Narrow" pitchFamily="34" charset="0"/>
            </a:rPr>
            <a:t>controle</a:t>
          </a:r>
          <a:r>
            <a:rPr lang="pt-BR" sz="2400" b="1" dirty="0" smtClean="0">
              <a:solidFill>
                <a:schemeClr val="tx2">
                  <a:lumMod val="50000"/>
                </a:schemeClr>
              </a:solidFill>
              <a:latin typeface="Arial Narrow" pitchFamily="34" charset="0"/>
            </a:rPr>
            <a:t> postos em prática </a:t>
          </a:r>
          <a:r>
            <a:rPr lang="pt-BR" sz="2400" b="1" u="none" dirty="0" smtClean="0">
              <a:solidFill>
                <a:schemeClr val="tx2">
                  <a:lumMod val="50000"/>
                </a:schemeClr>
              </a:solidFill>
              <a:latin typeface="Arial Narrow" pitchFamily="34" charset="0"/>
            </a:rPr>
            <a:t>para </a:t>
          </a:r>
          <a:r>
            <a:rPr lang="pt-BR" sz="2400" b="1" u="sng" dirty="0" smtClean="0">
              <a:solidFill>
                <a:schemeClr val="tx2">
                  <a:lumMod val="50000"/>
                </a:schemeClr>
              </a:solidFill>
              <a:latin typeface="Arial Narrow" pitchFamily="34" charset="0"/>
            </a:rPr>
            <a:t>avaliar,</a:t>
          </a:r>
          <a:r>
            <a:rPr lang="pt-BR" sz="2400" b="1" u="none" dirty="0" smtClean="0">
              <a:solidFill>
                <a:schemeClr val="tx2">
                  <a:lumMod val="50000"/>
                </a:schemeClr>
              </a:solidFill>
              <a:latin typeface="Arial Narrow" pitchFamily="34" charset="0"/>
            </a:rPr>
            <a:t> </a:t>
          </a:r>
          <a:r>
            <a:rPr lang="pt-BR" sz="2400" b="1" u="sng" dirty="0" smtClean="0">
              <a:solidFill>
                <a:schemeClr val="tx2">
                  <a:lumMod val="50000"/>
                </a:schemeClr>
              </a:solidFill>
              <a:latin typeface="Arial Narrow" pitchFamily="34" charset="0"/>
            </a:rPr>
            <a:t>direcionar</a:t>
          </a:r>
          <a:r>
            <a:rPr lang="pt-BR" sz="2400" b="1" u="none" dirty="0" smtClean="0">
              <a:solidFill>
                <a:schemeClr val="tx2">
                  <a:lumMod val="50000"/>
                </a:schemeClr>
              </a:solidFill>
              <a:latin typeface="Arial Narrow" pitchFamily="34" charset="0"/>
            </a:rPr>
            <a:t> e </a:t>
          </a:r>
          <a:r>
            <a:rPr lang="pt-BR" sz="2400" b="1" u="sng" dirty="0" smtClean="0">
              <a:solidFill>
                <a:schemeClr val="tx2">
                  <a:lumMod val="50000"/>
                </a:schemeClr>
              </a:solidFill>
              <a:latin typeface="Arial Narrow" pitchFamily="34" charset="0"/>
            </a:rPr>
            <a:t>monitorar</a:t>
          </a:r>
          <a:r>
            <a:rPr lang="pt-BR" sz="2400" b="1" u="none" dirty="0" smtClean="0">
              <a:solidFill>
                <a:schemeClr val="tx2">
                  <a:lumMod val="50000"/>
                </a:schemeClr>
              </a:solidFill>
              <a:latin typeface="Arial Narrow" pitchFamily="34" charset="0"/>
            </a:rPr>
            <a:t> a atuação da gestão</a:t>
          </a:r>
          <a:r>
            <a:rPr lang="pt-BR" sz="2400" b="1" dirty="0" smtClean="0">
              <a:solidFill>
                <a:schemeClr val="tx2">
                  <a:lumMod val="50000"/>
                </a:schemeClr>
              </a:solidFill>
              <a:latin typeface="Arial Narrow" pitchFamily="34" charset="0"/>
            </a:rPr>
            <a:t>, com vistas à condução de políticas públicas e à prestação de serviços de interesse da sociedade.</a:t>
          </a:r>
          <a:endParaRPr lang="pt-BR" sz="2400" dirty="0">
            <a:solidFill>
              <a:schemeClr val="tx2">
                <a:lumMod val="50000"/>
              </a:schemeClr>
            </a:solidFill>
            <a:latin typeface="Arial Narrow" pitchFamily="34" charset="0"/>
          </a:endParaRPr>
        </a:p>
      </dgm:t>
    </dgm:pt>
    <dgm:pt modelId="{9FE125E0-81C8-4887-A007-F4CF24DAFE89}" type="sibTrans" cxnId="{DA39DB3A-21AC-45CA-AF64-F959471C97FC}">
      <dgm:prSet/>
      <dgm:spPr/>
      <dgm:t>
        <a:bodyPr/>
        <a:lstStyle/>
        <a:p>
          <a:endParaRPr lang="pt-BR"/>
        </a:p>
      </dgm:t>
    </dgm:pt>
    <dgm:pt modelId="{86A176FB-AC13-44F7-AA4F-3ACDCE0AE60E}" type="parTrans" cxnId="{DA39DB3A-21AC-45CA-AF64-F959471C97FC}">
      <dgm:prSet/>
      <dgm:spPr/>
      <dgm:t>
        <a:bodyPr/>
        <a:lstStyle/>
        <a:p>
          <a:endParaRPr lang="pt-BR"/>
        </a:p>
      </dgm:t>
    </dgm:pt>
    <dgm:pt modelId="{E18BFD8B-87FC-4251-83BF-0590C7091A5F}" type="pres">
      <dgm:prSet presAssocID="{A4E1F9D8-B022-4CE8-87B5-5F3596545FA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AFECAE5B-D529-41A2-9011-84F0214D6728}" type="pres">
      <dgm:prSet presAssocID="{B245FCAE-72E3-4A6E-B2B3-935682AB31F1}" presName="composite" presStyleCnt="0"/>
      <dgm:spPr/>
      <dgm:t>
        <a:bodyPr/>
        <a:lstStyle/>
        <a:p>
          <a:endParaRPr lang="pt-BR"/>
        </a:p>
      </dgm:t>
    </dgm:pt>
    <dgm:pt modelId="{4D666D1A-D25D-4EFE-A96F-C26CADA2C37B}" type="pres">
      <dgm:prSet presAssocID="{B245FCAE-72E3-4A6E-B2B3-935682AB31F1}" presName="parTx" presStyleLbl="alignNode1" presStyleIdx="0" presStyleCnt="1" custLinFactNeighborX="855" custLinFactNeighborY="-315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6711799-818F-4CC7-8957-21201945F6B0}" type="pres">
      <dgm:prSet presAssocID="{B245FCAE-72E3-4A6E-B2B3-935682AB31F1}" presName="desTx" presStyleLbl="alignAccFollowNode1" presStyleIdx="0" presStyleCnt="1" custScaleY="10689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A83FE66A-333F-4B02-A30B-DD607517BFDD}" srcId="{B245FCAE-72E3-4A6E-B2B3-935682AB31F1}" destId="{90D0C71D-5AB3-4555-AC9B-5EFA43D9715F}" srcOrd="2" destOrd="0" parTransId="{FE82783F-904A-4936-90D9-2C69D9F0E514}" sibTransId="{5E618F9B-D5FA-4263-8291-3E7186DC6F29}"/>
    <dgm:cxn modelId="{CD233AC4-A87C-45C9-A724-B52E6253707A}" type="presOf" srcId="{DFC66ABB-9B8F-4709-93A6-5047F51E16A5}" destId="{66711799-818F-4CC7-8957-21201945F6B0}" srcOrd="0" destOrd="1" presId="urn:microsoft.com/office/officeart/2005/8/layout/hList1"/>
    <dgm:cxn modelId="{762CF28A-C7F0-4666-8209-2261CABB18BD}" srcId="{B245FCAE-72E3-4A6E-B2B3-935682AB31F1}" destId="{BC22EDD7-CBF7-4DB9-8D01-2716C8719F57}" srcOrd="3" destOrd="0" parTransId="{CFA1FEBB-805A-46B6-8FD3-A523CA825254}" sibTransId="{FE1785DC-08E8-4909-8FF9-66BFD61EA823}"/>
    <dgm:cxn modelId="{943C65AF-3F1D-4B09-ACE1-7EBA5A95A5D2}" type="presOf" srcId="{A4E1F9D8-B022-4CE8-87B5-5F3596545FA1}" destId="{E18BFD8B-87FC-4251-83BF-0590C7091A5F}" srcOrd="0" destOrd="0" presId="urn:microsoft.com/office/officeart/2005/8/layout/hList1"/>
    <dgm:cxn modelId="{5FC89A3C-3855-4024-A1F7-1729AB610E82}" type="presOf" srcId="{B245FCAE-72E3-4A6E-B2B3-935682AB31F1}" destId="{4D666D1A-D25D-4EFE-A96F-C26CADA2C37B}" srcOrd="0" destOrd="0" presId="urn:microsoft.com/office/officeart/2005/8/layout/hList1"/>
    <dgm:cxn modelId="{678901DA-2308-43DB-8F20-9E1748E15502}" srcId="{A4E1F9D8-B022-4CE8-87B5-5F3596545FA1}" destId="{B245FCAE-72E3-4A6E-B2B3-935682AB31F1}" srcOrd="0" destOrd="0" parTransId="{76D25D8E-8C1E-4172-84AB-2408DDA70F37}" sibTransId="{042628FE-0D0A-4431-BE6F-FBD6DAE0A341}"/>
    <dgm:cxn modelId="{8AEE9A6D-2DD1-49C4-9658-89EB5560058B}" srcId="{B245FCAE-72E3-4A6E-B2B3-935682AB31F1}" destId="{C54D5B35-12EA-4804-8B0E-A905191C5849}" srcOrd="0" destOrd="0" parTransId="{5584F6AD-4977-40EA-8D8B-7C0E1B92968A}" sibTransId="{0620D7EA-7759-4077-979A-D2DC1416A6E3}"/>
    <dgm:cxn modelId="{332F1DCB-B611-481F-BADA-EDE8235E96D4}" type="presOf" srcId="{BC22EDD7-CBF7-4DB9-8D01-2716C8719F57}" destId="{66711799-818F-4CC7-8957-21201945F6B0}" srcOrd="0" destOrd="3" presId="urn:microsoft.com/office/officeart/2005/8/layout/hList1"/>
    <dgm:cxn modelId="{DA39DB3A-21AC-45CA-AF64-F959471C97FC}" srcId="{B245FCAE-72E3-4A6E-B2B3-935682AB31F1}" destId="{DFC66ABB-9B8F-4709-93A6-5047F51E16A5}" srcOrd="1" destOrd="0" parTransId="{86A176FB-AC13-44F7-AA4F-3ACDCE0AE60E}" sibTransId="{9FE125E0-81C8-4887-A007-F4CF24DAFE89}"/>
    <dgm:cxn modelId="{79577461-0D30-4035-91A3-09DAE8FD7089}" type="presOf" srcId="{C54D5B35-12EA-4804-8B0E-A905191C5849}" destId="{66711799-818F-4CC7-8957-21201945F6B0}" srcOrd="0" destOrd="0" presId="urn:microsoft.com/office/officeart/2005/8/layout/hList1"/>
    <dgm:cxn modelId="{8840C0B0-41AD-4570-BA4E-2C6A06078146}" type="presOf" srcId="{90D0C71D-5AB3-4555-AC9B-5EFA43D9715F}" destId="{66711799-818F-4CC7-8957-21201945F6B0}" srcOrd="0" destOrd="2" presId="urn:microsoft.com/office/officeart/2005/8/layout/hList1"/>
    <dgm:cxn modelId="{7DC08B97-B36B-4999-8E2E-B24A5299B42A}" type="presParOf" srcId="{E18BFD8B-87FC-4251-83BF-0590C7091A5F}" destId="{AFECAE5B-D529-41A2-9011-84F0214D6728}" srcOrd="0" destOrd="0" presId="urn:microsoft.com/office/officeart/2005/8/layout/hList1"/>
    <dgm:cxn modelId="{47639451-DEC6-4066-A7D8-478DDAC08E74}" type="presParOf" srcId="{AFECAE5B-D529-41A2-9011-84F0214D6728}" destId="{4D666D1A-D25D-4EFE-A96F-C26CADA2C37B}" srcOrd="0" destOrd="0" presId="urn:microsoft.com/office/officeart/2005/8/layout/hList1"/>
    <dgm:cxn modelId="{94EC34F9-17EC-46D6-9309-E6C0DA5FD831}" type="presParOf" srcId="{AFECAE5B-D529-41A2-9011-84F0214D6728}" destId="{66711799-818F-4CC7-8957-21201945F6B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118C6B-321F-44B0-88E3-9FAA884E2126}">
      <dsp:nvSpPr>
        <dsp:cNvPr id="0" name=""/>
        <dsp:cNvSpPr/>
      </dsp:nvSpPr>
      <dsp:spPr>
        <a:xfrm>
          <a:off x="1631" y="325442"/>
          <a:ext cx="3479027" cy="3888424"/>
        </a:xfrm>
        <a:prstGeom prst="roundRect">
          <a:avLst>
            <a:gd name="adj" fmla="val 10000"/>
          </a:avLst>
        </a:prstGeom>
        <a:solidFill>
          <a:srgbClr val="00330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>
              <a:latin typeface="Arial Narrow" pitchFamily="34" charset="0"/>
            </a:rPr>
            <a:t>Constituição Federal</a:t>
          </a:r>
        </a:p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>
              <a:latin typeface="Arial Narrow" pitchFamily="34" charset="0"/>
            </a:rPr>
            <a:t>Art. 70. </a:t>
          </a:r>
          <a:r>
            <a:rPr lang="pt-BR" sz="2400" kern="1200" dirty="0" smtClean="0">
              <a:solidFill>
                <a:srgbClr val="FFFF00"/>
              </a:solidFill>
              <a:latin typeface="Arial Narrow" pitchFamily="34" charset="0"/>
            </a:rPr>
            <a:t>A fiscalização </a:t>
          </a:r>
          <a:r>
            <a:rPr lang="pt-BR" sz="2400" kern="1200" dirty="0" smtClean="0">
              <a:latin typeface="Arial Narrow" pitchFamily="34" charset="0"/>
            </a:rPr>
            <a:t>contábil, financeira, orçamentária, operacional e patrimonial da União [...] </a:t>
          </a:r>
          <a:r>
            <a:rPr lang="pt-BR" sz="2400" kern="1200" dirty="0" smtClean="0">
              <a:solidFill>
                <a:schemeClr val="bg1"/>
              </a:solidFill>
              <a:latin typeface="Arial Narrow" pitchFamily="34" charset="0"/>
            </a:rPr>
            <a:t>será exercida </a:t>
          </a:r>
          <a:r>
            <a:rPr lang="pt-BR" sz="2400" kern="1200" dirty="0" smtClean="0">
              <a:latin typeface="Arial Narrow" pitchFamily="34" charset="0"/>
            </a:rPr>
            <a:t>pelo </a:t>
          </a:r>
          <a:r>
            <a:rPr lang="pt-BR" sz="2400" kern="1200" dirty="0" smtClean="0">
              <a:solidFill>
                <a:srgbClr val="FFFF00"/>
              </a:solidFill>
              <a:latin typeface="Arial Narrow" pitchFamily="34" charset="0"/>
            </a:rPr>
            <a:t>Congresso Nacional</a:t>
          </a:r>
          <a:r>
            <a:rPr lang="pt-BR" sz="2400" kern="1200" dirty="0" smtClean="0">
              <a:latin typeface="Arial Narrow" pitchFamily="34" charset="0"/>
            </a:rPr>
            <a:t>, mediante </a:t>
          </a:r>
          <a:r>
            <a:rPr lang="pt-BR" sz="2400" kern="1200" dirty="0" smtClean="0">
              <a:solidFill>
                <a:srgbClr val="FFFF00"/>
              </a:solidFill>
              <a:latin typeface="Arial Narrow" pitchFamily="34" charset="0"/>
            </a:rPr>
            <a:t>controle externo</a:t>
          </a:r>
          <a:r>
            <a:rPr lang="pt-BR" sz="2400" kern="1200" dirty="0" smtClean="0">
              <a:latin typeface="Arial Narrow" pitchFamily="34" charset="0"/>
            </a:rPr>
            <a:t>, e </a:t>
          </a:r>
          <a:r>
            <a:rPr lang="pt-BR" sz="2400" kern="1200" dirty="0" smtClean="0">
              <a:solidFill>
                <a:schemeClr val="bg1"/>
              </a:solidFill>
              <a:latin typeface="Arial Narrow" pitchFamily="34" charset="0"/>
            </a:rPr>
            <a:t>pelo</a:t>
          </a:r>
          <a:r>
            <a:rPr lang="pt-BR" sz="2400" kern="1200" dirty="0" smtClean="0">
              <a:solidFill>
                <a:srgbClr val="FFFF00"/>
              </a:solidFill>
              <a:latin typeface="Arial Narrow" pitchFamily="34" charset="0"/>
            </a:rPr>
            <a:t> </a:t>
          </a:r>
          <a:r>
            <a:rPr lang="pt-BR" sz="2400" kern="1200" dirty="0" smtClean="0">
              <a:solidFill>
                <a:schemeClr val="bg1"/>
              </a:solidFill>
              <a:latin typeface="Arial Narrow" pitchFamily="34" charset="0"/>
            </a:rPr>
            <a:t>sistema de </a:t>
          </a:r>
          <a:r>
            <a:rPr lang="pt-BR" sz="2400" kern="1200" dirty="0" smtClean="0">
              <a:solidFill>
                <a:srgbClr val="FFFF00"/>
              </a:solidFill>
              <a:latin typeface="Arial Narrow" pitchFamily="34" charset="0"/>
            </a:rPr>
            <a:t>controle interno de cada Poder</a:t>
          </a:r>
          <a:r>
            <a:rPr lang="pt-BR" sz="2400" kern="1200" dirty="0" smtClean="0">
              <a:latin typeface="Arial Narrow" pitchFamily="34" charset="0"/>
            </a:rPr>
            <a:t>.</a:t>
          </a:r>
          <a:endParaRPr lang="pt-BR" sz="2400" kern="1200" dirty="0">
            <a:latin typeface="Arial Narrow" pitchFamily="34" charset="0"/>
          </a:endParaRPr>
        </a:p>
      </dsp:txBody>
      <dsp:txXfrm>
        <a:off x="103528" y="427339"/>
        <a:ext cx="3275233" cy="3684630"/>
      </dsp:txXfrm>
    </dsp:sp>
    <dsp:sp modelId="{2471DD9F-8037-4340-8631-97AE3D33F87B}">
      <dsp:nvSpPr>
        <dsp:cNvPr id="0" name=""/>
        <dsp:cNvSpPr/>
      </dsp:nvSpPr>
      <dsp:spPr>
        <a:xfrm>
          <a:off x="3828561" y="1838255"/>
          <a:ext cx="737553" cy="862798"/>
        </a:xfrm>
        <a:prstGeom prst="rightArrow">
          <a:avLst>
            <a:gd name="adj1" fmla="val 60000"/>
            <a:gd name="adj2" fmla="val 50000"/>
          </a:avLst>
        </a:prstGeom>
        <a:solidFill>
          <a:srgbClr val="FFFF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3700" kern="1200" dirty="0"/>
        </a:p>
      </dsp:txBody>
      <dsp:txXfrm>
        <a:off x="3828561" y="2010815"/>
        <a:ext cx="516287" cy="517678"/>
      </dsp:txXfrm>
    </dsp:sp>
    <dsp:sp modelId="{81225C89-3576-4A55-8E18-8C332B05BDDD}">
      <dsp:nvSpPr>
        <dsp:cNvPr id="0" name=""/>
        <dsp:cNvSpPr/>
      </dsp:nvSpPr>
      <dsp:spPr>
        <a:xfrm>
          <a:off x="4872269" y="325442"/>
          <a:ext cx="3479027" cy="3888424"/>
        </a:xfrm>
        <a:prstGeom prst="roundRect">
          <a:avLst>
            <a:gd name="adj" fmla="val 10000"/>
          </a:avLst>
        </a:prstGeom>
        <a:solidFill>
          <a:srgbClr val="FFFF00"/>
        </a:solidFill>
        <a:ln w="25400" cap="flat" cmpd="sng" algn="ctr">
          <a:solidFill>
            <a:srgbClr val="0033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>
              <a:solidFill>
                <a:schemeClr val="tx1"/>
              </a:solidFill>
              <a:latin typeface="Arial Narrow" pitchFamily="34" charset="0"/>
            </a:rPr>
            <a:t>Parágrafo único. </a:t>
          </a:r>
          <a:r>
            <a:rPr lang="pt-BR" sz="2400" b="1" kern="1200" dirty="0" smtClean="0">
              <a:solidFill>
                <a:schemeClr val="tx1"/>
              </a:solidFill>
              <a:latin typeface="Arial Narrow" pitchFamily="34" charset="0"/>
            </a:rPr>
            <a:t>Prestará contas</a:t>
          </a:r>
          <a:r>
            <a:rPr lang="pt-BR" sz="2400" kern="1200" dirty="0" smtClean="0">
              <a:solidFill>
                <a:schemeClr val="tx1"/>
              </a:solidFill>
              <a:latin typeface="Arial Narrow" pitchFamily="34" charset="0"/>
            </a:rPr>
            <a:t> qualquer pessoa física ou jurídica, pública ou privada, que utilize, arrecade, guarde, gerencie, ou administre dinheiros, bens e valores públicos ou pelos quais a União responda, ou que em nome desta, assuma obrigações de natureza pecuniária.</a:t>
          </a:r>
          <a:endParaRPr lang="pt-BR" sz="2400" kern="1200" dirty="0">
            <a:solidFill>
              <a:schemeClr val="tx1"/>
            </a:solidFill>
            <a:latin typeface="Arial Narrow" pitchFamily="34" charset="0"/>
          </a:endParaRPr>
        </a:p>
      </dsp:txBody>
      <dsp:txXfrm>
        <a:off x="4974166" y="427339"/>
        <a:ext cx="3275233" cy="36846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C92EBF-92BE-4746-9152-FBE0FCFB2335}">
      <dsp:nvSpPr>
        <dsp:cNvPr id="0" name=""/>
        <dsp:cNvSpPr/>
      </dsp:nvSpPr>
      <dsp:spPr>
        <a:xfrm>
          <a:off x="446611" y="0"/>
          <a:ext cx="7531712" cy="470732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B56FD3-942C-4D27-81D0-D940EAA916AA}">
      <dsp:nvSpPr>
        <dsp:cNvPr id="0" name=""/>
        <dsp:cNvSpPr/>
      </dsp:nvSpPr>
      <dsp:spPr>
        <a:xfrm>
          <a:off x="1403139" y="3248992"/>
          <a:ext cx="195824" cy="19582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3E490F-AC00-49BF-8392-E40629597ECC}">
      <dsp:nvSpPr>
        <dsp:cNvPr id="0" name=""/>
        <dsp:cNvSpPr/>
      </dsp:nvSpPr>
      <dsp:spPr>
        <a:xfrm>
          <a:off x="1501051" y="3552442"/>
          <a:ext cx="1754888" cy="8400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763" tIns="0" rIns="0" bIns="0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>
              <a:solidFill>
                <a:schemeClr val="bg1"/>
              </a:solidFill>
            </a:rPr>
            <a:t>Enfoque de conferência</a:t>
          </a:r>
          <a:endParaRPr lang="pt-BR" sz="2400" b="1" kern="1200" dirty="0">
            <a:solidFill>
              <a:schemeClr val="bg1"/>
            </a:solidFill>
          </a:endParaRPr>
        </a:p>
      </dsp:txBody>
      <dsp:txXfrm>
        <a:off x="1501051" y="3552442"/>
        <a:ext cx="1754888" cy="840042"/>
      </dsp:txXfrm>
    </dsp:sp>
    <dsp:sp modelId="{AC759AE0-AE58-4231-B2CE-368AAE959D31}">
      <dsp:nvSpPr>
        <dsp:cNvPr id="0" name=""/>
        <dsp:cNvSpPr/>
      </dsp:nvSpPr>
      <dsp:spPr>
        <a:xfrm>
          <a:off x="3131667" y="1969542"/>
          <a:ext cx="353990" cy="3539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47B3DE-63EB-4C39-A201-9253ED72CECF}">
      <dsp:nvSpPr>
        <dsp:cNvPr id="0" name=""/>
        <dsp:cNvSpPr/>
      </dsp:nvSpPr>
      <dsp:spPr>
        <a:xfrm>
          <a:off x="2988823" y="2632382"/>
          <a:ext cx="2447288" cy="18321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7572" tIns="0" rIns="0" bIns="0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>
              <a:solidFill>
                <a:schemeClr val="bg1"/>
              </a:solidFill>
            </a:rPr>
            <a:t>Identificação de irregularidades e fraudes</a:t>
          </a:r>
          <a:endParaRPr lang="pt-BR" sz="2400" b="1" kern="1200" dirty="0">
            <a:solidFill>
              <a:schemeClr val="bg1"/>
            </a:solidFill>
          </a:endParaRPr>
        </a:p>
      </dsp:txBody>
      <dsp:txXfrm>
        <a:off x="2988823" y="2632382"/>
        <a:ext cx="2447288" cy="1832111"/>
      </dsp:txXfrm>
    </dsp:sp>
    <dsp:sp modelId="{F80C4AB9-C78B-4D39-952C-FAE0A249C8EB}">
      <dsp:nvSpPr>
        <dsp:cNvPr id="0" name=""/>
        <dsp:cNvSpPr/>
      </dsp:nvSpPr>
      <dsp:spPr>
        <a:xfrm>
          <a:off x="5210419" y="1190951"/>
          <a:ext cx="489561" cy="48956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01EB11-F65D-4F78-A511-6C8640EC1063}">
      <dsp:nvSpPr>
        <dsp:cNvPr id="0" name=""/>
        <dsp:cNvSpPr/>
      </dsp:nvSpPr>
      <dsp:spPr>
        <a:xfrm>
          <a:off x="5381585" y="2256639"/>
          <a:ext cx="2862839" cy="2450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9408" tIns="0" rIns="0" bIns="0" numCol="1" spcCol="1270" anchor="t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b="1" kern="1200" dirty="0" smtClean="0">
              <a:solidFill>
                <a:schemeClr val="bg1"/>
              </a:solidFill>
            </a:rPr>
            <a:t>Enfoque nos </a:t>
          </a:r>
          <a:r>
            <a:rPr lang="pt-BR" sz="2300" b="1" kern="1200" dirty="0" smtClean="0">
              <a:solidFill>
                <a:srgbClr val="FFFF00"/>
              </a:solidFill>
            </a:rPr>
            <a:t>riscos</a:t>
          </a:r>
          <a:r>
            <a:rPr lang="pt-BR" sz="2300" b="1" kern="12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pt-BR" sz="2300" b="1" kern="1200" dirty="0" smtClean="0">
              <a:solidFill>
                <a:schemeClr val="bg1"/>
              </a:solidFill>
            </a:rPr>
            <a:t>do negócio e nos </a:t>
          </a:r>
          <a:r>
            <a:rPr lang="pt-BR" sz="2300" b="1" kern="1200" dirty="0" smtClean="0">
              <a:solidFill>
                <a:srgbClr val="FFFF00"/>
              </a:solidFill>
            </a:rPr>
            <a:t>controles internos </a:t>
          </a:r>
          <a:r>
            <a:rPr lang="pt-BR" sz="2300" b="1" kern="1200" dirty="0" smtClean="0">
              <a:solidFill>
                <a:schemeClr val="bg1"/>
              </a:solidFill>
            </a:rPr>
            <a:t>implantados pelos gestores para assegurar o alcance dos </a:t>
          </a:r>
          <a:r>
            <a:rPr lang="pt-BR" sz="2300" b="1" kern="1200" dirty="0" smtClean="0">
              <a:solidFill>
                <a:srgbClr val="FFFF00"/>
              </a:solidFill>
            </a:rPr>
            <a:t>objetivos</a:t>
          </a:r>
          <a:r>
            <a:rPr lang="pt-BR" sz="2300" b="1" kern="1200" dirty="0" smtClean="0">
              <a:solidFill>
                <a:schemeClr val="bg1"/>
              </a:solidFill>
            </a:rPr>
            <a:t>.</a:t>
          </a:r>
          <a:endParaRPr lang="pt-BR" sz="2300" b="1" kern="1200" dirty="0">
            <a:solidFill>
              <a:schemeClr val="bg1"/>
            </a:solidFill>
          </a:endParaRPr>
        </a:p>
      </dsp:txBody>
      <dsp:txXfrm>
        <a:off x="5381585" y="2256639"/>
        <a:ext cx="2862839" cy="24506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666D1A-D25D-4EFE-A96F-C26CADA2C37B}">
      <dsp:nvSpPr>
        <dsp:cNvPr id="0" name=""/>
        <dsp:cNvSpPr/>
      </dsp:nvSpPr>
      <dsp:spPr>
        <a:xfrm>
          <a:off x="0" y="0"/>
          <a:ext cx="8424936" cy="748800"/>
        </a:xfrm>
        <a:prstGeom prst="rect">
          <a:avLst/>
        </a:prstGeom>
        <a:solidFill>
          <a:srgbClr val="003366"/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>
              <a:latin typeface="Arial Narrow" pitchFamily="34" charset="0"/>
            </a:rPr>
            <a:t>Conceito</a:t>
          </a:r>
          <a:endParaRPr lang="pt-BR" sz="2400" b="1" kern="1200" dirty="0">
            <a:latin typeface="Arial Narrow" pitchFamily="34" charset="0"/>
          </a:endParaRPr>
        </a:p>
      </dsp:txBody>
      <dsp:txXfrm>
        <a:off x="0" y="0"/>
        <a:ext cx="8424936" cy="748800"/>
      </dsp:txXfrm>
    </dsp:sp>
    <dsp:sp modelId="{66711799-818F-4CC7-8957-21201945F6B0}">
      <dsp:nvSpPr>
        <dsp:cNvPr id="0" name=""/>
        <dsp:cNvSpPr/>
      </dsp:nvSpPr>
      <dsp:spPr>
        <a:xfrm>
          <a:off x="0" y="650089"/>
          <a:ext cx="8424936" cy="3790792"/>
        </a:xfrm>
        <a:prstGeom prst="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endParaRPr lang="pt-BR" sz="2600" kern="1200" dirty="0">
            <a:solidFill>
              <a:schemeClr val="tx2">
                <a:lumMod val="50000"/>
              </a:schemeClr>
            </a:solidFill>
            <a:latin typeface="Arial Narrow" pitchFamily="34" charset="0"/>
          </a:endParaRPr>
        </a:p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pt-BR" sz="2600" b="1" kern="1200" dirty="0" smtClean="0">
              <a:solidFill>
                <a:schemeClr val="tx2">
                  <a:lumMod val="50000"/>
                </a:schemeClr>
              </a:solidFill>
              <a:latin typeface="Arial Narrow" pitchFamily="34" charset="0"/>
            </a:rPr>
            <a:t>Governança no setor público compreende essencialmente os mecanismos de </a:t>
          </a:r>
          <a:r>
            <a:rPr lang="pt-BR" sz="2600" b="1" u="none" kern="1200" dirty="0" smtClean="0">
              <a:solidFill>
                <a:srgbClr val="0000FF"/>
              </a:solidFill>
              <a:latin typeface="Arial Narrow" pitchFamily="34" charset="0"/>
            </a:rPr>
            <a:t>liderança</a:t>
          </a:r>
          <a:r>
            <a:rPr lang="pt-BR" sz="2600" b="1" kern="1200" dirty="0" smtClean="0">
              <a:solidFill>
                <a:schemeClr val="tx2">
                  <a:lumMod val="50000"/>
                </a:schemeClr>
              </a:solidFill>
              <a:latin typeface="Arial Narrow" pitchFamily="34" charset="0"/>
            </a:rPr>
            <a:t>, </a:t>
          </a:r>
          <a:r>
            <a:rPr lang="pt-BR" sz="2600" b="1" u="none" kern="1200" dirty="0" smtClean="0">
              <a:solidFill>
                <a:srgbClr val="0000FF"/>
              </a:solidFill>
              <a:latin typeface="Arial Narrow" pitchFamily="34" charset="0"/>
            </a:rPr>
            <a:t>estratégia</a:t>
          </a:r>
          <a:r>
            <a:rPr lang="pt-BR" sz="2600" b="1" kern="1200" dirty="0" smtClean="0">
              <a:solidFill>
                <a:schemeClr val="tx2">
                  <a:lumMod val="50000"/>
                </a:schemeClr>
              </a:solidFill>
              <a:latin typeface="Arial Narrow" pitchFamily="34" charset="0"/>
            </a:rPr>
            <a:t> e </a:t>
          </a:r>
          <a:r>
            <a:rPr lang="pt-BR" sz="2600" b="1" u="none" kern="1200" dirty="0" smtClean="0">
              <a:solidFill>
                <a:srgbClr val="0000FF"/>
              </a:solidFill>
              <a:latin typeface="Arial Narrow" pitchFamily="34" charset="0"/>
            </a:rPr>
            <a:t>controle</a:t>
          </a:r>
          <a:r>
            <a:rPr lang="pt-BR" sz="2600" b="1" kern="1200" dirty="0" smtClean="0">
              <a:solidFill>
                <a:schemeClr val="tx2">
                  <a:lumMod val="50000"/>
                </a:schemeClr>
              </a:solidFill>
              <a:latin typeface="Arial Narrow" pitchFamily="34" charset="0"/>
            </a:rPr>
            <a:t> postos em prática </a:t>
          </a:r>
          <a:r>
            <a:rPr lang="pt-BR" sz="2600" b="1" u="none" kern="1200" dirty="0" smtClean="0">
              <a:solidFill>
                <a:schemeClr val="tx2">
                  <a:lumMod val="50000"/>
                </a:schemeClr>
              </a:solidFill>
              <a:latin typeface="Arial Narrow" pitchFamily="34" charset="0"/>
            </a:rPr>
            <a:t>para </a:t>
          </a:r>
          <a:r>
            <a:rPr lang="pt-BR" sz="2600" b="1" u="sng" kern="1200" dirty="0" smtClean="0">
              <a:solidFill>
                <a:schemeClr val="tx2">
                  <a:lumMod val="50000"/>
                </a:schemeClr>
              </a:solidFill>
              <a:latin typeface="Arial Narrow" pitchFamily="34" charset="0"/>
            </a:rPr>
            <a:t>avaliar,</a:t>
          </a:r>
          <a:r>
            <a:rPr lang="pt-BR" sz="2600" b="1" u="none" kern="1200" dirty="0" smtClean="0">
              <a:solidFill>
                <a:schemeClr val="tx2">
                  <a:lumMod val="50000"/>
                </a:schemeClr>
              </a:solidFill>
              <a:latin typeface="Arial Narrow" pitchFamily="34" charset="0"/>
            </a:rPr>
            <a:t> </a:t>
          </a:r>
          <a:r>
            <a:rPr lang="pt-BR" sz="2600" b="1" u="sng" kern="1200" dirty="0" smtClean="0">
              <a:solidFill>
                <a:schemeClr val="tx2">
                  <a:lumMod val="50000"/>
                </a:schemeClr>
              </a:solidFill>
              <a:latin typeface="Arial Narrow" pitchFamily="34" charset="0"/>
            </a:rPr>
            <a:t>direcionar</a:t>
          </a:r>
          <a:r>
            <a:rPr lang="pt-BR" sz="2600" b="1" u="none" kern="1200" dirty="0" smtClean="0">
              <a:solidFill>
                <a:schemeClr val="tx2">
                  <a:lumMod val="50000"/>
                </a:schemeClr>
              </a:solidFill>
              <a:latin typeface="Arial Narrow" pitchFamily="34" charset="0"/>
            </a:rPr>
            <a:t> e </a:t>
          </a:r>
          <a:r>
            <a:rPr lang="pt-BR" sz="2600" b="1" u="sng" kern="1200" dirty="0" smtClean="0">
              <a:solidFill>
                <a:schemeClr val="tx2">
                  <a:lumMod val="50000"/>
                </a:schemeClr>
              </a:solidFill>
              <a:latin typeface="Arial Narrow" pitchFamily="34" charset="0"/>
            </a:rPr>
            <a:t>monitorar</a:t>
          </a:r>
          <a:r>
            <a:rPr lang="pt-BR" sz="2600" b="1" u="none" kern="1200" dirty="0" smtClean="0">
              <a:solidFill>
                <a:schemeClr val="tx2">
                  <a:lumMod val="50000"/>
                </a:schemeClr>
              </a:solidFill>
              <a:latin typeface="Arial Narrow" pitchFamily="34" charset="0"/>
            </a:rPr>
            <a:t> a atuação da gestão</a:t>
          </a:r>
          <a:r>
            <a:rPr lang="pt-BR" sz="2600" b="1" kern="1200" dirty="0" smtClean="0">
              <a:solidFill>
                <a:schemeClr val="tx2">
                  <a:lumMod val="50000"/>
                </a:schemeClr>
              </a:solidFill>
              <a:latin typeface="Arial Narrow" pitchFamily="34" charset="0"/>
            </a:rPr>
            <a:t>, com vistas à condução de políticas públicas e à prestação de serviços de interesse da sociedade.</a:t>
          </a:r>
          <a:endParaRPr lang="pt-BR" sz="2600" kern="1200" dirty="0">
            <a:solidFill>
              <a:schemeClr val="tx2">
                <a:lumMod val="50000"/>
              </a:schemeClr>
            </a:solidFill>
            <a:latin typeface="Arial Narrow" pitchFamily="34" charset="0"/>
          </a:endParaRPr>
        </a:p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endParaRPr lang="pt-BR" sz="2600" kern="1200" dirty="0">
            <a:solidFill>
              <a:schemeClr val="tx2">
                <a:lumMod val="50000"/>
              </a:schemeClr>
            </a:solidFill>
            <a:latin typeface="Arial Narrow" pitchFamily="34" charset="0"/>
          </a:endParaRPr>
        </a:p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endParaRPr lang="pt-BR" sz="2600" kern="1200" dirty="0">
            <a:solidFill>
              <a:schemeClr val="tx2">
                <a:lumMod val="50000"/>
              </a:schemeClr>
            </a:solidFill>
            <a:latin typeface="Arial Narrow" pitchFamily="34" charset="0"/>
          </a:endParaRPr>
        </a:p>
      </dsp:txBody>
      <dsp:txXfrm>
        <a:off x="0" y="650089"/>
        <a:ext cx="8424936" cy="37907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3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3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B1E2DF-221A-4AF5-812D-DCDC98269C13}" type="datetimeFigureOut">
              <a:rPr lang="en-US" smtClean="0"/>
              <a:t>5/12/2014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2792"/>
            <a:ext cx="2889938" cy="493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372792"/>
            <a:ext cx="2889938" cy="493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5D9D0D-4E03-49AB-A244-992875298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0290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3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3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609D42-7377-4676-95D5-DDCC12DCEA96}" type="datetimeFigureOut">
              <a:rPr lang="pt-BR" smtClean="0"/>
              <a:pPr/>
              <a:t>12/05/2014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868363" y="739775"/>
            <a:ext cx="4932362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66909" y="4687253"/>
            <a:ext cx="5335270" cy="44405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372792"/>
            <a:ext cx="2889938" cy="493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777607" y="9372792"/>
            <a:ext cx="2889938" cy="493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00B3F2-4FBE-407C-A5D9-8ACB2410C1C7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7534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00B3F2-4FBE-407C-A5D9-8ACB2410C1C7}" type="slidenum">
              <a:rPr lang="pt-BR" smtClean="0"/>
              <a:pPr/>
              <a:t>10</a:t>
            </a:fld>
            <a:endParaRPr 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00B3F2-4FBE-407C-A5D9-8ACB2410C1C7}" type="slidenum">
              <a:rPr lang="pt-BR" smtClean="0"/>
              <a:pPr/>
              <a:t>20</a:t>
            </a:fld>
            <a:endParaRPr 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00B3F2-4FBE-407C-A5D9-8ACB2410C1C7}" type="slidenum">
              <a:rPr lang="pt-BR" smtClean="0"/>
              <a:pPr/>
              <a:t>23</a:t>
            </a:fld>
            <a:endParaRPr 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00B3F2-4FBE-407C-A5D9-8ACB2410C1C7}" type="slidenum">
              <a:rPr lang="pt-BR" smtClean="0"/>
              <a:pPr/>
              <a:t>24</a:t>
            </a:fld>
            <a:endParaRPr lang="pt-B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00B3F2-4FBE-407C-A5D9-8ACB2410C1C7}" type="slidenum">
              <a:rPr lang="pt-BR" smtClean="0"/>
              <a:pPr/>
              <a:t>25</a:t>
            </a:fld>
            <a:endParaRPr lang="pt-B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00B3F2-4FBE-407C-A5D9-8ACB2410C1C7}" type="slidenum">
              <a:rPr lang="pt-BR" smtClean="0"/>
              <a:pPr/>
              <a:t>26</a:t>
            </a:fld>
            <a:endParaRPr lang="pt-B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00B3F2-4FBE-407C-A5D9-8ACB2410C1C7}" type="slidenum">
              <a:rPr lang="pt-BR" smtClean="0"/>
              <a:pPr/>
              <a:t>27</a:t>
            </a:fld>
            <a:endParaRPr lang="pt-B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00B3F2-4FBE-407C-A5D9-8ACB2410C1C7}" type="slidenum">
              <a:rPr lang="pt-BR" smtClean="0"/>
              <a:pPr/>
              <a:t>28</a:t>
            </a:fld>
            <a:endParaRPr lang="pt-B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00B3F2-4FBE-407C-A5D9-8ACB2410C1C7}" type="slidenum">
              <a:rPr lang="pt-BR" smtClean="0"/>
              <a:pPr/>
              <a:t>29</a:t>
            </a:fld>
            <a:endParaRPr lang="pt-B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00B3F2-4FBE-407C-A5D9-8ACB2410C1C7}" type="slidenum">
              <a:rPr lang="pt-BR" smtClean="0"/>
              <a:pPr/>
              <a:t>30</a:t>
            </a:fld>
            <a:endParaRPr lang="pt-B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00B3F2-4FBE-407C-A5D9-8ACB2410C1C7}" type="slidenum">
              <a:rPr lang="pt-BR" smtClean="0"/>
              <a:pPr/>
              <a:t>31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00B3F2-4FBE-407C-A5D9-8ACB2410C1C7}" type="slidenum">
              <a:rPr lang="pt-BR" smtClean="0"/>
              <a:pPr/>
              <a:t>11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00B3F2-4FBE-407C-A5D9-8ACB2410C1C7}" type="slidenum">
              <a:rPr lang="pt-BR" smtClean="0"/>
              <a:pPr/>
              <a:t>12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00B3F2-4FBE-407C-A5D9-8ACB2410C1C7}" type="slidenum">
              <a:rPr lang="pt-BR" smtClean="0"/>
              <a:pPr/>
              <a:t>13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00B3F2-4FBE-407C-A5D9-8ACB2410C1C7}" type="slidenum">
              <a:rPr lang="pt-BR" smtClean="0"/>
              <a:pPr/>
              <a:t>15</a:t>
            </a:fld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00B3F2-4FBE-407C-A5D9-8ACB2410C1C7}" type="slidenum">
              <a:rPr lang="pt-BR" smtClean="0"/>
              <a:pPr/>
              <a:t>16</a:t>
            </a:fld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00B3F2-4FBE-407C-A5D9-8ACB2410C1C7}" type="slidenum">
              <a:rPr lang="pt-BR" smtClean="0"/>
              <a:pPr/>
              <a:t>17</a:t>
            </a:fld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00B3F2-4FBE-407C-A5D9-8ACB2410C1C7}" type="slidenum">
              <a:rPr lang="pt-BR" smtClean="0"/>
              <a:pPr/>
              <a:t>18</a:t>
            </a:fld>
            <a:endParaRPr 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00B3F2-4FBE-407C-A5D9-8ACB2410C1C7}" type="slidenum">
              <a:rPr lang="pt-BR" smtClean="0"/>
              <a:pPr/>
              <a:t>19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738DE-AD44-4FAA-B1B1-5663B01DEE84}" type="datetimeFigureOut">
              <a:rPr lang="pt-BR" smtClean="0"/>
              <a:pPr/>
              <a:t>12/05/2014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2DFB3-C323-4801-BD92-E773ED5E8705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738DE-AD44-4FAA-B1B1-5663B01DEE84}" type="datetimeFigureOut">
              <a:rPr lang="pt-BR" smtClean="0"/>
              <a:pPr/>
              <a:t>12/05/2014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2DFB3-C323-4801-BD92-E773ED5E8705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738DE-AD44-4FAA-B1B1-5663B01DEE84}" type="datetimeFigureOut">
              <a:rPr lang="pt-BR" smtClean="0"/>
              <a:pPr/>
              <a:t>12/05/2014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2DFB3-C323-4801-BD92-E773ED5E8705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738DE-AD44-4FAA-B1B1-5663B01DEE84}" type="datetimeFigureOut">
              <a:rPr lang="pt-BR" smtClean="0"/>
              <a:pPr/>
              <a:t>12/05/2014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2DFB3-C323-4801-BD92-E773ED5E8705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738DE-AD44-4FAA-B1B1-5663B01DEE84}" type="datetimeFigureOut">
              <a:rPr lang="pt-BR" smtClean="0"/>
              <a:pPr/>
              <a:t>12/05/2014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2DFB3-C323-4801-BD92-E773ED5E8705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738DE-AD44-4FAA-B1B1-5663B01DEE84}" type="datetimeFigureOut">
              <a:rPr lang="pt-BR" smtClean="0"/>
              <a:pPr/>
              <a:t>12/05/2014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2DFB3-C323-4801-BD92-E773ED5E8705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738DE-AD44-4FAA-B1B1-5663B01DEE84}" type="datetimeFigureOut">
              <a:rPr lang="pt-BR" smtClean="0"/>
              <a:pPr/>
              <a:t>12/05/2014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2DFB3-C323-4801-BD92-E773ED5E8705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738DE-AD44-4FAA-B1B1-5663B01DEE84}" type="datetimeFigureOut">
              <a:rPr lang="pt-BR" smtClean="0"/>
              <a:pPr/>
              <a:t>12/05/2014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2DFB3-C323-4801-BD92-E773ED5E8705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738DE-AD44-4FAA-B1B1-5663B01DEE84}" type="datetimeFigureOut">
              <a:rPr lang="pt-BR" smtClean="0"/>
              <a:pPr/>
              <a:t>12/05/2014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2DFB3-C323-4801-BD92-E773ED5E8705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738DE-AD44-4FAA-B1B1-5663B01DEE84}" type="datetimeFigureOut">
              <a:rPr lang="pt-BR" smtClean="0"/>
              <a:pPr/>
              <a:t>12/05/2014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2DFB3-C323-4801-BD92-E773ED5E8705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738DE-AD44-4FAA-B1B1-5663B01DEE84}" type="datetimeFigureOut">
              <a:rPr lang="pt-BR" smtClean="0"/>
              <a:pPr/>
              <a:t>12/05/2014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2DFB3-C323-4801-BD92-E773ED5E8705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75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F738DE-AD44-4FAA-B1B1-5663B01DEE84}" type="datetimeFigureOut">
              <a:rPr lang="pt-BR" smtClean="0"/>
              <a:pPr/>
              <a:t>12/05/2014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D2DFB3-C323-4801-BD92-E773ED5E8705}" type="slidenum">
              <a:rPr lang="pt-BR" smtClean="0"/>
              <a:pPr/>
              <a:t>‹#›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microsoft.com/office/2007/relationships/hdphoto" Target="../media/hdphoto1.wdp"/><Relationship Id="rId9" Type="http://schemas.microsoft.com/office/2007/relationships/diagramDrawing" Target="../diagrams/drawing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tcu.gov.br/" TargetMode="Externa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microsoft.com/office/2007/relationships/hdphoto" Target="../media/hdphoto1.wdp"/><Relationship Id="rId9" Type="http://schemas.microsoft.com/office/2007/relationships/diagramDrawing" Target="../diagrams/drawing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emf"/><Relationship Id="rId3" Type="http://schemas.openxmlformats.org/officeDocument/2006/relationships/image" Target="../media/image3.jpeg"/><Relationship Id="rId7" Type="http://schemas.openxmlformats.org/officeDocument/2006/relationships/image" Target="../media/image11.jpeg"/><Relationship Id="rId12" Type="http://schemas.openxmlformats.org/officeDocument/2006/relationships/image" Target="../media/image16.png"/><Relationship Id="rId17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microsoft.com/office/2007/relationships/hdphoto" Target="../media/hdphoto1.wdp"/><Relationship Id="rId9" Type="http://schemas.openxmlformats.org/officeDocument/2006/relationships/image" Target="../media/image13.png"/><Relationship Id="rId14" Type="http://schemas.openxmlformats.org/officeDocument/2006/relationships/image" Target="../media/image1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microsoft.com/office/2007/relationships/hdphoto" Target="../media/hdphoto1.wdp"/><Relationship Id="rId9" Type="http://schemas.microsoft.com/office/2007/relationships/diagramDrawing" Target="../diagrams/drawing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196752"/>
            <a:ext cx="7772400" cy="2160240"/>
          </a:xfrm>
        </p:spPr>
        <p:txBody>
          <a:bodyPr>
            <a:normAutofit fontScale="90000"/>
          </a:bodyPr>
          <a:lstStyle/>
          <a:p>
            <a:pPr>
              <a:spcBef>
                <a:spcPts val="600"/>
              </a:spcBef>
            </a:pPr>
            <a:r>
              <a:rPr lang="pt-BR" sz="27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Seminário</a:t>
            </a:r>
            <a:r>
              <a:rPr lang="pt-BR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controle interno governamental no Brasil</a:t>
            </a:r>
            <a:br>
              <a:rPr lang="pt-BR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Velhos Desafios, Novas Perspectivas</a:t>
            </a:r>
            <a:endParaRPr lang="pt-B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23392" y="4293096"/>
            <a:ext cx="777240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pt-BR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a 16 de Maio</a:t>
            </a:r>
          </a:p>
          <a:p>
            <a:pPr>
              <a:spcBef>
                <a:spcPts val="600"/>
              </a:spcBef>
            </a:pPr>
            <a:r>
              <a:rPr lang="pt-BR" sz="1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Iguassu</a:t>
            </a:r>
            <a:r>
              <a:rPr lang="pt-BR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Resort – Foz do Iguaçu - Paraná</a:t>
            </a:r>
            <a:endParaRPr lang="pt-BR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75000"/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10000"/>
                    </a14:imgEffect>
                  </a14:imgLayer>
                </a14:imgProps>
              </a:ext>
            </a:extLst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pPr algn="l"/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Controle Interno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29208" y="1124744"/>
            <a:ext cx="8507288" cy="4176465"/>
          </a:xfrm>
        </p:spPr>
        <p:txBody>
          <a:bodyPr>
            <a:noAutofit/>
          </a:bodyPr>
          <a:lstStyle/>
          <a:p>
            <a:pPr marL="240983" indent="-274320">
              <a:spcAft>
                <a:spcPts val="600"/>
              </a:spcAft>
              <a:buClr>
                <a:schemeClr val="bg1"/>
              </a:buClr>
              <a:buSzPct val="30000"/>
              <a:buNone/>
              <a:defRPr/>
            </a:pPr>
            <a:r>
              <a:rPr lang="pt-BR" b="1" dirty="0" smtClean="0">
                <a:solidFill>
                  <a:schemeClr val="bg1"/>
                </a:solidFill>
                <a:latin typeface="Arial Narrow" pitchFamily="34" charset="0"/>
                <a:ea typeface="Malgun Gothic" pitchFamily="34" charset="-127"/>
              </a:rPr>
              <a:t>Chegando a uma conclusão</a:t>
            </a:r>
            <a:endParaRPr lang="pt-BR" sz="3600" b="1" dirty="0" smtClean="0">
              <a:solidFill>
                <a:schemeClr val="bg1"/>
              </a:solidFill>
              <a:latin typeface="Arial Narrow" pitchFamily="34" charset="0"/>
              <a:cs typeface="Times New Roman" pitchFamily="18" charset="0"/>
            </a:endParaRPr>
          </a:p>
          <a:p>
            <a:pPr>
              <a:buClr>
                <a:schemeClr val="bg1"/>
              </a:buClr>
              <a:buSzPct val="50000"/>
              <a:buFont typeface="Wingdings" pitchFamily="2" charset="2"/>
              <a:buChar char="n"/>
            </a:pPr>
            <a:r>
              <a:rPr lang="pt-BR" sz="2400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A expressão </a:t>
            </a:r>
            <a:r>
              <a:rPr lang="pt-BR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controle interno</a:t>
            </a:r>
            <a:r>
              <a:rPr lang="pt-BR" sz="2400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 é utilizada para se referir ao </a:t>
            </a:r>
            <a:r>
              <a:rPr lang="pt-BR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conjunto de políticas, procedimentos e atividades</a:t>
            </a:r>
            <a:r>
              <a:rPr lang="pt-BR" sz="2400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 que a administração de uma organização adota para gerenciar seus objetivos, mediante o tratamento dos riscos a eles associados.</a:t>
            </a:r>
          </a:p>
          <a:p>
            <a:pPr>
              <a:buClr>
                <a:schemeClr val="bg1"/>
              </a:buClr>
              <a:buSzPct val="50000"/>
              <a:buFont typeface="Wingdings" pitchFamily="2" charset="2"/>
              <a:buChar char="n"/>
            </a:pPr>
            <a:r>
              <a:rPr lang="pt-BR" sz="2400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No setor público, a expressão é também utilizada para </a:t>
            </a:r>
            <a:r>
              <a:rPr lang="pt-BR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designar os órgãos e as unidades</a:t>
            </a:r>
            <a:r>
              <a:rPr lang="pt-BR" sz="2400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 responsáveis por avaliar aquele conjunto de políticas, procedimentos e atividades.</a:t>
            </a:r>
          </a:p>
          <a:p>
            <a:pPr>
              <a:buClr>
                <a:schemeClr val="bg1"/>
              </a:buClr>
              <a:buSzPct val="50000"/>
              <a:buFont typeface="Wingdings" pitchFamily="2" charset="2"/>
              <a:buChar char="n"/>
            </a:pPr>
            <a:r>
              <a:rPr lang="pt-BR" sz="2800" dirty="0" smtClean="0">
                <a:solidFill>
                  <a:schemeClr val="bg1"/>
                </a:solidFill>
                <a:latin typeface="Arial Narrow" pitchFamily="34" charset="0"/>
              </a:rPr>
              <a:t>É necessário distinguir </a:t>
            </a:r>
            <a:r>
              <a:rPr lang="pt-BR" sz="2800" b="1" dirty="0" smtClean="0">
                <a:solidFill>
                  <a:schemeClr val="bg1"/>
                </a:solidFill>
                <a:latin typeface="Arial Narrow" pitchFamily="34" charset="0"/>
              </a:rPr>
              <a:t>controle interno administrativo</a:t>
            </a:r>
            <a:r>
              <a:rPr lang="pt-BR" sz="2800" dirty="0" smtClean="0">
                <a:solidFill>
                  <a:schemeClr val="bg1"/>
                </a:solidFill>
                <a:latin typeface="Arial Narrow" pitchFamily="34" charset="0"/>
              </a:rPr>
              <a:t> de </a:t>
            </a:r>
            <a:r>
              <a:rPr lang="pt-BR" sz="2800" b="1" dirty="0" smtClean="0">
                <a:solidFill>
                  <a:schemeClr val="bg1"/>
                </a:solidFill>
                <a:latin typeface="Arial Narrow" pitchFamily="34" charset="0"/>
              </a:rPr>
              <a:t>controle interno avaliativo</a:t>
            </a:r>
            <a:r>
              <a:rPr lang="pt-BR" sz="2800" dirty="0" smtClean="0">
                <a:solidFill>
                  <a:schemeClr val="bg1"/>
                </a:solidFill>
                <a:latin typeface="Arial Narrow" pitchFamily="34" charset="0"/>
              </a:rPr>
              <a:t>.</a:t>
            </a:r>
            <a:endParaRPr lang="pt-BR" sz="2800" dirty="0" smtClean="0">
              <a:solidFill>
                <a:schemeClr val="bg1"/>
              </a:solidFill>
              <a:latin typeface="Arial Narrow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75000"/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10000"/>
                    </a14:imgEffect>
                  </a14:imgLayer>
                </a14:imgProps>
              </a:ext>
            </a:extLst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8576" y="0"/>
            <a:ext cx="8498224" cy="764704"/>
          </a:xfrm>
        </p:spPr>
        <p:txBody>
          <a:bodyPr>
            <a:normAutofit/>
          </a:bodyPr>
          <a:lstStyle/>
          <a:p>
            <a:pPr algn="l"/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Controle Interno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3436" y="714730"/>
            <a:ext cx="9036496" cy="417646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70000"/>
              <a:buFont typeface="Wingdings" pitchFamily="2" charset="2"/>
              <a:buChar char="§"/>
            </a:pPr>
            <a:r>
              <a:rPr lang="pt-BR" sz="2400" b="1" dirty="0" smtClean="0">
                <a:solidFill>
                  <a:schemeClr val="bg1"/>
                </a:solidFill>
                <a:latin typeface="Arial Narrow" pitchFamily="34" charset="0"/>
              </a:rPr>
              <a:t>Controle Interno Administrativo</a:t>
            </a:r>
            <a:endParaRPr lang="pt-BR" sz="24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70000"/>
              <a:buFont typeface="Wingdings" pitchFamily="2" charset="2"/>
              <a:buChar char="§"/>
            </a:pPr>
            <a:r>
              <a:rPr lang="pt-BR" sz="2400" dirty="0" smtClean="0">
                <a:solidFill>
                  <a:schemeClr val="bg1"/>
                </a:solidFill>
                <a:latin typeface="Arial Narrow" pitchFamily="34" charset="0"/>
              </a:rPr>
              <a:t>Tem por </a:t>
            </a:r>
            <a:r>
              <a:rPr lang="pt-BR" sz="2400" b="1" dirty="0" smtClean="0">
                <a:solidFill>
                  <a:schemeClr val="bg1"/>
                </a:solidFill>
                <a:latin typeface="Arial Narrow" pitchFamily="34" charset="0"/>
              </a:rPr>
              <a:t>finalidade mitigar riscos </a:t>
            </a:r>
            <a:r>
              <a:rPr lang="pt-BR" sz="2400" dirty="0" smtClean="0">
                <a:solidFill>
                  <a:schemeClr val="bg1"/>
                </a:solidFill>
                <a:latin typeface="Arial Narrow" pitchFamily="34" charset="0"/>
              </a:rPr>
              <a:t>para </a:t>
            </a:r>
            <a:r>
              <a:rPr lang="pt-BR" sz="2400" b="1" dirty="0" smtClean="0">
                <a:solidFill>
                  <a:schemeClr val="bg1"/>
                </a:solidFill>
                <a:latin typeface="Arial Narrow" pitchFamily="34" charset="0"/>
              </a:rPr>
              <a:t>assegurar que os objetivos da organização sejam alcançados</a:t>
            </a:r>
            <a:r>
              <a:rPr lang="pt-BR" sz="2400" dirty="0" smtClean="0">
                <a:solidFill>
                  <a:schemeClr val="bg1"/>
                </a:solidFill>
                <a:latin typeface="Arial Narrow" pitchFamily="34" charset="0"/>
              </a:rPr>
              <a:t>. É, portanto, uma </a:t>
            </a:r>
            <a:r>
              <a:rPr lang="pt-BR" sz="2400" b="1" dirty="0" smtClean="0">
                <a:solidFill>
                  <a:schemeClr val="bg1"/>
                </a:solidFill>
                <a:latin typeface="Arial Narrow" pitchFamily="34" charset="0"/>
              </a:rPr>
              <a:t>responsabilidade dos gestores</a:t>
            </a:r>
            <a:r>
              <a:rPr lang="pt-BR" sz="2400" dirty="0" smtClean="0">
                <a:solidFill>
                  <a:schemeClr val="bg1"/>
                </a:solidFill>
                <a:latin typeface="Arial Narrow" pitchFamily="34" charset="0"/>
              </a:rPr>
              <a:t>. 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70000"/>
              <a:buFont typeface="Wingdings" pitchFamily="2" charset="2"/>
              <a:buChar char="§"/>
            </a:pPr>
            <a:r>
              <a:rPr lang="pt-BR" sz="2000" dirty="0" smtClean="0">
                <a:solidFill>
                  <a:schemeClr val="bg1"/>
                </a:solidFill>
                <a:latin typeface="Arial Narrow" pitchFamily="34" charset="0"/>
              </a:rPr>
              <a:t>A alta administração é, em última instância, responsável pela implantação e pela eficácia do sistema de controle interno.</a:t>
            </a:r>
          </a:p>
          <a:p>
            <a:pPr>
              <a:spcBef>
                <a:spcPts val="0"/>
              </a:spcBef>
              <a:buClr>
                <a:schemeClr val="bg1"/>
              </a:buClr>
              <a:buSzPct val="70000"/>
              <a:buFont typeface="Wingdings" pitchFamily="2" charset="2"/>
              <a:buChar char="§"/>
              <a:defRPr/>
            </a:pPr>
            <a:r>
              <a:rPr lang="pt-BR" sz="2400" b="1" dirty="0" smtClean="0">
                <a:solidFill>
                  <a:schemeClr val="bg1"/>
                </a:solidFill>
                <a:latin typeface="Arial Narrow" pitchFamily="34" charset="0"/>
              </a:rPr>
              <a:t>Controle Interno Avaliativo (Fiscalizatório, CF Art. 74, 74 e 31)</a:t>
            </a:r>
            <a:endParaRPr lang="pt-BR" sz="20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70000"/>
              <a:buFont typeface="Wingdings" pitchFamily="2" charset="2"/>
              <a:buChar char="§"/>
              <a:defRPr/>
            </a:pPr>
            <a:r>
              <a:rPr lang="pt-BR" sz="2400" dirty="0" smtClean="0">
                <a:solidFill>
                  <a:schemeClr val="bg1"/>
                </a:solidFill>
                <a:latin typeface="Arial Narrow" pitchFamily="34" charset="0"/>
              </a:rPr>
              <a:t>É parte do sistema de controle interno de uma a organização, que tem a responsabilidade de avaliar  a consistência, qualidade e suficiência dos outros controles internos implantados pelos gestores e fiscalizar o cumprimento das obrigações de </a:t>
            </a:r>
            <a:r>
              <a:rPr lang="pt-BR" sz="2400" i="1" dirty="0" smtClean="0">
                <a:solidFill>
                  <a:schemeClr val="bg1"/>
                </a:solidFill>
                <a:latin typeface="Arial Narrow" pitchFamily="34" charset="0"/>
              </a:rPr>
              <a:t>accountability</a:t>
            </a:r>
            <a:r>
              <a:rPr lang="pt-BR" sz="2400" dirty="0" smtClean="0">
                <a:solidFill>
                  <a:schemeClr val="bg1"/>
                </a:solidFill>
                <a:latin typeface="Arial Narrow" pitchFamily="34" charset="0"/>
              </a:rPr>
              <a:t>. </a:t>
            </a:r>
          </a:p>
          <a:p>
            <a:pPr lvl="2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70000"/>
              <a:buFont typeface="Wingdings" pitchFamily="2" charset="2"/>
              <a:buChar char="§"/>
              <a:defRPr/>
            </a:pPr>
            <a:r>
              <a:rPr lang="pt-BR" sz="2000" dirty="0" smtClean="0">
                <a:solidFill>
                  <a:schemeClr val="bg1"/>
                </a:solidFill>
                <a:latin typeface="Arial Narrow" pitchFamily="34" charset="0"/>
              </a:rPr>
              <a:t>A alta administração deve instituí-lo, assegurar sua independência e seu adequado funcionamento.</a:t>
            </a:r>
            <a:endParaRPr lang="pt-BR" sz="2000" dirty="0" smtClean="0">
              <a:solidFill>
                <a:schemeClr val="bg1"/>
              </a:solidFill>
              <a:latin typeface="Arial Narrow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75000"/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10000"/>
                    </a14:imgEffect>
                  </a14:imgLayer>
                </a14:imgProps>
              </a:ext>
            </a:extLst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8576" y="0"/>
            <a:ext cx="8498224" cy="764704"/>
          </a:xfrm>
        </p:spPr>
        <p:txBody>
          <a:bodyPr>
            <a:normAutofit/>
          </a:bodyPr>
          <a:lstStyle/>
          <a:p>
            <a:pPr algn="l"/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Controle Interno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23528" y="714730"/>
            <a:ext cx="8776404" cy="417646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70000"/>
              <a:buNone/>
            </a:pPr>
            <a:r>
              <a:rPr lang="pt-BR" sz="2400" b="1" dirty="0" smtClean="0">
                <a:solidFill>
                  <a:schemeClr val="bg1"/>
                </a:solidFill>
                <a:latin typeface="Arial Narrow" pitchFamily="34" charset="0"/>
              </a:rPr>
              <a:t>Controle Interno Administrativo</a:t>
            </a:r>
            <a:endParaRPr lang="pt-BR" sz="24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70000"/>
              <a:buFont typeface="Wingdings" pitchFamily="2" charset="2"/>
              <a:buChar char="§"/>
            </a:pPr>
            <a:r>
              <a:rPr lang="pt-BR" sz="2400" dirty="0" smtClean="0">
                <a:solidFill>
                  <a:schemeClr val="bg1"/>
                </a:solidFill>
                <a:latin typeface="Arial Narrow" pitchFamily="34" charset="0"/>
              </a:rPr>
              <a:t>Tem por </a:t>
            </a:r>
            <a:r>
              <a:rPr lang="pt-BR" sz="2400" b="1" dirty="0" smtClean="0">
                <a:solidFill>
                  <a:schemeClr val="bg1"/>
                </a:solidFill>
                <a:latin typeface="Arial Narrow" pitchFamily="34" charset="0"/>
              </a:rPr>
              <a:t>finalidade mitigar riscos </a:t>
            </a:r>
            <a:r>
              <a:rPr lang="pt-BR" sz="2400" dirty="0" smtClean="0">
                <a:solidFill>
                  <a:schemeClr val="bg1"/>
                </a:solidFill>
                <a:latin typeface="Arial Narrow" pitchFamily="34" charset="0"/>
              </a:rPr>
              <a:t>para </a:t>
            </a:r>
            <a:r>
              <a:rPr lang="pt-BR" sz="2400" b="1" dirty="0" smtClean="0">
                <a:solidFill>
                  <a:schemeClr val="bg1"/>
                </a:solidFill>
                <a:latin typeface="Arial Narrow" pitchFamily="34" charset="0"/>
              </a:rPr>
              <a:t>assegurar que os objetivos da organização sejam alcançados</a:t>
            </a:r>
            <a:r>
              <a:rPr lang="pt-BR" sz="2400" dirty="0" smtClean="0">
                <a:solidFill>
                  <a:schemeClr val="bg1"/>
                </a:solidFill>
                <a:latin typeface="Arial Narrow" pitchFamily="34" charset="0"/>
              </a:rPr>
              <a:t>. É, portanto, uma </a:t>
            </a:r>
            <a:r>
              <a:rPr lang="pt-BR" sz="2400" b="1" dirty="0" smtClean="0">
                <a:solidFill>
                  <a:schemeClr val="bg1"/>
                </a:solidFill>
                <a:latin typeface="Arial Narrow" pitchFamily="34" charset="0"/>
              </a:rPr>
              <a:t>responsabilidade dos gestores</a:t>
            </a:r>
            <a:r>
              <a:rPr lang="pt-BR" sz="2400" dirty="0" smtClean="0">
                <a:solidFill>
                  <a:schemeClr val="bg1"/>
                </a:solidFill>
                <a:latin typeface="Arial Narrow" pitchFamily="34" charset="0"/>
              </a:rPr>
              <a:t>. </a:t>
            </a:r>
            <a:endParaRPr lang="pt-BR" sz="28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70000"/>
              <a:buFont typeface="Wingdings" pitchFamily="2" charset="2"/>
              <a:buChar char="§"/>
            </a:pPr>
            <a:r>
              <a:rPr lang="pt-BR" sz="2000" dirty="0" smtClean="0">
                <a:solidFill>
                  <a:schemeClr val="bg1"/>
                </a:solidFill>
                <a:latin typeface="Arial Narrow" pitchFamily="34" charset="0"/>
              </a:rPr>
              <a:t>A alta administração é, em última instância, responsável pela implantação e pela eficácia do sistema de controle interno.</a:t>
            </a:r>
            <a:endParaRPr lang="pt-BR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spcBef>
                <a:spcPts val="0"/>
              </a:spcBef>
              <a:buClr>
                <a:schemeClr val="bg1"/>
              </a:buClr>
              <a:buSzPct val="70000"/>
              <a:buNone/>
              <a:defRPr/>
            </a:pPr>
            <a:r>
              <a:rPr lang="pt-BR" sz="2400" b="1" dirty="0" smtClean="0">
                <a:solidFill>
                  <a:schemeClr val="bg1"/>
                </a:solidFill>
                <a:latin typeface="Arial Narrow" pitchFamily="34" charset="0"/>
              </a:rPr>
              <a:t>Controle Interno Avaliativo/Fiscalizatório</a:t>
            </a:r>
            <a:r>
              <a:rPr lang="pt-BR" sz="2000" dirty="0" smtClean="0">
                <a:solidFill>
                  <a:schemeClr val="bg1"/>
                </a:solidFill>
                <a:latin typeface="Arial Narrow" pitchFamily="34" charset="0"/>
              </a:rPr>
              <a:t> (CF Art. 74, 74 e 31)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70000"/>
              <a:buFont typeface="Wingdings" pitchFamily="2" charset="2"/>
              <a:buChar char="§"/>
              <a:defRPr/>
            </a:pPr>
            <a:r>
              <a:rPr lang="pt-BR" sz="2400" dirty="0" smtClean="0">
                <a:solidFill>
                  <a:schemeClr val="bg1"/>
                </a:solidFill>
                <a:latin typeface="Arial Narrow" pitchFamily="34" charset="0"/>
              </a:rPr>
              <a:t>É parte do sistema de controle interno de uma a organização, que tem a responsabilidade de avaliar  a consistência, qualidade e suficiência dos outros controles internos implantados pelos gestores e fiscalizar o cumprimento das obrigações de </a:t>
            </a:r>
            <a:r>
              <a:rPr lang="pt-BR" sz="2400" i="1" dirty="0" smtClean="0">
                <a:solidFill>
                  <a:schemeClr val="bg1"/>
                </a:solidFill>
                <a:latin typeface="Arial Narrow" pitchFamily="34" charset="0"/>
              </a:rPr>
              <a:t>accountability</a:t>
            </a:r>
            <a:r>
              <a:rPr lang="pt-BR" sz="2400" dirty="0" smtClean="0">
                <a:solidFill>
                  <a:schemeClr val="bg1"/>
                </a:solidFill>
                <a:latin typeface="Arial Narrow" pitchFamily="34" charset="0"/>
              </a:rPr>
              <a:t>. </a:t>
            </a:r>
            <a:endParaRPr lang="pt-BR" sz="28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lvl="1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70000"/>
              <a:buFont typeface="Wingdings" pitchFamily="2" charset="2"/>
              <a:buChar char="§"/>
              <a:defRPr/>
            </a:pPr>
            <a:r>
              <a:rPr lang="pt-BR" sz="2000" dirty="0" smtClean="0">
                <a:solidFill>
                  <a:schemeClr val="bg1"/>
                </a:solidFill>
                <a:latin typeface="Arial Narrow" pitchFamily="34" charset="0"/>
              </a:rPr>
              <a:t>Cabe à mais alta instância de Governança instituí-lo, assegurar sua independência e seu adequado funcionamento.</a:t>
            </a:r>
            <a:endParaRPr lang="pt-BR" sz="2400" dirty="0" smtClean="0">
              <a:solidFill>
                <a:schemeClr val="bg1"/>
              </a:solidFill>
              <a:latin typeface="Arial Narrow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75000"/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10000"/>
                    </a14:imgEffect>
                  </a14:imgLayer>
                </a14:imgProps>
              </a:ext>
            </a:extLst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9512" y="188640"/>
            <a:ext cx="8498224" cy="764704"/>
          </a:xfrm>
        </p:spPr>
        <p:txBody>
          <a:bodyPr>
            <a:normAutofit/>
          </a:bodyPr>
          <a:lstStyle/>
          <a:p>
            <a:pPr algn="l"/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Sistema de Controle Interno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55576" y="1196752"/>
            <a:ext cx="8064896" cy="381642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Clr>
                <a:schemeClr val="bg1"/>
              </a:buClr>
              <a:buSzPct val="70000"/>
              <a:buNone/>
              <a:defRPr/>
            </a:pPr>
            <a:r>
              <a:rPr lang="pt-BR" sz="2800" b="1" dirty="0" smtClean="0">
                <a:solidFill>
                  <a:schemeClr val="bg1"/>
                </a:solidFill>
                <a:latin typeface="Arial Narrow" pitchFamily="34" charset="0"/>
              </a:rPr>
              <a:t>Controle Interno Avaliativo/Fiscalizatório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70000"/>
              <a:buNone/>
              <a:defRPr/>
            </a:pPr>
            <a:r>
              <a:rPr lang="pt-BR" sz="2400" dirty="0" smtClean="0">
                <a:solidFill>
                  <a:schemeClr val="bg1"/>
                </a:solidFill>
                <a:latin typeface="Arial Narrow" pitchFamily="34" charset="0"/>
              </a:rPr>
              <a:t>(CF Art. 74, 74 e 31)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70000"/>
              <a:buNone/>
              <a:defRPr/>
            </a:pPr>
            <a:r>
              <a:rPr lang="pt-BR" sz="2800" b="1" dirty="0" smtClean="0">
                <a:solidFill>
                  <a:schemeClr val="bg1"/>
                </a:solidFill>
                <a:latin typeface="Arial Narrow" pitchFamily="34" charset="0"/>
              </a:rPr>
              <a:t>Funções que integram o Sistema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70000"/>
              <a:buFont typeface="Wingdings" pitchFamily="2" charset="2"/>
              <a:buChar char="§"/>
              <a:defRPr/>
            </a:pPr>
            <a:r>
              <a:rPr lang="pt-BR" sz="2400" dirty="0" smtClean="0">
                <a:solidFill>
                  <a:schemeClr val="bg1"/>
                </a:solidFill>
                <a:latin typeface="Arial Narrow" pitchFamily="34" charset="0"/>
              </a:rPr>
              <a:t>Auditoria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70000"/>
              <a:buFont typeface="Wingdings" pitchFamily="2" charset="2"/>
              <a:buChar char="§"/>
              <a:defRPr/>
            </a:pPr>
            <a:r>
              <a:rPr lang="pt-BR" sz="2400" dirty="0" smtClean="0">
                <a:solidFill>
                  <a:schemeClr val="bg1"/>
                </a:solidFill>
                <a:latin typeface="Arial Narrow" pitchFamily="34" charset="0"/>
              </a:rPr>
              <a:t>Ouvidoria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70000"/>
              <a:buFont typeface="Wingdings" pitchFamily="2" charset="2"/>
              <a:buChar char="§"/>
              <a:defRPr/>
            </a:pPr>
            <a:r>
              <a:rPr lang="pt-BR" sz="2400" dirty="0" smtClean="0">
                <a:solidFill>
                  <a:schemeClr val="bg1"/>
                </a:solidFill>
                <a:latin typeface="Arial Narrow" pitchFamily="34" charset="0"/>
              </a:rPr>
              <a:t>Correição administrativa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70000"/>
              <a:buFont typeface="Wingdings" pitchFamily="2" charset="2"/>
              <a:buChar char="§"/>
              <a:defRPr/>
            </a:pPr>
            <a:r>
              <a:rPr lang="pt-BR" sz="2400" dirty="0" smtClean="0">
                <a:solidFill>
                  <a:schemeClr val="bg1"/>
                </a:solidFill>
                <a:latin typeface="Arial Narrow" pitchFamily="34" charset="0"/>
              </a:rPr>
              <a:t>Combate à corrupção 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70000"/>
              <a:buNone/>
              <a:defRPr/>
            </a:pPr>
            <a:r>
              <a:rPr lang="pt-BR" b="1" dirty="0" smtClean="0">
                <a:solidFill>
                  <a:schemeClr val="bg1"/>
                </a:solidFill>
                <a:latin typeface="Arial Narrow" pitchFamily="34" charset="0"/>
              </a:rPr>
              <a:t>	</a:t>
            </a:r>
            <a:r>
              <a:rPr lang="pt-BR" sz="2400" b="1" dirty="0" smtClean="0">
                <a:solidFill>
                  <a:schemeClr val="bg1"/>
                </a:solidFill>
                <a:latin typeface="Arial Narrow" pitchFamily="34" charset="0"/>
              </a:rPr>
              <a:t>Não necessariamente sob o guarda-chuva de um mesmo órgão (Entes) ou de uma mesma unidade (órgãos autônomos).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70000"/>
              <a:buFont typeface="Wingdings" pitchFamily="2" charset="2"/>
              <a:buChar char="§"/>
              <a:defRPr/>
            </a:pPr>
            <a:endParaRPr lang="pt-BR" sz="28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lvl="1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70000"/>
              <a:buFont typeface="Wingdings" pitchFamily="2" charset="2"/>
              <a:buChar char="§"/>
              <a:defRPr/>
            </a:pPr>
            <a:endParaRPr lang="pt-BR" sz="2400" dirty="0" smtClean="0">
              <a:solidFill>
                <a:schemeClr val="bg1"/>
              </a:solidFill>
              <a:latin typeface="Arial Narrow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5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10000"/>
                    </a14:imgEffect>
                  </a14:imgLayer>
                </a14:imgProps>
              </a:ext>
            </a:extLst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ço Reservado para Texto 2"/>
          <p:cNvSpPr txBox="1">
            <a:spLocks/>
          </p:cNvSpPr>
          <p:nvPr/>
        </p:nvSpPr>
        <p:spPr>
          <a:xfrm>
            <a:off x="1187624" y="4293096"/>
            <a:ext cx="7488832" cy="1080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pt-BR" sz="6400" b="1" dirty="0" smtClean="0">
                <a:solidFill>
                  <a:schemeClr val="bg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Contexto de atuação</a:t>
            </a:r>
          </a:p>
        </p:txBody>
      </p:sp>
      <p:pic>
        <p:nvPicPr>
          <p:cNvPr id="4" name="Imagem 3" descr="accountability1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55690" y="602786"/>
            <a:ext cx="7104742" cy="36183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75000"/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10000"/>
                    </a14:imgEffect>
                  </a14:imgLayer>
                </a14:imgProps>
              </a:ext>
            </a:extLst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107504" y="0"/>
            <a:ext cx="9036496" cy="9807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pt-BR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Auditoria e </a:t>
            </a:r>
            <a:r>
              <a:rPr lang="pt-BR" sz="4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Accountability</a:t>
            </a:r>
            <a:endParaRPr kumimoji="0" lang="pt-BR" sz="44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Espaço Reservado para Imagem 14" descr="audi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86673" y="1052736"/>
            <a:ext cx="4023605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Espaço Reservado para Conteúdo 2"/>
          <p:cNvSpPr>
            <a:spLocks noGrp="1"/>
          </p:cNvSpPr>
          <p:nvPr>
            <p:ph idx="1"/>
          </p:nvPr>
        </p:nvSpPr>
        <p:spPr>
          <a:xfrm>
            <a:off x="1043608" y="3861048"/>
            <a:ext cx="7776864" cy="1656184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pt-BR" sz="2800" b="1" dirty="0" smtClean="0">
                <a:solidFill>
                  <a:schemeClr val="bg1"/>
                </a:solidFill>
                <a:latin typeface="Arial Narrow" pitchFamily="34" charset="0"/>
              </a:rPr>
              <a:t>    </a:t>
            </a:r>
            <a:r>
              <a:rPr lang="pt-BR" sz="2400" b="1" dirty="0" smtClean="0">
                <a:solidFill>
                  <a:schemeClr val="bg1"/>
                </a:solidFill>
                <a:latin typeface="Arial Narrow" pitchFamily="34" charset="0"/>
              </a:rPr>
              <a:t>“Ação independente de um terceiro sobre uma relação de </a:t>
            </a:r>
            <a:r>
              <a:rPr lang="pt-BR" sz="2400" b="1" i="1" dirty="0" smtClean="0">
                <a:solidFill>
                  <a:schemeClr val="bg1"/>
                </a:solidFill>
                <a:latin typeface="Arial Narrow" pitchFamily="34" charset="0"/>
              </a:rPr>
              <a:t>accountability</a:t>
            </a:r>
            <a:r>
              <a:rPr lang="pt-BR" sz="2400" b="1" dirty="0" smtClean="0">
                <a:solidFill>
                  <a:schemeClr val="bg1"/>
                </a:solidFill>
                <a:latin typeface="Arial Narrow" pitchFamily="34" charset="0"/>
              </a:rPr>
              <a:t>, objetivando expressar uma opinião ou emitir comentários e sugestões sobre como essa relação está sendo cumprida.”</a:t>
            </a:r>
          </a:p>
        </p:txBody>
      </p:sp>
      <p:cxnSp>
        <p:nvCxnSpPr>
          <p:cNvPr id="10" name="Conector reto 9"/>
          <p:cNvCxnSpPr/>
          <p:nvPr/>
        </p:nvCxnSpPr>
        <p:spPr>
          <a:xfrm>
            <a:off x="4723285" y="4322956"/>
            <a:ext cx="982446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/>
        </p:nvSpPr>
        <p:spPr>
          <a:xfrm>
            <a:off x="4572000" y="5250686"/>
            <a:ext cx="4464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solidFill>
                  <a:schemeClr val="bg1"/>
                </a:solidFill>
              </a:rPr>
              <a:t>Fonte: Escritório do Auditor-Geral do Canadá (OAG)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12" name="Retângulo de cantos arredondados 11"/>
          <p:cNvSpPr/>
          <p:nvPr/>
        </p:nvSpPr>
        <p:spPr>
          <a:xfrm>
            <a:off x="6516216" y="3296001"/>
            <a:ext cx="1584176" cy="360041"/>
          </a:xfrm>
          <a:prstGeom prst="roundRect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 smtClean="0">
                <a:solidFill>
                  <a:prstClr val="black"/>
                </a:solidFill>
                <a:latin typeface="Arial Narrow" pitchFamily="34" charset="0"/>
              </a:rPr>
              <a:t>Auditoria</a:t>
            </a:r>
            <a:endParaRPr lang="pt-BR" b="1" dirty="0">
              <a:solidFill>
                <a:prstClr val="black"/>
              </a:solidFill>
              <a:latin typeface="Arial Narrow" pitchFamily="34" charset="0"/>
            </a:endParaRPr>
          </a:p>
        </p:txBody>
      </p:sp>
      <p:cxnSp>
        <p:nvCxnSpPr>
          <p:cNvPr id="13" name="Conector de seta reta 12"/>
          <p:cNvCxnSpPr>
            <a:endCxn id="12" idx="1"/>
          </p:cNvCxnSpPr>
          <p:nvPr/>
        </p:nvCxnSpPr>
        <p:spPr>
          <a:xfrm flipV="1">
            <a:off x="5633277" y="3476022"/>
            <a:ext cx="882939" cy="6120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75000"/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10000"/>
                    </a14:imgEffect>
                  </a14:imgLayer>
                </a14:imgProps>
              </a:ext>
            </a:extLst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107504" y="0"/>
            <a:ext cx="9036496" cy="9807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pt-BR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Papel da Auditoria na </a:t>
            </a:r>
            <a:r>
              <a:rPr lang="pt-BR" sz="4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Accountability</a:t>
            </a:r>
          </a:p>
        </p:txBody>
      </p:sp>
      <p:cxnSp>
        <p:nvCxnSpPr>
          <p:cNvPr id="15" name="Conector de seta reta 14"/>
          <p:cNvCxnSpPr/>
          <p:nvPr/>
        </p:nvCxnSpPr>
        <p:spPr>
          <a:xfrm>
            <a:off x="3855912" y="1228651"/>
            <a:ext cx="0" cy="17895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6" name="Picture 4" descr="http://us.123rf.com/400wm/400/400/kbuntu/kbuntu1208/kbuntu120800214/14955869-auditoria-3d-esfera-palabra-con-la-lupa-en-el-fondo-blanc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31776" y="3018218"/>
            <a:ext cx="3096344" cy="2210982"/>
          </a:xfrm>
          <a:prstGeom prst="rect">
            <a:avLst/>
          </a:prstGeom>
          <a:noFill/>
        </p:spPr>
      </p:pic>
      <p:sp>
        <p:nvSpPr>
          <p:cNvPr id="17" name="Retângulo de cantos arredondados 16"/>
          <p:cNvSpPr/>
          <p:nvPr/>
        </p:nvSpPr>
        <p:spPr>
          <a:xfrm>
            <a:off x="251520" y="1722074"/>
            <a:ext cx="2214563" cy="1000125"/>
          </a:xfrm>
          <a:prstGeom prst="roundRect">
            <a:avLst/>
          </a:prstGeom>
          <a:solidFill>
            <a:srgbClr val="000099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000" b="1" dirty="0">
                <a:solidFill>
                  <a:prstClr val="white"/>
                </a:solidFill>
              </a:rPr>
              <a:t>Principal </a:t>
            </a:r>
            <a:r>
              <a:rPr lang="pt-BR" sz="2000" dirty="0">
                <a:solidFill>
                  <a:prstClr val="white"/>
                </a:solidFill>
              </a:rPr>
              <a:t>(Delegante)</a:t>
            </a:r>
          </a:p>
        </p:txBody>
      </p:sp>
      <p:sp>
        <p:nvSpPr>
          <p:cNvPr id="18" name="Retângulo de cantos arredondados 17"/>
          <p:cNvSpPr/>
          <p:nvPr/>
        </p:nvSpPr>
        <p:spPr>
          <a:xfrm>
            <a:off x="5395020" y="1722074"/>
            <a:ext cx="2214563" cy="1000125"/>
          </a:xfrm>
          <a:prstGeom prst="roundRect">
            <a:avLst/>
          </a:prstGeom>
          <a:solidFill>
            <a:srgbClr val="00480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000" b="1" dirty="0">
                <a:solidFill>
                  <a:prstClr val="white"/>
                </a:solidFill>
              </a:rPr>
              <a:t>Agente </a:t>
            </a:r>
          </a:p>
          <a:p>
            <a:pPr algn="ctr">
              <a:defRPr/>
            </a:pPr>
            <a:r>
              <a:rPr lang="pt-BR" dirty="0">
                <a:solidFill>
                  <a:prstClr val="white"/>
                </a:solidFill>
              </a:rPr>
              <a:t>(Delegado)</a:t>
            </a:r>
          </a:p>
        </p:txBody>
      </p:sp>
      <p:cxnSp>
        <p:nvCxnSpPr>
          <p:cNvPr id="19" name="Conector de seta reta 18"/>
          <p:cNvCxnSpPr/>
          <p:nvPr/>
        </p:nvCxnSpPr>
        <p:spPr>
          <a:xfrm>
            <a:off x="2466083" y="2079262"/>
            <a:ext cx="2928937" cy="15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Conector de seta reta 19"/>
          <p:cNvCxnSpPr/>
          <p:nvPr/>
        </p:nvCxnSpPr>
        <p:spPr>
          <a:xfrm rot="10800000">
            <a:off x="2466083" y="2365012"/>
            <a:ext cx="2928937" cy="15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Retângulo de cantos arredondados 20"/>
          <p:cNvSpPr/>
          <p:nvPr/>
        </p:nvSpPr>
        <p:spPr>
          <a:xfrm>
            <a:off x="2823270" y="1730061"/>
            <a:ext cx="2214563" cy="1000125"/>
          </a:xfrm>
          <a:prstGeom prst="roundRect">
            <a:avLst/>
          </a:prstGeom>
          <a:solidFill>
            <a:srgbClr val="FFFF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 smtClean="0">
                <a:solidFill>
                  <a:prstClr val="black"/>
                </a:solidFill>
              </a:rPr>
              <a:t>Relação de </a:t>
            </a:r>
            <a:r>
              <a:rPr lang="pt-BR" b="1" i="1" dirty="0" smtClean="0">
                <a:solidFill>
                  <a:prstClr val="black"/>
                </a:solidFill>
              </a:rPr>
              <a:t>Accountability</a:t>
            </a:r>
            <a:endParaRPr lang="pt-BR" b="1" i="1" dirty="0">
              <a:solidFill>
                <a:prstClr val="black"/>
              </a:solidFill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5796136" y="3362216"/>
            <a:ext cx="338437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2400" dirty="0" smtClean="0">
                <a:solidFill>
                  <a:schemeClr val="bg1"/>
                </a:solidFill>
                <a:latin typeface="Arial Narrow" pitchFamily="34" charset="0"/>
              </a:rPr>
              <a:t>Instrumento da </a:t>
            </a:r>
            <a:r>
              <a:rPr lang="pt-BR" sz="2400" b="1" dirty="0">
                <a:solidFill>
                  <a:schemeClr val="bg1"/>
                </a:solidFill>
                <a:latin typeface="Arial Narrow" pitchFamily="34" charset="0"/>
              </a:rPr>
              <a:t>governança</a:t>
            </a:r>
            <a:r>
              <a:rPr lang="pt-BR" sz="2400" dirty="0">
                <a:solidFill>
                  <a:schemeClr val="bg1"/>
                </a:solidFill>
                <a:latin typeface="Arial Narrow" pitchFamily="34" charset="0"/>
              </a:rPr>
              <a:t> para reduzir </a:t>
            </a:r>
            <a:r>
              <a:rPr lang="pt-BR" sz="2400" dirty="0" smtClean="0">
                <a:solidFill>
                  <a:schemeClr val="bg1"/>
                </a:solidFill>
                <a:latin typeface="Arial Narrow" pitchFamily="34" charset="0"/>
              </a:rPr>
              <a:t>conflitos </a:t>
            </a:r>
            <a:r>
              <a:rPr lang="pt-BR" sz="2400" dirty="0">
                <a:solidFill>
                  <a:schemeClr val="bg1"/>
                </a:solidFill>
                <a:latin typeface="Arial Narrow" pitchFamily="34" charset="0"/>
              </a:rPr>
              <a:t>de agência. </a:t>
            </a:r>
            <a:r>
              <a:rPr lang="pt-BR" sz="2400" b="1" dirty="0" smtClean="0">
                <a:solidFill>
                  <a:schemeClr val="bg1"/>
                </a:solidFill>
                <a:latin typeface="Arial Narrow" pitchFamily="34" charset="0"/>
              </a:rPr>
              <a:t>Um </a:t>
            </a:r>
            <a:r>
              <a:rPr lang="pt-BR" sz="2400" b="1" dirty="0">
                <a:solidFill>
                  <a:schemeClr val="bg1"/>
                </a:solidFill>
                <a:latin typeface="Arial Narrow" pitchFamily="34" charset="0"/>
              </a:rPr>
              <a:t>mecanismo do principal, </a:t>
            </a:r>
            <a:r>
              <a:rPr lang="pt-BR" sz="2400" b="1" dirty="0" smtClean="0">
                <a:solidFill>
                  <a:schemeClr val="bg1"/>
                </a:solidFill>
                <a:latin typeface="Arial Narrow" pitchFamily="34" charset="0"/>
              </a:rPr>
              <a:t>não </a:t>
            </a:r>
            <a:r>
              <a:rPr lang="pt-BR" sz="2400" b="1" dirty="0">
                <a:solidFill>
                  <a:schemeClr val="bg1"/>
                </a:solidFill>
                <a:latin typeface="Arial Narrow" pitchFamily="34" charset="0"/>
              </a:rPr>
              <a:t>do agente.</a:t>
            </a:r>
          </a:p>
        </p:txBody>
      </p:sp>
      <p:sp>
        <p:nvSpPr>
          <p:cNvPr id="23" name="Retângulo 22"/>
          <p:cNvSpPr/>
          <p:nvPr/>
        </p:nvSpPr>
        <p:spPr>
          <a:xfrm>
            <a:off x="2991816" y="929986"/>
            <a:ext cx="1836204" cy="324036"/>
          </a:xfrm>
          <a:prstGeom prst="rect">
            <a:avLst/>
          </a:prstGeom>
          <a:solidFill>
            <a:srgbClr val="FFFF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rgbClr val="003300"/>
                </a:solidFill>
              </a:rPr>
              <a:t>Monitoramento</a:t>
            </a:r>
            <a:endParaRPr lang="pt-BR" dirty="0">
              <a:solidFill>
                <a:srgbClr val="003300"/>
              </a:solidFill>
            </a:endParaRPr>
          </a:p>
        </p:txBody>
      </p:sp>
      <p:cxnSp>
        <p:nvCxnSpPr>
          <p:cNvPr id="24" name="Conector reto 23"/>
          <p:cNvCxnSpPr/>
          <p:nvPr/>
        </p:nvCxnSpPr>
        <p:spPr>
          <a:xfrm flipH="1">
            <a:off x="1324999" y="4108971"/>
            <a:ext cx="1512168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Conector de seta reta 24"/>
          <p:cNvCxnSpPr/>
          <p:nvPr/>
        </p:nvCxnSpPr>
        <p:spPr>
          <a:xfrm flipV="1">
            <a:off x="1335632" y="2730941"/>
            <a:ext cx="1" cy="137803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6" name="Conector reto 25"/>
          <p:cNvCxnSpPr>
            <a:stCxn id="18" idx="2"/>
          </p:cNvCxnSpPr>
          <p:nvPr/>
        </p:nvCxnSpPr>
        <p:spPr>
          <a:xfrm>
            <a:off x="6502302" y="2722199"/>
            <a:ext cx="16125" cy="138677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7" name="Conector de seta reta 26"/>
          <p:cNvCxnSpPr/>
          <p:nvPr/>
        </p:nvCxnSpPr>
        <p:spPr>
          <a:xfrm flipH="1">
            <a:off x="4936032" y="4098338"/>
            <a:ext cx="1584176" cy="106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500"/>
                            </p:stCondLst>
                            <p:childTnLst>
                              <p:par>
                                <p:cTn id="4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0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1" grpId="0" animBg="1"/>
      <p:bldP spid="22" grpId="0"/>
      <p:bldP spid="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75000"/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10000"/>
                    </a14:imgEffect>
                  </a14:imgLayer>
                </a14:imgProps>
              </a:ext>
            </a:extLst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107504" y="0"/>
            <a:ext cx="9036496" cy="9807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pt-BR" sz="4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Accountability </a:t>
            </a:r>
            <a:r>
              <a:rPr lang="pt-BR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Constituição </a:t>
            </a:r>
            <a:endParaRPr kumimoji="0" lang="pt-BR" sz="44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7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1026314"/>
              </p:ext>
            </p:extLst>
          </p:nvPr>
        </p:nvGraphicFramePr>
        <p:xfrm>
          <a:off x="444016" y="570714"/>
          <a:ext cx="8352928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8" name="CaixaDeTexto 17"/>
          <p:cNvSpPr txBox="1"/>
          <p:nvPr/>
        </p:nvSpPr>
        <p:spPr>
          <a:xfrm>
            <a:off x="416802" y="5014026"/>
            <a:ext cx="8331662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Observe-se a presença das três partes envolvidas na </a:t>
            </a:r>
            <a:r>
              <a:rPr lang="pt-BR" sz="2400" b="1" i="1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Accountability</a:t>
            </a:r>
            <a:endParaRPr lang="pt-BR" sz="2400" b="1" i="1" dirty="0">
              <a:solidFill>
                <a:schemeClr val="tx2">
                  <a:lumMod val="50000"/>
                </a:schemeClr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7" grpId="0">
        <p:bldAsOne/>
      </p:bldGraphic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75000"/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10000"/>
                    </a14:imgEffect>
                  </a14:imgLayer>
                </a14:imgProps>
              </a:ext>
            </a:extLst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107504" y="0"/>
            <a:ext cx="9036496" cy="9807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pt-BR" sz="4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Accountability</a:t>
            </a:r>
            <a:r>
              <a:rPr lang="pt-BR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no setor público - Brasil</a:t>
            </a:r>
            <a:endParaRPr kumimoji="0" lang="pt-BR" sz="44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3" name="Conector de seta reta 2"/>
          <p:cNvCxnSpPr/>
          <p:nvPr/>
        </p:nvCxnSpPr>
        <p:spPr>
          <a:xfrm flipH="1">
            <a:off x="2771800" y="2032200"/>
            <a:ext cx="367240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Forma livre 3"/>
          <p:cNvSpPr/>
          <p:nvPr/>
        </p:nvSpPr>
        <p:spPr>
          <a:xfrm>
            <a:off x="546703" y="1052736"/>
            <a:ext cx="2137413" cy="1282447"/>
          </a:xfrm>
          <a:custGeom>
            <a:avLst/>
            <a:gdLst>
              <a:gd name="connsiteX0" fmla="*/ 0 w 2137413"/>
              <a:gd name="connsiteY0" fmla="*/ 128245 h 1282447"/>
              <a:gd name="connsiteX1" fmla="*/ 37562 w 2137413"/>
              <a:gd name="connsiteY1" fmla="*/ 37562 h 1282447"/>
              <a:gd name="connsiteX2" fmla="*/ 128245 w 2137413"/>
              <a:gd name="connsiteY2" fmla="*/ 0 h 1282447"/>
              <a:gd name="connsiteX3" fmla="*/ 2009168 w 2137413"/>
              <a:gd name="connsiteY3" fmla="*/ 0 h 1282447"/>
              <a:gd name="connsiteX4" fmla="*/ 2099851 w 2137413"/>
              <a:gd name="connsiteY4" fmla="*/ 37562 h 1282447"/>
              <a:gd name="connsiteX5" fmla="*/ 2137413 w 2137413"/>
              <a:gd name="connsiteY5" fmla="*/ 128245 h 1282447"/>
              <a:gd name="connsiteX6" fmla="*/ 2137413 w 2137413"/>
              <a:gd name="connsiteY6" fmla="*/ 1154202 h 1282447"/>
              <a:gd name="connsiteX7" fmla="*/ 2099851 w 2137413"/>
              <a:gd name="connsiteY7" fmla="*/ 1244885 h 1282447"/>
              <a:gd name="connsiteX8" fmla="*/ 2009168 w 2137413"/>
              <a:gd name="connsiteY8" fmla="*/ 1282447 h 1282447"/>
              <a:gd name="connsiteX9" fmla="*/ 128245 w 2137413"/>
              <a:gd name="connsiteY9" fmla="*/ 1282447 h 1282447"/>
              <a:gd name="connsiteX10" fmla="*/ 37562 w 2137413"/>
              <a:gd name="connsiteY10" fmla="*/ 1244885 h 1282447"/>
              <a:gd name="connsiteX11" fmla="*/ 0 w 2137413"/>
              <a:gd name="connsiteY11" fmla="*/ 1154202 h 1282447"/>
              <a:gd name="connsiteX12" fmla="*/ 0 w 2137413"/>
              <a:gd name="connsiteY12" fmla="*/ 128245 h 1282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37413" h="1282447">
                <a:moveTo>
                  <a:pt x="0" y="128245"/>
                </a:moveTo>
                <a:cubicBezTo>
                  <a:pt x="0" y="94232"/>
                  <a:pt x="13512" y="61613"/>
                  <a:pt x="37562" y="37562"/>
                </a:cubicBezTo>
                <a:cubicBezTo>
                  <a:pt x="61613" y="13511"/>
                  <a:pt x="94232" y="0"/>
                  <a:pt x="128245" y="0"/>
                </a:cubicBezTo>
                <a:lnTo>
                  <a:pt x="2009168" y="0"/>
                </a:lnTo>
                <a:cubicBezTo>
                  <a:pt x="2043181" y="0"/>
                  <a:pt x="2075800" y="13512"/>
                  <a:pt x="2099851" y="37562"/>
                </a:cubicBezTo>
                <a:cubicBezTo>
                  <a:pt x="2123902" y="61613"/>
                  <a:pt x="2137413" y="94232"/>
                  <a:pt x="2137413" y="128245"/>
                </a:cubicBezTo>
                <a:lnTo>
                  <a:pt x="2137413" y="1154202"/>
                </a:lnTo>
                <a:cubicBezTo>
                  <a:pt x="2137413" y="1188215"/>
                  <a:pt x="2123902" y="1220834"/>
                  <a:pt x="2099851" y="1244885"/>
                </a:cubicBezTo>
                <a:cubicBezTo>
                  <a:pt x="2075800" y="1268936"/>
                  <a:pt x="2043181" y="1282447"/>
                  <a:pt x="2009168" y="1282447"/>
                </a:cubicBezTo>
                <a:lnTo>
                  <a:pt x="128245" y="1282447"/>
                </a:lnTo>
                <a:cubicBezTo>
                  <a:pt x="94232" y="1282447"/>
                  <a:pt x="61613" y="1268935"/>
                  <a:pt x="37562" y="1244885"/>
                </a:cubicBezTo>
                <a:cubicBezTo>
                  <a:pt x="13511" y="1220834"/>
                  <a:pt x="0" y="1188215"/>
                  <a:pt x="0" y="1154202"/>
                </a:cubicBezTo>
                <a:lnTo>
                  <a:pt x="0" y="128245"/>
                </a:lnTo>
                <a:close/>
              </a:path>
            </a:pathLst>
          </a:custGeom>
          <a:solidFill>
            <a:srgbClr val="270AFE"/>
          </a:solidFill>
          <a:ln>
            <a:solidFill>
              <a:srgbClr val="270AFE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7572" tIns="117572" rIns="117572" bIns="117572" numCol="1" spcCol="1270" anchor="ctr" anchorCtr="1">
            <a:noAutofit/>
          </a:bodyPr>
          <a:lstStyle/>
          <a:p>
            <a:pPr lvl="0" algn="l" defTabSz="9334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100" b="1" kern="1200" dirty="0" smtClean="0">
                <a:solidFill>
                  <a:schemeClr val="bg1"/>
                </a:solidFill>
              </a:rPr>
              <a:t>Cidadãos</a:t>
            </a:r>
            <a:endParaRPr lang="pt-BR" sz="2100" b="1" kern="1200" dirty="0">
              <a:solidFill>
                <a:schemeClr val="bg1"/>
              </a:solidFill>
            </a:endParaRPr>
          </a:p>
          <a:p>
            <a:pPr marL="171450" lvl="1" indent="-171450" algn="l" defTabSz="7112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pt-BR" sz="1600" b="1" kern="1200" dirty="0" smtClean="0">
                <a:solidFill>
                  <a:schemeClr val="bg1"/>
                </a:solidFill>
              </a:rPr>
              <a:t>Principal</a:t>
            </a:r>
            <a:endParaRPr lang="pt-BR" sz="1600" b="1" kern="1200" dirty="0">
              <a:solidFill>
                <a:schemeClr val="bg1"/>
              </a:solidFill>
            </a:endParaRPr>
          </a:p>
        </p:txBody>
      </p:sp>
      <p:sp>
        <p:nvSpPr>
          <p:cNvPr id="5" name="Forma livre 4"/>
          <p:cNvSpPr/>
          <p:nvPr/>
        </p:nvSpPr>
        <p:spPr>
          <a:xfrm>
            <a:off x="2875713" y="1384129"/>
            <a:ext cx="453131" cy="402573"/>
          </a:xfrm>
          <a:custGeom>
            <a:avLst/>
            <a:gdLst>
              <a:gd name="connsiteX0" fmla="*/ 0 w 453131"/>
              <a:gd name="connsiteY0" fmla="*/ 80515 h 402573"/>
              <a:gd name="connsiteX1" fmla="*/ 251845 w 453131"/>
              <a:gd name="connsiteY1" fmla="*/ 80515 h 402573"/>
              <a:gd name="connsiteX2" fmla="*/ 251845 w 453131"/>
              <a:gd name="connsiteY2" fmla="*/ 0 h 402573"/>
              <a:gd name="connsiteX3" fmla="*/ 453131 w 453131"/>
              <a:gd name="connsiteY3" fmla="*/ 201287 h 402573"/>
              <a:gd name="connsiteX4" fmla="*/ 251845 w 453131"/>
              <a:gd name="connsiteY4" fmla="*/ 402573 h 402573"/>
              <a:gd name="connsiteX5" fmla="*/ 251845 w 453131"/>
              <a:gd name="connsiteY5" fmla="*/ 322058 h 402573"/>
              <a:gd name="connsiteX6" fmla="*/ 0 w 453131"/>
              <a:gd name="connsiteY6" fmla="*/ 322058 h 402573"/>
              <a:gd name="connsiteX7" fmla="*/ 0 w 453131"/>
              <a:gd name="connsiteY7" fmla="*/ 80515 h 402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3131" h="402573">
                <a:moveTo>
                  <a:pt x="0" y="80515"/>
                </a:moveTo>
                <a:lnTo>
                  <a:pt x="251845" y="80515"/>
                </a:lnTo>
                <a:lnTo>
                  <a:pt x="251845" y="0"/>
                </a:lnTo>
                <a:lnTo>
                  <a:pt x="453131" y="201287"/>
                </a:lnTo>
                <a:lnTo>
                  <a:pt x="251845" y="402573"/>
                </a:lnTo>
                <a:lnTo>
                  <a:pt x="251845" y="322058"/>
                </a:lnTo>
                <a:lnTo>
                  <a:pt x="0" y="322058"/>
                </a:lnTo>
                <a:lnTo>
                  <a:pt x="0" y="80515"/>
                </a:lnTo>
                <a:close/>
              </a:path>
            </a:pathLst>
          </a:custGeom>
          <a:solidFill>
            <a:srgbClr val="CC6600"/>
          </a:solidFill>
        </p:spPr>
        <p:style>
          <a:lnRef idx="0">
            <a:schemeClr val="dk2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80515" rIns="120772" bIns="80515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BR" sz="1700" kern="1200" dirty="0">
              <a:solidFill>
                <a:schemeClr val="bg1"/>
              </a:solidFill>
            </a:endParaRPr>
          </a:p>
        </p:txBody>
      </p:sp>
      <p:sp>
        <p:nvSpPr>
          <p:cNvPr id="6" name="Forma livre 5"/>
          <p:cNvSpPr/>
          <p:nvPr/>
        </p:nvSpPr>
        <p:spPr>
          <a:xfrm>
            <a:off x="3539081" y="1052736"/>
            <a:ext cx="2137413" cy="1282447"/>
          </a:xfrm>
          <a:custGeom>
            <a:avLst/>
            <a:gdLst>
              <a:gd name="connsiteX0" fmla="*/ 0 w 2137413"/>
              <a:gd name="connsiteY0" fmla="*/ 128245 h 1282447"/>
              <a:gd name="connsiteX1" fmla="*/ 37562 w 2137413"/>
              <a:gd name="connsiteY1" fmla="*/ 37562 h 1282447"/>
              <a:gd name="connsiteX2" fmla="*/ 128245 w 2137413"/>
              <a:gd name="connsiteY2" fmla="*/ 0 h 1282447"/>
              <a:gd name="connsiteX3" fmla="*/ 2009168 w 2137413"/>
              <a:gd name="connsiteY3" fmla="*/ 0 h 1282447"/>
              <a:gd name="connsiteX4" fmla="*/ 2099851 w 2137413"/>
              <a:gd name="connsiteY4" fmla="*/ 37562 h 1282447"/>
              <a:gd name="connsiteX5" fmla="*/ 2137413 w 2137413"/>
              <a:gd name="connsiteY5" fmla="*/ 128245 h 1282447"/>
              <a:gd name="connsiteX6" fmla="*/ 2137413 w 2137413"/>
              <a:gd name="connsiteY6" fmla="*/ 1154202 h 1282447"/>
              <a:gd name="connsiteX7" fmla="*/ 2099851 w 2137413"/>
              <a:gd name="connsiteY7" fmla="*/ 1244885 h 1282447"/>
              <a:gd name="connsiteX8" fmla="*/ 2009168 w 2137413"/>
              <a:gd name="connsiteY8" fmla="*/ 1282447 h 1282447"/>
              <a:gd name="connsiteX9" fmla="*/ 128245 w 2137413"/>
              <a:gd name="connsiteY9" fmla="*/ 1282447 h 1282447"/>
              <a:gd name="connsiteX10" fmla="*/ 37562 w 2137413"/>
              <a:gd name="connsiteY10" fmla="*/ 1244885 h 1282447"/>
              <a:gd name="connsiteX11" fmla="*/ 0 w 2137413"/>
              <a:gd name="connsiteY11" fmla="*/ 1154202 h 1282447"/>
              <a:gd name="connsiteX12" fmla="*/ 0 w 2137413"/>
              <a:gd name="connsiteY12" fmla="*/ 128245 h 1282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37413" h="1282447">
                <a:moveTo>
                  <a:pt x="0" y="128245"/>
                </a:moveTo>
                <a:cubicBezTo>
                  <a:pt x="0" y="94232"/>
                  <a:pt x="13512" y="61613"/>
                  <a:pt x="37562" y="37562"/>
                </a:cubicBezTo>
                <a:cubicBezTo>
                  <a:pt x="61613" y="13511"/>
                  <a:pt x="94232" y="0"/>
                  <a:pt x="128245" y="0"/>
                </a:cubicBezTo>
                <a:lnTo>
                  <a:pt x="2009168" y="0"/>
                </a:lnTo>
                <a:cubicBezTo>
                  <a:pt x="2043181" y="0"/>
                  <a:pt x="2075800" y="13512"/>
                  <a:pt x="2099851" y="37562"/>
                </a:cubicBezTo>
                <a:cubicBezTo>
                  <a:pt x="2123902" y="61613"/>
                  <a:pt x="2137413" y="94232"/>
                  <a:pt x="2137413" y="128245"/>
                </a:cubicBezTo>
                <a:lnTo>
                  <a:pt x="2137413" y="1154202"/>
                </a:lnTo>
                <a:cubicBezTo>
                  <a:pt x="2137413" y="1188215"/>
                  <a:pt x="2123902" y="1220834"/>
                  <a:pt x="2099851" y="1244885"/>
                </a:cubicBezTo>
                <a:cubicBezTo>
                  <a:pt x="2075800" y="1268936"/>
                  <a:pt x="2043181" y="1282447"/>
                  <a:pt x="2009168" y="1282447"/>
                </a:cubicBezTo>
                <a:lnTo>
                  <a:pt x="128245" y="1282447"/>
                </a:lnTo>
                <a:cubicBezTo>
                  <a:pt x="94232" y="1282447"/>
                  <a:pt x="61613" y="1268935"/>
                  <a:pt x="37562" y="1244885"/>
                </a:cubicBezTo>
                <a:cubicBezTo>
                  <a:pt x="13511" y="1220834"/>
                  <a:pt x="0" y="1188215"/>
                  <a:pt x="0" y="1154202"/>
                </a:cubicBezTo>
                <a:lnTo>
                  <a:pt x="0" y="128245"/>
                </a:lnTo>
                <a:close/>
              </a:path>
            </a:pathLst>
          </a:custGeom>
          <a:solidFill>
            <a:srgbClr val="00B050"/>
          </a:solidFill>
          <a:ln>
            <a:solidFill>
              <a:srgbClr val="00330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7572" tIns="117572" rIns="117572" bIns="117572" numCol="1" spcCol="1270" anchor="ctr" anchorCtr="1">
            <a:noAutofit/>
          </a:bodyPr>
          <a:lstStyle/>
          <a:p>
            <a:pPr lvl="0" algn="l" defTabSz="9334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100" b="1" kern="1200" dirty="0" smtClean="0">
                <a:solidFill>
                  <a:schemeClr val="bg1"/>
                </a:solidFill>
              </a:rPr>
              <a:t>Poder Legislativo</a:t>
            </a:r>
            <a:endParaRPr lang="pt-BR" sz="2100" b="1" kern="1200" dirty="0">
              <a:solidFill>
                <a:schemeClr val="bg1"/>
              </a:solidFill>
            </a:endParaRPr>
          </a:p>
          <a:p>
            <a:pPr marL="171450" lvl="1" indent="-171450" algn="l" defTabSz="7112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pt-BR" sz="1600" b="1" kern="1200" dirty="0" smtClean="0">
                <a:solidFill>
                  <a:schemeClr val="bg1"/>
                </a:solidFill>
              </a:rPr>
              <a:t>Representante do Principal</a:t>
            </a:r>
            <a:endParaRPr lang="pt-BR" sz="1600" b="1" kern="1200" dirty="0">
              <a:solidFill>
                <a:schemeClr val="bg1"/>
              </a:solidFill>
            </a:endParaRPr>
          </a:p>
        </p:txBody>
      </p:sp>
      <p:sp>
        <p:nvSpPr>
          <p:cNvPr id="8" name="Forma livre 7"/>
          <p:cNvSpPr/>
          <p:nvPr/>
        </p:nvSpPr>
        <p:spPr>
          <a:xfrm>
            <a:off x="5890235" y="1428873"/>
            <a:ext cx="453131" cy="402573"/>
          </a:xfrm>
          <a:custGeom>
            <a:avLst/>
            <a:gdLst>
              <a:gd name="connsiteX0" fmla="*/ 0 w 453131"/>
              <a:gd name="connsiteY0" fmla="*/ 80515 h 402573"/>
              <a:gd name="connsiteX1" fmla="*/ 251845 w 453131"/>
              <a:gd name="connsiteY1" fmla="*/ 80515 h 402573"/>
              <a:gd name="connsiteX2" fmla="*/ 251845 w 453131"/>
              <a:gd name="connsiteY2" fmla="*/ 0 h 402573"/>
              <a:gd name="connsiteX3" fmla="*/ 453131 w 453131"/>
              <a:gd name="connsiteY3" fmla="*/ 201287 h 402573"/>
              <a:gd name="connsiteX4" fmla="*/ 251845 w 453131"/>
              <a:gd name="connsiteY4" fmla="*/ 402573 h 402573"/>
              <a:gd name="connsiteX5" fmla="*/ 251845 w 453131"/>
              <a:gd name="connsiteY5" fmla="*/ 322058 h 402573"/>
              <a:gd name="connsiteX6" fmla="*/ 0 w 453131"/>
              <a:gd name="connsiteY6" fmla="*/ 322058 h 402573"/>
              <a:gd name="connsiteX7" fmla="*/ 0 w 453131"/>
              <a:gd name="connsiteY7" fmla="*/ 80515 h 402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3131" h="402573">
                <a:moveTo>
                  <a:pt x="0" y="80515"/>
                </a:moveTo>
                <a:lnTo>
                  <a:pt x="251845" y="80515"/>
                </a:lnTo>
                <a:lnTo>
                  <a:pt x="251845" y="0"/>
                </a:lnTo>
                <a:lnTo>
                  <a:pt x="453131" y="201287"/>
                </a:lnTo>
                <a:lnTo>
                  <a:pt x="251845" y="402573"/>
                </a:lnTo>
                <a:lnTo>
                  <a:pt x="251845" y="322058"/>
                </a:lnTo>
                <a:lnTo>
                  <a:pt x="0" y="322058"/>
                </a:lnTo>
                <a:lnTo>
                  <a:pt x="0" y="80515"/>
                </a:lnTo>
                <a:close/>
              </a:path>
            </a:pathLst>
          </a:custGeom>
          <a:solidFill>
            <a:srgbClr val="CC6600"/>
          </a:solidFill>
        </p:spPr>
        <p:style>
          <a:lnRef idx="0">
            <a:schemeClr val="dk2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80515" rIns="120772" bIns="80515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BR" sz="1700" kern="1200" dirty="0">
              <a:solidFill>
                <a:schemeClr val="bg1"/>
              </a:solidFill>
            </a:endParaRPr>
          </a:p>
        </p:txBody>
      </p:sp>
      <p:sp>
        <p:nvSpPr>
          <p:cNvPr id="9" name="Forma livre 8"/>
          <p:cNvSpPr/>
          <p:nvPr/>
        </p:nvSpPr>
        <p:spPr>
          <a:xfrm>
            <a:off x="6531459" y="1052736"/>
            <a:ext cx="2137413" cy="1282447"/>
          </a:xfrm>
          <a:custGeom>
            <a:avLst/>
            <a:gdLst>
              <a:gd name="connsiteX0" fmla="*/ 0 w 2137413"/>
              <a:gd name="connsiteY0" fmla="*/ 128245 h 1282447"/>
              <a:gd name="connsiteX1" fmla="*/ 37562 w 2137413"/>
              <a:gd name="connsiteY1" fmla="*/ 37562 h 1282447"/>
              <a:gd name="connsiteX2" fmla="*/ 128245 w 2137413"/>
              <a:gd name="connsiteY2" fmla="*/ 0 h 1282447"/>
              <a:gd name="connsiteX3" fmla="*/ 2009168 w 2137413"/>
              <a:gd name="connsiteY3" fmla="*/ 0 h 1282447"/>
              <a:gd name="connsiteX4" fmla="*/ 2099851 w 2137413"/>
              <a:gd name="connsiteY4" fmla="*/ 37562 h 1282447"/>
              <a:gd name="connsiteX5" fmla="*/ 2137413 w 2137413"/>
              <a:gd name="connsiteY5" fmla="*/ 128245 h 1282447"/>
              <a:gd name="connsiteX6" fmla="*/ 2137413 w 2137413"/>
              <a:gd name="connsiteY6" fmla="*/ 1154202 h 1282447"/>
              <a:gd name="connsiteX7" fmla="*/ 2099851 w 2137413"/>
              <a:gd name="connsiteY7" fmla="*/ 1244885 h 1282447"/>
              <a:gd name="connsiteX8" fmla="*/ 2009168 w 2137413"/>
              <a:gd name="connsiteY8" fmla="*/ 1282447 h 1282447"/>
              <a:gd name="connsiteX9" fmla="*/ 128245 w 2137413"/>
              <a:gd name="connsiteY9" fmla="*/ 1282447 h 1282447"/>
              <a:gd name="connsiteX10" fmla="*/ 37562 w 2137413"/>
              <a:gd name="connsiteY10" fmla="*/ 1244885 h 1282447"/>
              <a:gd name="connsiteX11" fmla="*/ 0 w 2137413"/>
              <a:gd name="connsiteY11" fmla="*/ 1154202 h 1282447"/>
              <a:gd name="connsiteX12" fmla="*/ 0 w 2137413"/>
              <a:gd name="connsiteY12" fmla="*/ 128245 h 1282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37413" h="1282447">
                <a:moveTo>
                  <a:pt x="0" y="128245"/>
                </a:moveTo>
                <a:cubicBezTo>
                  <a:pt x="0" y="94232"/>
                  <a:pt x="13512" y="61613"/>
                  <a:pt x="37562" y="37562"/>
                </a:cubicBezTo>
                <a:cubicBezTo>
                  <a:pt x="61613" y="13511"/>
                  <a:pt x="94232" y="0"/>
                  <a:pt x="128245" y="0"/>
                </a:cubicBezTo>
                <a:lnTo>
                  <a:pt x="2009168" y="0"/>
                </a:lnTo>
                <a:cubicBezTo>
                  <a:pt x="2043181" y="0"/>
                  <a:pt x="2075800" y="13512"/>
                  <a:pt x="2099851" y="37562"/>
                </a:cubicBezTo>
                <a:cubicBezTo>
                  <a:pt x="2123902" y="61613"/>
                  <a:pt x="2137413" y="94232"/>
                  <a:pt x="2137413" y="128245"/>
                </a:cubicBezTo>
                <a:lnTo>
                  <a:pt x="2137413" y="1154202"/>
                </a:lnTo>
                <a:cubicBezTo>
                  <a:pt x="2137413" y="1188215"/>
                  <a:pt x="2123902" y="1220834"/>
                  <a:pt x="2099851" y="1244885"/>
                </a:cubicBezTo>
                <a:cubicBezTo>
                  <a:pt x="2075800" y="1268936"/>
                  <a:pt x="2043181" y="1282447"/>
                  <a:pt x="2009168" y="1282447"/>
                </a:cubicBezTo>
                <a:lnTo>
                  <a:pt x="128245" y="1282447"/>
                </a:lnTo>
                <a:cubicBezTo>
                  <a:pt x="94232" y="1282447"/>
                  <a:pt x="61613" y="1268935"/>
                  <a:pt x="37562" y="1244885"/>
                </a:cubicBezTo>
                <a:cubicBezTo>
                  <a:pt x="13511" y="1220834"/>
                  <a:pt x="0" y="1188215"/>
                  <a:pt x="0" y="1154202"/>
                </a:cubicBezTo>
                <a:lnTo>
                  <a:pt x="0" y="128245"/>
                </a:lnTo>
                <a:close/>
              </a:path>
            </a:pathLst>
          </a:custGeom>
          <a:solidFill>
            <a:srgbClr val="00B0F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7572" tIns="117572" rIns="117572" bIns="117572" numCol="1" spcCol="1270" anchor="ctr" anchorCtr="1">
            <a:noAutofit/>
          </a:bodyPr>
          <a:lstStyle/>
          <a:p>
            <a:pPr lvl="0" algn="l" defTabSz="9334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100" b="1" kern="1200" dirty="0" smtClean="0">
                <a:solidFill>
                  <a:schemeClr val="bg1"/>
                </a:solidFill>
              </a:rPr>
              <a:t>Administração Pública (alta)</a:t>
            </a:r>
            <a:endParaRPr lang="pt-BR" sz="2100" b="1" kern="1200" dirty="0">
              <a:solidFill>
                <a:schemeClr val="bg1"/>
              </a:solidFill>
            </a:endParaRPr>
          </a:p>
          <a:p>
            <a:pPr marL="171450" lvl="1" indent="-171450" algn="l" defTabSz="7112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pt-BR" sz="1600" b="1" kern="1200" dirty="0" smtClean="0">
                <a:solidFill>
                  <a:schemeClr val="bg1"/>
                </a:solidFill>
              </a:rPr>
              <a:t>Agentes</a:t>
            </a:r>
            <a:endParaRPr lang="pt-BR" sz="1600" b="1" kern="1200" dirty="0">
              <a:solidFill>
                <a:schemeClr val="bg1"/>
              </a:solidFill>
            </a:endParaRPr>
          </a:p>
        </p:txBody>
      </p:sp>
      <p:sp>
        <p:nvSpPr>
          <p:cNvPr id="10" name="Retângulo de cantos arredondados 9"/>
          <p:cNvSpPr/>
          <p:nvPr/>
        </p:nvSpPr>
        <p:spPr>
          <a:xfrm>
            <a:off x="3563456" y="2904283"/>
            <a:ext cx="2160240" cy="1000125"/>
          </a:xfrm>
          <a:prstGeom prst="roundRect">
            <a:avLst/>
          </a:prstGeom>
          <a:solidFill>
            <a:srgbClr val="FFFF00"/>
          </a:solidFill>
          <a:ln>
            <a:solidFill>
              <a:srgbClr val="0033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2400" b="1" dirty="0" smtClean="0">
                <a:solidFill>
                  <a:schemeClr val="tx1"/>
                </a:solidFill>
              </a:rPr>
              <a:t>Controle Externo</a:t>
            </a:r>
            <a:endParaRPr lang="pt-BR" sz="2400" b="1" dirty="0">
              <a:solidFill>
                <a:schemeClr val="tx1"/>
              </a:solidFill>
            </a:endParaRPr>
          </a:p>
        </p:txBody>
      </p:sp>
      <p:cxnSp>
        <p:nvCxnSpPr>
          <p:cNvPr id="11" name="Conector angulado 10"/>
          <p:cNvCxnSpPr/>
          <p:nvPr/>
        </p:nvCxnSpPr>
        <p:spPr>
          <a:xfrm rot="10800000" flipV="1">
            <a:off x="5737959" y="2359771"/>
            <a:ext cx="1785937" cy="992187"/>
          </a:xfrm>
          <a:prstGeom prst="bentConnector3">
            <a:avLst>
              <a:gd name="adj1" fmla="val -583"/>
            </a:avLst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Conector de seta reta 11"/>
          <p:cNvCxnSpPr/>
          <p:nvPr/>
        </p:nvCxnSpPr>
        <p:spPr>
          <a:xfrm flipH="1" flipV="1">
            <a:off x="4355976" y="2323738"/>
            <a:ext cx="124" cy="5699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Conector reto 12"/>
          <p:cNvCxnSpPr>
            <a:stCxn id="10" idx="1"/>
          </p:cNvCxnSpPr>
          <p:nvPr/>
        </p:nvCxnSpPr>
        <p:spPr>
          <a:xfrm flipH="1">
            <a:off x="1427178" y="3404346"/>
            <a:ext cx="2136278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Conector de seta reta 13"/>
          <p:cNvCxnSpPr/>
          <p:nvPr/>
        </p:nvCxnSpPr>
        <p:spPr>
          <a:xfrm rot="5400000" flipH="1" flipV="1">
            <a:off x="892190" y="2865852"/>
            <a:ext cx="107156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5" name="Seta para a direita 14"/>
          <p:cNvSpPr/>
          <p:nvPr/>
        </p:nvSpPr>
        <p:spPr>
          <a:xfrm>
            <a:off x="583481" y="4596930"/>
            <a:ext cx="214312" cy="285750"/>
          </a:xfrm>
          <a:prstGeom prst="rightArrow">
            <a:avLst/>
          </a:prstGeom>
          <a:solidFill>
            <a:srgbClr val="CC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6" name="CaixaDeTexto 115"/>
          <p:cNvSpPr txBox="1">
            <a:spLocks noChangeArrowheads="1"/>
          </p:cNvSpPr>
          <p:nvPr/>
        </p:nvSpPr>
        <p:spPr bwMode="auto">
          <a:xfrm>
            <a:off x="940667" y="4552480"/>
            <a:ext cx="429195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Delegação de </a:t>
            </a:r>
            <a:r>
              <a:rPr lang="pt-BR" dirty="0" smtClean="0">
                <a:solidFill>
                  <a:schemeClr val="bg1"/>
                </a:solidFill>
              </a:rPr>
              <a:t>recursos e poderes</a:t>
            </a:r>
            <a:endParaRPr lang="pt-BR" dirty="0">
              <a:solidFill>
                <a:schemeClr val="bg1"/>
              </a:solidFill>
            </a:endParaRPr>
          </a:p>
        </p:txBody>
      </p:sp>
      <p:cxnSp>
        <p:nvCxnSpPr>
          <p:cNvPr id="17" name="Conector de seta reta 16"/>
          <p:cNvCxnSpPr/>
          <p:nvPr/>
        </p:nvCxnSpPr>
        <p:spPr>
          <a:xfrm rot="10800000">
            <a:off x="523156" y="5070005"/>
            <a:ext cx="28575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CaixaDeTexto 118"/>
          <p:cNvSpPr txBox="1">
            <a:spLocks noChangeArrowheads="1"/>
          </p:cNvSpPr>
          <p:nvPr/>
        </p:nvSpPr>
        <p:spPr bwMode="auto">
          <a:xfrm>
            <a:off x="940668" y="4869980"/>
            <a:ext cx="2571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Prestação de contas</a:t>
            </a:r>
          </a:p>
        </p:txBody>
      </p:sp>
      <p:sp>
        <p:nvSpPr>
          <p:cNvPr id="19" name="CaixaDeTexto 120"/>
          <p:cNvSpPr txBox="1">
            <a:spLocks noChangeArrowheads="1"/>
          </p:cNvSpPr>
          <p:nvPr/>
        </p:nvSpPr>
        <p:spPr bwMode="auto">
          <a:xfrm>
            <a:off x="940668" y="5189068"/>
            <a:ext cx="5143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Monitoramento </a:t>
            </a:r>
            <a:r>
              <a:rPr lang="pt-BR" dirty="0" smtClean="0">
                <a:solidFill>
                  <a:schemeClr val="bg1"/>
                </a:solidFill>
              </a:rPr>
              <a:t>das relações </a:t>
            </a:r>
            <a:r>
              <a:rPr lang="pt-BR" dirty="0">
                <a:solidFill>
                  <a:schemeClr val="bg1"/>
                </a:solidFill>
              </a:rPr>
              <a:t>de </a:t>
            </a:r>
            <a:r>
              <a:rPr lang="pt-BR" i="1" dirty="0">
                <a:solidFill>
                  <a:schemeClr val="bg1"/>
                </a:solidFill>
              </a:rPr>
              <a:t>Accountability</a:t>
            </a:r>
          </a:p>
        </p:txBody>
      </p:sp>
      <p:cxnSp>
        <p:nvCxnSpPr>
          <p:cNvPr id="20" name="Conector de seta reta 19"/>
          <p:cNvCxnSpPr/>
          <p:nvPr/>
        </p:nvCxnSpPr>
        <p:spPr>
          <a:xfrm flipV="1">
            <a:off x="709767" y="5209262"/>
            <a:ext cx="1" cy="3289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1" name="Retângulo de cantos arredondados 20"/>
          <p:cNvSpPr/>
          <p:nvPr/>
        </p:nvSpPr>
        <p:spPr>
          <a:xfrm>
            <a:off x="6515784" y="2858059"/>
            <a:ext cx="2088232" cy="1000125"/>
          </a:xfrm>
          <a:prstGeom prst="roundRect">
            <a:avLst/>
          </a:prstGeom>
          <a:solidFill>
            <a:srgbClr val="FFFF00"/>
          </a:solidFill>
          <a:ln w="28575">
            <a:solidFill>
              <a:srgbClr val="0066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2400" b="1" dirty="0" smtClean="0">
                <a:solidFill>
                  <a:schemeClr val="tx1"/>
                </a:solidFill>
              </a:rPr>
              <a:t>Controle Interno</a:t>
            </a:r>
            <a:endParaRPr lang="pt-BR" sz="2400" b="1" dirty="0">
              <a:solidFill>
                <a:schemeClr val="tx1"/>
              </a:solidFill>
            </a:endParaRPr>
          </a:p>
        </p:txBody>
      </p:sp>
      <p:cxnSp>
        <p:nvCxnSpPr>
          <p:cNvPr id="22" name="Conector de seta reta 21"/>
          <p:cNvCxnSpPr/>
          <p:nvPr/>
        </p:nvCxnSpPr>
        <p:spPr>
          <a:xfrm flipH="1">
            <a:off x="5671325" y="2341498"/>
            <a:ext cx="844891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Conector de seta reta 22"/>
          <p:cNvCxnSpPr/>
          <p:nvPr/>
        </p:nvCxnSpPr>
        <p:spPr>
          <a:xfrm>
            <a:off x="4860032" y="2341498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75000"/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10000"/>
                    </a14:imgEffect>
                  </a14:imgLayer>
                </a14:imgProps>
              </a:ext>
            </a:extLst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107504" y="44624"/>
            <a:ext cx="9036496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pt-BR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Accountability e Auditoria Interna nas entidades</a:t>
            </a:r>
            <a:endParaRPr kumimoji="0" lang="pt-BR" sz="36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tângulo 5">
            <a:hlinkClick r:id="rId5" tooltip="Abrir Portal TCU"/>
          </p:cNvPr>
          <p:cNvSpPr/>
          <p:nvPr/>
        </p:nvSpPr>
        <p:spPr>
          <a:xfrm>
            <a:off x="533400" y="6047258"/>
            <a:ext cx="912813" cy="460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8" name="Seta para a direita 7"/>
          <p:cNvSpPr/>
          <p:nvPr/>
        </p:nvSpPr>
        <p:spPr>
          <a:xfrm>
            <a:off x="107504" y="4193530"/>
            <a:ext cx="504056" cy="315590"/>
          </a:xfrm>
          <a:prstGeom prst="rightArrow">
            <a:avLst/>
          </a:prstGeom>
          <a:solidFill>
            <a:srgbClr val="CC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9" name="CaixaDeTexto 115"/>
          <p:cNvSpPr txBox="1">
            <a:spLocks noChangeArrowheads="1"/>
          </p:cNvSpPr>
          <p:nvPr/>
        </p:nvSpPr>
        <p:spPr bwMode="auto">
          <a:xfrm>
            <a:off x="597023" y="4149080"/>
            <a:ext cx="36149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1600" dirty="0">
                <a:solidFill>
                  <a:schemeClr val="bg1"/>
                </a:solidFill>
              </a:rPr>
              <a:t>Delegação de </a:t>
            </a:r>
            <a:r>
              <a:rPr lang="pt-BR" sz="1600" dirty="0" smtClean="0">
                <a:solidFill>
                  <a:schemeClr val="bg1"/>
                </a:solidFill>
              </a:rPr>
              <a:t>recursos e poderes</a:t>
            </a:r>
            <a:endParaRPr lang="pt-BR" sz="1600" dirty="0">
              <a:solidFill>
                <a:schemeClr val="bg1"/>
              </a:solidFill>
            </a:endParaRPr>
          </a:p>
        </p:txBody>
      </p:sp>
      <p:cxnSp>
        <p:nvCxnSpPr>
          <p:cNvPr id="10" name="Conector de seta reta 9"/>
          <p:cNvCxnSpPr/>
          <p:nvPr/>
        </p:nvCxnSpPr>
        <p:spPr>
          <a:xfrm flipH="1">
            <a:off x="107504" y="4666605"/>
            <a:ext cx="432048" cy="0"/>
          </a:xfrm>
          <a:prstGeom prst="straightConnector1">
            <a:avLst/>
          </a:prstGeom>
          <a:ln>
            <a:solidFill>
              <a:srgbClr val="000099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CaixaDeTexto 118"/>
          <p:cNvSpPr txBox="1">
            <a:spLocks noChangeArrowheads="1"/>
          </p:cNvSpPr>
          <p:nvPr/>
        </p:nvSpPr>
        <p:spPr bwMode="auto">
          <a:xfrm>
            <a:off x="579661" y="4487854"/>
            <a:ext cx="25717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600" dirty="0">
                <a:solidFill>
                  <a:schemeClr val="bg1"/>
                </a:solidFill>
              </a:rPr>
              <a:t>Prestação de contas</a:t>
            </a:r>
          </a:p>
        </p:txBody>
      </p:sp>
      <p:sp>
        <p:nvSpPr>
          <p:cNvPr id="12" name="CaixaDeTexto 120"/>
          <p:cNvSpPr txBox="1">
            <a:spLocks noChangeArrowheads="1"/>
          </p:cNvSpPr>
          <p:nvPr/>
        </p:nvSpPr>
        <p:spPr bwMode="auto">
          <a:xfrm>
            <a:off x="597024" y="4785668"/>
            <a:ext cx="519911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1600" dirty="0">
                <a:solidFill>
                  <a:schemeClr val="bg1"/>
                </a:solidFill>
              </a:rPr>
              <a:t>Monitoramento </a:t>
            </a:r>
            <a:r>
              <a:rPr lang="pt-BR" sz="1600" dirty="0" smtClean="0">
                <a:solidFill>
                  <a:schemeClr val="bg1"/>
                </a:solidFill>
              </a:rPr>
              <a:t>das relações </a:t>
            </a:r>
            <a:r>
              <a:rPr lang="pt-BR" sz="1600" dirty="0">
                <a:solidFill>
                  <a:schemeClr val="bg1"/>
                </a:solidFill>
              </a:rPr>
              <a:t>de </a:t>
            </a:r>
            <a:r>
              <a:rPr lang="pt-BR" sz="1600" i="1" dirty="0">
                <a:solidFill>
                  <a:schemeClr val="bg1"/>
                </a:solidFill>
              </a:rPr>
              <a:t>Accountability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354592" y="753293"/>
            <a:ext cx="2736304" cy="360040"/>
          </a:xfrm>
          <a:prstGeom prst="rect">
            <a:avLst/>
          </a:prstGeom>
          <a:solidFill>
            <a:srgbClr val="00B0F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prstClr val="white"/>
                </a:solidFill>
              </a:rPr>
              <a:t>1º Nível</a:t>
            </a:r>
            <a:endParaRPr lang="pt-BR" b="1" dirty="0">
              <a:solidFill>
                <a:prstClr val="white"/>
              </a:solidFill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354592" y="1113333"/>
            <a:ext cx="1368152" cy="5760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rgbClr val="1F497D">
                    <a:lumMod val="50000"/>
                  </a:srgbClr>
                </a:solidFill>
              </a:rPr>
              <a:t>Cidadão</a:t>
            </a:r>
          </a:p>
          <a:p>
            <a:pPr algn="ctr"/>
            <a:r>
              <a:rPr lang="pt-BR" dirty="0" smtClean="0">
                <a:solidFill>
                  <a:srgbClr val="1F497D">
                    <a:lumMod val="50000"/>
                  </a:srgbClr>
                </a:solidFill>
              </a:rPr>
              <a:t>(Principal)</a:t>
            </a:r>
            <a:endParaRPr lang="pt-BR" dirty="0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1722744" y="1113333"/>
            <a:ext cx="1368152" cy="5760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rgbClr val="1F497D">
                    <a:lumMod val="50000"/>
                  </a:srgbClr>
                </a:solidFill>
              </a:rPr>
              <a:t>Conselho</a:t>
            </a:r>
          </a:p>
          <a:p>
            <a:pPr algn="ctr"/>
            <a:r>
              <a:rPr lang="pt-BR" dirty="0" smtClean="0">
                <a:solidFill>
                  <a:srgbClr val="1F497D">
                    <a:lumMod val="50000"/>
                  </a:srgbClr>
                </a:solidFill>
              </a:rPr>
              <a:t>(R.Principal)</a:t>
            </a:r>
            <a:endParaRPr lang="pt-BR" dirty="0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1722744" y="1687053"/>
            <a:ext cx="2808312" cy="36004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prstClr val="white"/>
                </a:solidFill>
              </a:rPr>
              <a:t>2º Nível</a:t>
            </a:r>
            <a:endParaRPr lang="pt-BR" b="1" dirty="0">
              <a:solidFill>
                <a:prstClr val="white"/>
              </a:solidFill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1722744" y="2047093"/>
            <a:ext cx="1368152" cy="5760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rgbClr val="1F497D">
                    <a:lumMod val="50000"/>
                  </a:srgbClr>
                </a:solidFill>
              </a:rPr>
              <a:t>*Presidente</a:t>
            </a:r>
          </a:p>
          <a:p>
            <a:pPr algn="ctr"/>
            <a:r>
              <a:rPr lang="pt-BR" sz="1600" dirty="0" smtClean="0">
                <a:solidFill>
                  <a:srgbClr val="1F497D">
                    <a:lumMod val="50000"/>
                  </a:srgbClr>
                </a:solidFill>
              </a:rPr>
              <a:t>(Delegante)</a:t>
            </a:r>
            <a:endParaRPr lang="pt-BR" sz="1600" dirty="0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3090896" y="2047093"/>
            <a:ext cx="1440160" cy="5760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rgbClr val="1F497D">
                    <a:lumMod val="50000"/>
                  </a:srgbClr>
                </a:solidFill>
              </a:rPr>
              <a:t>Diretor-Geral</a:t>
            </a:r>
          </a:p>
          <a:p>
            <a:pPr algn="ctr"/>
            <a:r>
              <a:rPr lang="pt-BR" sz="1600" dirty="0" smtClean="0">
                <a:solidFill>
                  <a:srgbClr val="1F497D">
                    <a:lumMod val="50000"/>
                  </a:srgbClr>
                </a:solidFill>
              </a:rPr>
              <a:t>(Delegado)</a:t>
            </a:r>
            <a:endParaRPr lang="pt-BR" sz="1600" dirty="0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3090896" y="2625501"/>
            <a:ext cx="2880320" cy="36004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rgbClr val="1F497D">
                    <a:lumMod val="50000"/>
                  </a:srgbClr>
                </a:solidFill>
              </a:rPr>
              <a:t>3º Nível</a:t>
            </a:r>
            <a:endParaRPr lang="pt-BR" b="1" dirty="0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3090896" y="2985541"/>
            <a:ext cx="1512168" cy="5760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rgbClr val="1F497D">
                    <a:lumMod val="50000"/>
                  </a:srgbClr>
                </a:solidFill>
              </a:rPr>
              <a:t>Diretor-Geral</a:t>
            </a:r>
          </a:p>
          <a:p>
            <a:pPr algn="ctr"/>
            <a:r>
              <a:rPr lang="pt-BR" sz="1600" dirty="0" smtClean="0">
                <a:solidFill>
                  <a:srgbClr val="1F497D">
                    <a:lumMod val="50000"/>
                  </a:srgbClr>
                </a:solidFill>
              </a:rPr>
              <a:t>(Delegante)</a:t>
            </a:r>
            <a:endParaRPr lang="pt-BR" sz="1600" dirty="0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4603064" y="2985541"/>
            <a:ext cx="1368152" cy="5760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rgbClr val="1F497D">
                    <a:lumMod val="50000"/>
                  </a:srgbClr>
                </a:solidFill>
              </a:rPr>
              <a:t>Secretário</a:t>
            </a:r>
          </a:p>
          <a:p>
            <a:pPr algn="ctr"/>
            <a:r>
              <a:rPr lang="pt-BR" sz="1600" dirty="0" smtClean="0">
                <a:solidFill>
                  <a:srgbClr val="1F497D">
                    <a:lumMod val="50000"/>
                  </a:srgbClr>
                </a:solidFill>
              </a:rPr>
              <a:t>(Delegado)</a:t>
            </a:r>
            <a:endParaRPr lang="pt-BR" sz="1600" dirty="0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24" name="Retângulo 23"/>
          <p:cNvSpPr/>
          <p:nvPr/>
        </p:nvSpPr>
        <p:spPr>
          <a:xfrm>
            <a:off x="4603064" y="3551725"/>
            <a:ext cx="2880320" cy="3600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rgbClr val="1F497D">
                    <a:lumMod val="50000"/>
                  </a:srgbClr>
                </a:solidFill>
              </a:rPr>
              <a:t>4º Nível</a:t>
            </a:r>
            <a:endParaRPr lang="pt-BR" b="1" dirty="0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25" name="Retângulo 24"/>
          <p:cNvSpPr/>
          <p:nvPr/>
        </p:nvSpPr>
        <p:spPr>
          <a:xfrm>
            <a:off x="4603064" y="3911765"/>
            <a:ext cx="1512168" cy="5760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rgbClr val="1F497D">
                    <a:lumMod val="50000"/>
                  </a:srgbClr>
                </a:solidFill>
              </a:rPr>
              <a:t>Secretário</a:t>
            </a:r>
          </a:p>
          <a:p>
            <a:pPr algn="ctr"/>
            <a:r>
              <a:rPr lang="pt-BR" sz="1600" dirty="0" smtClean="0">
                <a:solidFill>
                  <a:srgbClr val="1F497D">
                    <a:lumMod val="50000"/>
                  </a:srgbClr>
                </a:solidFill>
              </a:rPr>
              <a:t>(Delegante)</a:t>
            </a:r>
            <a:endParaRPr lang="pt-BR" sz="1600" dirty="0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26" name="Retângulo 25"/>
          <p:cNvSpPr/>
          <p:nvPr/>
        </p:nvSpPr>
        <p:spPr>
          <a:xfrm>
            <a:off x="6115232" y="3911765"/>
            <a:ext cx="1368152" cy="5760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rgbClr val="1F497D">
                    <a:lumMod val="50000"/>
                  </a:srgbClr>
                </a:solidFill>
              </a:rPr>
              <a:t>Gestor Dep.</a:t>
            </a:r>
          </a:p>
          <a:p>
            <a:pPr algn="ctr"/>
            <a:r>
              <a:rPr lang="pt-BR" sz="1600" dirty="0" smtClean="0">
                <a:solidFill>
                  <a:srgbClr val="1F497D">
                    <a:lumMod val="50000"/>
                  </a:srgbClr>
                </a:solidFill>
              </a:rPr>
              <a:t>(Delegado)</a:t>
            </a:r>
            <a:endParaRPr lang="pt-BR" sz="1600" dirty="0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27" name="Retângulo 26"/>
          <p:cNvSpPr/>
          <p:nvPr/>
        </p:nvSpPr>
        <p:spPr>
          <a:xfrm>
            <a:off x="6115232" y="4480293"/>
            <a:ext cx="2880320" cy="36004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rgbClr val="1F497D">
                    <a:lumMod val="50000"/>
                  </a:srgbClr>
                </a:solidFill>
              </a:rPr>
              <a:t>5º Nível</a:t>
            </a:r>
            <a:endParaRPr lang="pt-BR" b="1" dirty="0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28" name="Retângulo 27"/>
          <p:cNvSpPr/>
          <p:nvPr/>
        </p:nvSpPr>
        <p:spPr>
          <a:xfrm>
            <a:off x="6115232" y="4840333"/>
            <a:ext cx="1512168" cy="5760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rgbClr val="1F497D">
                    <a:lumMod val="50000"/>
                  </a:srgbClr>
                </a:solidFill>
              </a:rPr>
              <a:t>Gestor Dep.</a:t>
            </a:r>
          </a:p>
          <a:p>
            <a:pPr algn="ctr"/>
            <a:r>
              <a:rPr lang="pt-BR" sz="1600" dirty="0" smtClean="0">
                <a:solidFill>
                  <a:srgbClr val="1F497D">
                    <a:lumMod val="50000"/>
                  </a:srgbClr>
                </a:solidFill>
              </a:rPr>
              <a:t>(Delegante)</a:t>
            </a:r>
            <a:endParaRPr lang="pt-BR" sz="1600" dirty="0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7627400" y="4840333"/>
            <a:ext cx="1368152" cy="5760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rgbClr val="1F497D">
                    <a:lumMod val="50000"/>
                  </a:srgbClr>
                </a:solidFill>
              </a:rPr>
              <a:t>Servidor</a:t>
            </a:r>
          </a:p>
          <a:p>
            <a:pPr algn="ctr"/>
            <a:r>
              <a:rPr lang="pt-BR" sz="1600" dirty="0" smtClean="0">
                <a:solidFill>
                  <a:srgbClr val="1F497D">
                    <a:lumMod val="50000"/>
                  </a:srgbClr>
                </a:solidFill>
              </a:rPr>
              <a:t>(Delegado)</a:t>
            </a:r>
            <a:endParaRPr lang="pt-BR" sz="1600" dirty="0">
              <a:solidFill>
                <a:srgbClr val="1F497D">
                  <a:lumMod val="50000"/>
                </a:srgbClr>
              </a:solidFill>
            </a:endParaRPr>
          </a:p>
        </p:txBody>
      </p:sp>
      <p:cxnSp>
        <p:nvCxnSpPr>
          <p:cNvPr id="30" name="Conector de seta reta 29"/>
          <p:cNvCxnSpPr/>
          <p:nvPr/>
        </p:nvCxnSpPr>
        <p:spPr>
          <a:xfrm>
            <a:off x="107504" y="4985880"/>
            <a:ext cx="47087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1" name="Conector de seta reta 30"/>
          <p:cNvCxnSpPr/>
          <p:nvPr/>
        </p:nvCxnSpPr>
        <p:spPr>
          <a:xfrm flipH="1" flipV="1">
            <a:off x="1362704" y="1572677"/>
            <a:ext cx="4968552" cy="3384378"/>
          </a:xfrm>
          <a:prstGeom prst="straightConnector1">
            <a:avLst/>
          </a:prstGeom>
          <a:ln>
            <a:solidFill>
              <a:srgbClr val="000099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Conector de seta reta 31"/>
          <p:cNvCxnSpPr/>
          <p:nvPr/>
        </p:nvCxnSpPr>
        <p:spPr>
          <a:xfrm flipH="1">
            <a:off x="2946880" y="2364765"/>
            <a:ext cx="108012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3" name="Seta para a direita 32"/>
          <p:cNvSpPr/>
          <p:nvPr/>
        </p:nvSpPr>
        <p:spPr>
          <a:xfrm rot="2700000">
            <a:off x="1104892" y="1828878"/>
            <a:ext cx="408185" cy="342413"/>
          </a:xfrm>
          <a:prstGeom prst="rightArrow">
            <a:avLst/>
          </a:prstGeom>
          <a:solidFill>
            <a:srgbClr val="CC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34" name="Seta para a direita 33"/>
          <p:cNvSpPr/>
          <p:nvPr/>
        </p:nvSpPr>
        <p:spPr>
          <a:xfrm rot="2700000">
            <a:off x="4019709" y="3759446"/>
            <a:ext cx="408185" cy="342413"/>
          </a:xfrm>
          <a:prstGeom prst="rightArrow">
            <a:avLst/>
          </a:prstGeom>
          <a:solidFill>
            <a:srgbClr val="CC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35" name="Seta para a direita 34"/>
          <p:cNvSpPr/>
          <p:nvPr/>
        </p:nvSpPr>
        <p:spPr>
          <a:xfrm rot="2700000">
            <a:off x="5514796" y="4691782"/>
            <a:ext cx="408185" cy="342413"/>
          </a:xfrm>
          <a:prstGeom prst="rightArrow">
            <a:avLst/>
          </a:prstGeom>
          <a:solidFill>
            <a:srgbClr val="CC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36" name="Seta para a direita 35"/>
          <p:cNvSpPr/>
          <p:nvPr/>
        </p:nvSpPr>
        <p:spPr>
          <a:xfrm rot="2700000">
            <a:off x="2521189" y="2854406"/>
            <a:ext cx="408185" cy="342413"/>
          </a:xfrm>
          <a:prstGeom prst="rightArrow">
            <a:avLst/>
          </a:prstGeom>
          <a:solidFill>
            <a:srgbClr val="CC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solidFill>
                <a:prstClr val="white"/>
              </a:solidFill>
            </a:endParaRPr>
          </a:p>
        </p:txBody>
      </p:sp>
      <p:cxnSp>
        <p:nvCxnSpPr>
          <p:cNvPr id="37" name="Conector de seta reta 36"/>
          <p:cNvCxnSpPr/>
          <p:nvPr/>
        </p:nvCxnSpPr>
        <p:spPr>
          <a:xfrm flipH="1" flipV="1">
            <a:off x="1551432" y="1370301"/>
            <a:ext cx="1412864" cy="967292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8" name="Conector reto 37"/>
          <p:cNvCxnSpPr/>
          <p:nvPr/>
        </p:nvCxnSpPr>
        <p:spPr>
          <a:xfrm flipH="1" flipV="1">
            <a:off x="4027000" y="2364765"/>
            <a:ext cx="3816424" cy="25922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9" name="CaixaDeTexto 38"/>
          <p:cNvSpPr txBox="1"/>
          <p:nvPr/>
        </p:nvSpPr>
        <p:spPr>
          <a:xfrm>
            <a:off x="3243956" y="1301308"/>
            <a:ext cx="12560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chemeClr val="bg1"/>
                </a:solidFill>
              </a:rPr>
              <a:t>Agentes</a:t>
            </a:r>
            <a:endParaRPr lang="pt-BR" sz="2000" b="1" dirty="0">
              <a:solidFill>
                <a:schemeClr val="bg1"/>
              </a:solidFill>
            </a:endParaRPr>
          </a:p>
        </p:txBody>
      </p:sp>
      <p:sp>
        <p:nvSpPr>
          <p:cNvPr id="40" name="CaixaDeTexto 39"/>
          <p:cNvSpPr txBox="1"/>
          <p:nvPr/>
        </p:nvSpPr>
        <p:spPr>
          <a:xfrm>
            <a:off x="6551712" y="908720"/>
            <a:ext cx="219675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b="1" dirty="0" smtClean="0">
                <a:solidFill>
                  <a:schemeClr val="bg1"/>
                </a:solidFill>
              </a:rPr>
              <a:t>Art. 74, CF/88: O controle interno (auditoria), tem a finalidade de: ... </a:t>
            </a:r>
          </a:p>
          <a:p>
            <a:pPr>
              <a:defRPr/>
            </a:pPr>
            <a:r>
              <a:rPr lang="pt-BR" b="1" dirty="0" smtClean="0">
                <a:solidFill>
                  <a:schemeClr val="bg1"/>
                </a:solidFill>
                <a:latin typeface="Arial Narrow" pitchFamily="34" charset="0"/>
              </a:rPr>
              <a:t>IV – </a:t>
            </a:r>
            <a:r>
              <a:rPr lang="pt-BR" b="1" dirty="0" smtClean="0">
                <a:solidFill>
                  <a:schemeClr val="bg1"/>
                </a:solidFill>
              </a:rPr>
              <a:t> apoiar o controle externo no exercício de sua missão institucional.</a:t>
            </a:r>
            <a:r>
              <a:rPr lang="pt-BR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</a:p>
        </p:txBody>
      </p:sp>
      <p:sp>
        <p:nvSpPr>
          <p:cNvPr id="41" name="CaixaDeTexto 120"/>
          <p:cNvSpPr txBox="1">
            <a:spLocks noChangeArrowheads="1"/>
          </p:cNvSpPr>
          <p:nvPr/>
        </p:nvSpPr>
        <p:spPr bwMode="auto">
          <a:xfrm>
            <a:off x="453008" y="5106670"/>
            <a:ext cx="51271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*</a:t>
            </a:r>
            <a:r>
              <a:rPr lang="pt-BR" sz="1600" dirty="0" smtClean="0">
                <a:solidFill>
                  <a:schemeClr val="bg1"/>
                </a:solidFill>
              </a:rPr>
              <a:t> Em muitos órgãos públicos, representa o Principal.</a:t>
            </a:r>
            <a:endParaRPr lang="pt-BR" sz="16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00"/>
                            </p:stCondLst>
                            <p:childTnLst>
                              <p:par>
                                <p:cTn id="8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3" grpId="0" animBg="1"/>
      <p:bldP spid="34" grpId="0" animBg="1"/>
      <p:bldP spid="35" grpId="0" animBg="1"/>
      <p:bldP spid="36" grpId="0" animBg="1"/>
      <p:bldP spid="39" grpId="0"/>
      <p:bldP spid="4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1580" y="1340768"/>
            <a:ext cx="7772400" cy="18002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pt-BR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Controle Interno na visão dos Auditores Externos</a:t>
            </a:r>
            <a:endParaRPr lang="pt-BR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91580" y="3933056"/>
            <a:ext cx="777240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pt-BR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Tribunal de Contas da União</a:t>
            </a:r>
          </a:p>
          <a:p>
            <a:pPr>
              <a:spcBef>
                <a:spcPts val="600"/>
              </a:spcBef>
            </a:pPr>
            <a:r>
              <a:rPr lang="pt-BR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Antonio Alves de Carvalho Neto</a:t>
            </a:r>
          </a:p>
        </p:txBody>
      </p:sp>
      <p:sp>
        <p:nvSpPr>
          <p:cNvPr id="7" name="Retângulo 6"/>
          <p:cNvSpPr/>
          <p:nvPr/>
        </p:nvSpPr>
        <p:spPr>
          <a:xfrm>
            <a:off x="1185392" y="2951946"/>
            <a:ext cx="698477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500" b="1" dirty="0" smtClean="0">
                <a:solidFill>
                  <a:prstClr val="whit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Situação percebida e sugestões de melhoria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75000"/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10000"/>
                    </a14:imgEffect>
                  </a14:imgLayer>
                </a14:imgProps>
              </a:ext>
            </a:extLst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251520" y="144016"/>
            <a:ext cx="6660232" cy="9807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pt-BR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Evolução </a:t>
            </a:r>
            <a:r>
              <a:rPr kumimoji="0" lang="pt-B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da abordagem</a:t>
            </a:r>
            <a:endParaRPr kumimoji="0" lang="pt-BR" sz="44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8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323528" y="836712"/>
          <a:ext cx="8424936" cy="4707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Imagem 1" descr="mapa est_0.t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913"/>
            <a:ext cx="9144000" cy="609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Conector de seta reta 3"/>
          <p:cNvCxnSpPr/>
          <p:nvPr/>
        </p:nvCxnSpPr>
        <p:spPr>
          <a:xfrm flipV="1">
            <a:off x="3635896" y="3668234"/>
            <a:ext cx="3668671" cy="2713094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Conector de seta reta 8"/>
          <p:cNvCxnSpPr/>
          <p:nvPr/>
        </p:nvCxnSpPr>
        <p:spPr>
          <a:xfrm flipH="1" flipV="1">
            <a:off x="3059832" y="3861048"/>
            <a:ext cx="576064" cy="2520280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53" name="CaixaDeTexto 2052"/>
          <p:cNvSpPr txBox="1">
            <a:spLocks noChangeArrowheads="1"/>
          </p:cNvSpPr>
          <p:nvPr/>
        </p:nvSpPr>
        <p:spPr bwMode="auto">
          <a:xfrm>
            <a:off x="445583" y="6371480"/>
            <a:ext cx="5854609" cy="369888"/>
          </a:xfrm>
          <a:prstGeom prst="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b="1" i="1" dirty="0" smtClean="0">
                <a:solidFill>
                  <a:schemeClr val="bg1"/>
                </a:solidFill>
                <a:latin typeface="Arial Narrow" pitchFamily="34" charset="0"/>
              </a:rPr>
              <a:t>Ações do TCU para a melhoria da governança no setor público</a:t>
            </a:r>
            <a:endParaRPr lang="pt-BR" b="1" i="1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Imagem 1" descr="mapa est_0.t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913"/>
            <a:ext cx="9144000" cy="609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o explicativo retangular com cantos arredondados 1"/>
          <p:cNvSpPr/>
          <p:nvPr/>
        </p:nvSpPr>
        <p:spPr>
          <a:xfrm>
            <a:off x="3203915" y="4293096"/>
            <a:ext cx="5760640" cy="1634480"/>
          </a:xfrm>
          <a:prstGeom prst="wedgeRoundRectCallout">
            <a:avLst>
              <a:gd name="adj1" fmla="val -42016"/>
              <a:gd name="adj2" fmla="val -82428"/>
              <a:gd name="adj3" fmla="val 16667"/>
            </a:avLst>
          </a:prstGeom>
          <a:solidFill>
            <a:srgbClr val="0000FF"/>
          </a:solidFill>
          <a:ln>
            <a:noFill/>
          </a:ln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dirty="0">
                <a:latin typeface="Arial Narrow" pitchFamily="34" charset="0"/>
                <a:cs typeface="Arial" pitchFamily="34" charset="0"/>
              </a:rPr>
              <a:t>Intensificar ações que promovam a melhoria da </a:t>
            </a:r>
            <a:r>
              <a:rPr lang="pt-BR" sz="2400" b="1" dirty="0">
                <a:solidFill>
                  <a:srgbClr val="FF9933"/>
                </a:solidFill>
                <a:latin typeface="Arial Narrow" pitchFamily="34" charset="0"/>
                <a:cs typeface="Arial" pitchFamily="34" charset="0"/>
              </a:rPr>
              <a:t>gestão de riscos</a:t>
            </a:r>
            <a:r>
              <a:rPr lang="pt-BR" sz="2400" dirty="0">
                <a:solidFill>
                  <a:srgbClr val="FF9933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pt-BR" sz="2400" dirty="0">
                <a:latin typeface="Arial Narrow" pitchFamily="34" charset="0"/>
                <a:cs typeface="Arial" pitchFamily="34" charset="0"/>
              </a:rPr>
              <a:t>e de </a:t>
            </a:r>
            <a:r>
              <a:rPr lang="pt-BR" sz="2400" b="1" dirty="0">
                <a:solidFill>
                  <a:srgbClr val="FF9933"/>
                </a:solidFill>
                <a:latin typeface="Arial Narrow" pitchFamily="34" charset="0"/>
                <a:cs typeface="Arial" pitchFamily="34" charset="0"/>
              </a:rPr>
              <a:t>controles internos</a:t>
            </a:r>
            <a:r>
              <a:rPr lang="pt-BR" sz="2400" dirty="0">
                <a:solidFill>
                  <a:srgbClr val="FF9933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pt-BR" sz="2400" dirty="0">
                <a:latin typeface="Arial Narrow" pitchFamily="34" charset="0"/>
                <a:cs typeface="Arial" pitchFamily="34" charset="0"/>
              </a:rPr>
              <a:t>da Administração Pública</a:t>
            </a:r>
          </a:p>
        </p:txBody>
      </p:sp>
      <p:cxnSp>
        <p:nvCxnSpPr>
          <p:cNvPr id="4" name="Conector de seta reta 3"/>
          <p:cNvCxnSpPr/>
          <p:nvPr/>
        </p:nvCxnSpPr>
        <p:spPr>
          <a:xfrm flipV="1">
            <a:off x="3611563" y="2460625"/>
            <a:ext cx="1176337" cy="925513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Conector de seta reta 8"/>
          <p:cNvCxnSpPr/>
          <p:nvPr/>
        </p:nvCxnSpPr>
        <p:spPr>
          <a:xfrm flipH="1" flipV="1">
            <a:off x="2349500" y="2449513"/>
            <a:ext cx="1285875" cy="94615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53" name="CaixaDeTexto 2052"/>
          <p:cNvSpPr txBox="1">
            <a:spLocks noChangeArrowheads="1"/>
          </p:cNvSpPr>
          <p:nvPr/>
        </p:nvSpPr>
        <p:spPr bwMode="auto">
          <a:xfrm>
            <a:off x="250825" y="6308725"/>
            <a:ext cx="66976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 i="1" dirty="0">
                <a:solidFill>
                  <a:schemeClr val="bg1"/>
                </a:solidFill>
                <a:latin typeface="Arial Narrow" pitchFamily="34" charset="0"/>
              </a:rPr>
              <a:t>Mudança de paradigma na atuação do TCU: consequências =&gt; causas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75000"/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10000"/>
                    </a14:imgEffect>
                  </a14:imgLayer>
                </a14:imgProps>
              </a:ext>
            </a:extLst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107504" y="0"/>
            <a:ext cx="9036496" cy="9807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Ações do TCU para promover a Governança</a:t>
            </a:r>
            <a:endParaRPr lang="pt-BR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79512" y="915199"/>
            <a:ext cx="8784976" cy="46833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500"/>
              </a:spcBef>
              <a:spcAft>
                <a:spcPts val="500"/>
              </a:spcAft>
              <a:buSzPct val="100000"/>
              <a:buFont typeface="Wingdings" pitchFamily="2" charset="2"/>
              <a:buChar char="ü"/>
              <a:defRPr/>
            </a:pPr>
            <a:r>
              <a:rPr lang="pt-BR" sz="2000" dirty="0" smtClean="0">
                <a:solidFill>
                  <a:schemeClr val="bg1"/>
                </a:solidFill>
                <a:latin typeface="Arial Narrow" pitchFamily="34" charset="0"/>
              </a:rPr>
              <a:t>Estudo </a:t>
            </a:r>
            <a:r>
              <a:rPr lang="pt-BR" sz="2000" b="1" i="1" dirty="0" smtClean="0">
                <a:solidFill>
                  <a:schemeClr val="bg1"/>
                </a:solidFill>
                <a:latin typeface="Arial Narrow" pitchFamily="34" charset="0"/>
              </a:rPr>
              <a:t>“Critérios gerais de controle interno na administração pública”</a:t>
            </a:r>
            <a:r>
              <a:rPr lang="pt-BR" sz="2000" dirty="0" smtClean="0">
                <a:solidFill>
                  <a:schemeClr val="bg1"/>
                </a:solidFill>
                <a:latin typeface="Arial Narrow" pitchFamily="34" charset="0"/>
              </a:rPr>
              <a:t> para subsidiar projeto de lei do Senado Federal - PLS 229/2009 (na CAE).</a:t>
            </a:r>
          </a:p>
          <a:p>
            <a:pPr>
              <a:spcBef>
                <a:spcPts val="500"/>
              </a:spcBef>
              <a:spcAft>
                <a:spcPts val="500"/>
              </a:spcAft>
              <a:buSzPct val="100000"/>
              <a:buFont typeface="Wingdings" pitchFamily="2" charset="2"/>
              <a:buChar char="ü"/>
              <a:defRPr/>
            </a:pPr>
            <a:r>
              <a:rPr lang="pt-BR" sz="2000" b="1" dirty="0" smtClean="0">
                <a:solidFill>
                  <a:schemeClr val="bg1"/>
                </a:solidFill>
                <a:latin typeface="Arial Narrow" pitchFamily="34" charset="0"/>
              </a:rPr>
              <a:t>Ac.1.233/2012-P </a:t>
            </a:r>
            <a:r>
              <a:rPr lang="pt-BR" sz="2000" dirty="0" smtClean="0">
                <a:solidFill>
                  <a:schemeClr val="bg1"/>
                </a:solidFill>
                <a:latin typeface="Arial Narrow" pitchFamily="34" charset="0"/>
              </a:rPr>
              <a:t>Envio do estudo acima à Câmara de Políticas de Gestão, Desempenho e Competitividade do Conselho de Governo, com vistas a subsidiar possível elaboração de normativo para o Poder Executivo.</a:t>
            </a:r>
          </a:p>
          <a:p>
            <a:pPr>
              <a:spcBef>
                <a:spcPts val="500"/>
              </a:spcBef>
              <a:spcAft>
                <a:spcPts val="500"/>
              </a:spcAft>
              <a:buSzPct val="100000"/>
              <a:buFont typeface="Wingdings" pitchFamily="2" charset="2"/>
              <a:buChar char="ü"/>
              <a:defRPr/>
            </a:pPr>
            <a:r>
              <a:rPr lang="pt-BR" sz="2000" b="1" dirty="0" err="1" smtClean="0">
                <a:solidFill>
                  <a:schemeClr val="bg1"/>
                </a:solidFill>
                <a:latin typeface="Arial Narrow" pitchFamily="34" charset="0"/>
              </a:rPr>
              <a:t>i-Gov</a:t>
            </a:r>
            <a:r>
              <a:rPr lang="pt-BR" sz="2000" b="1" dirty="0" smtClean="0">
                <a:solidFill>
                  <a:schemeClr val="bg1"/>
                </a:solidFill>
                <a:latin typeface="Arial Narrow" pitchFamily="34" charset="0"/>
              </a:rPr>
              <a:t> TI</a:t>
            </a:r>
            <a:r>
              <a:rPr lang="pt-BR" sz="2000" dirty="0" smtClean="0">
                <a:solidFill>
                  <a:schemeClr val="bg1"/>
                </a:solidFill>
                <a:latin typeface="Arial Narrow" pitchFamily="34" charset="0"/>
              </a:rPr>
              <a:t> – Perfil de Governança de TI;  </a:t>
            </a:r>
            <a:r>
              <a:rPr lang="pt-BR" sz="2000" b="1" dirty="0" err="1" smtClean="0">
                <a:solidFill>
                  <a:schemeClr val="bg1"/>
                </a:solidFill>
                <a:latin typeface="Arial Narrow" pitchFamily="34" charset="0"/>
              </a:rPr>
              <a:t>i-Gov</a:t>
            </a:r>
            <a:r>
              <a:rPr lang="pt-BR" sz="20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pt-BR" sz="2000" dirty="0" smtClean="0">
                <a:solidFill>
                  <a:schemeClr val="bg1"/>
                </a:solidFill>
                <a:latin typeface="Arial Narrow" pitchFamily="34" charset="0"/>
              </a:rPr>
              <a:t>Pessoal</a:t>
            </a:r>
            <a:r>
              <a:rPr lang="pt-BR" sz="2000" b="1" dirty="0" smtClean="0">
                <a:solidFill>
                  <a:schemeClr val="bg1"/>
                </a:solidFill>
                <a:latin typeface="Arial Narrow" pitchFamily="34" charset="0"/>
              </a:rPr>
              <a:t>;  </a:t>
            </a:r>
            <a:r>
              <a:rPr lang="pt-BR" sz="2000" b="1" dirty="0" err="1" smtClean="0">
                <a:solidFill>
                  <a:schemeClr val="bg1"/>
                </a:solidFill>
                <a:latin typeface="Arial Narrow" pitchFamily="34" charset="0"/>
              </a:rPr>
              <a:t>i-Gov</a:t>
            </a:r>
            <a:r>
              <a:rPr lang="pt-BR" sz="20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pt-BR" sz="2000" dirty="0" smtClean="0">
                <a:solidFill>
                  <a:schemeClr val="bg1"/>
                </a:solidFill>
                <a:latin typeface="Arial Narrow" pitchFamily="34" charset="0"/>
              </a:rPr>
              <a:t>Licitações.</a:t>
            </a:r>
          </a:p>
          <a:p>
            <a:pPr>
              <a:spcBef>
                <a:spcPts val="500"/>
              </a:spcBef>
              <a:spcAft>
                <a:spcPts val="500"/>
              </a:spcAft>
              <a:buSzPct val="100000"/>
              <a:buFont typeface="Wingdings" pitchFamily="2" charset="2"/>
              <a:buChar char="ü"/>
              <a:defRPr/>
            </a:pPr>
            <a:r>
              <a:rPr lang="pt-BR" sz="2000" dirty="0" smtClean="0">
                <a:solidFill>
                  <a:schemeClr val="bg1"/>
                </a:solidFill>
                <a:latin typeface="Arial Narrow" pitchFamily="34" charset="0"/>
              </a:rPr>
              <a:t>Levantamento </a:t>
            </a:r>
            <a:r>
              <a:rPr lang="pt-BR" sz="2000" b="1" dirty="0" smtClean="0">
                <a:solidFill>
                  <a:schemeClr val="bg1"/>
                </a:solidFill>
                <a:latin typeface="Arial Narrow" pitchFamily="34" charset="0"/>
              </a:rPr>
              <a:t>Maturidade da Gestão de Riscos</a:t>
            </a:r>
            <a:r>
              <a:rPr lang="pt-BR" sz="2000" dirty="0" smtClean="0">
                <a:solidFill>
                  <a:schemeClr val="bg1"/>
                </a:solidFill>
                <a:latin typeface="Arial Narrow" pitchFamily="34" charset="0"/>
              </a:rPr>
              <a:t> (65 entidades).</a:t>
            </a:r>
          </a:p>
          <a:p>
            <a:pPr>
              <a:spcBef>
                <a:spcPts val="500"/>
              </a:spcBef>
              <a:spcAft>
                <a:spcPts val="500"/>
              </a:spcAft>
              <a:buSzPct val="100000"/>
              <a:buFont typeface="Wingdings" pitchFamily="2" charset="2"/>
              <a:buChar char="ü"/>
              <a:defRPr/>
            </a:pPr>
            <a:r>
              <a:rPr lang="pt-BR" sz="2000" b="1" dirty="0" smtClean="0">
                <a:solidFill>
                  <a:schemeClr val="bg1"/>
                </a:solidFill>
                <a:latin typeface="Arial Narrow" pitchFamily="34" charset="0"/>
              </a:rPr>
              <a:t>DN-TCU</a:t>
            </a:r>
            <a:r>
              <a:rPr lang="pt-BR" sz="2000" dirty="0" smtClean="0">
                <a:solidFill>
                  <a:schemeClr val="bg1"/>
                </a:solidFill>
                <a:latin typeface="Arial Narrow" pitchFamily="34" charset="0"/>
              </a:rPr>
              <a:t> de Relatórios de Gestão e Relatórios de Auditoria de Gestão.</a:t>
            </a:r>
          </a:p>
          <a:p>
            <a:pPr>
              <a:spcBef>
                <a:spcPts val="500"/>
              </a:spcBef>
              <a:spcAft>
                <a:spcPts val="500"/>
              </a:spcAft>
              <a:buSzPct val="100000"/>
              <a:buFont typeface="Wingdings" pitchFamily="2" charset="2"/>
              <a:buChar char="ü"/>
              <a:defRPr/>
            </a:pPr>
            <a:r>
              <a:rPr lang="pt-BR" sz="2000" dirty="0" smtClean="0">
                <a:solidFill>
                  <a:schemeClr val="bg1"/>
                </a:solidFill>
                <a:latin typeface="Arial Narrow" pitchFamily="34" charset="0"/>
              </a:rPr>
              <a:t>Aumento das auditorias focando elementos de governança.</a:t>
            </a:r>
          </a:p>
          <a:p>
            <a:pPr>
              <a:spcBef>
                <a:spcPts val="500"/>
              </a:spcBef>
              <a:spcAft>
                <a:spcPts val="500"/>
              </a:spcAft>
              <a:buSzPct val="100000"/>
              <a:buFont typeface="Wingdings" pitchFamily="2" charset="2"/>
              <a:buChar char="ü"/>
              <a:defRPr/>
            </a:pPr>
            <a:r>
              <a:rPr lang="pt-BR" sz="2000" dirty="0" smtClean="0">
                <a:solidFill>
                  <a:schemeClr val="bg1"/>
                </a:solidFill>
                <a:latin typeface="Arial Narrow" pitchFamily="34" charset="0"/>
              </a:rPr>
              <a:t>Elaboração e publicação do Referencial Básico de Governança.</a:t>
            </a:r>
          </a:p>
          <a:p>
            <a:pPr>
              <a:spcBef>
                <a:spcPts val="500"/>
              </a:spcBef>
              <a:spcAft>
                <a:spcPts val="500"/>
              </a:spcAft>
              <a:buSzPct val="100000"/>
              <a:buFont typeface="Wingdings" pitchFamily="2" charset="2"/>
              <a:buChar char="ü"/>
              <a:defRPr/>
            </a:pPr>
            <a:r>
              <a:rPr lang="pt-BR" sz="2000" dirty="0" smtClean="0">
                <a:solidFill>
                  <a:schemeClr val="bg1"/>
                </a:solidFill>
                <a:latin typeface="Arial Narrow" pitchFamily="34" charset="0"/>
              </a:rPr>
              <a:t>Acordo de cooperação TCU-OCDE para estudo internacional sobre práticas de Governança Pública, com a participação de diversos países.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75000"/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10000"/>
                    </a14:imgEffect>
                  </a14:imgLayer>
                </a14:imgProps>
              </a:ext>
            </a:extLst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107504" y="0"/>
            <a:ext cx="9036496" cy="9807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Estudo Internacional TCU-OCDE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200" dirty="0" smtClean="0">
                <a:solidFill>
                  <a:schemeClr val="bg1"/>
                </a:solidFill>
                <a:latin typeface="Arial Narrow"/>
              </a:rPr>
              <a:t>(EFS participantes - confirmadas)</a:t>
            </a:r>
          </a:p>
        </p:txBody>
      </p:sp>
      <p:pic>
        <p:nvPicPr>
          <p:cNvPr id="3" name="Picture 2" descr="D:\Users\paulors\Documents\Governança\africa do su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66889" y="2451045"/>
            <a:ext cx="1285350" cy="663006"/>
          </a:xfrm>
          <a:prstGeom prst="rect">
            <a:avLst/>
          </a:prstGeom>
          <a:noFill/>
        </p:spPr>
      </p:pic>
      <p:pic>
        <p:nvPicPr>
          <p:cNvPr id="4" name="Picture 4" descr="C:\Users\Paulo\Pictures\Bandeira União Europei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7366" y="4762504"/>
            <a:ext cx="1274180" cy="693026"/>
          </a:xfrm>
          <a:prstGeom prst="rect">
            <a:avLst/>
          </a:prstGeom>
          <a:noFill/>
        </p:spPr>
      </p:pic>
      <p:pic>
        <p:nvPicPr>
          <p:cNvPr id="5" name="Picture 5" descr="C:\Users\Paulo\Pictures\Bandeira Franç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60308" y="3605514"/>
            <a:ext cx="1266028" cy="654712"/>
          </a:xfrm>
          <a:prstGeom prst="rect">
            <a:avLst/>
          </a:prstGeom>
          <a:noFill/>
        </p:spPr>
      </p:pic>
      <p:pic>
        <p:nvPicPr>
          <p:cNvPr id="6" name="Picture 2" descr="D:\Users\paulors\Documents\Governança\p_Canada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91466" y="2449131"/>
            <a:ext cx="1231473" cy="676453"/>
          </a:xfrm>
          <a:prstGeom prst="rect">
            <a:avLst/>
          </a:prstGeom>
          <a:noFill/>
        </p:spPr>
      </p:pic>
      <p:pic>
        <p:nvPicPr>
          <p:cNvPr id="8" name="Picture 3" descr="D:\Users\paulors\Documents\Governança\Portugal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44599" y="4764226"/>
            <a:ext cx="1221219" cy="691303"/>
          </a:xfrm>
          <a:prstGeom prst="rect">
            <a:avLst/>
          </a:prstGeom>
          <a:noFill/>
        </p:spPr>
      </p:pic>
      <p:pic>
        <p:nvPicPr>
          <p:cNvPr id="9" name="Picture 4" descr="D:\Users\paulors\Documents\Governança\chile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418015" y="2453679"/>
            <a:ext cx="1274174" cy="659439"/>
          </a:xfrm>
          <a:prstGeom prst="rect">
            <a:avLst/>
          </a:prstGeom>
          <a:noFill/>
        </p:spPr>
      </p:pic>
      <p:pic>
        <p:nvPicPr>
          <p:cNvPr id="10" name="Picture 5" descr="D:\Users\paulors\Documents\Governança\coreia do sul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075773" y="2453485"/>
            <a:ext cx="1270866" cy="668859"/>
          </a:xfrm>
          <a:prstGeom prst="rect">
            <a:avLst/>
          </a:prstGeom>
          <a:noFill/>
        </p:spPr>
      </p:pic>
      <p:pic>
        <p:nvPicPr>
          <p:cNvPr id="11" name="Picture 2" descr="\\_sarq_prod\Unidades\semag\Projeto Governança TCU-OCDE\Apresentações\polonia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687524" y="4765137"/>
            <a:ext cx="1281139" cy="670544"/>
          </a:xfrm>
          <a:prstGeom prst="rect">
            <a:avLst/>
          </a:prstGeom>
          <a:noFill/>
        </p:spPr>
      </p:pic>
      <p:sp>
        <p:nvSpPr>
          <p:cNvPr id="12" name="CaixaDeTexto 11"/>
          <p:cNvSpPr txBox="1"/>
          <p:nvPr/>
        </p:nvSpPr>
        <p:spPr>
          <a:xfrm>
            <a:off x="5914984" y="4398918"/>
            <a:ext cx="16799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0" dirty="0" smtClean="0">
                <a:solidFill>
                  <a:schemeClr val="bg1"/>
                </a:solidFill>
                <a:latin typeface="+mn-lt"/>
              </a:rPr>
              <a:t>União Europeia</a:t>
            </a:r>
            <a:endParaRPr lang="pt-BR" sz="16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2680078" y="2083938"/>
            <a:ext cx="12587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0" dirty="0" smtClean="0">
                <a:solidFill>
                  <a:schemeClr val="bg1"/>
                </a:solidFill>
                <a:latin typeface="+mn-lt"/>
              </a:rPr>
              <a:t>Canadá</a:t>
            </a:r>
            <a:endParaRPr lang="pt-BR" sz="16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4434523" y="2094571"/>
            <a:ext cx="12587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0" dirty="0" smtClean="0">
                <a:solidFill>
                  <a:schemeClr val="bg1"/>
                </a:solidFill>
                <a:latin typeface="+mn-lt"/>
              </a:rPr>
              <a:t>Chile</a:t>
            </a:r>
            <a:endParaRPr lang="pt-BR" sz="16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4446157" y="4405995"/>
            <a:ext cx="12587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0" dirty="0" smtClean="0">
                <a:solidFill>
                  <a:schemeClr val="bg1"/>
                </a:solidFill>
                <a:latin typeface="+mn-lt"/>
              </a:rPr>
              <a:t>Portugal</a:t>
            </a:r>
            <a:endParaRPr lang="pt-BR" sz="16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968167" y="2083992"/>
            <a:ext cx="12587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0" dirty="0" smtClean="0">
                <a:solidFill>
                  <a:schemeClr val="bg1"/>
                </a:solidFill>
                <a:latin typeface="+mn-lt"/>
              </a:rPr>
              <a:t>África do Sul</a:t>
            </a:r>
            <a:endParaRPr lang="pt-BR" sz="16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5972229" y="2094036"/>
            <a:ext cx="14920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0" dirty="0" smtClean="0">
                <a:solidFill>
                  <a:schemeClr val="bg1"/>
                </a:solidFill>
                <a:latin typeface="+mn-lt"/>
              </a:rPr>
              <a:t>Coreia do Sul</a:t>
            </a:r>
            <a:endParaRPr lang="pt-BR" sz="16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2675878" y="3240520"/>
            <a:ext cx="12587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0" dirty="0" smtClean="0">
                <a:solidFill>
                  <a:schemeClr val="bg1"/>
                </a:solidFill>
                <a:latin typeface="+mn-lt"/>
              </a:rPr>
              <a:t>França</a:t>
            </a:r>
            <a:endParaRPr lang="pt-BR" sz="16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2716806" y="4430853"/>
            <a:ext cx="12587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0" dirty="0" smtClean="0">
                <a:solidFill>
                  <a:schemeClr val="bg1"/>
                </a:solidFill>
                <a:latin typeface="+mn-lt"/>
              </a:rPr>
              <a:t>Polônia</a:t>
            </a:r>
            <a:endParaRPr lang="pt-BR" sz="1600" b="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0" name="Picture 2" descr="\\_sarq_prod\Unidades\semag\Projeto Governança TCU-OCDE\Apresentações\Gogesg\eua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938464" y="3604988"/>
            <a:ext cx="1260905" cy="665718"/>
          </a:xfrm>
          <a:prstGeom prst="rect">
            <a:avLst/>
          </a:prstGeom>
          <a:noFill/>
        </p:spPr>
      </p:pic>
      <p:sp>
        <p:nvSpPr>
          <p:cNvPr id="21" name="CaixaDeTexto 20"/>
          <p:cNvSpPr txBox="1"/>
          <p:nvPr/>
        </p:nvSpPr>
        <p:spPr>
          <a:xfrm>
            <a:off x="928839" y="3250678"/>
            <a:ext cx="11651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0" dirty="0" smtClean="0">
                <a:solidFill>
                  <a:schemeClr val="bg1"/>
                </a:solidFill>
                <a:latin typeface="+mn-lt"/>
              </a:rPr>
              <a:t>EUA</a:t>
            </a:r>
            <a:endParaRPr lang="pt-BR" sz="1600" b="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2" name="Picture 2" descr="\\_sarq_prod\Unidades\semag\Projeto Governança TCU-OCDE\Apresentações\india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051104" y="3584648"/>
            <a:ext cx="1285320" cy="659219"/>
          </a:xfrm>
          <a:prstGeom prst="rect">
            <a:avLst/>
          </a:prstGeom>
          <a:noFill/>
        </p:spPr>
      </p:pic>
      <p:sp>
        <p:nvSpPr>
          <p:cNvPr id="23" name="CaixaDeTexto 22"/>
          <p:cNvSpPr txBox="1"/>
          <p:nvPr/>
        </p:nvSpPr>
        <p:spPr>
          <a:xfrm>
            <a:off x="6067320" y="3235349"/>
            <a:ext cx="12587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0" dirty="0" smtClean="0">
                <a:solidFill>
                  <a:schemeClr val="bg1"/>
                </a:solidFill>
                <a:latin typeface="+mn-lt"/>
              </a:rPr>
              <a:t>Índia</a:t>
            </a:r>
            <a:endParaRPr lang="pt-BR" sz="1600" b="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4" name="Picture 2" descr="\\_sarq_prod\Unidades\semag\Projeto Governança TCU-OCDE\Apresentações\México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946337" y="4754231"/>
            <a:ext cx="1275906" cy="659219"/>
          </a:xfrm>
          <a:prstGeom prst="rect">
            <a:avLst/>
          </a:prstGeom>
          <a:noFill/>
        </p:spPr>
      </p:pic>
      <p:sp>
        <p:nvSpPr>
          <p:cNvPr id="25" name="CaixaDeTexto 24"/>
          <p:cNvSpPr txBox="1"/>
          <p:nvPr/>
        </p:nvSpPr>
        <p:spPr>
          <a:xfrm>
            <a:off x="967309" y="4355313"/>
            <a:ext cx="12587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0" dirty="0" smtClean="0">
                <a:solidFill>
                  <a:schemeClr val="bg1"/>
                </a:solidFill>
                <a:latin typeface="+mn-lt"/>
              </a:rPr>
              <a:t>México</a:t>
            </a:r>
            <a:endParaRPr lang="pt-BR" sz="1600" b="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6" name="Picture 2" descr="\\_sarq_prod\Unidades\semag\Projeto Governança TCU-OCDE\Apresentações\Holanda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431542" y="3610893"/>
            <a:ext cx="1245325" cy="658897"/>
          </a:xfrm>
          <a:prstGeom prst="rect">
            <a:avLst/>
          </a:prstGeom>
          <a:noFill/>
        </p:spPr>
      </p:pic>
      <p:sp>
        <p:nvSpPr>
          <p:cNvPr id="27" name="CaixaDeTexto 26"/>
          <p:cNvSpPr txBox="1"/>
          <p:nvPr/>
        </p:nvSpPr>
        <p:spPr>
          <a:xfrm>
            <a:off x="4456865" y="3236165"/>
            <a:ext cx="12587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0" dirty="0" smtClean="0">
                <a:solidFill>
                  <a:schemeClr val="bg1"/>
                </a:solidFill>
                <a:latin typeface="+mn-lt"/>
              </a:rPr>
              <a:t>Holanda</a:t>
            </a:r>
            <a:endParaRPr lang="pt-BR" sz="1600" b="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8" name="Picture 2" descr="D:\Users\paulors\Documents\Governança\Novo Projeto OCDE\Bandeira Brasil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444916" y="1331494"/>
            <a:ext cx="1244010" cy="668914"/>
          </a:xfrm>
          <a:prstGeom prst="rect">
            <a:avLst/>
          </a:prstGeom>
          <a:noFill/>
        </p:spPr>
      </p:pic>
      <p:sp>
        <p:nvSpPr>
          <p:cNvPr id="29" name="CaixaDeTexto 28"/>
          <p:cNvSpPr txBox="1"/>
          <p:nvPr/>
        </p:nvSpPr>
        <p:spPr>
          <a:xfrm>
            <a:off x="3438533" y="1002971"/>
            <a:ext cx="12587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0" dirty="0" smtClean="0">
                <a:solidFill>
                  <a:schemeClr val="bg1"/>
                </a:solidFill>
                <a:latin typeface="+mn-lt"/>
              </a:rPr>
              <a:t>Brasil</a:t>
            </a:r>
            <a:endParaRPr lang="pt-BR" sz="1600" b="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300192" y="620688"/>
            <a:ext cx="2580871" cy="127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1" grpId="0"/>
      <p:bldP spid="23" grpId="0"/>
      <p:bldP spid="25" grpId="0"/>
      <p:bldP spid="27" grpId="0"/>
      <p:bldP spid="2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75000"/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10000"/>
                    </a14:imgEffect>
                  </a14:imgLayer>
                </a14:imgProps>
              </a:ext>
            </a:extLst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190529" y="105615"/>
            <a:ext cx="5112568" cy="26753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z="4000" b="1" dirty="0" smtClean="0">
                <a:solidFill>
                  <a:schemeClr val="bg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Referencial Básico de Governança aplicável a Órgãos e Entidades da Administração Pública</a:t>
            </a:r>
            <a:endParaRPr lang="pt-BR" sz="4000" dirty="0">
              <a:solidFill>
                <a:schemeClr val="bg1"/>
              </a:solidFill>
            </a:endParaRPr>
          </a:p>
        </p:txBody>
      </p:sp>
      <p:pic>
        <p:nvPicPr>
          <p:cNvPr id="3" name="Espaço Reservado para Conteúdo 6"/>
          <p:cNvPicPr>
            <a:picLocks noGrp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76232" y="260647"/>
            <a:ext cx="3587552" cy="50604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CaixaDeTexto 3"/>
          <p:cNvSpPr txBox="1"/>
          <p:nvPr/>
        </p:nvSpPr>
        <p:spPr>
          <a:xfrm>
            <a:off x="278665" y="4367035"/>
            <a:ext cx="4536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bg1"/>
                </a:solidFill>
              </a:rPr>
              <a:t>Disponível em:</a:t>
            </a:r>
          </a:p>
          <a:p>
            <a:r>
              <a:rPr lang="pt-BR" sz="2400" dirty="0" smtClean="0">
                <a:solidFill>
                  <a:schemeClr val="bg1"/>
                </a:solidFill>
              </a:rPr>
              <a:t>www.tcu.gov.br/governanca</a:t>
            </a:r>
            <a:endParaRPr lang="pt-BR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75000"/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10000"/>
                    </a14:imgEffect>
                  </a14:imgLayer>
                </a14:imgProps>
              </a:ext>
            </a:extLst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107504" y="0"/>
            <a:ext cx="9036496" cy="9807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pt-BR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Governança no setor público</a:t>
            </a:r>
          </a:p>
        </p:txBody>
      </p:sp>
      <p:graphicFrame>
        <p:nvGraphicFramePr>
          <p:cNvPr id="6" name="Espaço Reservado para Conteú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0519460"/>
              </p:ext>
            </p:extLst>
          </p:nvPr>
        </p:nvGraphicFramePr>
        <p:xfrm>
          <a:off x="323528" y="980728"/>
          <a:ext cx="8424936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3563888" y="4725144"/>
            <a:ext cx="518457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Fonte: Referencial Básico de Governança</a:t>
            </a:r>
          </a:p>
          <a:p>
            <a:pPr lvl="0"/>
            <a:r>
              <a:rPr lang="pt-BR" sz="1600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             Aplicável a Órgãos e Entidades do Administração Pública</a:t>
            </a:r>
            <a:endParaRPr lang="pt-BR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75000"/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10000"/>
                    </a14:imgEffect>
                  </a14:imgLayer>
                </a14:imgProps>
              </a:ext>
            </a:extLst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251520" y="620688"/>
            <a:ext cx="4320480" cy="9807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pt-B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Papel da governança e os seus mecanismos</a:t>
            </a:r>
            <a:endParaRPr kumimoji="0" lang="pt-BR" sz="40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3" name="Grupo 66"/>
          <p:cNvGrpSpPr/>
          <p:nvPr/>
        </p:nvGrpSpPr>
        <p:grpSpPr>
          <a:xfrm>
            <a:off x="4817632" y="332656"/>
            <a:ext cx="1800134" cy="1789650"/>
            <a:chOff x="3213968" y="253362"/>
            <a:chExt cx="1800134" cy="1789650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4" name="Elipse 3"/>
            <p:cNvSpPr/>
            <p:nvPr/>
          </p:nvSpPr>
          <p:spPr>
            <a:xfrm>
              <a:off x="3213968" y="253362"/>
              <a:ext cx="1800134" cy="1789650"/>
            </a:xfrm>
            <a:prstGeom prst="ellipse">
              <a:avLst/>
            </a:prstGeom>
            <a:grp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Elipse 4"/>
            <p:cNvSpPr/>
            <p:nvPr/>
          </p:nvSpPr>
          <p:spPr>
            <a:xfrm>
              <a:off x="3477592" y="515450"/>
              <a:ext cx="1272886" cy="1265474"/>
            </a:xfrm>
            <a:prstGeom prst="rect">
              <a:avLst/>
            </a:prstGeom>
            <a:grp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800" u="none" kern="1200" dirty="0" smtClean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Direcionar</a:t>
              </a:r>
              <a:endParaRPr lang="pt-BR" sz="1800" u="none" kern="12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6" name="Grupo 67"/>
          <p:cNvGrpSpPr/>
          <p:nvPr/>
        </p:nvGrpSpPr>
        <p:grpSpPr>
          <a:xfrm>
            <a:off x="6878713" y="2285082"/>
            <a:ext cx="717689" cy="744455"/>
            <a:chOff x="4543878" y="2142006"/>
            <a:chExt cx="717689" cy="744455"/>
          </a:xfrm>
        </p:grpSpPr>
        <p:sp>
          <p:nvSpPr>
            <p:cNvPr id="8" name="Seta para a direita 7"/>
            <p:cNvSpPr/>
            <p:nvPr/>
          </p:nvSpPr>
          <p:spPr>
            <a:xfrm rot="3600000">
              <a:off x="4530495" y="2155389"/>
              <a:ext cx="744455" cy="717689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dk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Seta para a direita 6"/>
            <p:cNvSpPr/>
            <p:nvPr/>
          </p:nvSpPr>
          <p:spPr>
            <a:xfrm rot="3600000">
              <a:off x="4584322" y="2205696"/>
              <a:ext cx="529148" cy="43061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3000" kern="1200" dirty="0"/>
            </a:p>
          </p:txBody>
        </p:sp>
      </p:grpSp>
      <p:grpSp>
        <p:nvGrpSpPr>
          <p:cNvPr id="10" name="Grupo 68"/>
          <p:cNvGrpSpPr/>
          <p:nvPr/>
        </p:nvGrpSpPr>
        <p:grpSpPr>
          <a:xfrm>
            <a:off x="6732306" y="3653234"/>
            <a:ext cx="1800134" cy="1789650"/>
            <a:chOff x="4812412" y="3021948"/>
            <a:chExt cx="1800134" cy="1789650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11" name="Elipse 10"/>
            <p:cNvSpPr/>
            <p:nvPr/>
          </p:nvSpPr>
          <p:spPr>
            <a:xfrm>
              <a:off x="4812412" y="3021948"/>
              <a:ext cx="1800134" cy="1789650"/>
            </a:xfrm>
            <a:prstGeom prst="ellipse">
              <a:avLst/>
            </a:prstGeom>
            <a:grp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Elipse 8"/>
            <p:cNvSpPr/>
            <p:nvPr/>
          </p:nvSpPr>
          <p:spPr>
            <a:xfrm>
              <a:off x="5076036" y="3284036"/>
              <a:ext cx="1272886" cy="1265474"/>
            </a:xfrm>
            <a:prstGeom prst="rect">
              <a:avLst/>
            </a:prstGeom>
            <a:grp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800" u="none" kern="1200" dirty="0" smtClean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Monitorar</a:t>
              </a:r>
              <a:endParaRPr lang="pt-BR" sz="1800" u="none" kern="12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3" name="Grupo 69"/>
          <p:cNvGrpSpPr/>
          <p:nvPr/>
        </p:nvGrpSpPr>
        <p:grpSpPr>
          <a:xfrm>
            <a:off x="5292146" y="4589338"/>
            <a:ext cx="740278" cy="717689"/>
            <a:chOff x="3764847" y="3557929"/>
            <a:chExt cx="740278" cy="717689"/>
          </a:xfrm>
        </p:grpSpPr>
        <p:sp>
          <p:nvSpPr>
            <p:cNvPr id="14" name="Seta para a direita 13"/>
            <p:cNvSpPr/>
            <p:nvPr/>
          </p:nvSpPr>
          <p:spPr>
            <a:xfrm rot="10800000">
              <a:off x="3764847" y="3557929"/>
              <a:ext cx="740278" cy="717689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dk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Seta para a direita 10"/>
            <p:cNvSpPr/>
            <p:nvPr/>
          </p:nvSpPr>
          <p:spPr>
            <a:xfrm rot="21600000">
              <a:off x="3980154" y="3701467"/>
              <a:ext cx="524971" cy="43061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3000" kern="1200" dirty="0"/>
            </a:p>
          </p:txBody>
        </p:sp>
      </p:grpSp>
      <p:grpSp>
        <p:nvGrpSpPr>
          <p:cNvPr id="16" name="Grupo 70"/>
          <p:cNvGrpSpPr/>
          <p:nvPr/>
        </p:nvGrpSpPr>
        <p:grpSpPr>
          <a:xfrm>
            <a:off x="2915882" y="3653234"/>
            <a:ext cx="1800134" cy="1789650"/>
            <a:chOff x="1615525" y="3021948"/>
            <a:chExt cx="1800134" cy="1789650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17" name="Elipse 16"/>
            <p:cNvSpPr/>
            <p:nvPr/>
          </p:nvSpPr>
          <p:spPr>
            <a:xfrm>
              <a:off x="1615525" y="3021948"/>
              <a:ext cx="1800134" cy="1789650"/>
            </a:xfrm>
            <a:prstGeom prst="ellipse">
              <a:avLst/>
            </a:prstGeom>
            <a:grp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Elipse 12"/>
            <p:cNvSpPr/>
            <p:nvPr/>
          </p:nvSpPr>
          <p:spPr>
            <a:xfrm>
              <a:off x="1879149" y="3284036"/>
              <a:ext cx="1272886" cy="1265474"/>
            </a:xfrm>
            <a:prstGeom prst="rect">
              <a:avLst/>
            </a:prstGeom>
            <a:grp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800" u="none" kern="1200" dirty="0" smtClean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Avaliar</a:t>
              </a:r>
              <a:endParaRPr lang="pt-BR" sz="1800" u="none" kern="12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9" name="Grupo 71"/>
          <p:cNvGrpSpPr/>
          <p:nvPr/>
        </p:nvGrpSpPr>
        <p:grpSpPr>
          <a:xfrm>
            <a:off x="3923994" y="2322165"/>
            <a:ext cx="717689" cy="744455"/>
            <a:chOff x="2945434" y="2178500"/>
            <a:chExt cx="717689" cy="744455"/>
          </a:xfrm>
        </p:grpSpPr>
        <p:sp>
          <p:nvSpPr>
            <p:cNvPr id="20" name="Seta para a direita 19"/>
            <p:cNvSpPr/>
            <p:nvPr/>
          </p:nvSpPr>
          <p:spPr>
            <a:xfrm rot="18000000">
              <a:off x="2932051" y="2191883"/>
              <a:ext cx="744455" cy="717689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dk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Seta para a direita 14"/>
            <p:cNvSpPr/>
            <p:nvPr/>
          </p:nvSpPr>
          <p:spPr>
            <a:xfrm rot="18000000">
              <a:off x="2985878" y="2428652"/>
              <a:ext cx="529148" cy="43061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3000" kern="1200" dirty="0"/>
            </a:p>
          </p:txBody>
        </p:sp>
      </p:grpSp>
      <p:grpSp>
        <p:nvGrpSpPr>
          <p:cNvPr id="22" name="Grupo 84"/>
          <p:cNvGrpSpPr/>
          <p:nvPr/>
        </p:nvGrpSpPr>
        <p:grpSpPr>
          <a:xfrm>
            <a:off x="4788090" y="2370604"/>
            <a:ext cx="2016224" cy="1944216"/>
            <a:chOff x="3563888" y="2348880"/>
            <a:chExt cx="2016224" cy="1944216"/>
          </a:xfrm>
          <a:solidFill>
            <a:schemeClr val="tx2">
              <a:lumMod val="50000"/>
            </a:schemeClr>
          </a:solidFill>
        </p:grpSpPr>
        <p:sp>
          <p:nvSpPr>
            <p:cNvPr id="23" name="Elipse 22"/>
            <p:cNvSpPr/>
            <p:nvPr/>
          </p:nvSpPr>
          <p:spPr>
            <a:xfrm>
              <a:off x="3563888" y="2348880"/>
              <a:ext cx="2016224" cy="1944216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24" name="Elipse 23"/>
            <p:cNvSpPr/>
            <p:nvPr/>
          </p:nvSpPr>
          <p:spPr>
            <a:xfrm>
              <a:off x="3707904" y="2492896"/>
              <a:ext cx="1728192" cy="1656184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600" dirty="0"/>
            </a:p>
          </p:txBody>
        </p:sp>
        <p:sp>
          <p:nvSpPr>
            <p:cNvPr id="25" name="CaixaDeTexto 24"/>
            <p:cNvSpPr txBox="1"/>
            <p:nvPr/>
          </p:nvSpPr>
          <p:spPr>
            <a:xfrm rot="1466985">
              <a:off x="4321121" y="2678198"/>
              <a:ext cx="10869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Liderança</a:t>
              </a:r>
              <a:endParaRPr lang="pt-B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" name="CaixaDeTexto 25"/>
            <p:cNvSpPr txBox="1"/>
            <p:nvPr/>
          </p:nvSpPr>
          <p:spPr>
            <a:xfrm rot="20325433">
              <a:off x="4265235" y="3631942"/>
              <a:ext cx="9931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Controle</a:t>
              </a:r>
              <a:endParaRPr lang="pt-BR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27" name="Conector reto 26"/>
            <p:cNvCxnSpPr>
              <a:stCxn id="24" idx="1"/>
              <a:endCxn id="24" idx="6"/>
            </p:cNvCxnSpPr>
            <p:nvPr/>
          </p:nvCxnSpPr>
          <p:spPr>
            <a:xfrm>
              <a:off x="3960992" y="2735439"/>
              <a:ext cx="1475104" cy="585549"/>
            </a:xfrm>
            <a:prstGeom prst="line">
              <a:avLst/>
            </a:prstGeom>
            <a:grpFill/>
            <a:ln w="19050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ector reto 27"/>
            <p:cNvCxnSpPr>
              <a:stCxn id="24" idx="3"/>
              <a:endCxn id="24" idx="6"/>
            </p:cNvCxnSpPr>
            <p:nvPr/>
          </p:nvCxnSpPr>
          <p:spPr>
            <a:xfrm flipV="1">
              <a:off x="3960992" y="3320988"/>
              <a:ext cx="1475104" cy="585549"/>
            </a:xfrm>
            <a:prstGeom prst="line">
              <a:avLst/>
            </a:prstGeom>
            <a:grpFill/>
            <a:ln w="19050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CaixaDeTexto 28"/>
            <p:cNvSpPr txBox="1"/>
            <p:nvPr/>
          </p:nvSpPr>
          <p:spPr>
            <a:xfrm>
              <a:off x="3851854" y="3119244"/>
              <a:ext cx="11072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Estratégia</a:t>
              </a:r>
              <a:endParaRPr lang="pt-B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75000"/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10000"/>
                    </a14:imgEffect>
                  </a14:imgLayer>
                </a14:imgProps>
              </a:ext>
            </a:extLst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107504" y="0"/>
            <a:ext cx="9036496" cy="9807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endParaRPr kumimoji="0" lang="pt-BR" sz="48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33051" y="-27384"/>
            <a:ext cx="91519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Mecanismos de supervisão da governança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899592" y="3861048"/>
            <a:ext cx="7128792" cy="165618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843000" y="526646"/>
            <a:ext cx="7025952" cy="5040560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§"/>
            </a:pPr>
            <a:r>
              <a:rPr lang="pt-BR" sz="3300" b="1" dirty="0" smtClean="0">
                <a:solidFill>
                  <a:schemeClr val="bg1"/>
                </a:solidFill>
              </a:rPr>
              <a:t>Liderança</a:t>
            </a:r>
          </a:p>
          <a:p>
            <a:pPr lvl="1">
              <a:buFont typeface="Arial" pitchFamily="34" charset="0"/>
              <a:buChar char="•"/>
            </a:pPr>
            <a:r>
              <a:rPr lang="pt-BR" dirty="0" smtClean="0">
                <a:solidFill>
                  <a:schemeClr val="bg1"/>
                </a:solidFill>
              </a:rPr>
              <a:t>L1.   Pessoas e competências</a:t>
            </a:r>
          </a:p>
          <a:p>
            <a:pPr lvl="1">
              <a:buFont typeface="Arial" pitchFamily="34" charset="0"/>
              <a:buChar char="•"/>
            </a:pPr>
            <a:r>
              <a:rPr lang="pt-BR" dirty="0" smtClean="0">
                <a:solidFill>
                  <a:schemeClr val="bg1"/>
                </a:solidFill>
              </a:rPr>
              <a:t>L2.   Princípios e comportamentos</a:t>
            </a:r>
          </a:p>
          <a:p>
            <a:pPr lvl="1">
              <a:buFont typeface="Arial" pitchFamily="34" charset="0"/>
              <a:buChar char="•"/>
            </a:pPr>
            <a:r>
              <a:rPr lang="pt-BR" dirty="0" smtClean="0">
                <a:solidFill>
                  <a:schemeClr val="bg1"/>
                </a:solidFill>
              </a:rPr>
              <a:t>L3.   Liderança organizacional</a:t>
            </a:r>
          </a:p>
          <a:p>
            <a:pPr lvl="1">
              <a:buFont typeface="Arial" pitchFamily="34" charset="0"/>
              <a:buChar char="•"/>
            </a:pPr>
            <a:r>
              <a:rPr lang="pt-BR" dirty="0" smtClean="0">
                <a:solidFill>
                  <a:schemeClr val="bg1"/>
                </a:solidFill>
              </a:rPr>
              <a:t>L4.   Sistema de governança </a:t>
            </a:r>
          </a:p>
          <a:p>
            <a:pPr>
              <a:buFont typeface="Wingdings" pitchFamily="2" charset="2"/>
              <a:buChar char="§"/>
            </a:pPr>
            <a:r>
              <a:rPr lang="pt-BR" sz="3300" b="1" dirty="0" smtClean="0">
                <a:solidFill>
                  <a:schemeClr val="bg1"/>
                </a:solidFill>
              </a:rPr>
              <a:t>Estratégia</a:t>
            </a:r>
          </a:p>
          <a:p>
            <a:pPr lvl="1">
              <a:buFont typeface="Arial" pitchFamily="34" charset="0"/>
              <a:buChar char="•"/>
            </a:pPr>
            <a:r>
              <a:rPr lang="pt-BR" dirty="0" smtClean="0">
                <a:solidFill>
                  <a:schemeClr val="bg1"/>
                </a:solidFill>
              </a:rPr>
              <a:t>E1.   Relacionamento com partes interessadas</a:t>
            </a:r>
          </a:p>
          <a:p>
            <a:pPr lvl="1">
              <a:buFont typeface="Arial" pitchFamily="34" charset="0"/>
              <a:buChar char="•"/>
            </a:pPr>
            <a:r>
              <a:rPr lang="pt-BR" dirty="0" smtClean="0">
                <a:solidFill>
                  <a:schemeClr val="bg1"/>
                </a:solidFill>
              </a:rPr>
              <a:t>E2.   Estratégia organizacional</a:t>
            </a:r>
          </a:p>
          <a:p>
            <a:pPr lvl="1">
              <a:buFont typeface="Arial" pitchFamily="34" charset="0"/>
              <a:buChar char="•"/>
            </a:pPr>
            <a:r>
              <a:rPr lang="pt-BR" dirty="0" smtClean="0">
                <a:solidFill>
                  <a:schemeClr val="bg1"/>
                </a:solidFill>
              </a:rPr>
              <a:t>E3.   Alinhamento transorganizacional</a:t>
            </a:r>
          </a:p>
          <a:p>
            <a:pPr>
              <a:buFont typeface="Wingdings" pitchFamily="2" charset="2"/>
              <a:buChar char="§"/>
            </a:pPr>
            <a:r>
              <a:rPr lang="pt-BR" sz="3300" b="1" dirty="0" smtClean="0">
                <a:solidFill>
                  <a:srgbClr val="002060"/>
                </a:solidFill>
              </a:rPr>
              <a:t>Controle</a:t>
            </a:r>
          </a:p>
          <a:p>
            <a:pPr lvl="1">
              <a:buFont typeface="Arial" pitchFamily="34" charset="0"/>
              <a:buChar char="•"/>
            </a:pPr>
            <a:r>
              <a:rPr lang="pt-BR" dirty="0" smtClean="0">
                <a:solidFill>
                  <a:srgbClr val="002060"/>
                </a:solidFill>
              </a:rPr>
              <a:t>C1.   Gestão de riscos e controle interno</a:t>
            </a:r>
          </a:p>
          <a:p>
            <a:pPr lvl="1">
              <a:buFont typeface="Arial" pitchFamily="34" charset="0"/>
              <a:buChar char="•"/>
            </a:pPr>
            <a:r>
              <a:rPr lang="pt-BR" dirty="0" smtClean="0">
                <a:solidFill>
                  <a:srgbClr val="002060"/>
                </a:solidFill>
              </a:rPr>
              <a:t>C2.   Auditoria interna</a:t>
            </a:r>
          </a:p>
          <a:p>
            <a:pPr lvl="1">
              <a:buFont typeface="Arial" pitchFamily="34" charset="0"/>
              <a:buChar char="•"/>
            </a:pPr>
            <a:r>
              <a:rPr lang="pt-BR" dirty="0" smtClean="0">
                <a:solidFill>
                  <a:srgbClr val="002060"/>
                </a:solidFill>
              </a:rPr>
              <a:t>C3.   Accountability e transparência</a:t>
            </a:r>
            <a:endParaRPr lang="pt-BR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75000"/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10000"/>
                    </a14:imgEffect>
                  </a14:imgLayer>
                </a14:imgProps>
              </a:ext>
            </a:extLst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107504" y="-5350"/>
            <a:ext cx="903649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pt-BR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Papel de Supervisão da Governança</a:t>
            </a:r>
            <a:endParaRPr kumimoji="0" lang="pt-BR" sz="44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Seta entalhada para a direita 13"/>
          <p:cNvSpPr/>
          <p:nvPr/>
        </p:nvSpPr>
        <p:spPr>
          <a:xfrm>
            <a:off x="1475656" y="1212880"/>
            <a:ext cx="6912768" cy="3456384"/>
          </a:xfrm>
          <a:prstGeom prst="notchedRight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5" name="Elipse 14"/>
          <p:cNvSpPr/>
          <p:nvPr/>
        </p:nvSpPr>
        <p:spPr>
          <a:xfrm>
            <a:off x="323528" y="1284888"/>
            <a:ext cx="3405642" cy="3384376"/>
          </a:xfrm>
          <a:prstGeom prst="ellipse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 dirty="0"/>
          </a:p>
        </p:txBody>
      </p:sp>
      <p:sp>
        <p:nvSpPr>
          <p:cNvPr id="16" name="CaixaDeTexto 15"/>
          <p:cNvSpPr txBox="1"/>
          <p:nvPr/>
        </p:nvSpPr>
        <p:spPr>
          <a:xfrm rot="1466985">
            <a:off x="1532553" y="1777087"/>
            <a:ext cx="1926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Liderança</a:t>
            </a:r>
            <a:endParaRPr lang="pt-BR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CaixaDeTexto 16"/>
          <p:cNvSpPr txBox="1"/>
          <p:nvPr/>
        </p:nvSpPr>
        <p:spPr>
          <a:xfrm rot="20325433">
            <a:off x="1559840" y="3697272"/>
            <a:ext cx="1717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Controle</a:t>
            </a:r>
            <a:endParaRPr lang="pt-BR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8" name="Conector reto 17"/>
          <p:cNvCxnSpPr>
            <a:stCxn id="15" idx="1"/>
            <a:endCxn id="15" idx="6"/>
          </p:cNvCxnSpPr>
          <p:nvPr/>
        </p:nvCxnSpPr>
        <p:spPr>
          <a:xfrm>
            <a:off x="822273" y="1780518"/>
            <a:ext cx="2906897" cy="1196558"/>
          </a:xfrm>
          <a:prstGeom prst="line">
            <a:avLst/>
          </a:prstGeom>
          <a:solidFill>
            <a:schemeClr val="tx2">
              <a:lumMod val="50000"/>
            </a:schemeClr>
          </a:solidFill>
          <a:ln w="28575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to 18"/>
          <p:cNvCxnSpPr>
            <a:stCxn id="15" idx="3"/>
            <a:endCxn id="15" idx="6"/>
          </p:cNvCxnSpPr>
          <p:nvPr/>
        </p:nvCxnSpPr>
        <p:spPr>
          <a:xfrm flipV="1">
            <a:off x="822273" y="2977076"/>
            <a:ext cx="2906897" cy="1196558"/>
          </a:xfrm>
          <a:prstGeom prst="line">
            <a:avLst/>
          </a:prstGeom>
          <a:solidFill>
            <a:schemeClr val="tx2">
              <a:lumMod val="50000"/>
            </a:schemeClr>
          </a:solidFill>
          <a:ln w="28575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ixaDeTexto 19"/>
          <p:cNvSpPr txBox="1"/>
          <p:nvPr/>
        </p:nvSpPr>
        <p:spPr>
          <a:xfrm>
            <a:off x="704834" y="2695251"/>
            <a:ext cx="1970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Estratégia</a:t>
            </a:r>
            <a:endParaRPr lang="pt-BR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Retângulo 20"/>
          <p:cNvSpPr/>
          <p:nvPr/>
        </p:nvSpPr>
        <p:spPr>
          <a:xfrm rot="16200000">
            <a:off x="2644954" y="2615928"/>
            <a:ext cx="3350035" cy="79208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smtClean="0">
                <a:solidFill>
                  <a:schemeClr val="bg1"/>
                </a:solidFill>
                <a:latin typeface="Arial" charset="0"/>
              </a:rPr>
              <a:t>Atuação da gestão</a:t>
            </a:r>
          </a:p>
        </p:txBody>
      </p:sp>
      <p:sp>
        <p:nvSpPr>
          <p:cNvPr id="22" name="Espaço Reservado para Conteúdo 10"/>
          <p:cNvSpPr txBox="1">
            <a:spLocks/>
          </p:cNvSpPr>
          <p:nvPr/>
        </p:nvSpPr>
        <p:spPr>
          <a:xfrm>
            <a:off x="4716016" y="2148984"/>
            <a:ext cx="3024335" cy="1512168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 Narrow" pitchFamily="34" charset="0"/>
              </a:rPr>
              <a:t>- </a:t>
            </a:r>
            <a:r>
              <a:rPr kumimoji="0" lang="pt-BR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 Narrow" pitchFamily="34" charset="0"/>
              </a:rPr>
              <a:t>Condução das Políticas</a:t>
            </a:r>
            <a:r>
              <a:rPr kumimoji="0" lang="pt-BR" sz="220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 Narrow" pitchFamily="34" charset="0"/>
              </a:rPr>
              <a:t> Públicas</a:t>
            </a:r>
            <a:endParaRPr kumimoji="0" lang="pt-BR" sz="22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 Narrow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 Narrow" pitchFamily="34" charset="0"/>
              </a:rPr>
              <a:t>- </a:t>
            </a:r>
            <a:r>
              <a:rPr kumimoji="0" lang="pt-BR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 Narrow" pitchFamily="34" charset="0"/>
              </a:rPr>
              <a:t>Prestação</a:t>
            </a:r>
            <a:r>
              <a:rPr kumimoji="0" lang="pt-BR" sz="220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 Narrow" pitchFamily="34" charset="0"/>
              </a:rPr>
              <a:t> dos Serviços Públicos</a:t>
            </a:r>
            <a:endParaRPr kumimoji="0" lang="pt-BR" sz="22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 Narrow" pitchFamily="34" charset="0"/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7956376" y="1336954"/>
            <a:ext cx="792088" cy="335003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pt-BR" sz="3600" dirty="0" smtClean="0">
                <a:latin typeface="Arial Narrow" pitchFamily="34" charset="0"/>
              </a:rPr>
              <a:t>Sociedade</a:t>
            </a:r>
            <a:endParaRPr lang="pt-BR" sz="3600" dirty="0">
              <a:latin typeface="Arial Narrow" pitchFamily="34" charset="0"/>
            </a:endParaRPr>
          </a:p>
        </p:txBody>
      </p:sp>
      <p:sp>
        <p:nvSpPr>
          <p:cNvPr id="24" name="Retângulo 23"/>
          <p:cNvSpPr/>
          <p:nvPr/>
        </p:nvSpPr>
        <p:spPr>
          <a:xfrm>
            <a:off x="899592" y="4797152"/>
            <a:ext cx="2304256" cy="648072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latin typeface="Arial" pitchFamily="34" charset="0"/>
                <a:cs typeface="Arial" pitchFamily="34" charset="0"/>
              </a:rPr>
              <a:t>Direcionando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tângulo 24"/>
          <p:cNvSpPr/>
          <p:nvPr/>
        </p:nvSpPr>
        <p:spPr>
          <a:xfrm>
            <a:off x="3398606" y="4797152"/>
            <a:ext cx="2304256" cy="648072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latin typeface="Arial" pitchFamily="34" charset="0"/>
                <a:cs typeface="Arial" pitchFamily="34" charset="0"/>
              </a:rPr>
              <a:t>Monitorando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tângulo 25"/>
          <p:cNvSpPr/>
          <p:nvPr/>
        </p:nvSpPr>
        <p:spPr>
          <a:xfrm>
            <a:off x="5889410" y="4797152"/>
            <a:ext cx="2304256" cy="648072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latin typeface="Arial" pitchFamily="34" charset="0"/>
                <a:cs typeface="Arial" pitchFamily="34" charset="0"/>
              </a:rPr>
              <a:t>Avaliando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tângulo 26"/>
          <p:cNvSpPr/>
          <p:nvPr/>
        </p:nvSpPr>
        <p:spPr>
          <a:xfrm>
            <a:off x="3275856" y="636816"/>
            <a:ext cx="2016224" cy="504056"/>
          </a:xfrm>
          <a:prstGeom prst="rect">
            <a:avLst/>
          </a:prstGeom>
          <a:solidFill>
            <a:srgbClr val="270AFE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latin typeface="Arial" pitchFamily="34" charset="0"/>
                <a:cs typeface="Arial" pitchFamily="34" charset="0"/>
              </a:rPr>
              <a:t>Supervisão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2" grpId="0"/>
      <p:bldP spid="24" grpId="0" animBg="1"/>
      <p:bldP spid="25" grpId="0" animBg="1"/>
      <p:bldP spid="26" grpId="0" animBg="1"/>
      <p:bldP spid="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1340768"/>
            <a:ext cx="7772400" cy="792088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r>
              <a:rPr lang="pt-BR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Sumário</a:t>
            </a:r>
            <a:endParaRPr lang="pt-BR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185392" y="2348880"/>
            <a:ext cx="6984776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pt-BR" sz="2500" b="1" dirty="0" smtClean="0">
                <a:solidFill>
                  <a:prstClr val="whit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pt-BR" sz="3200" b="1" dirty="0" smtClean="0">
                <a:solidFill>
                  <a:prstClr val="whit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Controle Interno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pt-BR" sz="3200" b="1" dirty="0" smtClean="0">
                <a:solidFill>
                  <a:prstClr val="whit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Contexto de atuação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pt-BR" sz="3200" b="1" dirty="0" smtClean="0">
                <a:solidFill>
                  <a:prstClr val="whit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Situação percebida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pt-BR" sz="3200" b="1" dirty="0" smtClean="0">
                <a:solidFill>
                  <a:prstClr val="whit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Sugestões de melhoria</a:t>
            </a:r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75000"/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10000"/>
                    </a14:imgEffect>
                  </a14:imgLayer>
                </a14:imgProps>
              </a:ext>
            </a:extLst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ítulo 1"/>
          <p:cNvSpPr txBox="1">
            <a:spLocks/>
          </p:cNvSpPr>
          <p:nvPr/>
        </p:nvSpPr>
        <p:spPr bwMode="auto">
          <a:xfrm>
            <a:off x="179512" y="-27384"/>
            <a:ext cx="856895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  <a:ea typeface="+mj-ea"/>
                <a:cs typeface="+mj-cs"/>
              </a:rPr>
              <a:t>Funções da Governança e da Gestão </a:t>
            </a:r>
            <a:endParaRPr kumimoji="0" lang="pt-BR" sz="36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31" name="Espaço Reservado para Conteúdo 9"/>
          <p:cNvSpPr>
            <a:spLocks noGrp="1"/>
          </p:cNvSpPr>
          <p:nvPr>
            <p:ph sz="half" idx="1"/>
          </p:nvPr>
        </p:nvSpPr>
        <p:spPr>
          <a:xfrm>
            <a:off x="3523779" y="692696"/>
            <a:ext cx="5328592" cy="2592288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pt-BR" sz="4200" b="1" dirty="0" smtClean="0">
                <a:solidFill>
                  <a:schemeClr val="bg1"/>
                </a:solidFill>
                <a:latin typeface="Arial Narrow" pitchFamily="34" charset="0"/>
              </a:rPr>
              <a:t>GOVERNANÇA</a:t>
            </a:r>
          </a:p>
          <a:p>
            <a:pPr>
              <a:lnSpc>
                <a:spcPct val="110000"/>
              </a:lnSpc>
            </a:pPr>
            <a:r>
              <a:rPr lang="pt-BR" sz="3400" b="1" dirty="0" smtClean="0">
                <a:solidFill>
                  <a:schemeClr val="bg1"/>
                </a:solidFill>
                <a:latin typeface="Arial Narrow" pitchFamily="34" charset="0"/>
              </a:rPr>
              <a:t>definir o direcionamento estratégico; </a:t>
            </a:r>
          </a:p>
          <a:p>
            <a:pPr>
              <a:lnSpc>
                <a:spcPct val="110000"/>
              </a:lnSpc>
            </a:pPr>
            <a:r>
              <a:rPr lang="pt-BR" sz="3400" b="1" dirty="0" smtClean="0">
                <a:solidFill>
                  <a:schemeClr val="bg1"/>
                </a:solidFill>
                <a:latin typeface="Arial Narrow" pitchFamily="34" charset="0"/>
              </a:rPr>
              <a:t>supervisionar a gestão; </a:t>
            </a:r>
          </a:p>
          <a:p>
            <a:pPr>
              <a:lnSpc>
                <a:spcPct val="110000"/>
              </a:lnSpc>
            </a:pPr>
            <a:r>
              <a:rPr lang="pt-BR" sz="3400" b="1" dirty="0" smtClean="0">
                <a:solidFill>
                  <a:schemeClr val="bg1"/>
                </a:solidFill>
                <a:latin typeface="Arial Narrow" pitchFamily="34" charset="0"/>
              </a:rPr>
              <a:t>envolver as partes interessadas; </a:t>
            </a:r>
          </a:p>
          <a:p>
            <a:pPr>
              <a:lnSpc>
                <a:spcPct val="110000"/>
              </a:lnSpc>
            </a:pPr>
            <a:r>
              <a:rPr lang="pt-BR" sz="3400" b="1" dirty="0" smtClean="0">
                <a:solidFill>
                  <a:schemeClr val="bg1"/>
                </a:solidFill>
                <a:latin typeface="Arial Narrow" pitchFamily="34" charset="0"/>
              </a:rPr>
              <a:t>gerenciar riscos; </a:t>
            </a:r>
          </a:p>
          <a:p>
            <a:pPr>
              <a:lnSpc>
                <a:spcPct val="110000"/>
              </a:lnSpc>
            </a:pPr>
            <a:r>
              <a:rPr lang="pt-BR" sz="3400" b="1" dirty="0" smtClean="0">
                <a:solidFill>
                  <a:schemeClr val="bg1"/>
                </a:solidFill>
                <a:latin typeface="Arial Narrow" pitchFamily="34" charset="0"/>
              </a:rPr>
              <a:t>gerenciar conflitos entre administração executiva e </a:t>
            </a:r>
            <a:r>
              <a:rPr lang="pt-BR" sz="3400" b="1" i="1" dirty="0" smtClean="0">
                <a:solidFill>
                  <a:schemeClr val="bg1"/>
                </a:solidFill>
                <a:latin typeface="Arial Narrow" pitchFamily="34" charset="0"/>
              </a:rPr>
              <a:t>staff</a:t>
            </a:r>
            <a:r>
              <a:rPr lang="pt-BR" sz="3400" b="1" dirty="0" smtClean="0">
                <a:solidFill>
                  <a:schemeClr val="bg1"/>
                </a:solidFill>
                <a:latin typeface="Arial Narrow" pitchFamily="34" charset="0"/>
              </a:rPr>
              <a:t>; </a:t>
            </a:r>
          </a:p>
          <a:p>
            <a:pPr>
              <a:lnSpc>
                <a:spcPct val="110000"/>
              </a:lnSpc>
            </a:pPr>
            <a:r>
              <a:rPr lang="pt-BR" sz="3400" b="1" dirty="0" smtClean="0">
                <a:solidFill>
                  <a:schemeClr val="bg1"/>
                </a:solidFill>
                <a:latin typeface="Arial Narrow" pitchFamily="34" charset="0"/>
              </a:rPr>
              <a:t>auditar e avaliar o sistema de gestão e controle;</a:t>
            </a:r>
          </a:p>
          <a:p>
            <a:pPr>
              <a:lnSpc>
                <a:spcPct val="110000"/>
              </a:lnSpc>
            </a:pPr>
            <a:r>
              <a:rPr lang="pt-BR" sz="3400" b="1" dirty="0" smtClean="0">
                <a:solidFill>
                  <a:schemeClr val="bg1"/>
                </a:solidFill>
                <a:latin typeface="Arial Narrow" pitchFamily="34" charset="0"/>
              </a:rPr>
              <a:t>promover a </a:t>
            </a:r>
            <a:r>
              <a:rPr lang="pt-BR" sz="3400" b="1" i="1" dirty="0" smtClean="0">
                <a:solidFill>
                  <a:schemeClr val="bg1"/>
                </a:solidFill>
                <a:latin typeface="Arial Narrow" pitchFamily="34" charset="0"/>
              </a:rPr>
              <a:t>accountability </a:t>
            </a:r>
            <a:r>
              <a:rPr lang="pt-BR" sz="3400" b="1" dirty="0" smtClean="0">
                <a:solidFill>
                  <a:schemeClr val="bg1"/>
                </a:solidFill>
                <a:latin typeface="Arial Narrow" pitchFamily="34" charset="0"/>
              </a:rPr>
              <a:t>(transparência e prestação de contas)</a:t>
            </a:r>
            <a:endParaRPr lang="pt-BR" sz="3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2" name="Espaço Reservado para Conteúdo 10"/>
          <p:cNvSpPr txBox="1">
            <a:spLocks/>
          </p:cNvSpPr>
          <p:nvPr/>
        </p:nvSpPr>
        <p:spPr>
          <a:xfrm>
            <a:off x="1012650" y="3573016"/>
            <a:ext cx="4783486" cy="2251091"/>
          </a:xfrm>
          <a:prstGeom prst="rect">
            <a:avLst/>
          </a:prstGeom>
        </p:spPr>
        <p:txBody>
          <a:bodyPr>
            <a:normAutofit fontScale="47500" lnSpcReduction="20000"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pt-BR" sz="4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GESTÃO</a:t>
            </a:r>
          </a:p>
          <a:p>
            <a:pPr marL="342900" marR="0" lvl="0" indent="-342900" defTabSz="914400" eaLnBrk="0" latinLnBrk="0" hangingPunct="0">
              <a:lnSpc>
                <a:spcPct val="110000"/>
              </a:lnSpc>
              <a:spcBef>
                <a:spcPct val="20000"/>
              </a:spcBef>
              <a:buClrTx/>
              <a:buSzTx/>
              <a:buFont typeface="Arial" charset="0"/>
              <a:buChar char="•"/>
              <a:tabLst/>
              <a:defRPr/>
            </a:pPr>
            <a:r>
              <a:rPr lang="pt-BR" sz="3400" b="1" dirty="0" smtClean="0">
                <a:solidFill>
                  <a:schemeClr val="bg1"/>
                </a:solidFill>
                <a:latin typeface="Arial Narrow" pitchFamily="34" charset="0"/>
              </a:rPr>
              <a:t>implementar programas; </a:t>
            </a:r>
          </a:p>
          <a:p>
            <a:pPr marL="342900" marR="0" lvl="0" indent="-342900" defTabSz="914400" eaLnBrk="0" latinLnBrk="0" hangingPunct="0">
              <a:lnSpc>
                <a:spcPct val="110000"/>
              </a:lnSpc>
              <a:spcBef>
                <a:spcPct val="20000"/>
              </a:spcBef>
              <a:buClrTx/>
              <a:buSzTx/>
              <a:buFont typeface="Arial" charset="0"/>
              <a:buChar char="•"/>
              <a:tabLst/>
              <a:defRPr/>
            </a:pPr>
            <a:r>
              <a:rPr lang="pt-BR" sz="3400" b="1" dirty="0" smtClean="0">
                <a:solidFill>
                  <a:schemeClr val="bg1"/>
                </a:solidFill>
                <a:latin typeface="Arial Narrow" pitchFamily="34" charset="0"/>
              </a:rPr>
              <a:t>garantir a conformidade com as regulamentações; </a:t>
            </a:r>
          </a:p>
          <a:p>
            <a:pPr marL="342900" marR="0" lvl="0" indent="-342900" defTabSz="914400" eaLnBrk="0" latinLnBrk="0" hangingPunct="0">
              <a:lnSpc>
                <a:spcPct val="110000"/>
              </a:lnSpc>
              <a:spcBef>
                <a:spcPct val="20000"/>
              </a:spcBef>
              <a:buClrTx/>
              <a:buSzTx/>
              <a:buFont typeface="Arial" charset="0"/>
              <a:buChar char="•"/>
              <a:tabLst/>
              <a:defRPr/>
            </a:pPr>
            <a:r>
              <a:rPr lang="pt-BR" sz="3400" b="1" dirty="0" smtClean="0">
                <a:solidFill>
                  <a:schemeClr val="bg1"/>
                </a:solidFill>
                <a:latin typeface="Arial Narrow" pitchFamily="34" charset="0"/>
              </a:rPr>
              <a:t>revisar e reportar o progresso de ações; </a:t>
            </a:r>
          </a:p>
          <a:p>
            <a:pPr marL="342900" marR="0" lvl="0" indent="-342900" defTabSz="914400" eaLnBrk="0" latinLnBrk="0" hangingPunct="0">
              <a:lnSpc>
                <a:spcPct val="110000"/>
              </a:lnSpc>
              <a:spcBef>
                <a:spcPct val="20000"/>
              </a:spcBef>
              <a:buClrTx/>
              <a:buSzTx/>
              <a:buFont typeface="Arial" charset="0"/>
              <a:buChar char="•"/>
              <a:tabLst/>
              <a:defRPr/>
            </a:pPr>
            <a:r>
              <a:rPr lang="pt-BR" sz="3400" b="1" dirty="0" smtClean="0">
                <a:solidFill>
                  <a:schemeClr val="bg1"/>
                </a:solidFill>
                <a:latin typeface="Arial Narrow" pitchFamily="34" charset="0"/>
              </a:rPr>
              <a:t>garantir a eficiência administrativa; </a:t>
            </a:r>
          </a:p>
          <a:p>
            <a:pPr marL="342900" marR="0" lvl="0" indent="-342900" defTabSz="914400" eaLnBrk="0" latinLnBrk="0" hangingPunct="0">
              <a:lnSpc>
                <a:spcPct val="110000"/>
              </a:lnSpc>
              <a:spcBef>
                <a:spcPct val="20000"/>
              </a:spcBef>
              <a:buClrTx/>
              <a:buSzTx/>
              <a:buFont typeface="Arial" charset="0"/>
              <a:buChar char="•"/>
              <a:tabLst/>
              <a:defRPr/>
            </a:pPr>
            <a:r>
              <a:rPr lang="pt-BR" sz="3400" b="1" dirty="0" smtClean="0">
                <a:solidFill>
                  <a:schemeClr val="bg1"/>
                </a:solidFill>
                <a:latin typeface="Arial Narrow" pitchFamily="34" charset="0"/>
              </a:rPr>
              <a:t>manter a comunicação com as partes interessadas; </a:t>
            </a:r>
          </a:p>
          <a:p>
            <a:pPr marL="342900" marR="0" lvl="0" indent="-342900" defTabSz="914400" eaLnBrk="0" latinLnBrk="0" hangingPunct="0">
              <a:lnSpc>
                <a:spcPct val="110000"/>
              </a:lnSpc>
              <a:spcBef>
                <a:spcPct val="20000"/>
              </a:spcBef>
              <a:buClrTx/>
              <a:buSzTx/>
              <a:buFont typeface="Arial" charset="0"/>
              <a:buChar char="•"/>
              <a:tabLst/>
              <a:defRPr/>
            </a:pPr>
            <a:r>
              <a:rPr lang="pt-BR" sz="3400" b="1" dirty="0" smtClean="0">
                <a:solidFill>
                  <a:schemeClr val="bg1"/>
                </a:solidFill>
                <a:latin typeface="Arial Narrow" pitchFamily="34" charset="0"/>
              </a:rPr>
              <a:t>avaliar o desempenho e aprender.</a:t>
            </a:r>
          </a:p>
        </p:txBody>
      </p:sp>
      <p:grpSp>
        <p:nvGrpSpPr>
          <p:cNvPr id="33" name="Grupo 4"/>
          <p:cNvGrpSpPr/>
          <p:nvPr/>
        </p:nvGrpSpPr>
        <p:grpSpPr>
          <a:xfrm>
            <a:off x="683568" y="783547"/>
            <a:ext cx="2619882" cy="2376264"/>
            <a:chOff x="2359239" y="1155711"/>
            <a:chExt cx="4463621" cy="4091511"/>
          </a:xfrm>
          <a:solidFill>
            <a:schemeClr val="accent5">
              <a:lumMod val="50000"/>
            </a:schemeClr>
          </a:solidFill>
        </p:grpSpPr>
        <p:grpSp>
          <p:nvGrpSpPr>
            <p:cNvPr id="34" name="Grupo 66"/>
            <p:cNvGrpSpPr/>
            <p:nvPr/>
          </p:nvGrpSpPr>
          <p:grpSpPr>
            <a:xfrm>
              <a:off x="3671932" y="1155711"/>
              <a:ext cx="1800134" cy="1789650"/>
              <a:chOff x="3213968" y="253362"/>
              <a:chExt cx="1800134" cy="1789650"/>
            </a:xfrm>
            <a:grpFill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</p:grpSpPr>
          <p:sp>
            <p:nvSpPr>
              <p:cNvPr id="50" name="Elipse 49"/>
              <p:cNvSpPr/>
              <p:nvPr/>
            </p:nvSpPr>
            <p:spPr>
              <a:xfrm>
                <a:off x="3213968" y="253362"/>
                <a:ext cx="1800134" cy="1789650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2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dk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1" name="Elipse 4"/>
              <p:cNvSpPr/>
              <p:nvPr/>
            </p:nvSpPr>
            <p:spPr>
              <a:xfrm>
                <a:off x="3477592" y="515450"/>
                <a:ext cx="1272886" cy="1265474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2860" tIns="22860" rIns="22860" bIns="22860" numCol="1" spcCol="1270" anchor="ctr" anchorCtr="0">
                <a:noAutofit/>
              </a:bodyPr>
              <a:lstStyle/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t-BR" sz="1100" b="1" u="none" kern="1200" dirty="0" smtClean="0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Direcionar</a:t>
                </a:r>
                <a:endParaRPr lang="pt-BR" sz="1100" b="1" u="none" kern="1200" dirty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35" name="Grupo 67"/>
            <p:cNvGrpSpPr/>
            <p:nvPr/>
          </p:nvGrpSpPr>
          <p:grpSpPr>
            <a:xfrm>
              <a:off x="4983072" y="2813104"/>
              <a:ext cx="717689" cy="744455"/>
              <a:chOff x="4525108" y="2244130"/>
              <a:chExt cx="717689" cy="744455"/>
            </a:xfrm>
            <a:grpFill/>
          </p:grpSpPr>
          <p:sp>
            <p:nvSpPr>
              <p:cNvPr id="48" name="Seta para a direita 47"/>
              <p:cNvSpPr/>
              <p:nvPr/>
            </p:nvSpPr>
            <p:spPr>
              <a:xfrm rot="3600000">
                <a:off x="4511725" y="2257513"/>
                <a:ext cx="744455" cy="717689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solidFill>
                <a:schemeClr val="bg1">
                  <a:lumMod val="75000"/>
                </a:schemeClr>
              </a:solidFill>
            </p:spPr>
            <p:style>
              <a:lnRef idx="0">
                <a:schemeClr val="dk2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dk2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dk2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9" name="Seta para a direita 6"/>
              <p:cNvSpPr/>
              <p:nvPr/>
            </p:nvSpPr>
            <p:spPr>
              <a:xfrm rot="3600000">
                <a:off x="4565551" y="2307819"/>
                <a:ext cx="529148" cy="430612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1333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pt-BR" sz="800" kern="1200" dirty="0"/>
              </a:p>
            </p:txBody>
          </p:sp>
        </p:grpSp>
        <p:grpSp>
          <p:nvGrpSpPr>
            <p:cNvPr id="36" name="Grupo 68"/>
            <p:cNvGrpSpPr/>
            <p:nvPr/>
          </p:nvGrpSpPr>
          <p:grpSpPr>
            <a:xfrm>
              <a:off x="5022726" y="3457572"/>
              <a:ext cx="1800134" cy="1789650"/>
              <a:chOff x="4812412" y="3021948"/>
              <a:chExt cx="1800134" cy="1789650"/>
            </a:xfrm>
            <a:grpFill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</p:grpSpPr>
          <p:sp>
            <p:nvSpPr>
              <p:cNvPr id="46" name="Elipse 45"/>
              <p:cNvSpPr/>
              <p:nvPr/>
            </p:nvSpPr>
            <p:spPr>
              <a:xfrm>
                <a:off x="4812412" y="3021948"/>
                <a:ext cx="1800134" cy="1789650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2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dk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7" name="Elipse 8"/>
              <p:cNvSpPr/>
              <p:nvPr/>
            </p:nvSpPr>
            <p:spPr>
              <a:xfrm>
                <a:off x="5076036" y="3284036"/>
                <a:ext cx="1272886" cy="1265474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2860" tIns="22860" rIns="22860" bIns="22860" numCol="1" spcCol="1270" anchor="ctr" anchorCtr="0">
                <a:noAutofit/>
              </a:bodyPr>
              <a:lstStyle/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t-BR" sz="1200" b="1" u="none" kern="1200" dirty="0" smtClean="0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Monitorar</a:t>
                </a:r>
                <a:endParaRPr lang="pt-BR" sz="1200" b="1" u="none" kern="1200" dirty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37" name="Grupo 69"/>
            <p:cNvGrpSpPr/>
            <p:nvPr/>
          </p:nvGrpSpPr>
          <p:grpSpPr>
            <a:xfrm>
              <a:off x="4199493" y="4126903"/>
              <a:ext cx="740279" cy="717689"/>
              <a:chOff x="3741529" y="3557929"/>
              <a:chExt cx="740279" cy="717689"/>
            </a:xfrm>
            <a:grpFill/>
          </p:grpSpPr>
          <p:sp>
            <p:nvSpPr>
              <p:cNvPr id="44" name="Seta para a direita 43"/>
              <p:cNvSpPr/>
              <p:nvPr/>
            </p:nvSpPr>
            <p:spPr>
              <a:xfrm rot="10800000">
                <a:off x="3741529" y="3557929"/>
                <a:ext cx="740278" cy="717689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solidFill>
                <a:schemeClr val="bg1">
                  <a:lumMod val="75000"/>
                </a:schemeClr>
              </a:solidFill>
            </p:spPr>
            <p:style>
              <a:lnRef idx="0">
                <a:schemeClr val="dk2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dk2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dk2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5" name="Seta para a direita 10"/>
              <p:cNvSpPr/>
              <p:nvPr/>
            </p:nvSpPr>
            <p:spPr>
              <a:xfrm>
                <a:off x="3956836" y="3701467"/>
                <a:ext cx="524972" cy="430613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1333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pt-BR" sz="800" kern="1200" dirty="0"/>
              </a:p>
            </p:txBody>
          </p:sp>
        </p:grpSp>
        <p:grpSp>
          <p:nvGrpSpPr>
            <p:cNvPr id="38" name="Grupo 70"/>
            <p:cNvGrpSpPr/>
            <p:nvPr/>
          </p:nvGrpSpPr>
          <p:grpSpPr>
            <a:xfrm>
              <a:off x="2359239" y="3457572"/>
              <a:ext cx="1800134" cy="1789650"/>
              <a:chOff x="1615525" y="3021948"/>
              <a:chExt cx="1800134" cy="1789650"/>
            </a:xfrm>
            <a:grpFill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</p:grpSpPr>
          <p:sp>
            <p:nvSpPr>
              <p:cNvPr id="42" name="Elipse 41"/>
              <p:cNvSpPr/>
              <p:nvPr/>
            </p:nvSpPr>
            <p:spPr>
              <a:xfrm>
                <a:off x="1615525" y="3021948"/>
                <a:ext cx="1800134" cy="1789650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2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dk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3" name="Elipse 12"/>
              <p:cNvSpPr/>
              <p:nvPr/>
            </p:nvSpPr>
            <p:spPr>
              <a:xfrm>
                <a:off x="1879149" y="3284036"/>
                <a:ext cx="1272886" cy="1265474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2860" tIns="22860" rIns="22860" bIns="22860" numCol="1" spcCol="1270" anchor="ctr" anchorCtr="0">
                <a:noAutofit/>
              </a:bodyPr>
              <a:lstStyle/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t-BR" sz="1200" b="1" u="none" kern="1200" dirty="0" smtClean="0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Avaliar</a:t>
                </a:r>
                <a:endParaRPr lang="pt-BR" sz="1200" b="1" u="none" kern="1200" dirty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39" name="Grupo 71"/>
            <p:cNvGrpSpPr/>
            <p:nvPr/>
          </p:nvGrpSpPr>
          <p:grpSpPr>
            <a:xfrm>
              <a:off x="3403399" y="2728506"/>
              <a:ext cx="717689" cy="744455"/>
              <a:chOff x="2945435" y="2159532"/>
              <a:chExt cx="717689" cy="744455"/>
            </a:xfrm>
            <a:grpFill/>
          </p:grpSpPr>
          <p:sp>
            <p:nvSpPr>
              <p:cNvPr id="40" name="Seta para a direita 39"/>
              <p:cNvSpPr/>
              <p:nvPr/>
            </p:nvSpPr>
            <p:spPr>
              <a:xfrm rot="18000000">
                <a:off x="2932052" y="2172915"/>
                <a:ext cx="744455" cy="717689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solidFill>
                <a:schemeClr val="bg1">
                  <a:lumMod val="75000"/>
                </a:schemeClr>
              </a:solidFill>
            </p:spPr>
            <p:style>
              <a:lnRef idx="0">
                <a:schemeClr val="dk2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dk2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dk2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1" name="Seta para a direita 14"/>
              <p:cNvSpPr/>
              <p:nvPr/>
            </p:nvSpPr>
            <p:spPr>
              <a:xfrm rot="18000000">
                <a:off x="2985877" y="2409682"/>
                <a:ext cx="529148" cy="430612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1333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pt-BR" sz="800" kern="1200" dirty="0"/>
              </a:p>
            </p:txBody>
          </p:sp>
        </p:grpSp>
      </p:grpSp>
      <p:grpSp>
        <p:nvGrpSpPr>
          <p:cNvPr id="52" name="Grupo 73"/>
          <p:cNvGrpSpPr/>
          <p:nvPr/>
        </p:nvGrpSpPr>
        <p:grpSpPr>
          <a:xfrm>
            <a:off x="5580112" y="2924944"/>
            <a:ext cx="3024336" cy="2808312"/>
            <a:chOff x="5595848" y="4321362"/>
            <a:chExt cx="2363403" cy="2222004"/>
          </a:xfrm>
          <a:solidFill>
            <a:schemeClr val="accent1">
              <a:lumMod val="50000"/>
            </a:schemeClr>
          </a:solidFill>
        </p:grpSpPr>
        <p:grpSp>
          <p:nvGrpSpPr>
            <p:cNvPr id="53" name="Grupo 66"/>
            <p:cNvGrpSpPr/>
            <p:nvPr/>
          </p:nvGrpSpPr>
          <p:grpSpPr>
            <a:xfrm>
              <a:off x="5652120" y="4321362"/>
              <a:ext cx="907749" cy="921287"/>
              <a:chOff x="3213968" y="253362"/>
              <a:chExt cx="1800134" cy="1789650"/>
            </a:xfrm>
            <a:grpFill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</p:grpSpPr>
          <p:sp>
            <p:nvSpPr>
              <p:cNvPr id="75" name="Elipse 74"/>
              <p:cNvSpPr/>
              <p:nvPr/>
            </p:nvSpPr>
            <p:spPr>
              <a:xfrm>
                <a:off x="3213968" y="253362"/>
                <a:ext cx="1800134" cy="178965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2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dk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6" name="Elipse 4"/>
              <p:cNvSpPr/>
              <p:nvPr/>
            </p:nvSpPr>
            <p:spPr>
              <a:xfrm>
                <a:off x="3477592" y="515450"/>
                <a:ext cx="1272886" cy="1265474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2860" tIns="22860" rIns="22860" bIns="22860" numCol="1" spcCol="1270" anchor="ctr" anchorCtr="0">
                <a:noAutofit/>
              </a:bodyPr>
              <a:lstStyle/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t-BR" sz="1600" u="none" kern="1200" dirty="0" smtClean="0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Agir</a:t>
                </a:r>
                <a:endParaRPr lang="pt-BR" sz="1600" u="none" kern="1200" dirty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54" name="Grupo 67"/>
            <p:cNvGrpSpPr/>
            <p:nvPr/>
          </p:nvGrpSpPr>
          <p:grpSpPr>
            <a:xfrm rot="1892630">
              <a:off x="7111878" y="5248197"/>
              <a:ext cx="361907" cy="383235"/>
              <a:chOff x="4760365" y="2015232"/>
              <a:chExt cx="717688" cy="744454"/>
            </a:xfrm>
            <a:grpFill/>
          </p:grpSpPr>
          <p:sp>
            <p:nvSpPr>
              <p:cNvPr id="73" name="Seta para a direita 72"/>
              <p:cNvSpPr/>
              <p:nvPr/>
            </p:nvSpPr>
            <p:spPr>
              <a:xfrm rot="3600000">
                <a:off x="4746982" y="2028615"/>
                <a:ext cx="744454" cy="717688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solidFill>
                <a:schemeClr val="bg1">
                  <a:lumMod val="75000"/>
                </a:schemeClr>
              </a:solidFill>
            </p:spPr>
            <p:style>
              <a:lnRef idx="0">
                <a:schemeClr val="dk2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dk2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dk2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4" name="Seta para a direita 6"/>
              <p:cNvSpPr/>
              <p:nvPr/>
            </p:nvSpPr>
            <p:spPr>
              <a:xfrm rot="3600000">
                <a:off x="4800808" y="2078922"/>
                <a:ext cx="529147" cy="430613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1333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pt-BR" sz="800" kern="1200" dirty="0"/>
              </a:p>
            </p:txBody>
          </p:sp>
        </p:grpSp>
        <p:grpSp>
          <p:nvGrpSpPr>
            <p:cNvPr id="55" name="Grupo 68"/>
            <p:cNvGrpSpPr/>
            <p:nvPr/>
          </p:nvGrpSpPr>
          <p:grpSpPr>
            <a:xfrm>
              <a:off x="7051502" y="5622079"/>
              <a:ext cx="907749" cy="921287"/>
              <a:chOff x="4924001" y="3021948"/>
              <a:chExt cx="1800134" cy="1789650"/>
            </a:xfrm>
            <a:grpFill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</p:grpSpPr>
          <p:sp>
            <p:nvSpPr>
              <p:cNvPr id="71" name="Elipse 70"/>
              <p:cNvSpPr/>
              <p:nvPr/>
            </p:nvSpPr>
            <p:spPr>
              <a:xfrm>
                <a:off x="4924001" y="3021948"/>
                <a:ext cx="1800134" cy="178965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2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dk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2" name="Elipse 8"/>
              <p:cNvSpPr/>
              <p:nvPr/>
            </p:nvSpPr>
            <p:spPr>
              <a:xfrm>
                <a:off x="5187626" y="3284036"/>
                <a:ext cx="1272885" cy="1265475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2860" tIns="22860" rIns="22860" bIns="22860" numCol="1" spcCol="1270" anchor="ctr" anchorCtr="0">
                <a:noAutofit/>
              </a:bodyPr>
              <a:lstStyle/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t-BR" sz="1600" u="none" kern="1200" dirty="0" smtClean="0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Executar</a:t>
                </a:r>
                <a:endParaRPr lang="pt-BR" sz="1600" u="none" kern="1200" dirty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56" name="Grupo 69"/>
            <p:cNvGrpSpPr/>
            <p:nvPr/>
          </p:nvGrpSpPr>
          <p:grpSpPr>
            <a:xfrm>
              <a:off x="6588224" y="5966641"/>
              <a:ext cx="373298" cy="369456"/>
              <a:chOff x="3764847" y="3557929"/>
              <a:chExt cx="740278" cy="717689"/>
            </a:xfrm>
            <a:grpFill/>
          </p:grpSpPr>
          <p:sp>
            <p:nvSpPr>
              <p:cNvPr id="69" name="Seta para a direita 68"/>
              <p:cNvSpPr/>
              <p:nvPr/>
            </p:nvSpPr>
            <p:spPr>
              <a:xfrm rot="10800000">
                <a:off x="3764847" y="3557929"/>
                <a:ext cx="740278" cy="717689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solidFill>
                <a:schemeClr val="bg1">
                  <a:lumMod val="75000"/>
                </a:schemeClr>
              </a:solidFill>
            </p:spPr>
            <p:style>
              <a:lnRef idx="0">
                <a:schemeClr val="dk2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dk2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dk2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0" name="Seta para a direita 10"/>
              <p:cNvSpPr/>
              <p:nvPr/>
            </p:nvSpPr>
            <p:spPr>
              <a:xfrm rot="21600000">
                <a:off x="3980154" y="3701467"/>
                <a:ext cx="524971" cy="430613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1333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pt-BR" sz="800" kern="1200" dirty="0"/>
              </a:p>
            </p:txBody>
          </p:sp>
        </p:grpSp>
        <p:grpSp>
          <p:nvGrpSpPr>
            <p:cNvPr id="57" name="Grupo 70"/>
            <p:cNvGrpSpPr/>
            <p:nvPr/>
          </p:nvGrpSpPr>
          <p:grpSpPr>
            <a:xfrm>
              <a:off x="5595848" y="5622079"/>
              <a:ext cx="907749" cy="921287"/>
              <a:chOff x="1503934" y="3021948"/>
              <a:chExt cx="1800134" cy="1789650"/>
            </a:xfrm>
            <a:grpFill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</p:grpSpPr>
          <p:sp>
            <p:nvSpPr>
              <p:cNvPr id="67" name="Elipse 66"/>
              <p:cNvSpPr/>
              <p:nvPr/>
            </p:nvSpPr>
            <p:spPr>
              <a:xfrm>
                <a:off x="1503934" y="3021948"/>
                <a:ext cx="1800134" cy="178965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2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dk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68" name="Elipse 12"/>
              <p:cNvSpPr/>
              <p:nvPr/>
            </p:nvSpPr>
            <p:spPr>
              <a:xfrm>
                <a:off x="1710639" y="3340125"/>
                <a:ext cx="1322607" cy="1195534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2860" tIns="22860" rIns="22860" bIns="22860" numCol="1" spcCol="1270" anchor="ctr" anchorCtr="0">
                <a:noAutofit/>
              </a:bodyPr>
              <a:lstStyle/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t-BR" sz="1600" dirty="0" smtClean="0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Controlar</a:t>
                </a:r>
                <a:endParaRPr lang="pt-BR" sz="1600" u="none" kern="1200" dirty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58" name="Grupo 66"/>
            <p:cNvGrpSpPr/>
            <p:nvPr/>
          </p:nvGrpSpPr>
          <p:grpSpPr>
            <a:xfrm>
              <a:off x="6995231" y="4321362"/>
              <a:ext cx="907749" cy="921287"/>
              <a:chOff x="3213968" y="253362"/>
              <a:chExt cx="1800134" cy="1789650"/>
            </a:xfrm>
            <a:grpFill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</p:grpSpPr>
          <p:sp>
            <p:nvSpPr>
              <p:cNvPr id="65" name="Elipse 64"/>
              <p:cNvSpPr/>
              <p:nvPr/>
            </p:nvSpPr>
            <p:spPr>
              <a:xfrm>
                <a:off x="3213968" y="253362"/>
                <a:ext cx="1800134" cy="178965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2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dk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66" name="Elipse 4"/>
              <p:cNvSpPr/>
              <p:nvPr/>
            </p:nvSpPr>
            <p:spPr>
              <a:xfrm>
                <a:off x="3477592" y="515450"/>
                <a:ext cx="1272886" cy="1265474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2860" tIns="22860" rIns="22860" bIns="22860" numCol="1" spcCol="1270" anchor="ctr" anchorCtr="0">
                <a:noAutofit/>
              </a:bodyPr>
              <a:lstStyle/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t-BR" sz="1600" u="none" kern="1200" dirty="0" smtClean="0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Planejar</a:t>
                </a:r>
                <a:endParaRPr lang="pt-BR" sz="1600" u="none" kern="1200" dirty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59" name="Grupo 69"/>
            <p:cNvGrpSpPr/>
            <p:nvPr/>
          </p:nvGrpSpPr>
          <p:grpSpPr>
            <a:xfrm rot="10800000">
              <a:off x="6588224" y="4713027"/>
              <a:ext cx="373298" cy="369456"/>
              <a:chOff x="3764847" y="3557929"/>
              <a:chExt cx="740278" cy="717689"/>
            </a:xfrm>
            <a:grpFill/>
          </p:grpSpPr>
          <p:sp>
            <p:nvSpPr>
              <p:cNvPr id="63" name="Seta para a direita 62"/>
              <p:cNvSpPr/>
              <p:nvPr/>
            </p:nvSpPr>
            <p:spPr>
              <a:xfrm rot="10800000">
                <a:off x="3764847" y="3557929"/>
                <a:ext cx="740278" cy="717689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solidFill>
                <a:schemeClr val="bg1">
                  <a:lumMod val="75000"/>
                </a:schemeClr>
              </a:solidFill>
            </p:spPr>
            <p:style>
              <a:lnRef idx="0">
                <a:schemeClr val="dk2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dk2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dk2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64" name="Seta para a direita 10"/>
              <p:cNvSpPr/>
              <p:nvPr/>
            </p:nvSpPr>
            <p:spPr>
              <a:xfrm rot="21600000">
                <a:off x="3980154" y="3701467"/>
                <a:ext cx="524971" cy="430613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1333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pt-BR" sz="800" kern="1200" dirty="0"/>
              </a:p>
            </p:txBody>
          </p:sp>
        </p:grpSp>
        <p:grpSp>
          <p:nvGrpSpPr>
            <p:cNvPr id="60" name="Grupo 67"/>
            <p:cNvGrpSpPr/>
            <p:nvPr/>
          </p:nvGrpSpPr>
          <p:grpSpPr>
            <a:xfrm rot="12731611">
              <a:off x="6101540" y="5230418"/>
              <a:ext cx="361907" cy="383235"/>
              <a:chOff x="4778045" y="2036330"/>
              <a:chExt cx="717690" cy="744455"/>
            </a:xfrm>
            <a:grpFill/>
          </p:grpSpPr>
          <p:sp>
            <p:nvSpPr>
              <p:cNvPr id="61" name="Seta para a direita 60"/>
              <p:cNvSpPr/>
              <p:nvPr/>
            </p:nvSpPr>
            <p:spPr>
              <a:xfrm rot="3600000">
                <a:off x="4764662" y="2049713"/>
                <a:ext cx="744455" cy="717690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solidFill>
                <a:schemeClr val="bg1">
                  <a:lumMod val="75000"/>
                </a:schemeClr>
              </a:solidFill>
            </p:spPr>
            <p:style>
              <a:lnRef idx="0">
                <a:schemeClr val="dk2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dk2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dk2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62" name="Seta para a direita 6"/>
              <p:cNvSpPr/>
              <p:nvPr/>
            </p:nvSpPr>
            <p:spPr>
              <a:xfrm rot="3600000">
                <a:off x="4818490" y="2100020"/>
                <a:ext cx="529148" cy="430614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1333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pt-BR" sz="800" kern="1200"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75000"/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10000"/>
                    </a14:imgEffect>
                  </a14:imgLayer>
                </a14:imgProps>
              </a:ext>
            </a:extLst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3"/>
          <p:cNvSpPr>
            <a:spLocks noGrp="1"/>
          </p:cNvSpPr>
          <p:nvPr>
            <p:ph type="title"/>
          </p:nvPr>
        </p:nvSpPr>
        <p:spPr>
          <a:xfrm>
            <a:off x="188576" y="116632"/>
            <a:ext cx="8775912" cy="1008112"/>
          </a:xfrm>
        </p:spPr>
        <p:txBody>
          <a:bodyPr>
            <a:noAutofit/>
          </a:bodyPr>
          <a:lstStyle/>
          <a:p>
            <a:pPr algn="l"/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Papel da função Auditoria do SCI nesse contexto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Content Placeholder 4"/>
          <p:cNvSpPr>
            <a:spLocks noGrp="1"/>
          </p:cNvSpPr>
          <p:nvPr>
            <p:ph idx="1"/>
          </p:nvPr>
        </p:nvSpPr>
        <p:spPr>
          <a:xfrm>
            <a:off x="467544" y="1357690"/>
            <a:ext cx="8208912" cy="4231549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SzPct val="100000"/>
              <a:buNone/>
            </a:pPr>
            <a:r>
              <a:rPr lang="pt-BR" sz="2800" b="1" dirty="0" smtClean="0">
                <a:solidFill>
                  <a:schemeClr val="bg1"/>
                </a:solidFill>
                <a:latin typeface="Arial Narrow" pitchFamily="34" charset="0"/>
              </a:rPr>
              <a:t>Definição de Auditoria Interna segundo a IPPF (IIA)</a:t>
            </a:r>
          </a:p>
          <a:p>
            <a:pPr marL="0" indent="0">
              <a:spcBef>
                <a:spcPts val="0"/>
              </a:spcBef>
              <a:buSzPct val="100000"/>
              <a:buNone/>
            </a:pPr>
            <a:r>
              <a:rPr lang="pt-BR" sz="2800" dirty="0" smtClean="0">
                <a:solidFill>
                  <a:schemeClr val="bg1"/>
                </a:solidFill>
                <a:latin typeface="Arial Narrow" pitchFamily="34" charset="0"/>
              </a:rPr>
              <a:t>“A auditoria interna é uma atividade independente e objetiva de </a:t>
            </a:r>
            <a:r>
              <a:rPr lang="pt-BR" sz="2800" b="1" dirty="0" smtClean="0">
                <a:solidFill>
                  <a:schemeClr val="bg1"/>
                </a:solidFill>
                <a:latin typeface="Arial Narrow" pitchFamily="34" charset="0"/>
              </a:rPr>
              <a:t>avaliação</a:t>
            </a:r>
            <a:r>
              <a:rPr lang="pt-BR" sz="2800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pt-BR" sz="2800" i="1" dirty="0" smtClean="0">
                <a:solidFill>
                  <a:schemeClr val="bg1"/>
                </a:solidFill>
                <a:latin typeface="Arial Narrow" pitchFamily="34" charset="0"/>
              </a:rPr>
              <a:t>(</a:t>
            </a:r>
            <a:r>
              <a:rPr lang="pt-BR" sz="2800" i="1" dirty="0" err="1" smtClean="0">
                <a:solidFill>
                  <a:schemeClr val="bg1"/>
                </a:solidFill>
                <a:latin typeface="Arial Narrow" pitchFamily="34" charset="0"/>
              </a:rPr>
              <a:t>assurance</a:t>
            </a:r>
            <a:r>
              <a:rPr lang="pt-BR" sz="2800" i="1" dirty="0" smtClean="0">
                <a:solidFill>
                  <a:schemeClr val="bg1"/>
                </a:solidFill>
                <a:latin typeface="Arial Narrow" pitchFamily="34" charset="0"/>
              </a:rPr>
              <a:t>) </a:t>
            </a:r>
            <a:r>
              <a:rPr lang="pt-BR" sz="2800" dirty="0" smtClean="0">
                <a:solidFill>
                  <a:schemeClr val="bg1"/>
                </a:solidFill>
                <a:latin typeface="Arial Narrow" pitchFamily="34" charset="0"/>
              </a:rPr>
              <a:t>e de </a:t>
            </a:r>
            <a:r>
              <a:rPr lang="pt-BR" sz="2800" b="1" dirty="0" smtClean="0">
                <a:solidFill>
                  <a:schemeClr val="bg1"/>
                </a:solidFill>
                <a:latin typeface="Arial Narrow" pitchFamily="34" charset="0"/>
              </a:rPr>
              <a:t>consultoria</a:t>
            </a:r>
            <a:r>
              <a:rPr lang="pt-BR" sz="2800" dirty="0" smtClean="0">
                <a:solidFill>
                  <a:schemeClr val="bg1"/>
                </a:solidFill>
                <a:latin typeface="Arial Narrow" pitchFamily="34" charset="0"/>
              </a:rPr>
              <a:t>, desenhada para adicionar valor e melhorar as operações de uma organização.</a:t>
            </a:r>
          </a:p>
          <a:p>
            <a:pPr marL="0" indent="0">
              <a:buSzPct val="100000"/>
              <a:buNone/>
            </a:pPr>
            <a:r>
              <a:rPr lang="pt-BR" sz="2800" dirty="0" smtClean="0">
                <a:solidFill>
                  <a:schemeClr val="bg1"/>
                </a:solidFill>
                <a:latin typeface="Arial Narrow" pitchFamily="34" charset="0"/>
              </a:rPr>
              <a:t>Ela auxilia uma organização a realizar seus objetivos a partir da aplicação de uma abordagem sistemática e disciplinada para </a:t>
            </a:r>
            <a:r>
              <a:rPr lang="pt-BR" sz="2800" b="1" dirty="0" smtClean="0">
                <a:solidFill>
                  <a:schemeClr val="bg1"/>
                </a:solidFill>
                <a:latin typeface="Arial Narrow" pitchFamily="34" charset="0"/>
              </a:rPr>
              <a:t>avaliar e melhorar a eficácia dos processos de </a:t>
            </a:r>
            <a:r>
              <a:rPr lang="pt-BR" sz="2800" b="1" dirty="0" smtClean="0">
                <a:solidFill>
                  <a:srgbClr val="FFFF00"/>
                </a:solidFill>
                <a:latin typeface="Arial Narrow" pitchFamily="34" charset="0"/>
              </a:rPr>
              <a:t>gerenciamento de riscos</a:t>
            </a:r>
            <a:r>
              <a:rPr lang="pt-BR" sz="2800" b="1" dirty="0" smtClean="0">
                <a:solidFill>
                  <a:schemeClr val="bg1"/>
                </a:solidFill>
                <a:latin typeface="Arial Narrow" pitchFamily="34" charset="0"/>
              </a:rPr>
              <a:t>, </a:t>
            </a:r>
            <a:r>
              <a:rPr lang="pt-BR" sz="2800" b="1" dirty="0" smtClean="0">
                <a:solidFill>
                  <a:srgbClr val="FFFF00"/>
                </a:solidFill>
                <a:latin typeface="Arial Narrow" pitchFamily="34" charset="0"/>
              </a:rPr>
              <a:t>controle</a:t>
            </a:r>
            <a:r>
              <a:rPr lang="pt-BR" sz="2800" b="1" dirty="0" smtClean="0">
                <a:solidFill>
                  <a:schemeClr val="bg1"/>
                </a:solidFill>
                <a:latin typeface="Arial Narrow" pitchFamily="34" charset="0"/>
              </a:rPr>
              <a:t> e </a:t>
            </a:r>
            <a:r>
              <a:rPr lang="pt-BR" sz="2800" b="1" dirty="0" smtClean="0">
                <a:solidFill>
                  <a:srgbClr val="FFFF00"/>
                </a:solidFill>
                <a:latin typeface="Arial Narrow" pitchFamily="34" charset="0"/>
              </a:rPr>
              <a:t>governança</a:t>
            </a:r>
            <a:r>
              <a:rPr lang="pt-BR" sz="2800" dirty="0" smtClean="0">
                <a:solidFill>
                  <a:schemeClr val="bg1"/>
                </a:solidFill>
                <a:latin typeface="Arial Narrow" pitchFamily="34" charset="0"/>
              </a:rPr>
              <a:t>.”</a:t>
            </a:r>
            <a:endParaRPr lang="pt-BR" sz="2400" dirty="0" smtClean="0">
              <a:solidFill>
                <a:schemeClr val="bg1"/>
              </a:solidFill>
              <a:latin typeface="Arial Narrow" pitchFamily="34" charset="0"/>
              <a:cs typeface="Times New Roman" pitchFamily="18" charset="0"/>
            </a:endParaRPr>
          </a:p>
          <a:p>
            <a:pPr marL="0" indent="0">
              <a:spcAft>
                <a:spcPts val="600"/>
              </a:spcAft>
              <a:buSzPct val="100000"/>
              <a:buNone/>
            </a:pPr>
            <a:endParaRPr lang="pt-BR" sz="2800" dirty="0" smtClean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2" name="CaixaDeTexto 31"/>
          <p:cNvSpPr txBox="1"/>
          <p:nvPr/>
        </p:nvSpPr>
        <p:spPr>
          <a:xfrm>
            <a:off x="456527" y="5063150"/>
            <a:ext cx="8748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prstClr val="white"/>
                </a:solidFill>
                <a:latin typeface="Arial Narrow" pitchFamily="34" charset="0"/>
                <a:cs typeface="Times New Roman" pitchFamily="18" charset="0"/>
              </a:rPr>
              <a:t>Apoio ao controle externo no exercício de sua missão institucional</a:t>
            </a:r>
            <a:endParaRPr lang="pt-BR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5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10000"/>
                    </a14:imgEffect>
                  </a14:imgLayer>
                </a14:imgProps>
              </a:ext>
            </a:extLst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ço Reservado para Texto 2"/>
          <p:cNvSpPr txBox="1">
            <a:spLocks/>
          </p:cNvSpPr>
          <p:nvPr/>
        </p:nvSpPr>
        <p:spPr>
          <a:xfrm>
            <a:off x="1187624" y="4293096"/>
            <a:ext cx="7488832" cy="1080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6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Situação percebida</a:t>
            </a:r>
          </a:p>
        </p:txBody>
      </p:sp>
      <p:pic>
        <p:nvPicPr>
          <p:cNvPr id="5" name="Picture 6" descr="C:\Users\Carvalho\Pictures\Diversas\MercadoDigit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692696"/>
            <a:ext cx="6984776" cy="3566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5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10000"/>
                    </a14:imgEffect>
                  </a14:imgLayer>
                </a14:imgProps>
              </a:ext>
            </a:extLst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pPr algn="l"/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Melhorias imprescindíveis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79512" y="1340768"/>
            <a:ext cx="8712968" cy="4104456"/>
          </a:xfrm>
        </p:spPr>
        <p:txBody>
          <a:bodyPr>
            <a:normAutofit fontScale="55000" lnSpcReduction="20000"/>
          </a:bodyPr>
          <a:lstStyle/>
          <a:p>
            <a:pPr marL="641033" lvl="1" indent="-274320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30000"/>
              <a:buFont typeface="Wingdings" pitchFamily="2" charset="2"/>
              <a:buChar char="n"/>
              <a:defRPr/>
            </a:pPr>
            <a:r>
              <a:rPr lang="pt-BR" sz="4500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Ampliação da coordenação e cooperação entre Controle Externo e Interno para dar concretude ao Art. 74, inciso IV, da Constituição, seguindo as </a:t>
            </a:r>
            <a:r>
              <a:rPr lang="pt-BR" sz="450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diretrizes da INTOSAI GOV 9150.</a:t>
            </a:r>
            <a:endParaRPr lang="pt-BR" sz="4500" dirty="0" smtClean="0">
              <a:solidFill>
                <a:schemeClr val="bg1"/>
              </a:solidFill>
              <a:latin typeface="Arial Narrow" pitchFamily="34" charset="0"/>
              <a:cs typeface="Times New Roman" pitchFamily="18" charset="0"/>
            </a:endParaRPr>
          </a:p>
          <a:p>
            <a:pPr marL="641033" lvl="1" indent="-274320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30000"/>
              <a:buFont typeface="Wingdings" pitchFamily="2" charset="2"/>
              <a:buChar char="n"/>
              <a:defRPr/>
            </a:pPr>
            <a:r>
              <a:rPr lang="pt-BR" sz="4500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Aprimoramento profissional dos servidores em consistência com padrões reconhecidos.</a:t>
            </a:r>
          </a:p>
          <a:p>
            <a:pPr marL="641033" lvl="1" indent="-274320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30000"/>
              <a:buFont typeface="Wingdings" pitchFamily="2" charset="2"/>
              <a:buChar char="n"/>
              <a:defRPr/>
            </a:pPr>
            <a:r>
              <a:rPr lang="pt-BR" sz="4500" dirty="0" smtClean="0">
                <a:solidFill>
                  <a:schemeClr val="bg1"/>
                </a:solidFill>
                <a:latin typeface="Arial Narrow" pitchFamily="34" charset="0"/>
                <a:ea typeface="Malgun Gothic" pitchFamily="34" charset="-127"/>
                <a:cs typeface="Times New Roman" pitchFamily="18" charset="0"/>
              </a:rPr>
              <a:t>Redução de </a:t>
            </a:r>
            <a:r>
              <a:rPr lang="pt-BR" sz="4500" i="1" dirty="0" err="1" smtClean="0">
                <a:solidFill>
                  <a:schemeClr val="bg1"/>
                </a:solidFill>
                <a:latin typeface="Arial Narrow" pitchFamily="34" charset="0"/>
                <a:ea typeface="Malgun Gothic" pitchFamily="34" charset="-127"/>
                <a:cs typeface="Times New Roman" pitchFamily="18" charset="0"/>
              </a:rPr>
              <a:t>turnover</a:t>
            </a:r>
            <a:r>
              <a:rPr lang="pt-BR" sz="4500" dirty="0" smtClean="0">
                <a:solidFill>
                  <a:schemeClr val="bg1"/>
                </a:solidFill>
                <a:latin typeface="Arial Narrow" pitchFamily="34" charset="0"/>
                <a:ea typeface="Malgun Gothic" pitchFamily="34" charset="-127"/>
                <a:cs typeface="Times New Roman" pitchFamily="18" charset="0"/>
              </a:rPr>
              <a:t> dos profissionais do controle interno (redução de custos, aumento do capital intelectual, preservação do conhecimento construído/adquirido) </a:t>
            </a:r>
          </a:p>
          <a:p>
            <a:pPr marL="641033" lvl="1" indent="-274320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30000"/>
              <a:buFont typeface="Wingdings" pitchFamily="2" charset="2"/>
              <a:buChar char="n"/>
              <a:defRPr/>
            </a:pPr>
            <a:r>
              <a:rPr lang="pt-BR" sz="4500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Intensificação da interlocução com partes interessadas, incluindo o Controle Externo, com responsáveis definidos para tal mister, de maneira a contemplar suas expectativas na atuação.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5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10000"/>
                    </a14:imgEffect>
                  </a14:imgLayer>
                </a14:imgProps>
              </a:ext>
            </a:extLst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accountability1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-148580"/>
            <a:ext cx="9144000" cy="5715000"/>
          </a:xfrm>
          <a:prstGeom prst="rect">
            <a:avLst/>
          </a:prstGeom>
        </p:spPr>
      </p:pic>
      <p:sp>
        <p:nvSpPr>
          <p:cNvPr id="11" name="Espaço Reservado para Texto 2"/>
          <p:cNvSpPr txBox="1">
            <a:spLocks/>
          </p:cNvSpPr>
          <p:nvPr/>
        </p:nvSpPr>
        <p:spPr>
          <a:xfrm>
            <a:off x="107504" y="4941168"/>
            <a:ext cx="7488832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Sugestões de melhoria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5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10000"/>
                    </a14:imgEffect>
                  </a14:imgLayer>
                </a14:imgProps>
              </a:ext>
            </a:extLst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pPr algn="l"/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Padronização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79512" y="1268760"/>
            <a:ext cx="8964488" cy="4176465"/>
          </a:xfrm>
        </p:spPr>
        <p:txBody>
          <a:bodyPr>
            <a:normAutofit/>
          </a:bodyPr>
          <a:lstStyle/>
          <a:p>
            <a:pPr marL="881063" lvl="1" indent="-514350">
              <a:buClr>
                <a:schemeClr val="bg1"/>
              </a:buClr>
              <a:buSzPct val="30000"/>
              <a:buNone/>
              <a:defRPr/>
            </a:pPr>
            <a:r>
              <a:rPr lang="pt-BR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Adoção de Padrão único para as auditorias governamentais </a:t>
            </a:r>
          </a:p>
          <a:p>
            <a:pPr marL="881063" lvl="1" indent="-514350">
              <a:buClr>
                <a:schemeClr val="bg1"/>
              </a:buClr>
              <a:buSzPct val="100000"/>
              <a:buFont typeface="Wingdings 2" pitchFamily="18" charset="2"/>
              <a:buChar char="P"/>
              <a:defRPr/>
            </a:pPr>
            <a:r>
              <a:rPr lang="pt-BR" sz="2400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Facilita linguagem comum</a:t>
            </a:r>
          </a:p>
          <a:p>
            <a:pPr marL="881063" lvl="1" indent="-514350">
              <a:buClr>
                <a:schemeClr val="bg1"/>
              </a:buClr>
              <a:buSzPct val="100000"/>
              <a:buFont typeface="Wingdings 2" pitchFamily="18" charset="2"/>
              <a:buChar char="P"/>
              <a:defRPr/>
            </a:pPr>
            <a:r>
              <a:rPr lang="pt-BR" sz="2400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Contribui para a integração Controle Interno/Externo</a:t>
            </a:r>
          </a:p>
          <a:p>
            <a:pPr marL="881063" lvl="1" indent="-514350">
              <a:buClr>
                <a:schemeClr val="bg1"/>
              </a:buClr>
              <a:buSzPct val="100000"/>
              <a:buFont typeface="Wingdings 2" pitchFamily="18" charset="2"/>
              <a:buChar char="P"/>
              <a:defRPr/>
            </a:pPr>
            <a:r>
              <a:rPr lang="pt-BR" sz="2400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Aumenta a responsabilidade profissional</a:t>
            </a:r>
          </a:p>
          <a:p>
            <a:pPr marL="881063" lvl="1" indent="-514350">
              <a:buClr>
                <a:schemeClr val="bg1"/>
              </a:buClr>
              <a:buSzPct val="100000"/>
              <a:buFont typeface="Wingdings 2" pitchFamily="18" charset="2"/>
              <a:buChar char="P"/>
              <a:defRPr/>
            </a:pPr>
            <a:r>
              <a:rPr lang="pt-BR" sz="2400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Acelera o aprendizado/incrementa a qualidade</a:t>
            </a:r>
          </a:p>
          <a:p>
            <a:pPr marL="881063" lvl="1" indent="-514350">
              <a:buClr>
                <a:schemeClr val="bg1"/>
              </a:buClr>
              <a:buSzPct val="100000"/>
              <a:buFont typeface="Wingdings 2" pitchFamily="18" charset="2"/>
              <a:buChar char="P"/>
              <a:defRPr/>
            </a:pPr>
            <a:r>
              <a:rPr lang="pt-BR" sz="2400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Promove sinergia: menos custos de aprendizagem; mais facilidade na educação profissional continuada; resultados mais efetivos</a:t>
            </a:r>
          </a:p>
          <a:p>
            <a:pPr marL="881063" lvl="1" indent="-514350">
              <a:buClr>
                <a:schemeClr val="bg1"/>
              </a:buClr>
              <a:buSzPct val="100000"/>
              <a:buFont typeface="Wingdings 2" pitchFamily="18" charset="2"/>
              <a:buChar char="P"/>
              <a:defRPr/>
            </a:pPr>
            <a:r>
              <a:rPr lang="pt-BR" sz="2400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Permite o compartilhamento de metodologias, técnicas e práticas</a:t>
            </a:r>
          </a:p>
          <a:p>
            <a:pPr marL="881063" lvl="1" indent="-514350">
              <a:buClr>
                <a:schemeClr val="bg1"/>
              </a:buClr>
              <a:buSzPct val="100000"/>
              <a:buFont typeface="Wingdings 2" pitchFamily="18" charset="2"/>
              <a:buChar char="P"/>
              <a:defRPr/>
            </a:pPr>
            <a:r>
              <a:rPr lang="pt-BR" sz="2400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Viabiliza a revisão por pares (</a:t>
            </a:r>
            <a:r>
              <a:rPr lang="pt-BR" sz="2400" i="1" dirty="0" err="1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peer-reviews</a:t>
            </a:r>
            <a:r>
              <a:rPr lang="pt-BR" sz="2400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)</a:t>
            </a:r>
          </a:p>
          <a:p>
            <a:pPr marL="881063" lvl="1" indent="-514350">
              <a:buClr>
                <a:schemeClr val="bg1"/>
              </a:buClr>
              <a:buSzPct val="100000"/>
              <a:buFont typeface="Wingdings 2" pitchFamily="18" charset="2"/>
              <a:buChar char="P"/>
              <a:defRPr/>
            </a:pPr>
            <a:endParaRPr lang="pt-BR" sz="2400" dirty="0" smtClean="0">
              <a:solidFill>
                <a:schemeClr val="bg1"/>
              </a:solidFill>
              <a:latin typeface="Arial Narrow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5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10000"/>
                    </a14:imgEffect>
                  </a14:imgLayer>
                </a14:imgProps>
              </a:ext>
            </a:extLst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>
            <a:normAutofit/>
          </a:bodyPr>
          <a:lstStyle/>
          <a:p>
            <a:pPr algn="l"/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Convergência de abordagens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7504" y="980728"/>
            <a:ext cx="8964488" cy="4608512"/>
          </a:xfrm>
        </p:spPr>
        <p:txBody>
          <a:bodyPr>
            <a:normAutofit fontScale="92500" lnSpcReduction="10000"/>
          </a:bodyPr>
          <a:lstStyle/>
          <a:p>
            <a:pPr marL="881063" lvl="1" indent="-514350">
              <a:buClr>
                <a:schemeClr val="bg1"/>
              </a:buClr>
              <a:buSzPct val="30000"/>
              <a:buNone/>
              <a:defRPr/>
            </a:pPr>
            <a:r>
              <a:rPr lang="pt-BR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Fortalecimento da </a:t>
            </a:r>
            <a:r>
              <a:rPr lang="pt-BR" b="1" i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accountability</a:t>
            </a:r>
            <a:r>
              <a:rPr lang="pt-BR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 por meio de avaliações,</a:t>
            </a:r>
          </a:p>
          <a:p>
            <a:pPr marL="881063" lvl="1" indent="-514350">
              <a:buClr>
                <a:schemeClr val="bg1"/>
              </a:buClr>
              <a:buSzPct val="30000"/>
              <a:buNone/>
              <a:defRPr/>
            </a:pPr>
            <a:r>
              <a:rPr lang="pt-BR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recomendações e acompanhamento relacionados a:</a:t>
            </a:r>
          </a:p>
          <a:p>
            <a:pPr marL="881063" lvl="1" indent="-514350">
              <a:buClr>
                <a:schemeClr val="bg1"/>
              </a:buClr>
              <a:buSzPct val="100000"/>
              <a:buFont typeface="Wingdings 2" pitchFamily="18" charset="2"/>
              <a:buChar char="P"/>
              <a:defRPr/>
            </a:pPr>
            <a:r>
              <a:rPr lang="pt-BR" sz="2600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Ambiente de controle e governança</a:t>
            </a:r>
          </a:p>
          <a:p>
            <a:pPr marL="881063" lvl="1" indent="-514350">
              <a:buClr>
                <a:schemeClr val="bg1"/>
              </a:buClr>
              <a:buSzPct val="100000"/>
              <a:buFont typeface="Wingdings 2" pitchFamily="18" charset="2"/>
              <a:buChar char="P"/>
              <a:defRPr/>
            </a:pPr>
            <a:r>
              <a:rPr lang="pt-BR" sz="2600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Sistema de planejamento estratégico e seu desdobramento: fixação de objetivos, metas e indicadores finalísticos e de apoio em todos os níveis organizacionais</a:t>
            </a:r>
          </a:p>
          <a:p>
            <a:pPr marL="881063" lvl="1" indent="-514350">
              <a:buClr>
                <a:schemeClr val="bg1"/>
              </a:buClr>
              <a:buSzPct val="100000"/>
              <a:buFont typeface="Wingdings 2" pitchFamily="18" charset="2"/>
              <a:buChar char="P"/>
              <a:defRPr/>
            </a:pPr>
            <a:r>
              <a:rPr lang="pt-BR" sz="2600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Otimização de meios através de boas práticas de gestão, avaliação de desempenho, incentivos e </a:t>
            </a:r>
            <a:r>
              <a:rPr lang="pt-BR" sz="2600" i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feedback</a:t>
            </a:r>
          </a:p>
          <a:p>
            <a:pPr marL="881063" lvl="1" indent="-514350">
              <a:buClr>
                <a:schemeClr val="bg1"/>
              </a:buClr>
              <a:buSzPct val="100000"/>
              <a:buFont typeface="Wingdings 2" pitchFamily="18" charset="2"/>
              <a:buChar char="P"/>
              <a:defRPr/>
            </a:pPr>
            <a:r>
              <a:rPr lang="pt-BR" sz="2600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Identificação, avaliação e gerenciamento de riscos, inclusive de fraude ou erro, nos níveis estratégico, operacional, de cumprimento das obrigações de accountability e de conformidade</a:t>
            </a:r>
          </a:p>
          <a:p>
            <a:pPr marL="881063" lvl="1" indent="-514350">
              <a:buClr>
                <a:schemeClr val="bg1"/>
              </a:buClr>
              <a:buSzPct val="100000"/>
              <a:buFont typeface="Wingdings 2" pitchFamily="18" charset="2"/>
              <a:buChar char="P"/>
              <a:defRPr/>
            </a:pPr>
            <a:r>
              <a:rPr lang="pt-BR" sz="2600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Monitoramento gerencial dos objetivos, riscos e controles</a:t>
            </a:r>
          </a:p>
          <a:p>
            <a:pPr marL="881063" lvl="1" indent="-514350">
              <a:buClr>
                <a:schemeClr val="bg1"/>
              </a:buClr>
              <a:buSzPct val="100000"/>
              <a:buFont typeface="Wingdings 2" pitchFamily="18" charset="2"/>
              <a:buChar char="P"/>
              <a:defRPr/>
            </a:pPr>
            <a:endParaRPr lang="pt-BR" sz="2400" dirty="0" smtClean="0">
              <a:solidFill>
                <a:schemeClr val="bg1"/>
              </a:solidFill>
              <a:latin typeface="Arial Narrow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5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10000"/>
                    </a14:imgEffect>
                  </a14:imgLayer>
                </a14:imgProps>
              </a:ext>
            </a:extLst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5536" y="188640"/>
            <a:ext cx="8579296" cy="922114"/>
          </a:xfrm>
        </p:spPr>
        <p:txBody>
          <a:bodyPr>
            <a:normAutofit/>
          </a:bodyPr>
          <a:lstStyle/>
          <a:p>
            <a:pPr algn="l"/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Metodologias e práticas de controle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1520" y="1268760"/>
            <a:ext cx="8640960" cy="4176465"/>
          </a:xfrm>
        </p:spPr>
        <p:txBody>
          <a:bodyPr>
            <a:normAutofit/>
          </a:bodyPr>
          <a:lstStyle/>
          <a:p>
            <a:pPr marL="641033" lvl="1" indent="-274320">
              <a:buClr>
                <a:schemeClr val="bg1"/>
              </a:buClr>
              <a:buSzPct val="30000"/>
              <a:buNone/>
              <a:defRPr/>
            </a:pPr>
            <a:r>
              <a:rPr lang="pt-BR" sz="32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Adotar práticas de controle que demonstrem elevado profissionalismo do controle interno</a:t>
            </a:r>
          </a:p>
          <a:p>
            <a:pPr marL="641033" lvl="1" indent="-274320">
              <a:buClr>
                <a:schemeClr val="bg1"/>
              </a:buClr>
              <a:buSzPct val="30000"/>
              <a:buFont typeface="Wingdings" pitchFamily="2" charset="2"/>
              <a:buChar char="n"/>
              <a:defRPr/>
            </a:pPr>
            <a:r>
              <a:rPr lang="pt-BR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Planejamento baseado em risco</a:t>
            </a:r>
          </a:p>
          <a:p>
            <a:pPr marL="1041083" lvl="2" indent="-274320">
              <a:buClr>
                <a:schemeClr val="bg1"/>
              </a:buClr>
              <a:buSzPct val="30000"/>
              <a:buFont typeface="Wingdings" pitchFamily="2" charset="2"/>
              <a:buChar char="n"/>
              <a:defRPr/>
            </a:pPr>
            <a:r>
              <a:rPr lang="pt-BR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Exige conhecer questionar a cadeia de agregação de valor da entidade e o ambiente em que ele persegue seus objetivos</a:t>
            </a:r>
          </a:p>
          <a:p>
            <a:pPr marL="641033" lvl="1" indent="-274320">
              <a:buClr>
                <a:schemeClr val="bg1"/>
              </a:buClr>
              <a:buSzPct val="30000"/>
              <a:buFont typeface="Wingdings" pitchFamily="2" charset="2"/>
              <a:buChar char="n"/>
              <a:defRPr/>
            </a:pPr>
            <a:r>
              <a:rPr lang="pt-BR" dirty="0" smtClean="0">
                <a:solidFill>
                  <a:schemeClr val="bg1"/>
                </a:solidFill>
                <a:latin typeface="Arial Narrow" pitchFamily="34" charset="0"/>
                <a:ea typeface="Malgun Gothic" pitchFamily="34" charset="-127"/>
                <a:cs typeface="Times New Roman" pitchFamily="18" charset="0"/>
              </a:rPr>
              <a:t>Auditorias baseadas em risco</a:t>
            </a:r>
          </a:p>
          <a:p>
            <a:pPr marL="1041083" lvl="2" indent="-274320">
              <a:buClr>
                <a:schemeClr val="bg1"/>
              </a:buClr>
              <a:buSzPct val="30000"/>
              <a:buFont typeface="Wingdings" pitchFamily="2" charset="2"/>
              <a:buChar char="n"/>
              <a:defRPr/>
            </a:pPr>
            <a:r>
              <a:rPr lang="pt-BR" dirty="0" smtClean="0">
                <a:solidFill>
                  <a:schemeClr val="bg1"/>
                </a:solidFill>
                <a:latin typeface="Arial Narrow" pitchFamily="34" charset="0"/>
                <a:ea typeface="Malgun Gothic" pitchFamily="34" charset="-127"/>
                <a:cs typeface="Times New Roman" pitchFamily="18" charset="0"/>
              </a:rPr>
              <a:t>Exige conhecer os processos organizacionais da entidade, revisar seus objetivos e avaliar os riscos e os controles internos adotados para mitigá-los.</a:t>
            </a:r>
            <a:endParaRPr lang="pt-BR" dirty="0" smtClean="0">
              <a:solidFill>
                <a:schemeClr val="bg1"/>
              </a:solidFill>
              <a:latin typeface="Arial Narrow" pitchFamily="34" charset="0"/>
              <a:ea typeface="Malgun Gothic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196752"/>
            <a:ext cx="7772400" cy="2160240"/>
          </a:xfrm>
        </p:spPr>
        <p:txBody>
          <a:bodyPr>
            <a:normAutofit fontScale="90000"/>
          </a:bodyPr>
          <a:lstStyle/>
          <a:p>
            <a:pPr>
              <a:spcBef>
                <a:spcPts val="600"/>
              </a:spcBef>
            </a:pPr>
            <a:r>
              <a:rPr lang="pt-BR" sz="27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Seminário</a:t>
            </a:r>
            <a:r>
              <a:rPr lang="pt-BR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controle interno governamental no Brasil</a:t>
            </a:r>
            <a:br>
              <a:rPr lang="pt-BR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Velhos Desafios, Novas Perspectivas</a:t>
            </a:r>
            <a:endParaRPr lang="pt-B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3789040"/>
            <a:ext cx="777240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pt-BR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Muito Obrigado!</a:t>
            </a:r>
            <a:endParaRPr lang="pt-B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5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10000"/>
                    </a14:imgEffect>
                  </a14:imgLayer>
                </a14:imgProps>
              </a:ext>
            </a:extLst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ço Reservado para Texto 2"/>
          <p:cNvSpPr txBox="1">
            <a:spLocks/>
          </p:cNvSpPr>
          <p:nvPr/>
        </p:nvSpPr>
        <p:spPr>
          <a:xfrm>
            <a:off x="1187624" y="4437112"/>
            <a:ext cx="7560840" cy="1080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6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Controle Interno</a:t>
            </a:r>
          </a:p>
        </p:txBody>
      </p:sp>
      <p:pic>
        <p:nvPicPr>
          <p:cNvPr id="12" name="Picture 2" descr="http://www7.rio.rj.gov.br/cgm/comunicacao/publicacoes/prestandocontas/edicoes/71/img/9.gif"/>
          <p:cNvPicPr>
            <a:picLocks noChangeAspect="1" noChangeArrowheads="1"/>
          </p:cNvPicPr>
          <p:nvPr/>
        </p:nvPicPr>
        <p:blipFill>
          <a:blip r:embed="rId4" cstate="print"/>
          <a:srcRect t="3509" r="3077"/>
          <a:stretch>
            <a:fillRect/>
          </a:stretch>
        </p:blipFill>
        <p:spPr bwMode="auto">
          <a:xfrm>
            <a:off x="1331640" y="412781"/>
            <a:ext cx="7344816" cy="39523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5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10000"/>
                    </a14:imgEffect>
                  </a14:imgLayer>
                </a14:imgProps>
              </a:ext>
            </a:extLst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Confusão terminológica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45024"/>
          </a:xfrm>
        </p:spPr>
        <p:txBody>
          <a:bodyPr>
            <a:normAutofit/>
          </a:bodyPr>
          <a:lstStyle/>
          <a:p>
            <a:pPr lvl="1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pt-BR" sz="3200" dirty="0" smtClean="0">
                <a:solidFill>
                  <a:schemeClr val="bg1"/>
                </a:solidFill>
                <a:latin typeface="Arial Narrow" pitchFamily="34" charset="0"/>
                <a:ea typeface="Malgun Gothic" pitchFamily="34" charset="-127"/>
              </a:rPr>
              <a:t>Controle Interno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pt-BR" sz="3200" dirty="0" smtClean="0">
                <a:solidFill>
                  <a:schemeClr val="bg1"/>
                </a:solidFill>
                <a:latin typeface="Arial Narrow" pitchFamily="34" charset="0"/>
                <a:ea typeface="Malgun Gothic" pitchFamily="34" charset="-127"/>
              </a:rPr>
              <a:t>Auditoria interna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pt-BR" sz="3200" dirty="0" smtClean="0">
                <a:solidFill>
                  <a:schemeClr val="bg1"/>
                </a:solidFill>
                <a:latin typeface="Arial Narrow" pitchFamily="34" charset="0"/>
                <a:ea typeface="Malgun Gothic" pitchFamily="34" charset="-127"/>
              </a:rPr>
              <a:t>Sistema de controle interno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pt-BR" sz="3200" dirty="0" smtClean="0">
                <a:solidFill>
                  <a:schemeClr val="bg1"/>
                </a:solidFill>
                <a:latin typeface="Arial Narrow" pitchFamily="34" charset="0"/>
                <a:ea typeface="Malgun Gothic" pitchFamily="34" charset="-127"/>
              </a:rPr>
              <a:t>Controles internos</a:t>
            </a:r>
            <a:endParaRPr lang="pt-BR" dirty="0" smtClean="0">
              <a:solidFill>
                <a:schemeClr val="bg1"/>
              </a:solidFill>
              <a:latin typeface="Arial Narrow" pitchFamily="34" charset="0"/>
              <a:ea typeface="Malgun Gothic" pitchFamily="34" charset="-127"/>
            </a:endParaRP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Arial" pitchFamily="34" charset="0"/>
              <a:buChar char="•"/>
            </a:pPr>
            <a:endParaRPr lang="pt-BR" dirty="0" smtClean="0">
              <a:solidFill>
                <a:schemeClr val="bg1"/>
              </a:solidFill>
              <a:latin typeface="Arial Narrow" pitchFamily="34" charset="0"/>
              <a:ea typeface="Malgun Gothic" pitchFamily="34" charset="-127"/>
            </a:endParaRPr>
          </a:p>
        </p:txBody>
      </p:sp>
      <p:sp>
        <p:nvSpPr>
          <p:cNvPr id="8" name="Pergaminho vertical 7"/>
          <p:cNvSpPr/>
          <p:nvPr/>
        </p:nvSpPr>
        <p:spPr>
          <a:xfrm>
            <a:off x="5436096" y="1556792"/>
            <a:ext cx="3456384" cy="3596632"/>
          </a:xfrm>
          <a:prstGeom prst="verticalScroll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0"/>
              </a:spcBef>
              <a:spcAft>
                <a:spcPts val="1200"/>
              </a:spcAft>
              <a:buClr>
                <a:srgbClr val="000099"/>
              </a:buClr>
              <a:buSzPct val="70000"/>
            </a:pPr>
            <a:r>
              <a:rPr lang="pt-BR" sz="2400" dirty="0" smtClean="0">
                <a:solidFill>
                  <a:srgbClr val="002060"/>
                </a:solidFill>
                <a:latin typeface="Arial Narrow" pitchFamily="34" charset="0"/>
              </a:rPr>
              <a:t>Gera dúvidas quanto a responsabilidades e papéis de gestores e unidades de controle interno.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5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10000"/>
                    </a14:imgEffect>
                  </a14:imgLayer>
                </a14:imgProps>
              </a:ext>
            </a:extLst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pPr algn="l"/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Sistema de controle interno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176465"/>
          </a:xfrm>
        </p:spPr>
        <p:txBody>
          <a:bodyPr>
            <a:normAutofit/>
          </a:bodyPr>
          <a:lstStyle/>
          <a:p>
            <a:pPr marL="641033" lvl="1" indent="-274320">
              <a:buClr>
                <a:schemeClr val="bg1"/>
              </a:buClr>
              <a:buSzPct val="30000"/>
              <a:buNone/>
              <a:defRPr/>
            </a:pPr>
            <a:r>
              <a:rPr lang="pt-BR" sz="32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Origem do termo</a:t>
            </a:r>
          </a:p>
          <a:p>
            <a:pPr marL="641033" lvl="1" indent="-274320">
              <a:buClr>
                <a:schemeClr val="bg1"/>
              </a:buClr>
              <a:buSzPct val="30000"/>
              <a:buFont typeface="Wingdings" pitchFamily="2" charset="2"/>
              <a:buChar char="n"/>
              <a:defRPr/>
            </a:pPr>
            <a:r>
              <a:rPr lang="pt-BR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A expressão “sistema de controle interno” foi introduzida com a publicação do primeiro livro de auditoria interna e com a fundação do </a:t>
            </a:r>
            <a:r>
              <a:rPr lang="pt-BR" i="1" dirty="0" err="1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Institute</a:t>
            </a:r>
            <a:r>
              <a:rPr lang="pt-BR" i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pt-BR" i="1" dirty="0" err="1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of</a:t>
            </a:r>
            <a:r>
              <a:rPr lang="pt-BR" i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pt-BR" i="1" dirty="0" err="1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Internal</a:t>
            </a:r>
            <a:r>
              <a:rPr lang="pt-BR" i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pt-BR" i="1" dirty="0" err="1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Auditors</a:t>
            </a:r>
            <a:r>
              <a:rPr lang="pt-BR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 (IIA), em 1941, marco inicial da prática profissional contemporânea de auditoria interna.</a:t>
            </a:r>
          </a:p>
          <a:p>
            <a:pPr marL="641033" lvl="1" indent="-274320">
              <a:buClr>
                <a:schemeClr val="bg1"/>
              </a:buClr>
              <a:buSzPct val="30000"/>
              <a:buFont typeface="Wingdings" pitchFamily="2" charset="2"/>
              <a:buChar char="n"/>
              <a:defRPr/>
            </a:pPr>
            <a:r>
              <a:rPr lang="pt-BR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Introduzido em nossa legislação a partir da Lei 4.320/64,  tem sido feita muitas vezes interpretada de maneira equivocada.</a:t>
            </a:r>
            <a:endParaRPr lang="pt-BR" dirty="0" smtClean="0">
              <a:solidFill>
                <a:schemeClr val="bg1"/>
              </a:solidFill>
              <a:latin typeface="Arial Narrow" pitchFamily="34" charset="0"/>
              <a:ea typeface="Malgun Gothic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5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10000"/>
                    </a14:imgEffect>
                  </a14:imgLayer>
                </a14:imgProps>
              </a:ext>
            </a:extLst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pPr algn="l"/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Definição CGU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68760"/>
            <a:ext cx="8435280" cy="4176465"/>
          </a:xfrm>
        </p:spPr>
        <p:txBody>
          <a:bodyPr>
            <a:normAutofit/>
          </a:bodyPr>
          <a:lstStyle/>
          <a:p>
            <a:pPr marL="641033" lvl="1" indent="-274320">
              <a:spcAft>
                <a:spcPts val="600"/>
              </a:spcAft>
              <a:buClr>
                <a:schemeClr val="bg1"/>
              </a:buClr>
              <a:buSzPct val="30000"/>
              <a:buNone/>
              <a:defRPr/>
            </a:pPr>
            <a:r>
              <a:rPr lang="pt-BR" sz="3200" b="1" dirty="0" smtClean="0">
                <a:solidFill>
                  <a:schemeClr val="bg1"/>
                </a:solidFill>
                <a:latin typeface="Arial Narrow" pitchFamily="34" charset="0"/>
                <a:ea typeface="Malgun Gothic" pitchFamily="34" charset="-127"/>
              </a:rPr>
              <a:t>Controle Interno Administrativo</a:t>
            </a:r>
            <a:endParaRPr lang="pt-BR" sz="3200" b="1" dirty="0" smtClean="0">
              <a:solidFill>
                <a:schemeClr val="bg1"/>
              </a:solidFill>
              <a:latin typeface="Arial Narrow" pitchFamily="34" charset="0"/>
              <a:cs typeface="Times New Roman" pitchFamily="18" charset="0"/>
            </a:endParaRPr>
          </a:p>
          <a:p>
            <a:pPr marL="641033" lvl="1" indent="-274320">
              <a:buClr>
                <a:schemeClr val="bg1"/>
              </a:buClr>
              <a:buSzPct val="30000"/>
              <a:buFont typeface="Wingdings" pitchFamily="2" charset="2"/>
              <a:buChar char="n"/>
              <a:defRPr/>
            </a:pPr>
            <a:r>
              <a:rPr lang="pt-BR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Conjunto de atividades, planos, métodos e procedimentos interligados, utilizado com vistas a assegurar que os objetivos dos órgãos e entidades da administração pública sejam alcançados, de forma confiável e concreta, evidenciando eventuais desvios ao longo da gestão, até a consecução dos objetivos fixados pelo Poder Público.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707904" y="4609068"/>
            <a:ext cx="5328592" cy="92333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kumimoji="1" lang="pt-BR" dirty="0" smtClean="0">
                <a:solidFill>
                  <a:schemeClr val="bg1"/>
                </a:solidFill>
                <a:latin typeface="Times New Roman" pitchFamily="18" charset="0"/>
              </a:rPr>
              <a:t>Departamento </a:t>
            </a:r>
            <a:r>
              <a:rPr kumimoji="1" lang="pt-BR" dirty="0">
                <a:solidFill>
                  <a:schemeClr val="bg1"/>
                </a:solidFill>
                <a:latin typeface="Times New Roman" pitchFamily="18" charset="0"/>
              </a:rPr>
              <a:t>do Tesouro Nacional IN-DTN 16/91, incorporada no Manual do Sistema de </a:t>
            </a:r>
            <a:r>
              <a:rPr kumimoji="1" lang="pt-BR" dirty="0" smtClean="0">
                <a:solidFill>
                  <a:schemeClr val="bg1"/>
                </a:solidFill>
                <a:latin typeface="Times New Roman" pitchFamily="18" charset="0"/>
              </a:rPr>
              <a:t>Controle Interno IN </a:t>
            </a:r>
            <a:r>
              <a:rPr kumimoji="1" lang="pt-BR" dirty="0">
                <a:solidFill>
                  <a:schemeClr val="bg1"/>
                </a:solidFill>
                <a:latin typeface="Times New Roman" pitchFamily="18" charset="0"/>
              </a:rPr>
              <a:t>SFC 01/2001,  Cap. VII, Seção VIII</a:t>
            </a:r>
            <a:endParaRPr kumimoji="1" lang="pt-BR" sz="2400" dirty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5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10000"/>
                    </a14:imgEffect>
                  </a14:imgLayer>
                </a14:imgProps>
              </a:ext>
            </a:extLst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pPr algn="l"/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Definição TCU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68760"/>
            <a:ext cx="8435280" cy="4176465"/>
          </a:xfrm>
        </p:spPr>
        <p:txBody>
          <a:bodyPr>
            <a:normAutofit/>
          </a:bodyPr>
          <a:lstStyle/>
          <a:p>
            <a:pPr marL="641033" lvl="1" indent="-274320">
              <a:spcAft>
                <a:spcPts val="600"/>
              </a:spcAft>
              <a:buClr>
                <a:schemeClr val="bg1"/>
              </a:buClr>
              <a:buSzPct val="30000"/>
              <a:buNone/>
              <a:defRPr/>
            </a:pPr>
            <a:r>
              <a:rPr lang="pt-BR" sz="3200" b="1" dirty="0" smtClean="0">
                <a:solidFill>
                  <a:schemeClr val="bg1"/>
                </a:solidFill>
                <a:latin typeface="Arial Narrow" pitchFamily="34" charset="0"/>
                <a:ea typeface="Malgun Gothic" pitchFamily="34" charset="-127"/>
              </a:rPr>
              <a:t>Controles Internos</a:t>
            </a:r>
            <a:endParaRPr lang="pt-BR" sz="3200" b="1" dirty="0" smtClean="0">
              <a:solidFill>
                <a:schemeClr val="bg1"/>
              </a:solidFill>
              <a:latin typeface="Arial Narrow" pitchFamily="34" charset="0"/>
              <a:cs typeface="Times New Roman" pitchFamily="18" charset="0"/>
            </a:endParaRPr>
          </a:p>
          <a:p>
            <a:pPr marL="641033" lvl="1" indent="-274320">
              <a:buClr>
                <a:schemeClr val="bg1"/>
              </a:buClr>
              <a:buSzPct val="30000"/>
              <a:buFont typeface="Wingdings" pitchFamily="2" charset="2"/>
              <a:buChar char="n"/>
              <a:defRPr/>
            </a:pPr>
            <a:r>
              <a:rPr lang="pt-BR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Conjunto de atividades, planos, métodos, indicadores e procedimentos interligados, utilizado com vistas a assegurar a conformidade dos atos de gestão e a concorrer para que os objetivos e metas estabelecidos para as unidades jurisdicionadas sejam alcançados.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5508104" y="4797152"/>
            <a:ext cx="3168352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pt-BR" b="1" dirty="0" smtClean="0">
                <a:solidFill>
                  <a:schemeClr val="bg1"/>
                </a:solidFill>
                <a:latin typeface="Arial Narrow" pitchFamily="34" charset="0"/>
                <a:ea typeface="Malgun Gothic" pitchFamily="34" charset="-127"/>
              </a:rPr>
              <a:t>IN TCU 63/2010, Art. 1º, inciso X</a:t>
            </a:r>
            <a:endParaRPr kumimoji="1" lang="pt-BR" sz="2400" dirty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5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10000"/>
                    </a14:imgEffect>
                  </a14:imgLayer>
                </a14:imgProps>
              </a:ext>
            </a:extLst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pPr algn="l"/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Definição TCU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68760"/>
            <a:ext cx="8435280" cy="4176465"/>
          </a:xfrm>
        </p:spPr>
        <p:txBody>
          <a:bodyPr>
            <a:normAutofit/>
          </a:bodyPr>
          <a:lstStyle/>
          <a:p>
            <a:pPr marL="641033" lvl="1" indent="-274320">
              <a:spcAft>
                <a:spcPts val="600"/>
              </a:spcAft>
              <a:buClr>
                <a:schemeClr val="bg1"/>
              </a:buClr>
              <a:buSzPct val="30000"/>
              <a:buNone/>
              <a:defRPr/>
            </a:pPr>
            <a:r>
              <a:rPr lang="pt-BR" sz="3200" b="1" dirty="0" smtClean="0">
                <a:solidFill>
                  <a:schemeClr val="bg1"/>
                </a:solidFill>
                <a:latin typeface="Arial Narrow" pitchFamily="34" charset="0"/>
                <a:ea typeface="Malgun Gothic" pitchFamily="34" charset="-127"/>
              </a:rPr>
              <a:t>Órgãos de Controle Interno</a:t>
            </a:r>
            <a:endParaRPr lang="pt-BR" sz="3200" b="1" dirty="0" smtClean="0">
              <a:solidFill>
                <a:schemeClr val="bg1"/>
              </a:solidFill>
              <a:latin typeface="Arial Narrow" pitchFamily="34" charset="0"/>
              <a:cs typeface="Times New Roman" pitchFamily="18" charset="0"/>
            </a:endParaRPr>
          </a:p>
          <a:p>
            <a:pPr marL="641033" lvl="1" indent="-274320">
              <a:buClr>
                <a:schemeClr val="bg1"/>
              </a:buClr>
              <a:buSzPct val="30000"/>
              <a:buFont typeface="Wingdings" pitchFamily="2" charset="2"/>
              <a:buChar char="n"/>
              <a:defRPr/>
            </a:pPr>
            <a:r>
              <a:rPr lang="pt-BR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Unidades administrativas, integrantes dos sistemas de controle interno da administração pública federal, incumbidas, entre outras funções, da verificação da consistência e qualidade dos controles internos, bem como do apoio às atividades de controle externo exercidas pelo Tribunal.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5508104" y="4797152"/>
            <a:ext cx="3168352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pt-BR" b="1" dirty="0" smtClean="0">
                <a:solidFill>
                  <a:schemeClr val="bg1"/>
                </a:solidFill>
                <a:latin typeface="Arial Narrow" pitchFamily="34" charset="0"/>
                <a:ea typeface="Malgun Gothic" pitchFamily="34" charset="-127"/>
              </a:rPr>
              <a:t>IN TCU 63/2010, Art. 1º, inciso XI</a:t>
            </a:r>
            <a:endParaRPr kumimoji="1" lang="pt-BR" sz="2400" dirty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alcão Envidraçad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808</TotalTime>
  <Words>1983</Words>
  <Application>Microsoft Office PowerPoint</Application>
  <PresentationFormat>On-screen Show (4:3)</PresentationFormat>
  <Paragraphs>276</Paragraphs>
  <Slides>38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Tema do Office</vt:lpstr>
      <vt:lpstr>Seminário O controle interno governamental no Brasil Velhos Desafios, Novas Perspectivas</vt:lpstr>
      <vt:lpstr>Controle Interno na visão dos Auditores Externos</vt:lpstr>
      <vt:lpstr>Sumário</vt:lpstr>
      <vt:lpstr>PowerPoint Presentation</vt:lpstr>
      <vt:lpstr>Confusão terminológica</vt:lpstr>
      <vt:lpstr>Sistema de controle interno</vt:lpstr>
      <vt:lpstr>Definição CGU</vt:lpstr>
      <vt:lpstr>Definição TCU</vt:lpstr>
      <vt:lpstr>Definição TCU</vt:lpstr>
      <vt:lpstr>Controle Interno</vt:lpstr>
      <vt:lpstr>Controle Interno</vt:lpstr>
      <vt:lpstr>Controle Interno</vt:lpstr>
      <vt:lpstr>Sistema de Controle Interno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Papel da função Auditoria do SCI nesse contexto</vt:lpstr>
      <vt:lpstr>PowerPoint Presentation</vt:lpstr>
      <vt:lpstr>Melhorias imprescindíveis</vt:lpstr>
      <vt:lpstr>PowerPoint Presentation</vt:lpstr>
      <vt:lpstr>Padronização</vt:lpstr>
      <vt:lpstr>Convergência de abordagens</vt:lpstr>
      <vt:lpstr>Metodologias e práticas de controle</vt:lpstr>
      <vt:lpstr>Seminário O controle interno governamental no Brasil Velhos Desafios, Novas Perspectivas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INOVA10_03</dc:creator>
  <cp:lastModifiedBy>Yanny Pollyny do Nascimento Rocha</cp:lastModifiedBy>
  <cp:revision>109</cp:revision>
  <cp:lastPrinted>2014-05-12T10:58:07Z</cp:lastPrinted>
  <dcterms:created xsi:type="dcterms:W3CDTF">2014-05-02T18:37:31Z</dcterms:created>
  <dcterms:modified xsi:type="dcterms:W3CDTF">2014-05-12T10:58:59Z</dcterms:modified>
</cp:coreProperties>
</file>