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9" r:id="rId5"/>
    <p:sldId id="277" r:id="rId6"/>
    <p:sldId id="276" r:id="rId7"/>
    <p:sldId id="278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90" r:id="rId16"/>
    <p:sldId id="291" r:id="rId17"/>
    <p:sldId id="289" r:id="rId18"/>
    <p:sldId id="293" r:id="rId19"/>
    <p:sldId id="294" r:id="rId20"/>
    <p:sldId id="295" r:id="rId21"/>
    <p:sldId id="297" r:id="rId22"/>
    <p:sldId id="296" r:id="rId23"/>
    <p:sldId id="298" r:id="rId2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46" d="100"/>
          <a:sy n="46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1'!$D$1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1'!$C$2:$C$3</c:f>
              <c:strCache>
                <c:ptCount val="2"/>
                <c:pt idx="0">
                  <c:v>Ainda não regulamentada</c:v>
                </c:pt>
                <c:pt idx="1">
                  <c:v>Regulamentada</c:v>
                </c:pt>
              </c:strCache>
            </c:strRef>
          </c:cat>
          <c:val>
            <c:numRef>
              <c:f>'Gráfico 1'!$D$2:$D$3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'Gráfico 1'!$E$1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1'!$C$2:$C$3</c:f>
              <c:strCache>
                <c:ptCount val="2"/>
                <c:pt idx="0">
                  <c:v>Ainda não regulamentada</c:v>
                </c:pt>
                <c:pt idx="1">
                  <c:v>Regulamentada</c:v>
                </c:pt>
              </c:strCache>
            </c:strRef>
          </c:cat>
          <c:val>
            <c:numRef>
              <c:f>'Gráfico 1'!$E$2:$E$3</c:f>
              <c:numCache>
                <c:formatCode>General</c:formatCode>
                <c:ptCount val="2"/>
                <c:pt idx="0">
                  <c:v>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726784"/>
        <c:axId val="141526144"/>
        <c:axId val="0"/>
      </c:bar3DChart>
      <c:catAx>
        <c:axId val="1387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526144"/>
        <c:crosses val="autoZero"/>
        <c:auto val="1"/>
        <c:lblAlgn val="ctr"/>
        <c:lblOffset val="100"/>
        <c:noMultiLvlLbl val="0"/>
      </c:catAx>
      <c:valAx>
        <c:axId val="14152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7267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15213376105782E-2"/>
          <c:y val="3.8006052849766631E-2"/>
          <c:w val="0.80603262369981565"/>
          <c:h val="0.689815266242404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13'!$B$1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13'!$A$2:$A$5</c:f>
              <c:strCache>
                <c:ptCount val="4"/>
                <c:pt idx="0">
                  <c:v>Criação de serviço telefônico específico para atendimento das demandas da LAI</c:v>
                </c:pt>
                <c:pt idx="1">
                  <c:v>Adaptação de serviço de atendimento telefônico pré-existente</c:v>
                </c:pt>
                <c:pt idx="2">
                  <c:v>Atendimento somente através do número de telefones dos órgãos e entidades</c:v>
                </c:pt>
                <c:pt idx="3">
                  <c:v>Não existe atendimento telefônico</c:v>
                </c:pt>
              </c:strCache>
            </c:strRef>
          </c:cat>
          <c:val>
            <c:numRef>
              <c:f>'Gráfico 13'!$B$2:$B$5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'Gráfico 13'!$C$1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13'!$A$2:$A$5</c:f>
              <c:strCache>
                <c:ptCount val="4"/>
                <c:pt idx="0">
                  <c:v>Criação de serviço telefônico específico para atendimento das demandas da LAI</c:v>
                </c:pt>
                <c:pt idx="1">
                  <c:v>Adaptação de serviço de atendimento telefônico pré-existente</c:v>
                </c:pt>
                <c:pt idx="2">
                  <c:v>Atendimento somente através do número de telefones dos órgãos e entidades</c:v>
                </c:pt>
                <c:pt idx="3">
                  <c:v>Não existe atendimento telefônico</c:v>
                </c:pt>
              </c:strCache>
            </c:strRef>
          </c:cat>
          <c:val>
            <c:numRef>
              <c:f>'Gráfico 13'!$C$2:$C$5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906112"/>
        <c:axId val="122332288"/>
        <c:axId val="0"/>
      </c:bar3DChart>
      <c:catAx>
        <c:axId val="10490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32288"/>
        <c:crosses val="autoZero"/>
        <c:auto val="1"/>
        <c:lblAlgn val="ctr"/>
        <c:lblOffset val="100"/>
        <c:noMultiLvlLbl val="0"/>
      </c:catAx>
      <c:valAx>
        <c:axId val="12233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906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733639707675867"/>
          <c:y val="0.43809866074433051"/>
          <c:w val="0.15266360292324055"/>
          <c:h val="0.123802678511340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14'!$B$1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14'!$A$2:$A$4</c:f>
              <c:strCache>
                <c:ptCount val="3"/>
                <c:pt idx="0">
                  <c:v>Formulário eletrônico de solicitação encaminhado para o órgão de controle</c:v>
                </c:pt>
                <c:pt idx="1">
                  <c:v>Formulário eletrônico de solicitação encaminhado para cada órgão/entidade</c:v>
                </c:pt>
                <c:pt idx="2">
                  <c:v>Não possui formulário eletrônico</c:v>
                </c:pt>
              </c:strCache>
            </c:strRef>
          </c:cat>
          <c:val>
            <c:numRef>
              <c:f>'Gráfico 14'!$B$2:$B$4</c:f>
              <c:numCache>
                <c:formatCode>General</c:formatCode>
                <c:ptCount val="3"/>
                <c:pt idx="0">
                  <c:v>5</c:v>
                </c:pt>
                <c:pt idx="1">
                  <c:v>14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'Gráfico 14'!$C$1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14'!$A$2:$A$4</c:f>
              <c:strCache>
                <c:ptCount val="3"/>
                <c:pt idx="0">
                  <c:v>Formulário eletrônico de solicitação encaminhado para o órgão de controle</c:v>
                </c:pt>
                <c:pt idx="1">
                  <c:v>Formulário eletrônico de solicitação encaminhado para cada órgão/entidade</c:v>
                </c:pt>
                <c:pt idx="2">
                  <c:v>Não possui formulário eletrônico</c:v>
                </c:pt>
              </c:strCache>
            </c:strRef>
          </c:cat>
          <c:val>
            <c:numRef>
              <c:f>'Gráfico 14'!$C$2:$C$4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655872"/>
        <c:axId val="126690432"/>
        <c:axId val="0"/>
      </c:bar3DChart>
      <c:catAx>
        <c:axId val="12665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6690432"/>
        <c:crosses val="autoZero"/>
        <c:auto val="1"/>
        <c:lblAlgn val="ctr"/>
        <c:lblOffset val="100"/>
        <c:noMultiLvlLbl val="0"/>
      </c:catAx>
      <c:valAx>
        <c:axId val="12669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655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57857965596027E-2"/>
          <c:y val="4.3732222405901931E-2"/>
          <c:w val="0.94984214203440465"/>
          <c:h val="0.823976099538437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15'!$B$1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15'!$A$2:$A$5</c:f>
              <c:strCache>
                <c:ptCount val="4"/>
                <c:pt idx="0">
                  <c:v>Sim, em todos os órgãos/entidades</c:v>
                </c:pt>
                <c:pt idx="1">
                  <c:v>Sim, em alguns órgãos/entidades</c:v>
                </c:pt>
                <c:pt idx="2">
                  <c:v>Sim, no SIC unificado do Poder Executivo</c:v>
                </c:pt>
                <c:pt idx="3">
                  <c:v>Não, em nenhum órgão/entidade</c:v>
                </c:pt>
              </c:strCache>
            </c:strRef>
          </c:cat>
          <c:val>
            <c:numRef>
              <c:f>'Gráfico 15'!$B$2:$B$5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'Gráfico 15'!$C$1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15'!$A$2:$A$5</c:f>
              <c:strCache>
                <c:ptCount val="4"/>
                <c:pt idx="0">
                  <c:v>Sim, em todos os órgãos/entidades</c:v>
                </c:pt>
                <c:pt idx="1">
                  <c:v>Sim, em alguns órgãos/entidades</c:v>
                </c:pt>
                <c:pt idx="2">
                  <c:v>Sim, no SIC unificado do Poder Executivo</c:v>
                </c:pt>
                <c:pt idx="3">
                  <c:v>Não, em nenhum órgão/entidade</c:v>
                </c:pt>
              </c:strCache>
            </c:strRef>
          </c:cat>
          <c:val>
            <c:numRef>
              <c:f>'Gráfico 15'!$C$2:$C$5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713216"/>
        <c:axId val="126735488"/>
        <c:axId val="0"/>
      </c:bar3DChart>
      <c:catAx>
        <c:axId val="126713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6735488"/>
        <c:crosses val="autoZero"/>
        <c:auto val="1"/>
        <c:lblAlgn val="ctr"/>
        <c:lblOffset val="100"/>
        <c:noMultiLvlLbl val="0"/>
      </c:catAx>
      <c:valAx>
        <c:axId val="12673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713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873493243900103"/>
          <c:y val="0.20688419390176066"/>
          <c:w val="0.14603018372703427"/>
          <c:h val="0.1089742038438707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323733838825695E-2"/>
          <c:y val="3.9687291099336441E-2"/>
          <c:w val="0.96167626616117485"/>
          <c:h val="0.82857416156313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18'!$B$1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18'!$A$2:$A$6</c:f>
              <c:strCache>
                <c:ptCount val="5"/>
                <c:pt idx="0">
                  <c:v>Não será criada</c:v>
                </c:pt>
                <c:pt idx="1">
                  <c:v>Será criada</c:v>
                </c:pt>
                <c:pt idx="2">
                  <c:v>Já foi criada em todos os órgãos/entidades</c:v>
                </c:pt>
                <c:pt idx="3">
                  <c:v>Foi criada em alguns órgãos/entidades</c:v>
                </c:pt>
                <c:pt idx="4">
                  <c:v>Ainda não há definição sobre o assunto</c:v>
                </c:pt>
              </c:strCache>
            </c:strRef>
          </c:cat>
          <c:val>
            <c:numRef>
              <c:f>'Gráfico 18'!$B$2:$B$6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'Gráfico 18'!$C$1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18'!$A$2:$A$6</c:f>
              <c:strCache>
                <c:ptCount val="5"/>
                <c:pt idx="0">
                  <c:v>Não será criada</c:v>
                </c:pt>
                <c:pt idx="1">
                  <c:v>Será criada</c:v>
                </c:pt>
                <c:pt idx="2">
                  <c:v>Já foi criada em todos os órgãos/entidades</c:v>
                </c:pt>
                <c:pt idx="3">
                  <c:v>Foi criada em alguns órgãos/entidades</c:v>
                </c:pt>
                <c:pt idx="4">
                  <c:v>Ainda não há definição sobre o assunto</c:v>
                </c:pt>
              </c:strCache>
            </c:strRef>
          </c:cat>
          <c:val>
            <c:numRef>
              <c:f>'Gráfico 18'!$C$2:$C$6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778752"/>
        <c:axId val="126784640"/>
        <c:axId val="0"/>
      </c:bar3DChart>
      <c:catAx>
        <c:axId val="12677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6784640"/>
        <c:crosses val="autoZero"/>
        <c:auto val="1"/>
        <c:lblAlgn val="ctr"/>
        <c:lblOffset val="100"/>
        <c:noMultiLvlLbl val="0"/>
      </c:catAx>
      <c:valAx>
        <c:axId val="12678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77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825791099784062"/>
          <c:y val="0.20820354261999971"/>
          <c:w val="0.14485541159206988"/>
          <c:h val="0.12927909480483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20'!$B$1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20'!$A$2:$A$3</c:f>
              <c:strCache>
                <c:ptCount val="2"/>
                <c:pt idx="0">
                  <c:v>Sim </c:v>
                </c:pt>
                <c:pt idx="1">
                  <c:v>Não</c:v>
                </c:pt>
              </c:strCache>
            </c:strRef>
          </c:cat>
          <c:val>
            <c:numRef>
              <c:f>'Gráfico 20'!$B$2:$B$3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'Gráfico 20'!$C$1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20'!$A$2:$A$3</c:f>
              <c:strCache>
                <c:ptCount val="2"/>
                <c:pt idx="0">
                  <c:v>Sim </c:v>
                </c:pt>
                <c:pt idx="1">
                  <c:v>Não</c:v>
                </c:pt>
              </c:strCache>
            </c:strRef>
          </c:cat>
          <c:val>
            <c:numRef>
              <c:f>'Gráfico 20'!$C$2:$C$3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215872"/>
        <c:axId val="129270912"/>
        <c:axId val="0"/>
      </c:bar3DChart>
      <c:catAx>
        <c:axId val="12921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9270912"/>
        <c:crosses val="autoZero"/>
        <c:auto val="1"/>
        <c:lblAlgn val="ctr"/>
        <c:lblOffset val="100"/>
        <c:noMultiLvlLbl val="0"/>
      </c:catAx>
      <c:valAx>
        <c:axId val="12927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15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57164382230005E-2"/>
          <c:y val="3.5414735837446157E-2"/>
          <c:w val="0.95384283561776995"/>
          <c:h val="0.732826231649274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Plan3!$C$1</c:f>
              <c:strCache>
                <c:ptCount val="1"/>
                <c:pt idx="0">
                  <c:v>Estado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Plan3!$A$2:$A$11</c:f>
              <c:strCache>
                <c:ptCount val="10"/>
                <c:pt idx="0">
                  <c:v>Servidores Públicos</c:v>
                </c:pt>
                <c:pt idx="1">
                  <c:v>Compras/Licitações</c:v>
                </c:pt>
                <c:pt idx="2">
                  <c:v>Saúde</c:v>
                </c:pt>
                <c:pt idx="3">
                  <c:v>Educação</c:v>
                </c:pt>
                <c:pt idx="4">
                  <c:v>Segurança </c:v>
                </c:pt>
                <c:pt idx="5">
                  <c:v>Serviços</c:v>
                </c:pt>
                <c:pt idx="6">
                  <c:v>Arrecadação </c:v>
                </c:pt>
                <c:pt idx="7">
                  <c:v>Habitação</c:v>
                </c:pt>
                <c:pt idx="8">
                  <c:v>Transporte</c:v>
                </c:pt>
                <c:pt idx="9">
                  <c:v>Previdência Social</c:v>
                </c:pt>
              </c:strCache>
            </c:strRef>
          </c:cat>
          <c:val>
            <c:numRef>
              <c:f>Plan3!$C$2:$C$11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Plan3!$D$1</c:f>
              <c:strCache>
                <c:ptCount val="1"/>
                <c:pt idx="0">
                  <c:v>Município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Plan3!$A$2:$A$11</c:f>
              <c:strCache>
                <c:ptCount val="10"/>
                <c:pt idx="0">
                  <c:v>Servidores Públicos</c:v>
                </c:pt>
                <c:pt idx="1">
                  <c:v>Compras/Licitações</c:v>
                </c:pt>
                <c:pt idx="2">
                  <c:v>Saúde</c:v>
                </c:pt>
                <c:pt idx="3">
                  <c:v>Educação</c:v>
                </c:pt>
                <c:pt idx="4">
                  <c:v>Segurança </c:v>
                </c:pt>
                <c:pt idx="5">
                  <c:v>Serviços</c:v>
                </c:pt>
                <c:pt idx="6">
                  <c:v>Arrecadação </c:v>
                </c:pt>
                <c:pt idx="7">
                  <c:v>Habitação</c:v>
                </c:pt>
                <c:pt idx="8">
                  <c:v>Transporte</c:v>
                </c:pt>
                <c:pt idx="9">
                  <c:v>Previdência Social</c:v>
                </c:pt>
              </c:strCache>
            </c:strRef>
          </c:cat>
          <c:val>
            <c:numRef>
              <c:f>Plan3!$D$2:$D$11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38752"/>
        <c:axId val="129369216"/>
        <c:axId val="0"/>
      </c:bar3DChart>
      <c:catAx>
        <c:axId val="12933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9369216"/>
        <c:crosses val="autoZero"/>
        <c:auto val="1"/>
        <c:lblAlgn val="ctr"/>
        <c:lblOffset val="100"/>
        <c:noMultiLvlLbl val="0"/>
      </c:catAx>
      <c:valAx>
        <c:axId val="1293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33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70781287046012"/>
          <c:y val="5.9544135930377121E-2"/>
          <c:w val="0.1219007449742318"/>
          <c:h val="0.1153614889047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522224855672305E-2"/>
          <c:y val="3.4954799870495545E-2"/>
          <c:w val="0.9614777851563735"/>
          <c:h val="0.847747480191321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23'!$B$1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23'!$A$2:$A$7</c:f>
              <c:strCache>
                <c:ptCount val="6"/>
                <c:pt idx="0">
                  <c:v>Órgão de Controle Interno</c:v>
                </c:pt>
                <c:pt idx="1">
                  <c:v>Casa/Gabinete Civil</c:v>
                </c:pt>
                <c:pt idx="2">
                  <c:v>Secretaria de Governo</c:v>
                </c:pt>
                <c:pt idx="3">
                  <c:v>Ouvidoria Geral do Estado</c:v>
                </c:pt>
                <c:pt idx="4">
                  <c:v>Comissão de Secretarias</c:v>
                </c:pt>
                <c:pt idx="5">
                  <c:v>Secretaria da Fazenda</c:v>
                </c:pt>
              </c:strCache>
            </c:strRef>
          </c:cat>
          <c:val>
            <c:numRef>
              <c:f>'Gráfico 23'!$B$2:$B$7</c:f>
              <c:numCache>
                <c:formatCode>General</c:formatCode>
                <c:ptCount val="6"/>
                <c:pt idx="0">
                  <c:v>17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'Gráfico 23'!$C$1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23'!$A$2:$A$7</c:f>
              <c:strCache>
                <c:ptCount val="6"/>
                <c:pt idx="0">
                  <c:v>Órgão de Controle Interno</c:v>
                </c:pt>
                <c:pt idx="1">
                  <c:v>Casa/Gabinete Civil</c:v>
                </c:pt>
                <c:pt idx="2">
                  <c:v>Secretaria de Governo</c:v>
                </c:pt>
                <c:pt idx="3">
                  <c:v>Ouvidoria Geral do Estado</c:v>
                </c:pt>
                <c:pt idx="4">
                  <c:v>Comissão de Secretarias</c:v>
                </c:pt>
                <c:pt idx="5">
                  <c:v>Secretaria da Fazenda</c:v>
                </c:pt>
              </c:strCache>
            </c:strRef>
          </c:cat>
          <c:val>
            <c:numRef>
              <c:f>'Gráfico 23'!$C$2:$C$7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408384"/>
        <c:axId val="129471616"/>
        <c:axId val="0"/>
      </c:bar3DChart>
      <c:catAx>
        <c:axId val="12940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9471616"/>
        <c:crosses val="autoZero"/>
        <c:auto val="1"/>
        <c:lblAlgn val="ctr"/>
        <c:lblOffset val="100"/>
        <c:noMultiLvlLbl val="0"/>
      </c:catAx>
      <c:valAx>
        <c:axId val="12947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40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19760503870738"/>
          <c:y val="0.34036585121516338"/>
          <c:w val="0.18952950786364975"/>
          <c:h val="0.1138632736366707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1'!$D$7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1'!$C$8:$C$11</c:f>
              <c:strCache>
                <c:ptCount val="4"/>
                <c:pt idx="0">
                  <c:v>Decreto Estadual</c:v>
                </c:pt>
                <c:pt idx="1">
                  <c:v>Lei Ordinária Estadual</c:v>
                </c:pt>
                <c:pt idx="2">
                  <c:v>Decreto Municipal</c:v>
                </c:pt>
                <c:pt idx="3">
                  <c:v>Lei Ordinária Municipal</c:v>
                </c:pt>
              </c:strCache>
            </c:strRef>
          </c:cat>
          <c:val>
            <c:numRef>
              <c:f>'Gráfico 1'!$D$8:$D$11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'Gráfico 1'!$E$7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1'!$C$8:$C$11</c:f>
              <c:strCache>
                <c:ptCount val="4"/>
                <c:pt idx="0">
                  <c:v>Decreto Estadual</c:v>
                </c:pt>
                <c:pt idx="1">
                  <c:v>Lei Ordinária Estadual</c:v>
                </c:pt>
                <c:pt idx="2">
                  <c:v>Decreto Municipal</c:v>
                </c:pt>
                <c:pt idx="3">
                  <c:v>Lei Ordinária Municipal</c:v>
                </c:pt>
              </c:strCache>
            </c:strRef>
          </c:cat>
          <c:val>
            <c:numRef>
              <c:f>'Gráfico 1'!$E$8:$E$11</c:f>
              <c:numCache>
                <c:formatCode>General</c:formatCode>
                <c:ptCount val="4"/>
                <c:pt idx="0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267712"/>
        <c:axId val="231113856"/>
        <c:axId val="0"/>
      </c:bar3DChart>
      <c:catAx>
        <c:axId val="20926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31113856"/>
        <c:crosses val="autoZero"/>
        <c:auto val="1"/>
        <c:lblAlgn val="ctr"/>
        <c:lblOffset val="100"/>
        <c:noMultiLvlLbl val="0"/>
      </c:catAx>
      <c:valAx>
        <c:axId val="23111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267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4'!$B$1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4'!$A$2:$A$5</c:f>
              <c:strCache>
                <c:ptCount val="4"/>
                <c:pt idx="0">
                  <c:v>Criação de sítio específico da Lei de Acesso</c:v>
                </c:pt>
                <c:pt idx="1">
                  <c:v>Criação de sítio específico da LAI para cada órgão/entidade</c:v>
                </c:pt>
                <c:pt idx="2">
                  <c:v>Reformulação e adaptação de sítio já existente</c:v>
                </c:pt>
                <c:pt idx="3">
                  <c:v>Manutenção de sítio já existente e sem mudanças </c:v>
                </c:pt>
              </c:strCache>
            </c:strRef>
          </c:cat>
          <c:val>
            <c:numRef>
              <c:f>'Gráfico 4'!$B$2:$B$5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'Gráfico 4'!$C$1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4'!$A$2:$A$5</c:f>
              <c:strCache>
                <c:ptCount val="4"/>
                <c:pt idx="0">
                  <c:v>Criação de sítio específico da Lei de Acesso</c:v>
                </c:pt>
                <c:pt idx="1">
                  <c:v>Criação de sítio específico da LAI para cada órgão/entidade</c:v>
                </c:pt>
                <c:pt idx="2">
                  <c:v>Reformulação e adaptação de sítio já existente</c:v>
                </c:pt>
                <c:pt idx="3">
                  <c:v>Manutenção de sítio já existente e sem mudanças </c:v>
                </c:pt>
              </c:strCache>
            </c:strRef>
          </c:cat>
          <c:val>
            <c:numRef>
              <c:f>'Gráfico 4'!$C$2:$C$5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477952"/>
        <c:axId val="122557568"/>
        <c:axId val="0"/>
      </c:bar3DChart>
      <c:catAx>
        <c:axId val="12247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2557568"/>
        <c:crosses val="autoZero"/>
        <c:auto val="1"/>
        <c:lblAlgn val="ctr"/>
        <c:lblOffset val="100"/>
        <c:noMultiLvlLbl val="0"/>
      </c:catAx>
      <c:valAx>
        <c:axId val="12255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47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5'!$B$1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5'!$A$2:$A$3</c:f>
              <c:strCache>
                <c:ptCount val="2"/>
                <c:pt idx="0">
                  <c:v>Em funcionamento</c:v>
                </c:pt>
                <c:pt idx="1">
                  <c:v>Em construção/
alteração/
reformulação</c:v>
                </c:pt>
              </c:strCache>
            </c:strRef>
          </c:cat>
          <c:val>
            <c:numRef>
              <c:f>'Gráfico 5'!$B$2:$B$3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'Gráfico 5'!$C$1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5'!$A$2:$A$3</c:f>
              <c:strCache>
                <c:ptCount val="2"/>
                <c:pt idx="0">
                  <c:v>Em funcionamento</c:v>
                </c:pt>
                <c:pt idx="1">
                  <c:v>Em construção/
alteração/
reformulação</c:v>
                </c:pt>
              </c:strCache>
            </c:strRef>
          </c:cat>
          <c:val>
            <c:numRef>
              <c:f>'Gráfico 5'!$C$2:$C$3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411840"/>
        <c:axId val="123757696"/>
        <c:axId val="0"/>
      </c:bar3DChart>
      <c:catAx>
        <c:axId val="12341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3757696"/>
        <c:crosses val="autoZero"/>
        <c:auto val="1"/>
        <c:lblAlgn val="ctr"/>
        <c:lblOffset val="100"/>
        <c:noMultiLvlLbl val="0"/>
      </c:catAx>
      <c:valAx>
        <c:axId val="12375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41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739792019668433E-2"/>
          <c:y val="3.5204180100033386E-2"/>
          <c:w val="0.94512136615834463"/>
          <c:h val="0.807961175083883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6'!$B$1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6'!$A$2:$A$7</c:f>
              <c:strCache>
                <c:ptCount val="5"/>
                <c:pt idx="0">
                  <c:v>Somente de relatórios de gestão</c:v>
                </c:pt>
                <c:pt idx="1">
                  <c:v>Todos os relatórios de auditoria</c:v>
                </c:pt>
                <c:pt idx="2">
                  <c:v>Somente por demanda </c:v>
                </c:pt>
                <c:pt idx="3">
                  <c:v>Não disponibilização </c:v>
                </c:pt>
                <c:pt idx="4">
                  <c:v>Ainda não definido</c:v>
                </c:pt>
              </c:strCache>
            </c:strRef>
          </c:cat>
          <c:val>
            <c:numRef>
              <c:f>'Gráfico 6'!$B$2:$B$7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10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'Gráfico 6'!$C$1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6'!$A$2:$A$7</c:f>
              <c:strCache>
                <c:ptCount val="5"/>
                <c:pt idx="0">
                  <c:v>Somente de relatórios de gestão</c:v>
                </c:pt>
                <c:pt idx="1">
                  <c:v>Todos os relatórios de auditoria</c:v>
                </c:pt>
                <c:pt idx="2">
                  <c:v>Somente por demanda </c:v>
                </c:pt>
                <c:pt idx="3">
                  <c:v>Não disponibilização </c:v>
                </c:pt>
                <c:pt idx="4">
                  <c:v>Ainda não definido</c:v>
                </c:pt>
              </c:strCache>
            </c:strRef>
          </c:cat>
          <c:val>
            <c:numRef>
              <c:f>'Gráfico 6'!$C$2:$C$7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850112"/>
        <c:axId val="123892864"/>
        <c:axId val="0"/>
      </c:bar3DChart>
      <c:catAx>
        <c:axId val="12385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/>
            </a:pPr>
            <a:endParaRPr lang="pt-BR"/>
          </a:p>
        </c:txPr>
        <c:crossAx val="123892864"/>
        <c:crosses val="autoZero"/>
        <c:auto val="1"/>
        <c:lblAlgn val="ctr"/>
        <c:lblOffset val="100"/>
        <c:noMultiLvlLbl val="0"/>
      </c:catAx>
      <c:valAx>
        <c:axId val="12389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850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09312017815956"/>
          <c:y val="0.31269356176083718"/>
          <c:w val="0.15245064821442789"/>
          <c:h val="0.114675594291806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7'!$B$1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7'!$A$2:$A$5</c:f>
              <c:strCache>
                <c:ptCount val="4"/>
                <c:pt idx="0">
                  <c:v>Após manifestação do gestor (auditado)</c:v>
                </c:pt>
                <c:pt idx="1">
                  <c:v>Após análise da manifestação do gestor (auditado)</c:v>
                </c:pt>
                <c:pt idx="2">
                  <c:v>Em fase de discussão quanto a abrangência desta exigência legal</c:v>
                </c:pt>
                <c:pt idx="3">
                  <c:v>Não se aplica/Não divulgará relatórios</c:v>
                </c:pt>
              </c:strCache>
            </c:strRef>
          </c:cat>
          <c:val>
            <c:numRef>
              <c:f>'Gráfico 7'!$B$2:$B$5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'Gráfico 7'!$C$1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7'!$A$2:$A$5</c:f>
              <c:strCache>
                <c:ptCount val="4"/>
                <c:pt idx="0">
                  <c:v>Após manifestação do gestor (auditado)</c:v>
                </c:pt>
                <c:pt idx="1">
                  <c:v>Após análise da manifestação do gestor (auditado)</c:v>
                </c:pt>
                <c:pt idx="2">
                  <c:v>Em fase de discussão quanto a abrangência desta exigência legal</c:v>
                </c:pt>
                <c:pt idx="3">
                  <c:v>Não se aplica/Não divulgará relatórios</c:v>
                </c:pt>
              </c:strCache>
            </c:strRef>
          </c:cat>
          <c:val>
            <c:numRef>
              <c:f>'Gráfico 7'!$C$2:$C$5</c:f>
              <c:numCache>
                <c:formatCode>General</c:formatCode>
                <c:ptCount val="4"/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889920"/>
        <c:axId val="125949056"/>
        <c:axId val="0"/>
      </c:bar3DChart>
      <c:catAx>
        <c:axId val="12588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949056"/>
        <c:crosses val="autoZero"/>
        <c:auto val="1"/>
        <c:lblAlgn val="ctr"/>
        <c:lblOffset val="100"/>
        <c:noMultiLvlLbl val="0"/>
      </c:catAx>
      <c:valAx>
        <c:axId val="12594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889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467112663548634E-2"/>
          <c:y val="0.17451312647676787"/>
          <c:w val="0.95753288733645137"/>
          <c:h val="0.6440850119388297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8'!$B$1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8'!$A$2:$A$4</c:f>
              <c:strCache>
                <c:ptCount val="3"/>
                <c:pt idx="0">
                  <c:v>Já divulga de forma individualizada por nome do servidor</c:v>
                </c:pt>
                <c:pt idx="1">
                  <c:v>Já divulga de forma agregada por carreira/cargo/função sem nome do servidor</c:v>
                </c:pt>
                <c:pt idx="2">
                  <c:v>Não divulga remuneração</c:v>
                </c:pt>
              </c:strCache>
            </c:strRef>
          </c:cat>
          <c:val>
            <c:numRef>
              <c:f>'Gráfico 8'!$B$2:$B$4</c:f>
              <c:numCache>
                <c:formatCode>General</c:formatCode>
                <c:ptCount val="3"/>
                <c:pt idx="0">
                  <c:v>15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'Gráfico 8'!$C$1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8'!$A$2:$A$4</c:f>
              <c:strCache>
                <c:ptCount val="3"/>
                <c:pt idx="0">
                  <c:v>Já divulga de forma individualizada por nome do servidor</c:v>
                </c:pt>
                <c:pt idx="1">
                  <c:v>Já divulga de forma agregada por carreira/cargo/função sem nome do servidor</c:v>
                </c:pt>
                <c:pt idx="2">
                  <c:v>Não divulga remuneração</c:v>
                </c:pt>
              </c:strCache>
            </c:strRef>
          </c:cat>
          <c:val>
            <c:numRef>
              <c:f>'Gráfico 8'!$C$2:$C$4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070144"/>
        <c:axId val="126071936"/>
        <c:axId val="0"/>
      </c:bar3DChart>
      <c:catAx>
        <c:axId val="12607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26071936"/>
        <c:crosses val="autoZero"/>
        <c:auto val="1"/>
        <c:lblAlgn val="ctr"/>
        <c:lblOffset val="100"/>
        <c:noMultiLvlLbl val="0"/>
      </c:catAx>
      <c:valAx>
        <c:axId val="12607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07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95134635948341"/>
          <c:y val="4.9300900007556402E-2"/>
          <c:w val="0.14485541159206994"/>
          <c:h val="0.114539435539678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9'!$B$1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9'!$A$2:$A$4</c:f>
              <c:strCache>
                <c:ptCount val="3"/>
                <c:pt idx="0">
                  <c:v>Sim, mas apenas os números centrais </c:v>
                </c:pt>
                <c:pt idx="1">
                  <c:v>Sim, o CPF completo</c:v>
                </c:pt>
                <c:pt idx="2">
                  <c:v>Não, de nenhum modo</c:v>
                </c:pt>
              </c:strCache>
            </c:strRef>
          </c:cat>
          <c:val>
            <c:numRef>
              <c:f>'Gráfico 9'!$B$2:$B$4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'Gráfico 9'!$C$1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9'!$A$2:$A$4</c:f>
              <c:strCache>
                <c:ptCount val="3"/>
                <c:pt idx="0">
                  <c:v>Sim, mas apenas os números centrais </c:v>
                </c:pt>
                <c:pt idx="1">
                  <c:v>Sim, o CPF completo</c:v>
                </c:pt>
                <c:pt idx="2">
                  <c:v>Não, de nenhum modo</c:v>
                </c:pt>
              </c:strCache>
            </c:strRef>
          </c:cat>
          <c:val>
            <c:numRef>
              <c:f>'Gráfico 9'!$C$2:$C$4</c:f>
              <c:numCache>
                <c:formatCode>General</c:formatCode>
                <c:ptCount val="3"/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152064"/>
        <c:axId val="126227584"/>
        <c:axId val="0"/>
      </c:bar3DChart>
      <c:catAx>
        <c:axId val="12615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6227584"/>
        <c:crosses val="autoZero"/>
        <c:auto val="1"/>
        <c:lblAlgn val="ctr"/>
        <c:lblOffset val="100"/>
        <c:noMultiLvlLbl val="0"/>
      </c:catAx>
      <c:valAx>
        <c:axId val="12622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152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666274525531623E-2"/>
          <c:y val="3.8054908946150372E-2"/>
          <c:w val="0.94133368257684691"/>
          <c:h val="0.740831231017848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12'!$B$1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12'!$A$2:$A$6</c:f>
              <c:strCache>
                <c:ptCount val="5"/>
                <c:pt idx="0">
                  <c:v>Criação de estrutura para implantação do SIC </c:v>
                </c:pt>
                <c:pt idx="1">
                  <c:v>Adaptação de locais para atendimento ao cidadão pré-existentes</c:v>
                </c:pt>
                <c:pt idx="2">
                  <c:v>Atendimento centralizado por meio de protocolo geral </c:v>
                </c:pt>
                <c:pt idx="3">
                  <c:v>Atendimento centralizado por meio da ouvidoria geral</c:v>
                </c:pt>
                <c:pt idx="4">
                  <c:v>Outros</c:v>
                </c:pt>
              </c:strCache>
            </c:strRef>
          </c:cat>
          <c:val>
            <c:numRef>
              <c:f>'Gráfico 12'!$B$2:$B$6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'Gráfico 12'!$C$1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12'!$A$2:$A$6</c:f>
              <c:strCache>
                <c:ptCount val="5"/>
                <c:pt idx="0">
                  <c:v>Criação de estrutura para implantação do SIC </c:v>
                </c:pt>
                <c:pt idx="1">
                  <c:v>Adaptação de locais para atendimento ao cidadão pré-existentes</c:v>
                </c:pt>
                <c:pt idx="2">
                  <c:v>Atendimento centralizado por meio de protocolo geral </c:v>
                </c:pt>
                <c:pt idx="3">
                  <c:v>Atendimento centralizado por meio da ouvidoria geral</c:v>
                </c:pt>
                <c:pt idx="4">
                  <c:v>Outros</c:v>
                </c:pt>
              </c:strCache>
            </c:strRef>
          </c:cat>
          <c:val>
            <c:numRef>
              <c:f>'Gráfico 12'!$C$2:$C$6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528896"/>
        <c:axId val="126551168"/>
        <c:axId val="0"/>
      </c:bar3DChart>
      <c:catAx>
        <c:axId val="12652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551168"/>
        <c:crosses val="autoZero"/>
        <c:auto val="1"/>
        <c:lblAlgn val="ctr"/>
        <c:lblOffset val="100"/>
        <c:noMultiLvlLbl val="0"/>
      </c:catAx>
      <c:valAx>
        <c:axId val="12655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528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54439438703441"/>
          <c:y val="0.20837034188207218"/>
          <c:w val="0.13944485292479378"/>
          <c:h val="0.12396170273060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30/11/2012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6000">
              <a:srgbClr val="85C2FF"/>
            </a:gs>
            <a:gs pos="94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4632" cy="3798387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Reunião Técnica do CONACI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LEI DE ACESSO À INFORMAÇÃO – LAI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	Pesquisa de Implementação nos Estados </a:t>
            </a:r>
            <a:r>
              <a:rPr lang="pt-BR" sz="2400" smtClean="0"/>
              <a:t>e Municípios (capitais)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3200" dirty="0"/>
          </a:p>
        </p:txBody>
      </p:sp>
      <p:pic>
        <p:nvPicPr>
          <p:cNvPr id="1026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548170" cy="71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1560" y="1268760"/>
            <a:ext cx="784887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55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/>
              <a:t>Entendimento quanto à disponibilização do Relatório de Auditoria na internet (Transp. Ativa)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Momento da divulgação do Relatório de Auditoria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/>
              <a:t>Entendimento quanto à divulgação da remuneração dos servidores públicos na internet (Transp. Ativa)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6531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Entendimento quanto à divulgação do CPF do Servidor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Serviço de Informação ao Cidadão (presencial)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Serviço de Informação ao Cidadão (telefônico)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Serviço de Informação ao Cidadão (formulário eletrônico)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Designação de servidor para monitoramento da LAI no órgão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Criação de Comissão para gestão da informação (sigilosa)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Aumento dos pedidos de informação após a vigência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60014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LAI – Principais Aspectos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39552" y="126876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Regulamenta o acesso à informação previsto na CF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9552" y="198884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Abrange todos os entes, poderes, órgãos e entidades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4581128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Para implantação exige um conjunto de iniciativas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552" y="4149080"/>
            <a:ext cx="46085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Transparência Ativa / Passiva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39552" y="270892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Mudança de paradigma: Acesso à informação é regra; sigilo é exceção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39552" y="342900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Os órgãos são responsáveis pela gestão e acesso à informação</a:t>
            </a:r>
          </a:p>
        </p:txBody>
      </p:sp>
      <p:pic>
        <p:nvPicPr>
          <p:cNvPr id="6146" name="Picture 2" descr="https://encrypted-tbn0.google.com/images?q=tbn:ANd9GcTo4p3nM_gCyE8fWqWIXMpTrV8oHRJWafoM8S9wFzrJMCEtPJT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556792"/>
            <a:ext cx="2609850" cy="1752600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539552" y="5301208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Prazo para implementação: 180 dias (a partir de 18/11/2011)</a:t>
            </a:r>
          </a:p>
        </p:txBody>
      </p:sp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Principais informações requeridas </a:t>
            </a:r>
            <a:r>
              <a:rPr lang="pt-BR" sz="2000" dirty="0" smtClean="0"/>
              <a:t>(15 estados e 05 municípios responderam)</a:t>
            </a:r>
            <a:endParaRPr lang="pt-BR" sz="20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73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Responsabilidade pelo gerenciamento da implementação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Algumas Conclusões (Estados)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67544" y="980728"/>
            <a:ext cx="756084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Maioria dos Estados  (19) já regulamentou </a:t>
            </a:r>
            <a:r>
              <a:rPr lang="pt-BR" dirty="0" smtClean="0"/>
              <a:t>a LAI;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7544" y="1484784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proporção de regulamentação por Decreto e </a:t>
            </a:r>
            <a:r>
              <a:rPr lang="pt-BR" dirty="0" smtClean="0"/>
              <a:t>maior do que por Lei;</a:t>
            </a:r>
            <a:endParaRPr lang="pt-BR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2276872"/>
            <a:ext cx="756084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Maior parte dos </a:t>
            </a:r>
            <a:r>
              <a:rPr lang="pt-BR" dirty="0" smtClean="0"/>
              <a:t>Estados </a:t>
            </a:r>
            <a:r>
              <a:rPr lang="pt-BR" dirty="0" smtClean="0"/>
              <a:t>entende que a disponibilização dos relatório de auditoria deve ser por demanda (transp. passiva) e a divulgação após a análise da manifestação do gestor;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7544" y="3356992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Os salários dos servidores já são divulgados de forma individualizada pela maior parte dos </a:t>
            </a:r>
            <a:r>
              <a:rPr lang="pt-BR" dirty="0" smtClean="0"/>
              <a:t>Estados</a:t>
            </a:r>
            <a:r>
              <a:rPr lang="pt-BR" dirty="0" smtClean="0"/>
              <a:t>;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4149080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Houve crescimento por </a:t>
            </a:r>
            <a:r>
              <a:rPr lang="pt-BR" dirty="0" smtClean="0"/>
              <a:t>informação na maioria dos </a:t>
            </a:r>
            <a:r>
              <a:rPr lang="pt-BR" dirty="0" smtClean="0"/>
              <a:t>estados, após a divulgação da LAI;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4941168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maioria das demandas são por informação referentes a servidores públicos, licitações, saúde, educação e segurança;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7544" y="5733256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Na maioria dos </a:t>
            </a:r>
            <a:r>
              <a:rPr lang="pt-BR" dirty="0" smtClean="0"/>
              <a:t>Estados</a:t>
            </a:r>
            <a:r>
              <a:rPr lang="pt-BR" dirty="0" smtClean="0"/>
              <a:t>, a implementação da LAI está sob responsabilidade do órgão de controle interno.</a:t>
            </a:r>
          </a:p>
        </p:txBody>
      </p:sp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72676"/>
            <a:ext cx="1756082" cy="49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2843808" y="119675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j-lt"/>
              </a:rPr>
              <a:t>MUITO OBRIGADO!</a:t>
            </a:r>
            <a:endParaRPr lang="pt-BR" sz="2400" b="1" dirty="0"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0" y="2348880"/>
            <a:ext cx="9144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/>
              <a:t>Angela</a:t>
            </a:r>
            <a:r>
              <a:rPr lang="pt-BR" b="1" dirty="0" smtClean="0"/>
              <a:t> Maria Soares Silvares </a:t>
            </a:r>
            <a:endParaRPr lang="pt-BR" b="1" dirty="0" smtClean="0"/>
          </a:p>
          <a:p>
            <a:pPr algn="ctr"/>
            <a:r>
              <a:rPr lang="pt-BR" dirty="0" smtClean="0"/>
              <a:t>Presidente do CONACI</a:t>
            </a:r>
            <a:endParaRPr lang="pt-BR" dirty="0" smtClean="0"/>
          </a:p>
          <a:p>
            <a:pPr algn="ctr"/>
            <a:r>
              <a:rPr lang="pt-BR" dirty="0" smtClean="0"/>
              <a:t>Secretária de Estado de Controle e Transparência </a:t>
            </a:r>
            <a:r>
              <a:rPr lang="pt-BR" dirty="0" smtClean="0"/>
              <a:t> </a:t>
            </a:r>
            <a:r>
              <a:rPr lang="pt-BR" dirty="0" smtClean="0"/>
              <a:t>– SECONT/ES</a:t>
            </a:r>
          </a:p>
          <a:p>
            <a:pPr algn="ctr"/>
            <a:r>
              <a:rPr lang="pt-BR" dirty="0" smtClean="0"/>
              <a:t>conaci</a:t>
            </a:r>
            <a:r>
              <a:rPr lang="pt-BR" dirty="0" smtClean="0"/>
              <a:t>@conaci.org.br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9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Principais Aspectos Abordados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39552" y="162880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Regulamentação da LAI nos </a:t>
            </a:r>
            <a:r>
              <a:rPr lang="pt-BR" dirty="0" smtClean="0"/>
              <a:t>Estados </a:t>
            </a:r>
            <a:r>
              <a:rPr lang="pt-BR" dirty="0" smtClean="0"/>
              <a:t>e </a:t>
            </a:r>
            <a:r>
              <a:rPr lang="pt-BR" dirty="0"/>
              <a:t>M</a:t>
            </a:r>
            <a:r>
              <a:rPr lang="pt-BR" dirty="0" smtClean="0"/>
              <a:t>unicípios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9552" y="2420888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Transparência Ativa: salários dos servidores e relatórios de auditoria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3212976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Transparência Passiva: canais de atendimento ao cidadão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552" y="4005064"/>
            <a:ext cx="46085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Gestão da implementação da LAI</a:t>
            </a:r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124744"/>
            <a:ext cx="3323018" cy="464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Forma de Realização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683568" y="1412776"/>
            <a:ext cx="8157592" cy="7920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 smtClean="0"/>
              <a:t>Questionário estruturado com perguntas objetivas sobre a implementação da LAI</a:t>
            </a:r>
          </a:p>
        </p:txBody>
      </p:sp>
      <p:sp>
        <p:nvSpPr>
          <p:cNvPr id="6" name="Espaço Reservado para Conteúdo 8"/>
          <p:cNvSpPr txBox="1">
            <a:spLocks/>
          </p:cNvSpPr>
          <p:nvPr/>
        </p:nvSpPr>
        <p:spPr>
          <a:xfrm>
            <a:off x="683568" y="2348880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/>
          </a:bodyPr>
          <a:lstStyle/>
          <a:p>
            <a:pPr marL="365760" marR="0" lvl="0" indent="-256032" defTabSz="914400" fontAlgn="auto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dirty="0" smtClean="0"/>
              <a:t>Encaminhado, via e-mail, para todos os órgãos de controle interno dos Estados e Municípios (capitais)</a:t>
            </a:r>
          </a:p>
        </p:txBody>
      </p:sp>
      <p:sp>
        <p:nvSpPr>
          <p:cNvPr id="7" name="Espaço Reservado para Conteúdo 8"/>
          <p:cNvSpPr txBox="1">
            <a:spLocks/>
          </p:cNvSpPr>
          <p:nvPr/>
        </p:nvSpPr>
        <p:spPr>
          <a:xfrm>
            <a:off x="683568" y="3212976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dirty="0" smtClean="0"/>
              <a:t>Período de realização da pesquisa: </a:t>
            </a:r>
            <a:r>
              <a:rPr lang="pt-BR" sz="2000" dirty="0" smtClean="0"/>
              <a:t>31 </a:t>
            </a:r>
            <a:r>
              <a:rPr lang="pt-BR" sz="2000" dirty="0" smtClean="0"/>
              <a:t>de julho a 10 de agosto de </a:t>
            </a:r>
            <a:r>
              <a:rPr lang="pt-BR" sz="2000" dirty="0" smtClean="0"/>
              <a:t>2012. 13 Estados atualizaram suas informações em novembro/12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293096"/>
            <a:ext cx="3810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Abrangência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539552" y="1628800"/>
            <a:ext cx="3528392" cy="651528"/>
          </a:xfrm>
          <a:solidFill>
            <a:schemeClr val="bg1">
              <a:lumMod val="85000"/>
            </a:schemeClr>
          </a:solidFill>
        </p:spPr>
        <p:txBody>
          <a:bodyPr vert="horz"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pt-BR" sz="2000" dirty="0" smtClean="0"/>
              <a:t>26 </a:t>
            </a:r>
            <a:r>
              <a:rPr lang="pt-BR" sz="2000" dirty="0" smtClean="0"/>
              <a:t>Estados + Distrito Federal = </a:t>
            </a:r>
            <a:r>
              <a:rPr lang="pt-BR" sz="2000" dirty="0" smtClean="0"/>
              <a:t>27</a:t>
            </a:r>
            <a:endParaRPr lang="pt-BR" sz="2000" dirty="0" smtClean="0"/>
          </a:p>
        </p:txBody>
      </p:sp>
      <p:sp>
        <p:nvSpPr>
          <p:cNvPr id="10" name="Espaço Reservado para Conteúdo 8"/>
          <p:cNvSpPr txBox="1">
            <a:spLocks/>
          </p:cNvSpPr>
          <p:nvPr/>
        </p:nvSpPr>
        <p:spPr>
          <a:xfrm>
            <a:off x="539552" y="2708920"/>
            <a:ext cx="3528392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 Municípios = 05 filiados ao CONACI + Florianópolis,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Goiânia e João Pessoa</a:t>
            </a:r>
            <a:r>
              <a:rPr lang="pt-BR" sz="2000" noProof="0" dirty="0" smtClean="0"/>
              <a:t>.</a:t>
            </a:r>
            <a:r>
              <a:rPr lang="pt-BR" sz="2000" dirty="0" smtClean="0"/>
              <a:t> 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t3.gstatic.com/images?q=tbn:ANd9GcRtqoYExcoMDDWELauAQywTqmlXi3-FrcwGRcTHJGwYonoVmFGvPbEpSm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3816424" cy="3139318"/>
          </a:xfrm>
          <a:prstGeom prst="rect">
            <a:avLst/>
          </a:prstGeom>
          <a:noFill/>
        </p:spPr>
      </p:pic>
      <p:pic>
        <p:nvPicPr>
          <p:cNvPr id="3076" name="Picture 4" descr="https://encrypted-tbn0.google.com/images?q=tbn:ANd9GcS9RJAJ9I95PvS0Sqm_4clNjPHzFa5kKWq3KfGjivZFU64_Ohl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72816"/>
            <a:ext cx="4176465" cy="3357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Regulamentação da LAI nos Estados e Municípios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Espaço Reservado para Conteúdo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2674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Forma de Regulamentação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64744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Disponibilização de Sítios eletrônicos para atendimento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Situação do sítio eletrônico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1400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êut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1783</TotalTime>
  <Words>488</Words>
  <Application>Microsoft Office PowerPoint</Application>
  <PresentationFormat>Apresentação na tela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Concurso</vt:lpstr>
      <vt:lpstr>       Reunião Técnica do CONACI  LEI DE ACESSO À INFORMAÇÃO – LAI   Pesquisa de Implementação nos Estados e Municípios (capitais)   </vt:lpstr>
      <vt:lpstr>LAI – Principais Aspectos</vt:lpstr>
      <vt:lpstr>Pesquisa – Principais Aspectos Abordados</vt:lpstr>
      <vt:lpstr>Pesquisa – Forma de Realização</vt:lpstr>
      <vt:lpstr>Pesquisa – Abrangência</vt:lpstr>
      <vt:lpstr>Regulamentação da LAI nos Estados e Municípios</vt:lpstr>
      <vt:lpstr>Forma de Regulamentação da LAI</vt:lpstr>
      <vt:lpstr>Disponibilização de Sítios eletrônicos para atendimento da LAI</vt:lpstr>
      <vt:lpstr>Situação do sítio eletrônico</vt:lpstr>
      <vt:lpstr>Entendimento quanto à disponibilização do Relatório de Auditoria na internet (Transp. Ativa)</vt:lpstr>
      <vt:lpstr>Momento da divulgação do Relatório de Auditoria</vt:lpstr>
      <vt:lpstr>Entendimento quanto à divulgação da remuneração dos servidores públicos na internet (Transp. Ativa)</vt:lpstr>
      <vt:lpstr>Entendimento quanto à divulgação do CPF do Servidor</vt:lpstr>
      <vt:lpstr>Serviço de Informação ao Cidadão (presencial)</vt:lpstr>
      <vt:lpstr>Serviço de Informação ao Cidadão (telefônico)</vt:lpstr>
      <vt:lpstr>Serviço de Informação ao Cidadão (formulário eletrônico)</vt:lpstr>
      <vt:lpstr>Designação de servidor para monitoramento da LAI no órgão</vt:lpstr>
      <vt:lpstr>Criação de Comissão para gestão da informação (sigilosa)</vt:lpstr>
      <vt:lpstr>Aumento dos pedidos de informação após a vigência da LAI</vt:lpstr>
      <vt:lpstr>Principais informações requeridas (15 estados e 05 municípios responderam)</vt:lpstr>
      <vt:lpstr>Responsabilidade pelo gerenciamento da implementação da LAI</vt:lpstr>
      <vt:lpstr>Algumas Conclusões (Estados)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Pimenta</dc:creator>
  <cp:lastModifiedBy>Gabinete Geral</cp:lastModifiedBy>
  <cp:revision>111</cp:revision>
  <dcterms:created xsi:type="dcterms:W3CDTF">2012-08-15T13:11:50Z</dcterms:created>
  <dcterms:modified xsi:type="dcterms:W3CDTF">2012-11-30T13:40:02Z</dcterms:modified>
</cp:coreProperties>
</file>